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3"/>
  </p:notesMasterIdLst>
  <p:sldIdLst>
    <p:sldId id="256" r:id="rId2"/>
  </p:sldIdLst>
  <p:sldSz cx="12192000" cy="6858000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80" userDrawn="1">
          <p15:clr>
            <a:srgbClr val="A4A3A4"/>
          </p15:clr>
        </p15:guide>
        <p15:guide id="4" orient="horz" pos="793" userDrawn="1">
          <p15:clr>
            <a:srgbClr val="A4A3A4"/>
          </p15:clr>
        </p15:guide>
        <p15:guide id="6" pos="7242" userDrawn="1">
          <p15:clr>
            <a:srgbClr val="A4A3A4"/>
          </p15:clr>
        </p15:guide>
        <p15:guide id="7" pos="543" userDrawn="1">
          <p15:clr>
            <a:srgbClr val="A4A3A4"/>
          </p15:clr>
        </p15:guide>
        <p15:guide id="8" pos="76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  <a:srgbClr val="D9D9D9"/>
    <a:srgbClr val="AEAEAE"/>
    <a:srgbClr val="2B2B2B"/>
    <a:srgbClr val="FEC35A"/>
    <a:srgbClr val="F68B33"/>
    <a:srgbClr val="A02226"/>
    <a:srgbClr val="D4582A"/>
    <a:srgbClr val="621214"/>
    <a:srgbClr val="FFE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8" autoAdjust="0"/>
    <p:restoredTop sz="91973" autoAdjust="0"/>
  </p:normalViewPr>
  <p:slideViewPr>
    <p:cSldViewPr snapToGrid="0">
      <p:cViewPr varScale="1">
        <p:scale>
          <a:sx n="113" d="100"/>
          <a:sy n="113" d="100"/>
        </p:scale>
        <p:origin x="1352" y="176"/>
      </p:cViewPr>
      <p:guideLst>
        <p:guide orient="horz" pos="4080"/>
        <p:guide orient="horz" pos="793"/>
        <p:guide pos="7242"/>
        <p:guide pos="543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08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incomes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contributions,</a:t>
            </a:r>
            <a:r>
              <a:rPr/>
              <a:t> </a:t>
            </a:r>
            <a:r>
              <a:rPr/>
              <a:t>increasing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breaks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superannuation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(2020-21)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Notes: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wage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2019-20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2020-21.</a:t>
            </a:r>
            <a:r>
              <a:rPr/>
              <a:t> </a:t>
            </a:r>
            <a:r>
              <a:rPr/>
              <a:t>SG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guarantee</a:t>
            </a:r>
            <a:r>
              <a:rPr/>
              <a:t> </a:t>
            </a:r>
            <a:r>
              <a:rPr/>
              <a:t>contributions,</a:t>
            </a:r>
            <a:r>
              <a:rPr/>
              <a:t> </a:t>
            </a:r>
            <a:r>
              <a:rPr/>
              <a:t>assumed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employer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reportable</a:t>
            </a:r>
            <a:r>
              <a:rPr/>
              <a:t> </a:t>
            </a:r>
            <a:r>
              <a:rPr/>
              <a:t>employer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contributions;</a:t>
            </a:r>
            <a:r>
              <a:rPr/>
              <a:t> </a:t>
            </a:r>
            <a:r>
              <a:rPr/>
              <a:t>salary-sacrifice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reportable</a:t>
            </a:r>
            <a:r>
              <a:rPr/>
              <a:t> </a:t>
            </a:r>
            <a:r>
              <a:rPr/>
              <a:t>employer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contributions;</a:t>
            </a:r>
            <a:r>
              <a:rPr/>
              <a:t> </a:t>
            </a:r>
            <a:r>
              <a:rPr/>
              <a:t>personal-deductible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non-employer</a:t>
            </a:r>
            <a:r>
              <a:rPr/>
              <a:t> </a:t>
            </a:r>
            <a:r>
              <a:rPr/>
              <a:t>superannuation</a:t>
            </a:r>
            <a:r>
              <a:rPr/>
              <a:t> </a:t>
            </a:r>
            <a:r>
              <a:rPr/>
              <a:t>contributions;</a:t>
            </a:r>
            <a:r>
              <a:rPr/>
              <a:t> </a:t>
            </a:r>
            <a:r>
              <a:rPr/>
              <a:t>non-concessional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nonnegative</a:t>
            </a:r>
            <a:r>
              <a:rPr/>
              <a:t> </a:t>
            </a:r>
            <a:r>
              <a:rPr/>
              <a:t>component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non-employer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contributions.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60295" y="3391819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60295" y="4146129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GrattanLogo">
            <a:extLst>
              <a:ext uri="{FF2B5EF4-FFF2-40B4-BE49-F238E27FC236}">
                <a16:creationId xmlns:a16="http://schemas.microsoft.com/office/drawing/2014/main" id="{E7817012-46DA-4247-AF7B-25B82EA099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554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00" y="425789"/>
            <a:ext cx="8832400" cy="369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24744"/>
            <a:ext cx="10655157" cy="5231606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73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36933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3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 anchor="b">
            <a:noAutofit/>
          </a:bodyPr>
          <a:lstStyle>
            <a:lvl1pPr algn="l">
              <a:defRPr sz="18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748" y="1412776"/>
            <a:ext cx="10800000" cy="5445224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1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60296" y="3391820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60296" y="4105276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4000" y="518122"/>
            <a:ext cx="8509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4001" y="884228"/>
            <a:ext cx="1063673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dirty="0"/>
              <a:t>Heading </a:t>
            </a:r>
            <a:endParaRPr lang="en-US" dirty="0"/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864001" y="844876"/>
            <a:ext cx="10636739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  <p:sp>
        <p:nvSpPr>
          <p:cNvPr id="8" name="TextBox 7"/>
          <p:cNvSpPr txBox="1"/>
          <p:nvPr/>
        </p:nvSpPr>
        <p:spPr>
          <a:xfrm>
            <a:off x="11342042" y="6544783"/>
            <a:ext cx="158698" cy="1561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232749A-1F16-48E7-8C9C-B29AF4C40EC4}" type="slidenum">
              <a:rPr lang="en-US" sz="1015" i="0" smtClean="0"/>
              <a:pPr algn="r"/>
              <a:t>‹#›</a:t>
            </a:fld>
            <a:endParaRPr lang="en-US" sz="1015" i="0" dirty="0"/>
          </a:p>
        </p:txBody>
      </p:sp>
      <p:pic>
        <p:nvPicPr>
          <p:cNvPr id="9" name="Picture 8" descr="GrattanLogo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061732" y="333382"/>
            <a:ext cx="1439008" cy="396875"/>
          </a:xfrm>
          <a:prstGeom prst="rect">
            <a:avLst/>
          </a:prstGeom>
          <a:noFill/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82B5B2A-44D5-2241-947A-42171C978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5B49969-376C-DA4E-A5B7-9B5062239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A1B93B5-409C-9F43-A349-014549D5C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55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3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6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09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2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800" b="0">
          <a:solidFill>
            <a:schemeClr val="tx1"/>
          </a:solidFill>
          <a:latin typeface="+mn-lt"/>
          <a:ea typeface="+mn-ea"/>
          <a:cs typeface="+mn-cs"/>
        </a:defRPr>
      </a:lvl1pPr>
      <a:lvl2pPr marL="165589" indent="-164123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08" indent="-205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82" indent="-13188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296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27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58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389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20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1pPr>
      <a:lvl2pPr marL="422031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2pPr>
      <a:lvl3pPr marL="84406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3pPr>
      <a:lvl4pPr marL="126609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688123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110154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53218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295421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376246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Those on high incomes make larger voluntary contributions, increasing the value of contributions tax breaks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/>
          <a:p>
            <a:r>
              <a:rPr/>
              <a:t>Average superannuation contributions (2020-21)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850748" y="1412776"/>
            <a:ext cx="10800000" cy="5445224"/>
            <a:chOff x="850748" y="1412776"/>
            <a:chExt cx="10800000" cy="5445224"/>
          </a:xfrm>
        </p:grpSpPr>
        <p:sp>
          <p:nvSpPr>
            <p:cNvPr id="5" name="rc3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781393" y="1504216"/>
              <a:ext cx="9759626" cy="37873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781393" y="5291535"/>
              <a:ext cx="9759626" cy="0"/>
            </a:xfrm>
            <a:custGeom>
              <a:avLst/>
              <a:pathLst>
                <a:path w="9759626" h="0">
                  <a:moveTo>
                    <a:pt x="0" y="0"/>
                  </a:moveTo>
                  <a:lnTo>
                    <a:pt x="9759626" y="0"/>
                  </a:lnTo>
                  <a:lnTo>
                    <a:pt x="9759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781393" y="4511150"/>
              <a:ext cx="9759626" cy="0"/>
            </a:xfrm>
            <a:custGeom>
              <a:avLst/>
              <a:pathLst>
                <a:path w="9759626" h="0">
                  <a:moveTo>
                    <a:pt x="0" y="0"/>
                  </a:moveTo>
                  <a:lnTo>
                    <a:pt x="9759626" y="0"/>
                  </a:lnTo>
                  <a:lnTo>
                    <a:pt x="9759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781393" y="3730765"/>
              <a:ext cx="9759626" cy="0"/>
            </a:xfrm>
            <a:custGeom>
              <a:avLst/>
              <a:pathLst>
                <a:path w="9759626" h="0">
                  <a:moveTo>
                    <a:pt x="0" y="0"/>
                  </a:moveTo>
                  <a:lnTo>
                    <a:pt x="9759626" y="0"/>
                  </a:lnTo>
                  <a:lnTo>
                    <a:pt x="9759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781393" y="2950380"/>
              <a:ext cx="9759626" cy="0"/>
            </a:xfrm>
            <a:custGeom>
              <a:avLst/>
              <a:pathLst>
                <a:path w="9759626" h="0">
                  <a:moveTo>
                    <a:pt x="0" y="0"/>
                  </a:moveTo>
                  <a:lnTo>
                    <a:pt x="9759626" y="0"/>
                  </a:lnTo>
                  <a:lnTo>
                    <a:pt x="9759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781393" y="2169995"/>
              <a:ext cx="9759626" cy="0"/>
            </a:xfrm>
            <a:custGeom>
              <a:avLst/>
              <a:pathLst>
                <a:path w="9759626" h="0">
                  <a:moveTo>
                    <a:pt x="0" y="0"/>
                  </a:moveTo>
                  <a:lnTo>
                    <a:pt x="9759626" y="0"/>
                  </a:lnTo>
                  <a:lnTo>
                    <a:pt x="9759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2062921" y="5228575"/>
              <a:ext cx="1689166" cy="6296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2062921" y="5216528"/>
              <a:ext cx="1689166" cy="1204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2062921" y="5203003"/>
              <a:ext cx="1689166" cy="1352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2062921" y="4975981"/>
              <a:ext cx="1689166" cy="227022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3939772" y="5032537"/>
              <a:ext cx="1689166" cy="25899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3939772" y="4986704"/>
              <a:ext cx="1689166" cy="45832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3939772" y="4947984"/>
              <a:ext cx="1689166" cy="3872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3939772" y="4711216"/>
              <a:ext cx="1689166" cy="236768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5816623" y="4541918"/>
              <a:ext cx="1689166" cy="74961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5816623" y="4415606"/>
              <a:ext cx="1689166" cy="126312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5816623" y="4363070"/>
              <a:ext cx="1689166" cy="5253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5816623" y="4183026"/>
              <a:ext cx="1689166" cy="180044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7693474" y="3844432"/>
              <a:ext cx="1689166" cy="144710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7693474" y="3540546"/>
              <a:ext cx="1689166" cy="303886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7693474" y="3450332"/>
              <a:ext cx="1689166" cy="9021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7693474" y="3162457"/>
              <a:ext cx="1689166" cy="287874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9570326" y="3002578"/>
              <a:ext cx="1689166" cy="228895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9570326" y="2610074"/>
              <a:ext cx="1689166" cy="392503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9570326" y="2319552"/>
              <a:ext cx="1689166" cy="29052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9570326" y="1560186"/>
              <a:ext cx="1689166" cy="759366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tx31"/>
            <p:cNvSpPr/>
            <p:nvPr/>
          </p:nvSpPr>
          <p:spPr>
            <a:xfrm>
              <a:off x="1424634" y="5171096"/>
              <a:ext cx="254272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$0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979713" y="4381893"/>
              <a:ext cx="699194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$5,000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852576" y="3601508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$10,000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852576" y="2821123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$15,000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852576" y="2040738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$20,000</a:t>
              </a:r>
            </a:p>
          </p:txBody>
        </p:sp>
        <p:sp>
          <p:nvSpPr>
            <p:cNvPr id="38" name="pl36"/>
            <p:cNvSpPr/>
            <p:nvPr/>
          </p:nvSpPr>
          <p:spPr>
            <a:xfrm>
              <a:off x="1781393" y="5291535"/>
              <a:ext cx="9759626" cy="0"/>
            </a:xfrm>
            <a:custGeom>
              <a:avLst/>
              <a:pathLst>
                <a:path w="9759626" h="0">
                  <a:moveTo>
                    <a:pt x="0" y="0"/>
                  </a:moveTo>
                  <a:lnTo>
                    <a:pt x="975962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7"/>
            <p:cNvSpPr/>
            <p:nvPr/>
          </p:nvSpPr>
          <p:spPr>
            <a:xfrm>
              <a:off x="2907504" y="5291535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8"/>
            <p:cNvSpPr/>
            <p:nvPr/>
          </p:nvSpPr>
          <p:spPr>
            <a:xfrm>
              <a:off x="4784355" y="5291535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9"/>
            <p:cNvSpPr/>
            <p:nvPr/>
          </p:nvSpPr>
          <p:spPr>
            <a:xfrm>
              <a:off x="6661206" y="5291535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0"/>
            <p:cNvSpPr/>
            <p:nvPr/>
          </p:nvSpPr>
          <p:spPr>
            <a:xfrm>
              <a:off x="8538057" y="5291535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1"/>
            <p:cNvSpPr/>
            <p:nvPr/>
          </p:nvSpPr>
          <p:spPr>
            <a:xfrm>
              <a:off x="10414909" y="5291535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2"/>
            <p:cNvSpPr/>
            <p:nvPr/>
          </p:nvSpPr>
          <p:spPr>
            <a:xfrm>
              <a:off x="2411850" y="5391342"/>
              <a:ext cx="991306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Less than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2494338" y="5593470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$18,200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3856449" y="5346582"/>
              <a:ext cx="1855812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$18,200 - $37,000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5733300" y="5346582"/>
              <a:ext cx="1855812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$37,000 - $90,000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7546583" y="5346582"/>
              <a:ext cx="198294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$90,000 - $180,000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9934994" y="5360981"/>
              <a:ext cx="959829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180,000+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5447773" y="5906912"/>
              <a:ext cx="2426865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Taxable income bracket</a:t>
              </a:r>
            </a:p>
          </p:txBody>
        </p:sp>
        <p:sp>
          <p:nvSpPr>
            <p:cNvPr id="51" name="rc49"/>
            <p:cNvSpPr/>
            <p:nvPr/>
          </p:nvSpPr>
          <p:spPr>
            <a:xfrm>
              <a:off x="1781393" y="1504215"/>
              <a:ext cx="2348916" cy="9608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0"/>
            <p:cNvSpPr/>
            <p:nvPr/>
          </p:nvSpPr>
          <p:spPr>
            <a:xfrm>
              <a:off x="1781393" y="1618088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1"/>
            <p:cNvSpPr/>
            <p:nvPr/>
          </p:nvSpPr>
          <p:spPr>
            <a:xfrm>
              <a:off x="1786138" y="1622833"/>
              <a:ext cx="173390" cy="20225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2"/>
            <p:cNvSpPr/>
            <p:nvPr/>
          </p:nvSpPr>
          <p:spPr>
            <a:xfrm>
              <a:off x="1781393" y="1829834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3"/>
            <p:cNvSpPr/>
            <p:nvPr/>
          </p:nvSpPr>
          <p:spPr>
            <a:xfrm>
              <a:off x="1786138" y="1834578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4"/>
            <p:cNvSpPr/>
            <p:nvPr/>
          </p:nvSpPr>
          <p:spPr>
            <a:xfrm>
              <a:off x="1781393" y="2041579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5"/>
            <p:cNvSpPr/>
            <p:nvPr/>
          </p:nvSpPr>
          <p:spPr>
            <a:xfrm>
              <a:off x="1786138" y="2046324"/>
              <a:ext cx="173390" cy="20225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6"/>
            <p:cNvSpPr/>
            <p:nvPr/>
          </p:nvSpPr>
          <p:spPr>
            <a:xfrm>
              <a:off x="1781393" y="2253324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7"/>
            <p:cNvSpPr/>
            <p:nvPr/>
          </p:nvSpPr>
          <p:spPr>
            <a:xfrm>
              <a:off x="1786138" y="2258069"/>
              <a:ext cx="173390" cy="2022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tx58"/>
            <p:cNvSpPr/>
            <p:nvPr/>
          </p:nvSpPr>
          <p:spPr>
            <a:xfrm>
              <a:off x="2078146" y="1639464"/>
              <a:ext cx="1779128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non-concessional</a:t>
              </a:r>
            </a:p>
          </p:txBody>
        </p:sp>
        <p:sp>
          <p:nvSpPr>
            <p:cNvPr id="61" name="tx59"/>
            <p:cNvSpPr/>
            <p:nvPr/>
          </p:nvSpPr>
          <p:spPr>
            <a:xfrm>
              <a:off x="2078146" y="1808458"/>
              <a:ext cx="1995227" cy="2090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personal-deductible</a:t>
              </a:r>
            </a:p>
          </p:txBody>
        </p:sp>
        <p:sp>
          <p:nvSpPr>
            <p:cNvPr id="62" name="tx60"/>
            <p:cNvSpPr/>
            <p:nvPr/>
          </p:nvSpPr>
          <p:spPr>
            <a:xfrm>
              <a:off x="2078146" y="2014734"/>
              <a:ext cx="1524297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salary-sacrifice</a:t>
              </a:r>
            </a:p>
          </p:txBody>
        </p:sp>
        <p:sp>
          <p:nvSpPr>
            <p:cNvPr id="63" name="tx61"/>
            <p:cNvSpPr/>
            <p:nvPr/>
          </p:nvSpPr>
          <p:spPr>
            <a:xfrm>
              <a:off x="2078146" y="2271797"/>
              <a:ext cx="330286" cy="169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SG</a:t>
              </a:r>
            </a:p>
          </p:txBody>
        </p:sp>
        <p:sp>
          <p:nvSpPr>
            <p:cNvPr id="64" name="tx62"/>
            <p:cNvSpPr/>
            <p:nvPr/>
          </p:nvSpPr>
          <p:spPr>
            <a:xfrm>
              <a:off x="852576" y="6283247"/>
              <a:ext cx="9841826" cy="1186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Notes: Projections to 2020-21 assume 2% wage growth and 0% growth in the number of taxfilers from 2019-20 to 2020-21. SG = super guarantee contributions, assumed to be</a:t>
              </a:r>
            </a:p>
          </p:txBody>
        </p:sp>
        <p:sp>
          <p:nvSpPr>
            <p:cNvPr id="65" name="tx63"/>
            <p:cNvSpPr/>
            <p:nvPr/>
          </p:nvSpPr>
          <p:spPr>
            <a:xfrm>
              <a:off x="852576" y="6419898"/>
              <a:ext cx="9202938" cy="119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employer contributions less reportable employer super contributions; salary-sacrifice = reportable employer super contributions; personal-deductible = non-employer</a:t>
              </a:r>
            </a:p>
          </p:txBody>
        </p:sp>
        <p:sp>
          <p:nvSpPr>
            <p:cNvPr id="66" name="tx64"/>
            <p:cNvSpPr/>
            <p:nvPr/>
          </p:nvSpPr>
          <p:spPr>
            <a:xfrm>
              <a:off x="852576" y="6556921"/>
              <a:ext cx="7818114" cy="119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superannuation contributions; non-concessional = nonnegative component of personal contributions less non-employer super contributions.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852576" y="6695431"/>
              <a:ext cx="2094457" cy="117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Source: ATO 2017-18 2% sample file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Charts for overheads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presentations 16-9 (widescreen).potx" id="{3907B810-4E75-4FF9-BAEE-78342F027408}" vid="{51C3108B-BACB-46D1-94C6-3692CA4C324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Charts for overheads</Template>
  <TotalTime>30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Charts for overheads</vt:lpstr>
      <vt:lpstr>Charts for presentations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2020-07-22T13:15:33Z</dcterms:created>
  <dcterms:modified xsi:type="dcterms:W3CDTF">2020-07-22T23:15:34Z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