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  <a:r>
              <a:rPr/>
              <a:t> </a:t>
            </a:r>
            <a:r>
              <a:rPr/>
              <a:t>contribute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$11,000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year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$11,000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</a:t>
            </a:r>
            <a:r>
              <a:rPr/>
              <a:t> </a:t>
            </a:r>
            <a:r>
              <a:rPr/>
              <a:t>Non-voluntary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employer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reportable</a:t>
            </a:r>
            <a:r>
              <a:rPr/>
              <a:t> </a:t>
            </a:r>
            <a:r>
              <a:rPr/>
              <a:t>employer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contributions.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00" y="1231200"/>
            <a:ext cx="8971200" cy="5536800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" y="356400"/>
            <a:ext cx="6764713" cy="27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" y="766800"/>
            <a:ext cx="7977600" cy="123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95200" y="111600"/>
            <a:ext cx="1562400" cy="430906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7600" y="698400"/>
            <a:ext cx="9003600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 dirty="0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/>
          <a:lstStyle/>
          <a:p>
            <a:r>
              <a:rPr/>
              <a:t>Few people other than high-income earners contribute over $11,000 a year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/>
          <a:lstStyle/>
          <a:p>
            <a:r>
              <a:rPr/>
              <a:t>Number of taxfilers with more than $11,000 in concessional contributions,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79200" y="1231200"/>
            <a:ext cx="8971200" cy="5536800"/>
            <a:chOff x="79200" y="1231200"/>
            <a:chExt cx="8971200" cy="5536800"/>
          </a:xfrm>
        </p:grpSpPr>
        <p:sp>
          <p:nvSpPr>
            <p:cNvPr id="5" name="rc3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009845" y="1716581"/>
              <a:ext cx="3873973" cy="386886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009845" y="5585446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009845" y="4623099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009845" y="3660751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009845" y="2698404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009845" y="1736056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066815" y="5558544"/>
              <a:ext cx="341821" cy="1245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066815" y="5570999"/>
              <a:ext cx="341821" cy="1444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446616" y="5550074"/>
              <a:ext cx="341821" cy="647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446616" y="5556551"/>
              <a:ext cx="341821" cy="2889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1826418" y="5528403"/>
              <a:ext cx="341821" cy="1071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1826418" y="5539114"/>
              <a:ext cx="341821" cy="4633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2206219" y="5487302"/>
              <a:ext cx="341821" cy="1942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2206219" y="5506732"/>
              <a:ext cx="341821" cy="7871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2586020" y="5454172"/>
              <a:ext cx="341821" cy="2764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2586020" y="5481822"/>
              <a:ext cx="341821" cy="10362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2965822" y="5435739"/>
              <a:ext cx="341821" cy="3512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2965822" y="5470861"/>
              <a:ext cx="341821" cy="11458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3345623" y="5304963"/>
              <a:ext cx="341821" cy="7597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3345623" y="5380937"/>
              <a:ext cx="341821" cy="20450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3725424" y="5011277"/>
              <a:ext cx="341821" cy="24735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3725424" y="5258630"/>
              <a:ext cx="341821" cy="32681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4105226" y="4056984"/>
              <a:ext cx="341821" cy="114236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4105226" y="5199345"/>
              <a:ext cx="341821" cy="38610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4485027" y="1773757"/>
              <a:ext cx="341821" cy="342010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4485027" y="5193865"/>
              <a:ext cx="341821" cy="39158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5066698" y="1716581"/>
              <a:ext cx="3873973" cy="386886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5066698" y="5585446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5066698" y="4623099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5066698" y="3660751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5066698" y="2698404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5066698" y="1736056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5123668" y="5565020"/>
              <a:ext cx="341821" cy="523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5123668" y="5570251"/>
              <a:ext cx="341821" cy="1519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5503470" y="5547833"/>
              <a:ext cx="341821" cy="473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5503470" y="5552565"/>
              <a:ext cx="341821" cy="3288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5883271" y="5498760"/>
              <a:ext cx="341821" cy="1145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5883271" y="5510219"/>
              <a:ext cx="341821" cy="7522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6263072" y="5471609"/>
              <a:ext cx="341821" cy="1145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6263072" y="5483067"/>
              <a:ext cx="341821" cy="10237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6642874" y="5426273"/>
              <a:ext cx="341821" cy="2466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6642874" y="5450934"/>
              <a:ext cx="341821" cy="13451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7022675" y="5379443"/>
              <a:ext cx="341821" cy="2814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7022675" y="5407591"/>
              <a:ext cx="341821" cy="1778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49"/>
            <p:cNvSpPr/>
            <p:nvPr/>
          </p:nvSpPr>
          <p:spPr>
            <a:xfrm>
              <a:off x="7402476" y="5276067"/>
              <a:ext cx="341821" cy="6750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0"/>
            <p:cNvSpPr/>
            <p:nvPr/>
          </p:nvSpPr>
          <p:spPr>
            <a:xfrm>
              <a:off x="7402476" y="5343573"/>
              <a:ext cx="341821" cy="24187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1"/>
            <p:cNvSpPr/>
            <p:nvPr/>
          </p:nvSpPr>
          <p:spPr>
            <a:xfrm>
              <a:off x="7782278" y="5050883"/>
              <a:ext cx="341821" cy="21322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2"/>
            <p:cNvSpPr/>
            <p:nvPr/>
          </p:nvSpPr>
          <p:spPr>
            <a:xfrm>
              <a:off x="7782278" y="5264111"/>
              <a:ext cx="341821" cy="32133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3"/>
            <p:cNvSpPr/>
            <p:nvPr/>
          </p:nvSpPr>
          <p:spPr>
            <a:xfrm>
              <a:off x="8162079" y="4590800"/>
              <a:ext cx="341821" cy="72587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4"/>
            <p:cNvSpPr/>
            <p:nvPr/>
          </p:nvSpPr>
          <p:spPr>
            <a:xfrm>
              <a:off x="8162079" y="5316670"/>
              <a:ext cx="341821" cy="26877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5"/>
            <p:cNvSpPr/>
            <p:nvPr/>
          </p:nvSpPr>
          <p:spPr>
            <a:xfrm>
              <a:off x="8541880" y="4329995"/>
              <a:ext cx="341821" cy="102603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6"/>
            <p:cNvSpPr/>
            <p:nvPr/>
          </p:nvSpPr>
          <p:spPr>
            <a:xfrm>
              <a:off x="8541880" y="5356028"/>
              <a:ext cx="341821" cy="22941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1009845" y="1322639"/>
              <a:ext cx="38739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tx58"/>
            <p:cNvSpPr/>
            <p:nvPr/>
          </p:nvSpPr>
          <p:spPr>
            <a:xfrm>
              <a:off x="2699089" y="1435113"/>
              <a:ext cx="495486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Male</a:t>
              </a:r>
            </a:p>
          </p:txBody>
        </p:sp>
        <p:sp>
          <p:nvSpPr>
            <p:cNvPr id="61" name="rc59"/>
            <p:cNvSpPr/>
            <p:nvPr/>
          </p:nvSpPr>
          <p:spPr>
            <a:xfrm>
              <a:off x="5066698" y="1322639"/>
              <a:ext cx="38739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0"/>
            <p:cNvSpPr/>
            <p:nvPr/>
          </p:nvSpPr>
          <p:spPr>
            <a:xfrm>
              <a:off x="6622555" y="1435113"/>
              <a:ext cx="762260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Female</a:t>
              </a:r>
            </a:p>
          </p:txBody>
        </p:sp>
        <p:sp>
          <p:nvSpPr>
            <p:cNvPr id="63" name="pl61"/>
            <p:cNvSpPr/>
            <p:nvPr/>
          </p:nvSpPr>
          <p:spPr>
            <a:xfrm>
              <a:off x="1009845" y="5585446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1237726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1617527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4"/>
            <p:cNvSpPr/>
            <p:nvPr/>
          </p:nvSpPr>
          <p:spPr>
            <a:xfrm>
              <a:off x="1997328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5"/>
            <p:cNvSpPr/>
            <p:nvPr/>
          </p:nvSpPr>
          <p:spPr>
            <a:xfrm>
              <a:off x="2377130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6"/>
            <p:cNvSpPr/>
            <p:nvPr/>
          </p:nvSpPr>
          <p:spPr>
            <a:xfrm>
              <a:off x="2756931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7"/>
            <p:cNvSpPr/>
            <p:nvPr/>
          </p:nvSpPr>
          <p:spPr>
            <a:xfrm>
              <a:off x="3136732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8"/>
            <p:cNvSpPr/>
            <p:nvPr/>
          </p:nvSpPr>
          <p:spPr>
            <a:xfrm>
              <a:off x="3516534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9"/>
            <p:cNvSpPr/>
            <p:nvPr/>
          </p:nvSpPr>
          <p:spPr>
            <a:xfrm>
              <a:off x="3896335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0"/>
            <p:cNvSpPr/>
            <p:nvPr/>
          </p:nvSpPr>
          <p:spPr>
            <a:xfrm>
              <a:off x="4276136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1"/>
            <p:cNvSpPr/>
            <p:nvPr/>
          </p:nvSpPr>
          <p:spPr>
            <a:xfrm>
              <a:off x="4655937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2"/>
            <p:cNvSpPr/>
            <p:nvPr/>
          </p:nvSpPr>
          <p:spPr>
            <a:xfrm>
              <a:off x="1174158" y="5687262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1553959" y="5687262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1933760" y="5684360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2313561" y="5687932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2693363" y="5687374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3073164" y="568447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0" name="tx78"/>
            <p:cNvSpPr/>
            <p:nvPr/>
          </p:nvSpPr>
          <p:spPr>
            <a:xfrm>
              <a:off x="3452965" y="5690053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1" name="tx79"/>
            <p:cNvSpPr/>
            <p:nvPr/>
          </p:nvSpPr>
          <p:spPr>
            <a:xfrm>
              <a:off x="3832767" y="568447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2" name="tx80"/>
            <p:cNvSpPr/>
            <p:nvPr/>
          </p:nvSpPr>
          <p:spPr>
            <a:xfrm>
              <a:off x="4212568" y="568447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4528801" y="5684472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4" name="pl82"/>
            <p:cNvSpPr/>
            <p:nvPr/>
          </p:nvSpPr>
          <p:spPr>
            <a:xfrm>
              <a:off x="5066698" y="5585446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3"/>
            <p:cNvSpPr/>
            <p:nvPr/>
          </p:nvSpPr>
          <p:spPr>
            <a:xfrm>
              <a:off x="5294579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4"/>
            <p:cNvSpPr/>
            <p:nvPr/>
          </p:nvSpPr>
          <p:spPr>
            <a:xfrm>
              <a:off x="5674380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5"/>
            <p:cNvSpPr/>
            <p:nvPr/>
          </p:nvSpPr>
          <p:spPr>
            <a:xfrm>
              <a:off x="6054182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6"/>
            <p:cNvSpPr/>
            <p:nvPr/>
          </p:nvSpPr>
          <p:spPr>
            <a:xfrm>
              <a:off x="6433983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7"/>
            <p:cNvSpPr/>
            <p:nvPr/>
          </p:nvSpPr>
          <p:spPr>
            <a:xfrm>
              <a:off x="6813784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8"/>
            <p:cNvSpPr/>
            <p:nvPr/>
          </p:nvSpPr>
          <p:spPr>
            <a:xfrm>
              <a:off x="7193586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9"/>
            <p:cNvSpPr/>
            <p:nvPr/>
          </p:nvSpPr>
          <p:spPr>
            <a:xfrm>
              <a:off x="7573387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0"/>
            <p:cNvSpPr/>
            <p:nvPr/>
          </p:nvSpPr>
          <p:spPr>
            <a:xfrm>
              <a:off x="7953188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1"/>
            <p:cNvSpPr/>
            <p:nvPr/>
          </p:nvSpPr>
          <p:spPr>
            <a:xfrm>
              <a:off x="8332989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2"/>
            <p:cNvSpPr/>
            <p:nvPr/>
          </p:nvSpPr>
          <p:spPr>
            <a:xfrm>
              <a:off x="8712791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3"/>
            <p:cNvSpPr/>
            <p:nvPr/>
          </p:nvSpPr>
          <p:spPr>
            <a:xfrm>
              <a:off x="5231011" y="5687262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6" name="tx94"/>
            <p:cNvSpPr/>
            <p:nvPr/>
          </p:nvSpPr>
          <p:spPr>
            <a:xfrm>
              <a:off x="5610812" y="5687262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7" name="tx95"/>
            <p:cNvSpPr/>
            <p:nvPr/>
          </p:nvSpPr>
          <p:spPr>
            <a:xfrm>
              <a:off x="5990613" y="5684360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98" name="tx96"/>
            <p:cNvSpPr/>
            <p:nvPr/>
          </p:nvSpPr>
          <p:spPr>
            <a:xfrm>
              <a:off x="6370415" y="5687932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9" name="tx97"/>
            <p:cNvSpPr/>
            <p:nvPr/>
          </p:nvSpPr>
          <p:spPr>
            <a:xfrm>
              <a:off x="6750216" y="5687374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0" name="tx98"/>
            <p:cNvSpPr/>
            <p:nvPr/>
          </p:nvSpPr>
          <p:spPr>
            <a:xfrm>
              <a:off x="7130017" y="568447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1" name="tx99"/>
            <p:cNvSpPr/>
            <p:nvPr/>
          </p:nvSpPr>
          <p:spPr>
            <a:xfrm>
              <a:off x="7509819" y="5690053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02" name="tx100"/>
            <p:cNvSpPr/>
            <p:nvPr/>
          </p:nvSpPr>
          <p:spPr>
            <a:xfrm>
              <a:off x="7889620" y="568447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3" name="tx101"/>
            <p:cNvSpPr/>
            <p:nvPr/>
          </p:nvSpPr>
          <p:spPr>
            <a:xfrm>
              <a:off x="8269421" y="568447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4" name="tx102"/>
            <p:cNvSpPr/>
            <p:nvPr/>
          </p:nvSpPr>
          <p:spPr>
            <a:xfrm>
              <a:off x="8585654" y="5684472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5" name="tx103"/>
            <p:cNvSpPr/>
            <p:nvPr/>
          </p:nvSpPr>
          <p:spPr>
            <a:xfrm>
              <a:off x="780223" y="5500168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6" name="tx104"/>
            <p:cNvSpPr/>
            <p:nvPr/>
          </p:nvSpPr>
          <p:spPr>
            <a:xfrm>
              <a:off x="81028" y="4508241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200,000</a:t>
              </a:r>
            </a:p>
          </p:txBody>
        </p:sp>
        <p:sp>
          <p:nvSpPr>
            <p:cNvPr id="107" name="tx105"/>
            <p:cNvSpPr/>
            <p:nvPr/>
          </p:nvSpPr>
          <p:spPr>
            <a:xfrm>
              <a:off x="81028" y="3545893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400,000</a:t>
              </a:r>
            </a:p>
          </p:txBody>
        </p:sp>
        <p:sp>
          <p:nvSpPr>
            <p:cNvPr id="108" name="tx106"/>
            <p:cNvSpPr/>
            <p:nvPr/>
          </p:nvSpPr>
          <p:spPr>
            <a:xfrm>
              <a:off x="81028" y="2583546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600,000</a:t>
              </a:r>
            </a:p>
          </p:txBody>
        </p:sp>
        <p:sp>
          <p:nvSpPr>
            <p:cNvPr id="109" name="tx107"/>
            <p:cNvSpPr/>
            <p:nvPr/>
          </p:nvSpPr>
          <p:spPr>
            <a:xfrm>
              <a:off x="81028" y="1621198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800,000</a:t>
              </a:r>
            </a:p>
          </p:txBody>
        </p:sp>
        <p:sp>
          <p:nvSpPr>
            <p:cNvPr id="110" name="tx108"/>
            <p:cNvSpPr/>
            <p:nvPr/>
          </p:nvSpPr>
          <p:spPr>
            <a:xfrm>
              <a:off x="3838007" y="5953935"/>
              <a:ext cx="2274503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decile</a:t>
              </a:r>
            </a:p>
          </p:txBody>
        </p:sp>
        <p:sp>
          <p:nvSpPr>
            <p:cNvPr id="111" name="rc109"/>
            <p:cNvSpPr/>
            <p:nvPr/>
          </p:nvSpPr>
          <p:spPr>
            <a:xfrm>
              <a:off x="6302878" y="1716581"/>
              <a:ext cx="2637793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0"/>
            <p:cNvSpPr/>
            <p:nvPr/>
          </p:nvSpPr>
          <p:spPr>
            <a:xfrm>
              <a:off x="6416751" y="1716581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1"/>
            <p:cNvSpPr/>
            <p:nvPr/>
          </p:nvSpPr>
          <p:spPr>
            <a:xfrm>
              <a:off x="6421496" y="1721326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2"/>
            <p:cNvSpPr/>
            <p:nvPr/>
          </p:nvSpPr>
          <p:spPr>
            <a:xfrm>
              <a:off x="7138363" y="1716581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3"/>
            <p:cNvSpPr/>
            <p:nvPr/>
          </p:nvSpPr>
          <p:spPr>
            <a:xfrm>
              <a:off x="7143108" y="1721326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tx114"/>
            <p:cNvSpPr/>
            <p:nvPr/>
          </p:nvSpPr>
          <p:spPr>
            <a:xfrm>
              <a:off x="6713504" y="1740636"/>
              <a:ext cx="254049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</a:t>
              </a:r>
            </a:p>
          </p:txBody>
        </p:sp>
        <p:sp>
          <p:nvSpPr>
            <p:cNvPr id="117" name="tx115"/>
            <p:cNvSpPr/>
            <p:nvPr/>
          </p:nvSpPr>
          <p:spPr>
            <a:xfrm>
              <a:off x="7435116" y="1692527"/>
              <a:ext cx="1448618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Voluntary only</a:t>
              </a:r>
            </a:p>
          </p:txBody>
        </p:sp>
        <p:sp>
          <p:nvSpPr>
            <p:cNvPr id="118" name="tx116"/>
            <p:cNvSpPr/>
            <p:nvPr/>
          </p:nvSpPr>
          <p:spPr>
            <a:xfrm>
              <a:off x="81028" y="6329898"/>
              <a:ext cx="8801380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Notes: Projections to 2020-21 assume 2% wage growth and 0% growth in the number of taxfilers from 2019-20 to 2020-21. Non-voluntary component means</a:t>
              </a:r>
            </a:p>
          </p:txBody>
        </p:sp>
        <p:sp>
          <p:nvSpPr>
            <p:cNvPr id="119" name="tx117"/>
            <p:cNvSpPr/>
            <p:nvPr/>
          </p:nvSpPr>
          <p:spPr>
            <a:xfrm>
              <a:off x="81028" y="6468470"/>
              <a:ext cx="3843359" cy="1175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employer contributions less reportable employer super contributions.</a:t>
              </a:r>
            </a:p>
          </p:txBody>
        </p:sp>
        <p:sp>
          <p:nvSpPr>
            <p:cNvPr id="120" name="tx118"/>
            <p:cNvSpPr/>
            <p:nvPr/>
          </p:nvSpPr>
          <p:spPr>
            <a:xfrm>
              <a:off x="81028" y="6605431"/>
              <a:ext cx="209445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2020-07-22T13:16:07Z</dcterms:created>
  <dcterms:modified xsi:type="dcterms:W3CDTF">2020-07-22T23:16:08Z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