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  <a:r>
              <a:rPr/>
              <a:t> </a:t>
            </a:r>
            <a:r>
              <a:rPr/>
              <a:t>contribute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year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Non-voluntary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reportable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Few people other than high-income earners contribute over $11,000 a year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Number of taxfilers with more than $11,000 in concessional contributions,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638590" y="1371748"/>
            <a:ext cx="7992000" cy="5455915"/>
            <a:chOff x="638590" y="1371748"/>
            <a:chExt cx="7992000" cy="5455915"/>
          </a:xfrm>
        </p:grpSpPr>
        <p:sp>
          <p:nvSpPr>
            <p:cNvPr id="5" name="rc3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630590" y="1371747"/>
              <a:ext cx="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569235" y="1857129"/>
              <a:ext cx="3384373" cy="3787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569235" y="5645109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569235" y="4702881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569235" y="3760653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569235" y="2818425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569235" y="1876197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619005" y="5618769"/>
              <a:ext cx="298621" cy="1219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619005" y="5630964"/>
              <a:ext cx="298621" cy="1414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950806" y="5610477"/>
              <a:ext cx="298621" cy="634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950806" y="5616818"/>
              <a:ext cx="298621" cy="2829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282608" y="5589259"/>
              <a:ext cx="298621" cy="1048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282608" y="5599746"/>
              <a:ext cx="298621" cy="4536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614409" y="5549017"/>
              <a:ext cx="298621" cy="1902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2614409" y="5568040"/>
              <a:ext cx="298621" cy="7706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2946210" y="5516579"/>
              <a:ext cx="298621" cy="2707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2946210" y="5543651"/>
              <a:ext cx="298621" cy="10145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3278012" y="5498532"/>
              <a:ext cx="298621" cy="3438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3278012" y="5532920"/>
              <a:ext cx="298621" cy="11218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3609813" y="5370490"/>
              <a:ext cx="298621" cy="7438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609813" y="5444876"/>
              <a:ext cx="298621" cy="20023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3941614" y="5082944"/>
              <a:ext cx="298621" cy="24218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3941614" y="5325126"/>
              <a:ext cx="298621" cy="31998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4273416" y="4148602"/>
              <a:ext cx="298621" cy="111847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4273416" y="5267080"/>
              <a:ext cx="298621" cy="37802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4605217" y="1913109"/>
              <a:ext cx="298621" cy="334860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4605217" y="5261715"/>
              <a:ext cx="298621" cy="38339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5136488" y="1857129"/>
              <a:ext cx="3384373" cy="3787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5136488" y="5645109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5136488" y="4702881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5136488" y="3760653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5136488" y="2818425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5136488" y="1876197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5186258" y="5625110"/>
              <a:ext cx="298621" cy="512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5186258" y="5630232"/>
              <a:ext cx="298621" cy="1487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5518060" y="5608282"/>
              <a:ext cx="298621" cy="463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5518060" y="5612916"/>
              <a:ext cx="298621" cy="3219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5849861" y="5560236"/>
              <a:ext cx="298621" cy="1121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5849861" y="5571455"/>
              <a:ext cx="298621" cy="7365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6181662" y="5533652"/>
              <a:ext cx="298621" cy="1121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6181662" y="5544871"/>
              <a:ext cx="298621" cy="10023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6513464" y="5489264"/>
              <a:ext cx="298621" cy="2414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6513464" y="5513409"/>
              <a:ext cx="298621" cy="13170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6845265" y="5443413"/>
              <a:ext cx="298621" cy="2755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6845265" y="5470972"/>
              <a:ext cx="298621" cy="17413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49"/>
            <p:cNvSpPr/>
            <p:nvPr/>
          </p:nvSpPr>
          <p:spPr>
            <a:xfrm>
              <a:off x="7177066" y="5342198"/>
              <a:ext cx="298621" cy="6609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7177066" y="5408292"/>
              <a:ext cx="298621" cy="23681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7508868" y="5121722"/>
              <a:ext cx="298621" cy="20876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7508868" y="5330492"/>
              <a:ext cx="298621" cy="31461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7840669" y="4671258"/>
              <a:ext cx="298621" cy="71069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7840669" y="5381952"/>
              <a:ext cx="298621" cy="26315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8172470" y="4415905"/>
              <a:ext cx="298621" cy="100458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8172470" y="5420487"/>
              <a:ext cx="298621" cy="22462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1569235" y="1463187"/>
              <a:ext cx="33843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tx58"/>
            <p:cNvSpPr/>
            <p:nvPr/>
          </p:nvSpPr>
          <p:spPr>
            <a:xfrm>
              <a:off x="3013679" y="1575661"/>
              <a:ext cx="49548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Male</a:t>
              </a:r>
            </a:p>
          </p:txBody>
        </p:sp>
        <p:sp>
          <p:nvSpPr>
            <p:cNvPr id="61" name="rc59"/>
            <p:cNvSpPr/>
            <p:nvPr/>
          </p:nvSpPr>
          <p:spPr>
            <a:xfrm>
              <a:off x="5136488" y="1463187"/>
              <a:ext cx="33843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0"/>
            <p:cNvSpPr/>
            <p:nvPr/>
          </p:nvSpPr>
          <p:spPr>
            <a:xfrm>
              <a:off x="6447545" y="1575661"/>
              <a:ext cx="762260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Female</a:t>
              </a:r>
            </a:p>
          </p:txBody>
        </p:sp>
        <p:sp>
          <p:nvSpPr>
            <p:cNvPr id="63" name="pl61"/>
            <p:cNvSpPr/>
            <p:nvPr/>
          </p:nvSpPr>
          <p:spPr>
            <a:xfrm>
              <a:off x="1569235" y="5645109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1768316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2100117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2431918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2763720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3095521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3427322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3759124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4090925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4422726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4754527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2"/>
            <p:cNvSpPr/>
            <p:nvPr/>
          </p:nvSpPr>
          <p:spPr>
            <a:xfrm>
              <a:off x="1704748" y="574692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2036549" y="574692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2368350" y="574402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2700151" y="574759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3031953" y="5747037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3363754" y="574413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3695555" y="5749716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4027357" y="574413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4359158" y="574413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4627391" y="5744135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pl82"/>
            <p:cNvSpPr/>
            <p:nvPr/>
          </p:nvSpPr>
          <p:spPr>
            <a:xfrm>
              <a:off x="5136488" y="5645109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3"/>
            <p:cNvSpPr/>
            <p:nvPr/>
          </p:nvSpPr>
          <p:spPr>
            <a:xfrm>
              <a:off x="5335569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4"/>
            <p:cNvSpPr/>
            <p:nvPr/>
          </p:nvSpPr>
          <p:spPr>
            <a:xfrm>
              <a:off x="5667370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5"/>
            <p:cNvSpPr/>
            <p:nvPr/>
          </p:nvSpPr>
          <p:spPr>
            <a:xfrm>
              <a:off x="5999172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6"/>
            <p:cNvSpPr/>
            <p:nvPr/>
          </p:nvSpPr>
          <p:spPr>
            <a:xfrm>
              <a:off x="6330973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7"/>
            <p:cNvSpPr/>
            <p:nvPr/>
          </p:nvSpPr>
          <p:spPr>
            <a:xfrm>
              <a:off x="6662774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8"/>
            <p:cNvSpPr/>
            <p:nvPr/>
          </p:nvSpPr>
          <p:spPr>
            <a:xfrm>
              <a:off x="6994576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9"/>
            <p:cNvSpPr/>
            <p:nvPr/>
          </p:nvSpPr>
          <p:spPr>
            <a:xfrm>
              <a:off x="7326377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0"/>
            <p:cNvSpPr/>
            <p:nvPr/>
          </p:nvSpPr>
          <p:spPr>
            <a:xfrm>
              <a:off x="7658178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1"/>
            <p:cNvSpPr/>
            <p:nvPr/>
          </p:nvSpPr>
          <p:spPr>
            <a:xfrm>
              <a:off x="7989979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2"/>
            <p:cNvSpPr/>
            <p:nvPr/>
          </p:nvSpPr>
          <p:spPr>
            <a:xfrm>
              <a:off x="8321781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3"/>
            <p:cNvSpPr/>
            <p:nvPr/>
          </p:nvSpPr>
          <p:spPr>
            <a:xfrm>
              <a:off x="5272001" y="574692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6" name="tx94"/>
            <p:cNvSpPr/>
            <p:nvPr/>
          </p:nvSpPr>
          <p:spPr>
            <a:xfrm>
              <a:off x="5603802" y="574692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7" name="tx95"/>
            <p:cNvSpPr/>
            <p:nvPr/>
          </p:nvSpPr>
          <p:spPr>
            <a:xfrm>
              <a:off x="5935603" y="574402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8" name="tx96"/>
            <p:cNvSpPr/>
            <p:nvPr/>
          </p:nvSpPr>
          <p:spPr>
            <a:xfrm>
              <a:off x="6267405" y="574759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9" name="tx97"/>
            <p:cNvSpPr/>
            <p:nvPr/>
          </p:nvSpPr>
          <p:spPr>
            <a:xfrm>
              <a:off x="6599206" y="5747037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0" name="tx98"/>
            <p:cNvSpPr/>
            <p:nvPr/>
          </p:nvSpPr>
          <p:spPr>
            <a:xfrm>
              <a:off x="6931007" y="574413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1" name="tx99"/>
            <p:cNvSpPr/>
            <p:nvPr/>
          </p:nvSpPr>
          <p:spPr>
            <a:xfrm>
              <a:off x="7262809" y="5749716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2" name="tx100"/>
            <p:cNvSpPr/>
            <p:nvPr/>
          </p:nvSpPr>
          <p:spPr>
            <a:xfrm>
              <a:off x="7594610" y="574413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3" name="tx101"/>
            <p:cNvSpPr/>
            <p:nvPr/>
          </p:nvSpPr>
          <p:spPr>
            <a:xfrm>
              <a:off x="7926411" y="574413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4" name="tx102"/>
            <p:cNvSpPr/>
            <p:nvPr/>
          </p:nvSpPr>
          <p:spPr>
            <a:xfrm>
              <a:off x="8194644" y="5744135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5" name="tx103"/>
            <p:cNvSpPr/>
            <p:nvPr/>
          </p:nvSpPr>
          <p:spPr>
            <a:xfrm>
              <a:off x="1339613" y="5559831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6" name="tx104"/>
            <p:cNvSpPr/>
            <p:nvPr/>
          </p:nvSpPr>
          <p:spPr>
            <a:xfrm>
              <a:off x="640418" y="4588023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200,000</a:t>
              </a:r>
            </a:p>
          </p:txBody>
        </p:sp>
        <p:sp>
          <p:nvSpPr>
            <p:cNvPr id="107" name="tx105"/>
            <p:cNvSpPr/>
            <p:nvPr/>
          </p:nvSpPr>
          <p:spPr>
            <a:xfrm>
              <a:off x="640418" y="3645795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400,000</a:t>
              </a:r>
            </a:p>
          </p:txBody>
        </p:sp>
        <p:sp>
          <p:nvSpPr>
            <p:cNvPr id="108" name="tx106"/>
            <p:cNvSpPr/>
            <p:nvPr/>
          </p:nvSpPr>
          <p:spPr>
            <a:xfrm>
              <a:off x="640418" y="2703567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600,000</a:t>
              </a:r>
            </a:p>
          </p:txBody>
        </p:sp>
        <p:sp>
          <p:nvSpPr>
            <p:cNvPr id="109" name="tx107"/>
            <p:cNvSpPr/>
            <p:nvPr/>
          </p:nvSpPr>
          <p:spPr>
            <a:xfrm>
              <a:off x="640418" y="1761339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800,000</a:t>
              </a:r>
            </a:p>
          </p:txBody>
        </p:sp>
        <p:sp>
          <p:nvSpPr>
            <p:cNvPr id="110" name="tx108"/>
            <p:cNvSpPr/>
            <p:nvPr/>
          </p:nvSpPr>
          <p:spPr>
            <a:xfrm>
              <a:off x="3907797" y="6013598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  <p:sp>
          <p:nvSpPr>
            <p:cNvPr id="111" name="rc109"/>
            <p:cNvSpPr/>
            <p:nvPr/>
          </p:nvSpPr>
          <p:spPr>
            <a:xfrm>
              <a:off x="5883068" y="1857129"/>
              <a:ext cx="2637793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0"/>
            <p:cNvSpPr/>
            <p:nvPr/>
          </p:nvSpPr>
          <p:spPr>
            <a:xfrm>
              <a:off x="5996941" y="1857129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1"/>
            <p:cNvSpPr/>
            <p:nvPr/>
          </p:nvSpPr>
          <p:spPr>
            <a:xfrm>
              <a:off x="6001686" y="1861874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2"/>
            <p:cNvSpPr/>
            <p:nvPr/>
          </p:nvSpPr>
          <p:spPr>
            <a:xfrm>
              <a:off x="6718553" y="1857129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3"/>
            <p:cNvSpPr/>
            <p:nvPr/>
          </p:nvSpPr>
          <p:spPr>
            <a:xfrm>
              <a:off x="6723298" y="1861874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tx114"/>
            <p:cNvSpPr/>
            <p:nvPr/>
          </p:nvSpPr>
          <p:spPr>
            <a:xfrm>
              <a:off x="6293694" y="1881184"/>
              <a:ext cx="254049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117" name="tx115"/>
            <p:cNvSpPr/>
            <p:nvPr/>
          </p:nvSpPr>
          <p:spPr>
            <a:xfrm>
              <a:off x="7015306" y="1833075"/>
              <a:ext cx="1448618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Voluntary only</a:t>
              </a:r>
            </a:p>
          </p:txBody>
        </p:sp>
        <p:sp>
          <p:nvSpPr>
            <p:cNvPr id="118" name="tx116"/>
            <p:cNvSpPr/>
            <p:nvPr/>
          </p:nvSpPr>
          <p:spPr>
            <a:xfrm>
              <a:off x="640418" y="6389561"/>
              <a:ext cx="7722340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Notes: Projections to 2020-21 assume 2% wage growth and 0% growth in the number of taxfilers from 2019-20 to 2020-21. Non-voluntary</a:t>
              </a:r>
            </a:p>
          </p:txBody>
        </p:sp>
        <p:sp>
          <p:nvSpPr>
            <p:cNvPr id="119" name="tx117"/>
            <p:cNvSpPr/>
            <p:nvPr/>
          </p:nvSpPr>
          <p:spPr>
            <a:xfrm>
              <a:off x="640418" y="6528133"/>
              <a:ext cx="4922399" cy="1175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component means employer contributions less reportable employer super contributions.</a:t>
              </a:r>
            </a:p>
          </p:txBody>
        </p:sp>
        <p:sp>
          <p:nvSpPr>
            <p:cNvPr id="120" name="tx118"/>
            <p:cNvSpPr/>
            <p:nvPr/>
          </p:nvSpPr>
          <p:spPr>
            <a:xfrm>
              <a:off x="640418" y="6665094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2020-07-22T13:16:05Z</dcterms:created>
  <dcterms:modified xsi:type="dcterms:W3CDTF">2020-07-22T23:16:06Z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