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high-balance</a:t>
            </a:r>
            <a:r>
              <a:rPr/>
              <a:t> </a:t>
            </a:r>
            <a:r>
              <a:rPr/>
              <a:t>accounts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taxpayers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balance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non-employer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contributions.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8"/>
            <a:ext cx="7992000" cy="5455915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Voluntary post-tax contributions are made to high-balance accounts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Share of taxpayers and post-tax contributions, by existing superannuation balance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638590" y="1371748"/>
            <a:ext cx="7992000" cy="5455915"/>
            <a:chOff x="638590" y="1371748"/>
            <a:chExt cx="7992000" cy="5455915"/>
          </a:xfrm>
        </p:grpSpPr>
        <p:sp>
          <p:nvSpPr>
            <p:cNvPr id="5" name="rc3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630590" y="1371747"/>
              <a:ext cx="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327575" y="1463188"/>
              <a:ext cx="7193286" cy="445060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327575" y="5913791"/>
              <a:ext cx="7193286" cy="0"/>
            </a:xfrm>
            <a:custGeom>
              <a:avLst/>
              <a:pathLst>
                <a:path w="7193286" h="0">
                  <a:moveTo>
                    <a:pt x="0" y="0"/>
                  </a:moveTo>
                  <a:lnTo>
                    <a:pt x="7193286" y="0"/>
                  </a:lnTo>
                  <a:lnTo>
                    <a:pt x="71932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327575" y="4817583"/>
              <a:ext cx="7193286" cy="0"/>
            </a:xfrm>
            <a:custGeom>
              <a:avLst/>
              <a:pathLst>
                <a:path w="7193286" h="0">
                  <a:moveTo>
                    <a:pt x="0" y="0"/>
                  </a:moveTo>
                  <a:lnTo>
                    <a:pt x="7193286" y="0"/>
                  </a:lnTo>
                  <a:lnTo>
                    <a:pt x="71932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327575" y="3721376"/>
              <a:ext cx="7193286" cy="0"/>
            </a:xfrm>
            <a:custGeom>
              <a:avLst/>
              <a:pathLst>
                <a:path w="7193286" h="0">
                  <a:moveTo>
                    <a:pt x="0" y="0"/>
                  </a:moveTo>
                  <a:lnTo>
                    <a:pt x="7193286" y="0"/>
                  </a:lnTo>
                  <a:lnTo>
                    <a:pt x="71932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327575" y="2625168"/>
              <a:ext cx="7193286" cy="0"/>
            </a:xfrm>
            <a:custGeom>
              <a:avLst/>
              <a:pathLst>
                <a:path w="7193286" h="0">
                  <a:moveTo>
                    <a:pt x="0" y="0"/>
                  </a:moveTo>
                  <a:lnTo>
                    <a:pt x="7193286" y="0"/>
                  </a:lnTo>
                  <a:lnTo>
                    <a:pt x="71932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327575" y="1528960"/>
              <a:ext cx="7193286" cy="0"/>
            </a:xfrm>
            <a:custGeom>
              <a:avLst/>
              <a:pathLst>
                <a:path w="7193286" h="0">
                  <a:moveTo>
                    <a:pt x="0" y="0"/>
                  </a:moveTo>
                  <a:lnTo>
                    <a:pt x="7193286" y="0"/>
                  </a:lnTo>
                  <a:lnTo>
                    <a:pt x="71932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818027" y="3147081"/>
              <a:ext cx="2942708" cy="27667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818027" y="2242552"/>
              <a:ext cx="2942708" cy="90452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818027" y="1850553"/>
              <a:ext cx="2942708" cy="39199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818027" y="1713602"/>
              <a:ext cx="2942708" cy="13695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1818027" y="1647382"/>
              <a:ext cx="2942708" cy="6622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1818027" y="1563201"/>
              <a:ext cx="2942708" cy="8418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1818027" y="1528960"/>
              <a:ext cx="2942708" cy="34241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5087702" y="5691156"/>
              <a:ext cx="2942708" cy="2226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5087702" y="5140040"/>
              <a:ext cx="2942708" cy="551116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5087702" y="4042580"/>
              <a:ext cx="2942708" cy="109746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5087702" y="3193330"/>
              <a:ext cx="2942708" cy="84924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5087702" y="2634983"/>
              <a:ext cx="2942708" cy="55834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5087702" y="1658648"/>
              <a:ext cx="2942708" cy="976335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5087702" y="1528960"/>
              <a:ext cx="2942708" cy="129687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tx25"/>
            <p:cNvSpPr/>
            <p:nvPr/>
          </p:nvSpPr>
          <p:spPr>
            <a:xfrm>
              <a:off x="2285237" y="4401179"/>
              <a:ext cx="2008286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Less than $100,000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2177076" y="2565559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$100,000 to $250,000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2177076" y="1917295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$250,000 to $500,000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2177076" y="1652820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$500,000 to $750,000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2170993" y="1551235"/>
              <a:ext cx="2236775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$750,000 to $1 million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2164910" y="1484852"/>
              <a:ext cx="2248941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$1 million to $2 million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2260178" y="1425642"/>
              <a:ext cx="2058404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More than $2 million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5554913" y="5673216"/>
              <a:ext cx="2008286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Less than $100,000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5446752" y="5286340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$100,000 to $250,000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5446752" y="4462052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$250,000 to $500,000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5446752" y="3488697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$500,000 to $750,000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5440669" y="2784899"/>
              <a:ext cx="2236775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$750,000 to $1 million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5434585" y="2026376"/>
              <a:ext cx="2248941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$1 million to $2 million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5529854" y="1473365"/>
              <a:ext cx="2058404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More than $2 million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894691" y="5823155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767555" y="4726947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767555" y="3630739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767555" y="2534531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75%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640418" y="1438324"/>
              <a:ext cx="584671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46" name="pl44"/>
            <p:cNvSpPr/>
            <p:nvPr/>
          </p:nvSpPr>
          <p:spPr>
            <a:xfrm>
              <a:off x="1327575" y="5913791"/>
              <a:ext cx="7193286" cy="0"/>
            </a:xfrm>
            <a:custGeom>
              <a:avLst/>
              <a:pathLst>
                <a:path w="7193286" h="0">
                  <a:moveTo>
                    <a:pt x="0" y="0"/>
                  </a:moveTo>
                  <a:lnTo>
                    <a:pt x="719328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5"/>
            <p:cNvSpPr/>
            <p:nvPr/>
          </p:nvSpPr>
          <p:spPr>
            <a:xfrm>
              <a:off x="3289381" y="591379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6559056" y="591379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7"/>
            <p:cNvSpPr/>
            <p:nvPr/>
          </p:nvSpPr>
          <p:spPr>
            <a:xfrm>
              <a:off x="2857519" y="6010807"/>
              <a:ext cx="863724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Taxfilers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5459979" y="6013598"/>
              <a:ext cx="2198154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Post-tax contributions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640418" y="6389933"/>
              <a:ext cx="7397910" cy="118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Notes: Projections to 2020-21 assume 2% wage growth and 0% growth in the number of taxfilers from 2019-20 to 2020-21. Post-tax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640418" y="6528133"/>
              <a:ext cx="4619341" cy="1175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equals personal contributions less non-employer super contributions.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640418" y="6665094"/>
              <a:ext cx="209445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2020-07-22T13:16:38Z</dcterms:created>
  <dcterms:modified xsi:type="dcterms:W3CDTF">2020-07-22T23:16:38Z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