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high-balance</a:t>
            </a:r>
            <a:r>
              <a:rPr/>
              <a:t> </a:t>
            </a:r>
            <a:r>
              <a:rPr/>
              <a:t>accounts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balance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Voluntary post-tax contributions are made to high-balance accounts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Share of taxpayers and post-tax contributions, by existing superannuation balance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1650748" y="1412776"/>
              <a:ext cx="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39733" y="1504215"/>
              <a:ext cx="10001286" cy="4439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39733" y="5944128"/>
              <a:ext cx="10001286" cy="0"/>
            </a:xfrm>
            <a:custGeom>
              <a:avLst/>
              <a:pathLst>
                <a:path w="10001286" h="0">
                  <a:moveTo>
                    <a:pt x="0" y="0"/>
                  </a:moveTo>
                  <a:lnTo>
                    <a:pt x="10001286" y="0"/>
                  </a:lnTo>
                  <a:lnTo>
                    <a:pt x="10001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39733" y="4850554"/>
              <a:ext cx="10001286" cy="0"/>
            </a:xfrm>
            <a:custGeom>
              <a:avLst/>
              <a:pathLst>
                <a:path w="10001286" h="0">
                  <a:moveTo>
                    <a:pt x="0" y="0"/>
                  </a:moveTo>
                  <a:lnTo>
                    <a:pt x="10001286" y="0"/>
                  </a:lnTo>
                  <a:lnTo>
                    <a:pt x="10001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39733" y="3756979"/>
              <a:ext cx="10001286" cy="0"/>
            </a:xfrm>
            <a:custGeom>
              <a:avLst/>
              <a:pathLst>
                <a:path w="10001286" h="0">
                  <a:moveTo>
                    <a:pt x="0" y="0"/>
                  </a:moveTo>
                  <a:lnTo>
                    <a:pt x="10001286" y="0"/>
                  </a:lnTo>
                  <a:lnTo>
                    <a:pt x="10001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39733" y="2663404"/>
              <a:ext cx="10001286" cy="0"/>
            </a:xfrm>
            <a:custGeom>
              <a:avLst/>
              <a:pathLst>
                <a:path w="10001286" h="0">
                  <a:moveTo>
                    <a:pt x="0" y="0"/>
                  </a:moveTo>
                  <a:lnTo>
                    <a:pt x="10001286" y="0"/>
                  </a:lnTo>
                  <a:lnTo>
                    <a:pt x="10001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39733" y="1569830"/>
              <a:ext cx="10001286" cy="0"/>
            </a:xfrm>
            <a:custGeom>
              <a:avLst/>
              <a:pathLst>
                <a:path w="10001286" h="0">
                  <a:moveTo>
                    <a:pt x="0" y="0"/>
                  </a:moveTo>
                  <a:lnTo>
                    <a:pt x="10001286" y="0"/>
                  </a:lnTo>
                  <a:lnTo>
                    <a:pt x="10001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221639" y="3184064"/>
              <a:ext cx="4091435" cy="27600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221639" y="2281708"/>
              <a:ext cx="4091435" cy="9023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221639" y="1890650"/>
              <a:ext cx="4091435" cy="39105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221639" y="1754029"/>
              <a:ext cx="4091435" cy="13662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221639" y="1687967"/>
              <a:ext cx="4091435" cy="6606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221639" y="1603989"/>
              <a:ext cx="4091435" cy="83977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221639" y="1569830"/>
              <a:ext cx="4091435" cy="3415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767678" y="5722028"/>
              <a:ext cx="4091435" cy="222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767678" y="5172235"/>
              <a:ext cx="4091435" cy="54979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6767678" y="4077411"/>
              <a:ext cx="4091435" cy="109482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6767678" y="3230201"/>
              <a:ext cx="4091435" cy="84720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6767678" y="2673196"/>
              <a:ext cx="4091435" cy="55700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6767678" y="1699206"/>
              <a:ext cx="4091435" cy="973989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6767678" y="1569830"/>
              <a:ext cx="4091435" cy="129376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3263213" y="4434839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Less than $100,000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3155053" y="2603629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$100,000 to $250,000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3155053" y="1956922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$250,000 to $500,000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155053" y="1693082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$500,000 to $750,000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148969" y="1591741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$750,000 to $1 million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3142886" y="1525539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 million to $2 million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238154" y="1466470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More than $2 million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7809253" y="5703821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 $100,000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7701092" y="5317874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$100,000 to $250,000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7701092" y="4495566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$250,000 to $500,000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7701092" y="3524549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$500,000 to $750,000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7695008" y="2822442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$750,000 to $1 million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688925" y="2065762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$1 million to $2 million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7784194" y="1514079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$2 million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1106849" y="5853492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979713" y="475991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979713" y="366634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79713" y="257276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52576" y="1479194"/>
              <a:ext cx="584671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1539733" y="5944128"/>
              <a:ext cx="10001286" cy="0"/>
            </a:xfrm>
            <a:custGeom>
              <a:avLst/>
              <a:pathLst>
                <a:path w="10001286" h="0">
                  <a:moveTo>
                    <a:pt x="0" y="0"/>
                  </a:moveTo>
                  <a:lnTo>
                    <a:pt x="100012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4267357" y="594412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8813396" y="594412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3835495" y="6041144"/>
              <a:ext cx="863724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7714319" y="6043935"/>
              <a:ext cx="21981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Post-tax 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52576" y="6420270"/>
              <a:ext cx="9838171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Post-tax contributions equals personal contributions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852576" y="6558470"/>
              <a:ext cx="2179080" cy="117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non-employer super contributions.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2576" y="669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2020-07-22T13:16:39Z</dcterms:created>
  <dcterms:modified xsi:type="dcterms:W3CDTF">2020-07-22T23:16:39Z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