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retirement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affect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incomes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paid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60+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olds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reform</a:t>
            </a:r>
            <a:r>
              <a:rPr/>
              <a:t> </a:t>
            </a:r>
            <a:r>
              <a:rPr/>
              <a:t>proposals,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decile</a:t>
            </a:r>
            <a:r>
              <a:rPr/>
              <a:t> </a:t>
            </a:r>
            <a:r>
              <a:rPr/>
              <a:t>(including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earnings),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Note: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balances.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assumed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12.5%.</a:t>
            </a:r>
            <a:r>
              <a:rPr/>
              <a:t> </a:t>
            </a:r>
            <a:r>
              <a:rPr/>
              <a:t>Behavioural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assumed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individuals</a:t>
            </a:r>
            <a:r>
              <a:rPr/>
              <a:t> </a:t>
            </a:r>
            <a:r>
              <a:rPr/>
              <a:t>whose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tax-free</a:t>
            </a:r>
            <a:r>
              <a:rPr/>
              <a:t> </a:t>
            </a:r>
            <a:r>
              <a:rPr/>
              <a:t>threshold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people’s</a:t>
            </a:r>
            <a:r>
              <a:rPr/>
              <a:t> </a:t>
            </a:r>
            <a:r>
              <a:rPr/>
              <a:t>marginal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exceeds</a:t>
            </a:r>
            <a:r>
              <a:rPr/>
              <a:t> </a:t>
            </a:r>
            <a:r>
              <a:rPr/>
              <a:t>12.5%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transfer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tax.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tax-free</a:t>
            </a:r>
            <a:r>
              <a:rPr/>
              <a:t> </a:t>
            </a:r>
            <a:r>
              <a:rPr/>
              <a:t>threshold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status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$1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$100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tax.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threshold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12.5%</a:t>
            </a:r>
            <a:r>
              <a:rPr/>
              <a:t> </a:t>
            </a:r>
            <a:r>
              <a:rPr/>
              <a:t>marginal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marginal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12.5%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status.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00" y="1231200"/>
            <a:ext cx="8971200" cy="5536800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" y="356400"/>
            <a:ext cx="6764713" cy="27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" y="766800"/>
            <a:ext cx="7977600" cy="123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95200" y="111600"/>
            <a:ext cx="1562400" cy="430906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7600" y="698400"/>
            <a:ext cx="9003600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 dirty="0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/>
          <a:lstStyle/>
          <a:p>
            <a:r>
              <a:rPr/>
              <a:t>A tax on earnings in retirement would mostly affect those with higher incomes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/>
          <a:lstStyle/>
          <a:p>
            <a:r>
              <a:rPr/>
              <a:t>Average additional tax paid by 60+ year olds under reform proposals, by total income decile (including super earnings),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79200" y="1231200"/>
            <a:ext cx="8971200" cy="5536800"/>
            <a:chOff x="79200" y="1231200"/>
            <a:chExt cx="8971200" cy="5536800"/>
          </a:xfrm>
        </p:grpSpPr>
        <p:sp>
          <p:nvSpPr>
            <p:cNvPr id="5" name="rc3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009845" y="1322639"/>
              <a:ext cx="7930826" cy="38517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009845" y="5174378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  <a:lnTo>
                    <a:pt x="7930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009845" y="3461949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  <a:lnTo>
                    <a:pt x="7930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009845" y="1749519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  <a:lnTo>
                    <a:pt x="7930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9"/>
            <p:cNvSpPr/>
            <p:nvPr/>
          </p:nvSpPr>
          <p:spPr>
            <a:xfrm>
              <a:off x="1126475" y="5110472"/>
              <a:ext cx="174944" cy="63906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301419" y="5167624"/>
              <a:ext cx="174944" cy="675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476364" y="5167464"/>
              <a:ext cx="174944" cy="691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651309" y="5170012"/>
              <a:ext cx="174944" cy="436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904007" y="5026708"/>
              <a:ext cx="174944" cy="14767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2078951" y="5173625"/>
              <a:ext cx="174944" cy="75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253896" y="5173499"/>
              <a:ext cx="174944" cy="878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2428841" y="5174378"/>
              <a:ext cx="174944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2681539" y="4963978"/>
              <a:ext cx="174944" cy="21039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2856483" y="5120293"/>
              <a:ext cx="174944" cy="5408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3031428" y="5161936"/>
              <a:ext cx="174944" cy="1244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3206373" y="5173769"/>
              <a:ext cx="174944" cy="60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3459071" y="4865076"/>
              <a:ext cx="174944" cy="30930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3634015" y="4986559"/>
              <a:ext cx="174944" cy="18781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3808960" y="5128466"/>
              <a:ext cx="174944" cy="4591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3983905" y="5172661"/>
              <a:ext cx="174944" cy="171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4236603" y="4750801"/>
              <a:ext cx="174944" cy="42357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4411548" y="4850308"/>
              <a:ext cx="174944" cy="32407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4586492" y="5073749"/>
              <a:ext cx="174944" cy="10062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4761437" y="5160279"/>
              <a:ext cx="174944" cy="1409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5014135" y="4610474"/>
              <a:ext cx="174944" cy="56390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5189080" y="4687129"/>
              <a:ext cx="174944" cy="48724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5364024" y="5003559"/>
              <a:ext cx="174944" cy="170818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5538969" y="5077693"/>
              <a:ext cx="174944" cy="9668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5791667" y="4454805"/>
              <a:ext cx="174944" cy="71957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5966612" y="4503933"/>
              <a:ext cx="174944" cy="67044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6141556" y="4916031"/>
              <a:ext cx="174944" cy="25834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6316501" y="4964491"/>
              <a:ext cx="174944" cy="20988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6569199" y="4184074"/>
              <a:ext cx="174944" cy="99030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6744144" y="4225042"/>
              <a:ext cx="174944" cy="94933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6919088" y="4728300"/>
              <a:ext cx="174944" cy="44607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7094033" y="4768754"/>
              <a:ext cx="174944" cy="40562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7346731" y="3731188"/>
              <a:ext cx="174944" cy="144318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7521676" y="3761904"/>
              <a:ext cx="174944" cy="141247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7696620" y="4371810"/>
              <a:ext cx="174944" cy="80256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7871565" y="4402222"/>
              <a:ext cx="174944" cy="77215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8124263" y="1379562"/>
              <a:ext cx="174944" cy="3794816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8299208" y="1390495"/>
              <a:ext cx="174944" cy="378388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8474152" y="2107442"/>
              <a:ext cx="174944" cy="306693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8649097" y="2117899"/>
              <a:ext cx="174944" cy="305647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tx49"/>
            <p:cNvSpPr/>
            <p:nvPr/>
          </p:nvSpPr>
          <p:spPr>
            <a:xfrm>
              <a:off x="653086" y="5053939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208165" y="3332691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81028" y="1620262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54" name="pl52"/>
            <p:cNvSpPr/>
            <p:nvPr/>
          </p:nvSpPr>
          <p:spPr>
            <a:xfrm>
              <a:off x="1009845" y="5174378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3"/>
            <p:cNvSpPr/>
            <p:nvPr/>
          </p:nvSpPr>
          <p:spPr>
            <a:xfrm>
              <a:off x="1476364" y="517437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2253896" y="517437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3031428" y="517437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3808960" y="517437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4586492" y="517437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5364024" y="517437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6141556" y="517437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6919088" y="517437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7696620" y="517437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8474152" y="517437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3"/>
            <p:cNvSpPr/>
            <p:nvPr/>
          </p:nvSpPr>
          <p:spPr>
            <a:xfrm>
              <a:off x="1412796" y="5276194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2190328" y="5276194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2967860" y="5273292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3745392" y="5276863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4522924" y="5276305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5300456" y="5273403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6077988" y="5278984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6855520" y="5273403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7633052" y="5273403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8347016" y="5273403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4657640" y="5542866"/>
              <a:ext cx="635235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Decile</a:t>
              </a:r>
            </a:p>
          </p:txBody>
        </p:sp>
        <p:sp>
          <p:nvSpPr>
            <p:cNvPr id="76" name="rc74"/>
            <p:cNvSpPr/>
            <p:nvPr/>
          </p:nvSpPr>
          <p:spPr>
            <a:xfrm>
              <a:off x="1009845" y="1322639"/>
              <a:ext cx="6873254" cy="9608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5"/>
            <p:cNvSpPr/>
            <p:nvPr/>
          </p:nvSpPr>
          <p:spPr>
            <a:xfrm>
              <a:off x="1009845" y="1436512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6"/>
            <p:cNvSpPr/>
            <p:nvPr/>
          </p:nvSpPr>
          <p:spPr>
            <a:xfrm>
              <a:off x="1014590" y="1441257"/>
              <a:ext cx="173390" cy="20225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7"/>
            <p:cNvSpPr/>
            <p:nvPr/>
          </p:nvSpPr>
          <p:spPr>
            <a:xfrm>
              <a:off x="1009845" y="1648258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8"/>
            <p:cNvSpPr/>
            <p:nvPr/>
          </p:nvSpPr>
          <p:spPr>
            <a:xfrm>
              <a:off x="1014590" y="1653002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79"/>
            <p:cNvSpPr/>
            <p:nvPr/>
          </p:nvSpPr>
          <p:spPr>
            <a:xfrm>
              <a:off x="1009845" y="1860003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0"/>
            <p:cNvSpPr/>
            <p:nvPr/>
          </p:nvSpPr>
          <p:spPr>
            <a:xfrm>
              <a:off x="1014590" y="1864748"/>
              <a:ext cx="173390" cy="20225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1"/>
            <p:cNvSpPr/>
            <p:nvPr/>
          </p:nvSpPr>
          <p:spPr>
            <a:xfrm>
              <a:off x="1009845" y="2071748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2"/>
            <p:cNvSpPr/>
            <p:nvPr/>
          </p:nvSpPr>
          <p:spPr>
            <a:xfrm>
              <a:off x="1014590" y="2076493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tx83"/>
            <p:cNvSpPr/>
            <p:nvPr/>
          </p:nvSpPr>
          <p:spPr>
            <a:xfrm>
              <a:off x="1306598" y="1409668"/>
              <a:ext cx="2719536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</a:t>
              </a:r>
            </a:p>
          </p:txBody>
        </p:sp>
        <p:sp>
          <p:nvSpPr>
            <p:cNvPr id="86" name="tx84"/>
            <p:cNvSpPr/>
            <p:nvPr/>
          </p:nvSpPr>
          <p:spPr>
            <a:xfrm>
              <a:off x="1306598" y="1621413"/>
              <a:ext cx="5121510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 after behaviour change</a:t>
              </a:r>
            </a:p>
          </p:txBody>
        </p:sp>
        <p:sp>
          <p:nvSpPr>
            <p:cNvPr id="87" name="tx85"/>
            <p:cNvSpPr/>
            <p:nvPr/>
          </p:nvSpPr>
          <p:spPr>
            <a:xfrm>
              <a:off x="1306598" y="1820880"/>
              <a:ext cx="4117590" cy="226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 over $20,000</a:t>
              </a:r>
            </a:p>
          </p:txBody>
        </p:sp>
        <p:sp>
          <p:nvSpPr>
            <p:cNvPr id="88" name="tx86"/>
            <p:cNvSpPr/>
            <p:nvPr/>
          </p:nvSpPr>
          <p:spPr>
            <a:xfrm>
              <a:off x="1306598" y="2032625"/>
              <a:ext cx="6519564" cy="226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 over $20,000 after behaviour change</a:t>
              </a:r>
            </a:p>
          </p:txBody>
        </p:sp>
        <p:sp>
          <p:nvSpPr>
            <p:cNvPr id="89" name="tx87"/>
            <p:cNvSpPr/>
            <p:nvPr/>
          </p:nvSpPr>
          <p:spPr>
            <a:xfrm>
              <a:off x="81028" y="5919201"/>
              <a:ext cx="8836877" cy="118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Note: Earnings estimated as 5% of super balances. Effective earnings tax assumed to be 12.5%. Behavioural response assumed to be that individuals whose</a:t>
              </a:r>
            </a:p>
          </p:txBody>
        </p:sp>
        <p:sp>
          <p:nvSpPr>
            <p:cNvPr id="90" name="tx88"/>
            <p:cNvSpPr/>
            <p:nvPr/>
          </p:nvSpPr>
          <p:spPr>
            <a:xfrm>
              <a:off x="81028" y="6056224"/>
              <a:ext cx="8726607" cy="118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is below either the tax-free threshold or the taxable income at which most people's marginal tax rate exceeds 12.5% would transfer as much</a:t>
              </a:r>
            </a:p>
          </p:txBody>
        </p:sp>
        <p:sp>
          <p:nvSpPr>
            <p:cNvPr id="91" name="tx89"/>
            <p:cNvSpPr/>
            <p:nvPr/>
          </p:nvSpPr>
          <p:spPr>
            <a:xfrm>
              <a:off x="81028" y="6193247"/>
              <a:ext cx="8624824" cy="118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super earnings into their taxable income as would reduce their tax. The effective tax-free threshold is the most common taxable income in which people of</a:t>
              </a:r>
            </a:p>
          </p:txBody>
        </p:sp>
        <p:sp>
          <p:nvSpPr>
            <p:cNvPr id="92" name="tx90"/>
            <p:cNvSpPr/>
            <p:nvPr/>
          </p:nvSpPr>
          <p:spPr>
            <a:xfrm>
              <a:off x="81028" y="6325376"/>
              <a:ext cx="8561821" cy="123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that age and partner status pay between $1 and $100 income tax. The threshold for the 12.5% marginal rate is the minimum taxable income at which the</a:t>
              </a:r>
            </a:p>
          </p:txBody>
        </p:sp>
        <p:sp>
          <p:nvSpPr>
            <p:cNvPr id="93" name="tx91"/>
            <p:cNvSpPr/>
            <p:nvPr/>
          </p:nvSpPr>
          <p:spPr>
            <a:xfrm>
              <a:off x="81028" y="6467293"/>
              <a:ext cx="3956479" cy="118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marginal tax rate is greater than 12.5% for that age and partner status.</a:t>
              </a:r>
            </a:p>
          </p:txBody>
        </p:sp>
        <p:sp>
          <p:nvSpPr>
            <p:cNvPr id="94" name="tx92"/>
            <p:cNvSpPr/>
            <p:nvPr/>
          </p:nvSpPr>
          <p:spPr>
            <a:xfrm>
              <a:off x="81028" y="6605431"/>
              <a:ext cx="212970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file.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2020-07-22T13:17:16Z</dcterms:created>
  <dcterms:modified xsi:type="dcterms:W3CDTF">2020-07-22T23:17:16Z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