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4" r:id="rId1"/>
  </p:sldMasterIdLst>
  <p:notesMasterIdLst>
    <p:NotesMasterId r:id="rId3"/>
  </p:notesMasterIdLst>
  <p:sldIdLst>
    <p:sldId id="256" r:id="rId2"/>
  </p:sldIdLst>
  <p:sldSz cx="12192000" cy="6858000"/>
  <p:notesSz cx="6797675" cy="99282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4080" userDrawn="1">
          <p15:clr>
            <a:srgbClr val="A4A3A4"/>
          </p15:clr>
        </p15:guide>
        <p15:guide id="4" orient="horz" pos="793" userDrawn="1">
          <p15:clr>
            <a:srgbClr val="A4A3A4"/>
          </p15:clr>
        </p15:guide>
        <p15:guide id="6" pos="7242" userDrawn="1">
          <p15:clr>
            <a:srgbClr val="A4A3A4"/>
          </p15:clr>
        </p15:guide>
        <p15:guide id="7" pos="543" userDrawn="1">
          <p15:clr>
            <a:srgbClr val="A4A3A4"/>
          </p15:clr>
        </p15:guide>
        <p15:guide id="8" pos="767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8282"/>
    <a:srgbClr val="D9D9D9"/>
    <a:srgbClr val="AEAEAE"/>
    <a:srgbClr val="2B2B2B"/>
    <a:srgbClr val="FEC35A"/>
    <a:srgbClr val="F68B33"/>
    <a:srgbClr val="A02226"/>
    <a:srgbClr val="D4582A"/>
    <a:srgbClr val="621214"/>
    <a:srgbClr val="FFE0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98" autoAdjust="0"/>
    <p:restoredTop sz="91973" autoAdjust="0"/>
  </p:normalViewPr>
  <p:slideViewPr>
    <p:cSldViewPr snapToGrid="0">
      <p:cViewPr varScale="1">
        <p:scale>
          <a:sx n="113" d="100"/>
          <a:sy n="113" d="100"/>
        </p:scale>
        <p:origin x="1352" y="176"/>
      </p:cViewPr>
      <p:guideLst>
        <p:guide orient="horz" pos="4080"/>
        <p:guide orient="horz" pos="793"/>
        <p:guide pos="7242"/>
        <p:guide pos="543"/>
        <p:guide pos="76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-3084" y="-7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 xmlns="http://schemas.openxmlformats.org/package/2006/relationships"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259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" y="744538"/>
            <a:ext cx="661511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59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6463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59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59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67FFEB-41A8-4E33-A442-87C345D030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6195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Title: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tax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earnings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retirement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mostly</a:t>
            </a:r>
            <a:r>
              <a:rPr/>
              <a:t> </a:t>
            </a:r>
            <a:r>
              <a:rPr/>
              <a:t>affect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higher</a:t>
            </a:r>
            <a:r>
              <a:rPr/>
              <a:t> </a:t>
            </a:r>
            <a:r>
              <a:rPr/>
              <a:t>incomes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Subtitle: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additional</a:t>
            </a:r>
            <a:r>
              <a:rPr/>
              <a:t> </a:t>
            </a:r>
            <a:r>
              <a:rPr/>
              <a:t>tax</a:t>
            </a:r>
            <a:r>
              <a:rPr/>
              <a:t> </a:t>
            </a:r>
            <a:r>
              <a:rPr/>
              <a:t>paid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60+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olds</a:t>
            </a:r>
            <a:r>
              <a:rPr/>
              <a:t> </a:t>
            </a:r>
            <a:r>
              <a:rPr/>
              <a:t>under</a:t>
            </a:r>
            <a:r>
              <a:rPr/>
              <a:t> </a:t>
            </a:r>
            <a:r>
              <a:rPr/>
              <a:t>reform</a:t>
            </a:r>
            <a:r>
              <a:rPr/>
              <a:t> </a:t>
            </a:r>
            <a:r>
              <a:rPr/>
              <a:t>proposals,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total</a:t>
            </a:r>
            <a:r>
              <a:rPr/>
              <a:t> </a:t>
            </a:r>
            <a:r>
              <a:rPr/>
              <a:t>income</a:t>
            </a:r>
            <a:r>
              <a:rPr/>
              <a:t> </a:t>
            </a:r>
            <a:r>
              <a:rPr/>
              <a:t>decile</a:t>
            </a:r>
            <a:r>
              <a:rPr/>
              <a:t> </a:t>
            </a:r>
            <a:r>
              <a:rPr/>
              <a:t>(including</a:t>
            </a:r>
            <a:r>
              <a:rPr/>
              <a:t> </a:t>
            </a:r>
            <a:r>
              <a:rPr/>
              <a:t>super</a:t>
            </a:r>
            <a:r>
              <a:rPr/>
              <a:t> </a:t>
            </a:r>
            <a:r>
              <a:rPr/>
              <a:t>earnings),</a:t>
            </a:r>
            <a:r>
              <a:rPr/>
              <a:t> </a:t>
            </a:r>
            <a:r>
              <a:rPr/>
              <a:t>2020-21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Note:</a:t>
            </a:r>
            <a:r>
              <a:rPr/>
              <a:t> </a:t>
            </a:r>
            <a:r>
              <a:rPr/>
              <a:t>Earnings</a:t>
            </a:r>
            <a:r>
              <a:rPr/>
              <a:t> </a:t>
            </a:r>
            <a:r>
              <a:rPr/>
              <a:t>estimated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5%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super</a:t>
            </a:r>
            <a:r>
              <a:rPr/>
              <a:t> </a:t>
            </a:r>
            <a:r>
              <a:rPr/>
              <a:t>balances.</a:t>
            </a:r>
            <a:r>
              <a:rPr/>
              <a:t> </a:t>
            </a:r>
            <a:r>
              <a:rPr/>
              <a:t>Effective</a:t>
            </a:r>
            <a:r>
              <a:rPr/>
              <a:t> </a:t>
            </a:r>
            <a:r>
              <a:rPr/>
              <a:t>earnings</a:t>
            </a:r>
            <a:r>
              <a:rPr/>
              <a:t> </a:t>
            </a:r>
            <a:r>
              <a:rPr/>
              <a:t>tax</a:t>
            </a:r>
            <a:r>
              <a:rPr/>
              <a:t> </a:t>
            </a:r>
            <a:r>
              <a:rPr/>
              <a:t>assumed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12.5%.</a:t>
            </a:r>
            <a:r>
              <a:rPr/>
              <a:t> </a:t>
            </a:r>
            <a:r>
              <a:rPr/>
              <a:t>Behavioural</a:t>
            </a:r>
            <a:r>
              <a:rPr/>
              <a:t> </a:t>
            </a:r>
            <a:r>
              <a:rPr/>
              <a:t>response</a:t>
            </a:r>
            <a:r>
              <a:rPr/>
              <a:t> </a:t>
            </a:r>
            <a:r>
              <a:rPr/>
              <a:t>assumed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individuals</a:t>
            </a:r>
            <a:r>
              <a:rPr/>
              <a:t> </a:t>
            </a:r>
            <a:r>
              <a:rPr/>
              <a:t>whose</a:t>
            </a:r>
            <a:r>
              <a:rPr/>
              <a:t> </a:t>
            </a:r>
            <a:r>
              <a:rPr/>
              <a:t>taxable</a:t>
            </a:r>
            <a:r>
              <a:rPr/>
              <a:t> </a:t>
            </a:r>
            <a:r>
              <a:rPr/>
              <a:t>income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below</a:t>
            </a:r>
            <a:r>
              <a:rPr/>
              <a:t> </a:t>
            </a:r>
            <a:r>
              <a:rPr/>
              <a:t>either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tax-free</a:t>
            </a:r>
            <a:r>
              <a:rPr/>
              <a:t> </a:t>
            </a:r>
            <a:r>
              <a:rPr/>
              <a:t>threshold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taxable</a:t>
            </a:r>
            <a:r>
              <a:rPr/>
              <a:t> </a:t>
            </a:r>
            <a:r>
              <a:rPr/>
              <a:t>income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people’s</a:t>
            </a:r>
            <a:r>
              <a:rPr/>
              <a:t> </a:t>
            </a:r>
            <a:r>
              <a:rPr/>
              <a:t>marginal</a:t>
            </a:r>
            <a:r>
              <a:rPr/>
              <a:t> </a:t>
            </a:r>
            <a:r>
              <a:rPr/>
              <a:t>tax</a:t>
            </a:r>
            <a:r>
              <a:rPr/>
              <a:t> </a:t>
            </a:r>
            <a:r>
              <a:rPr/>
              <a:t>rate</a:t>
            </a:r>
            <a:r>
              <a:rPr/>
              <a:t> </a:t>
            </a:r>
            <a:r>
              <a:rPr/>
              <a:t>exceeds</a:t>
            </a:r>
            <a:r>
              <a:rPr/>
              <a:t> </a:t>
            </a:r>
            <a:r>
              <a:rPr/>
              <a:t>12.5%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transfer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super</a:t>
            </a:r>
            <a:r>
              <a:rPr/>
              <a:t> </a:t>
            </a:r>
            <a:r>
              <a:rPr/>
              <a:t>earnings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taxable</a:t>
            </a:r>
            <a:r>
              <a:rPr/>
              <a:t> </a:t>
            </a:r>
            <a:r>
              <a:rPr/>
              <a:t>income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reduce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tax.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effective</a:t>
            </a:r>
            <a:r>
              <a:rPr/>
              <a:t> </a:t>
            </a:r>
            <a:r>
              <a:rPr/>
              <a:t>tax-free</a:t>
            </a:r>
            <a:r>
              <a:rPr/>
              <a:t> </a:t>
            </a:r>
            <a:r>
              <a:rPr/>
              <a:t>threshold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taxable</a:t>
            </a:r>
            <a:r>
              <a:rPr/>
              <a:t> </a:t>
            </a:r>
            <a:r>
              <a:rPr/>
              <a:t>income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partner</a:t>
            </a:r>
            <a:r>
              <a:rPr/>
              <a:t> </a:t>
            </a:r>
            <a:r>
              <a:rPr/>
              <a:t>status</a:t>
            </a:r>
            <a:r>
              <a:rPr/>
              <a:t> </a:t>
            </a:r>
            <a:r>
              <a:rPr/>
              <a:t>pay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$1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$100</a:t>
            </a:r>
            <a:r>
              <a:rPr/>
              <a:t> </a:t>
            </a:r>
            <a:r>
              <a:rPr/>
              <a:t>income</a:t>
            </a:r>
            <a:r>
              <a:rPr/>
              <a:t> </a:t>
            </a:r>
            <a:r>
              <a:rPr/>
              <a:t>tax.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threshold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12.5%</a:t>
            </a:r>
            <a:r>
              <a:rPr/>
              <a:t> </a:t>
            </a:r>
            <a:r>
              <a:rPr/>
              <a:t>marginal</a:t>
            </a:r>
            <a:r>
              <a:rPr/>
              <a:t> </a:t>
            </a:r>
            <a:r>
              <a:rPr/>
              <a:t>rate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minimum</a:t>
            </a:r>
            <a:r>
              <a:rPr/>
              <a:t> </a:t>
            </a:r>
            <a:r>
              <a:rPr/>
              <a:t>taxable</a:t>
            </a:r>
            <a:r>
              <a:rPr/>
              <a:t> </a:t>
            </a:r>
            <a:r>
              <a:rPr/>
              <a:t>income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marginal</a:t>
            </a:r>
            <a:r>
              <a:rPr/>
              <a:t> </a:t>
            </a:r>
            <a:r>
              <a:rPr/>
              <a:t>tax</a:t>
            </a:r>
            <a:r>
              <a:rPr/>
              <a:t> </a:t>
            </a:r>
            <a:r>
              <a:rPr/>
              <a:t>rate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greater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12.5%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partner</a:t>
            </a:r>
            <a:r>
              <a:rPr/>
              <a:t> </a:t>
            </a:r>
            <a:r>
              <a:rPr/>
              <a:t>status.</a:t>
            </a:r>
            <a:r>
              <a:rPr/>
              <a:t> </a:t>
            </a:r>
            <a:r>
              <a:rPr/>
              <a:t>Source:</a:t>
            </a:r>
            <a:r>
              <a:rPr/>
              <a:t> </a:t>
            </a:r>
            <a:r>
              <a:rPr/>
              <a:t>ATO</a:t>
            </a:r>
            <a:r>
              <a:rPr/>
              <a:t> </a:t>
            </a:r>
            <a:r>
              <a:rPr/>
              <a:t>2017-18</a:t>
            </a:r>
            <a:r>
              <a:rPr/>
              <a:t> </a:t>
            </a:r>
            <a:r>
              <a:rPr/>
              <a:t>2%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file.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~/housefin-super-20200629/charts.R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44D005F0-3FDA-D04B-84DD-1363FABAE9B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460295" y="3391819"/>
            <a:ext cx="9040445" cy="430887"/>
          </a:xfrm>
        </p:spPr>
        <p:txBody>
          <a:bodyPr/>
          <a:lstStyle>
            <a:lvl1pPr algn="r">
              <a:defRPr sz="2800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F96A3B4-E487-2E43-AB4D-AF0B8426171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460295" y="4146129"/>
            <a:ext cx="9040445" cy="338554"/>
          </a:xfrm>
        </p:spPr>
        <p:txBody>
          <a:bodyPr/>
          <a:lstStyle>
            <a:lvl1pPr algn="r">
              <a:defRPr sz="2200"/>
            </a:lvl1pPr>
          </a:lstStyle>
          <a:p>
            <a:r>
              <a:rPr lang="en-US" dirty="0"/>
              <a:t>Click to edit Master subtitle style</a:t>
            </a:r>
            <a:endParaRPr lang="en-AU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82E06D4E-6FDB-CF4F-A1E4-67EA24E8CF4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92"/>
            </a:lvl1pPr>
          </a:lstStyle>
          <a:p>
            <a:endParaRPr lang="en-US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50F3A1FE-D85A-214B-BC70-C1B9CAF6925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292"/>
            </a:lvl1pPr>
          </a:lstStyle>
          <a:p>
            <a:endParaRPr 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BAC7EBFE-F4CA-034D-9C58-E44E2CE12F8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 wrap="none" lIns="0" tIns="0" rIns="0" bIns="0"/>
          <a:lstStyle>
            <a:lvl1pPr eaLnBrk="0" hangingPunct="0">
              <a:defRPr sz="1292" i="0"/>
            </a:lvl1pPr>
          </a:lstStyle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 descr="GrattanLogo">
            <a:extLst>
              <a:ext uri="{FF2B5EF4-FFF2-40B4-BE49-F238E27FC236}">
                <a16:creationId xmlns:a16="http://schemas.microsoft.com/office/drawing/2014/main" id="{E7817012-46DA-4247-AF7B-25B82EA0992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84817" y="982163"/>
            <a:ext cx="3915924" cy="1080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15546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000" y="425789"/>
            <a:ext cx="8832400" cy="369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776813A-6BA6-2B48-8868-0EF29F4BF7D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124744"/>
            <a:ext cx="10655157" cy="5231606"/>
          </a:xfrm>
        </p:spPr>
        <p:txBody>
          <a:bodyPr/>
          <a:lstStyle>
            <a:lvl1pPr>
              <a:spcAft>
                <a:spcPts val="1800"/>
              </a:spcAft>
              <a:defRPr/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97339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ctr">
            <a:normAutofit/>
          </a:bodyPr>
          <a:lstStyle>
            <a:lvl1pPr algn="ctr">
              <a:defRPr sz="2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36933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132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64000" y="188640"/>
            <a:ext cx="9035374" cy="606481"/>
          </a:xfrm>
        </p:spPr>
        <p:txBody>
          <a:bodyPr anchor="b">
            <a:noAutofit/>
          </a:bodyPr>
          <a:lstStyle>
            <a:lvl1pPr algn="l">
              <a:defRPr sz="1800"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51790" y="908720"/>
            <a:ext cx="10656000" cy="249299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/>
            </a:lvl1pPr>
            <a:lvl2pPr>
              <a:lnSpc>
                <a:spcPct val="90000"/>
              </a:lnSpc>
              <a:spcAft>
                <a:spcPts val="0"/>
              </a:spcAft>
              <a:defRPr/>
            </a:lvl2pPr>
            <a:lvl3pPr>
              <a:lnSpc>
                <a:spcPct val="90000"/>
              </a:lnSpc>
              <a:spcAft>
                <a:spcPts val="0"/>
              </a:spcAft>
              <a:defRPr/>
            </a:lvl3pPr>
            <a:lvl4pPr>
              <a:lnSpc>
                <a:spcPct val="90000"/>
              </a:lnSpc>
              <a:spcAft>
                <a:spcPts val="0"/>
              </a:spcAft>
              <a:defRPr/>
            </a:lvl4pPr>
            <a:lvl5pPr>
              <a:lnSpc>
                <a:spcPct val="90000"/>
              </a:lnSpc>
              <a:spcAft>
                <a:spcPts val="0"/>
              </a:spcAft>
              <a:defRPr/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0748" y="1412776"/>
            <a:ext cx="10800000" cy="5445224"/>
          </a:xfrm>
        </p:spPr>
        <p:txBody>
          <a:bodyPr/>
          <a:lstStyle>
            <a:lvl1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615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60296" y="3391820"/>
            <a:ext cx="9040445" cy="430887"/>
          </a:xfrm>
        </p:spPr>
        <p:txBody>
          <a:bodyPr/>
          <a:lstStyle>
            <a:lvl1pPr algn="r">
              <a:defRPr sz="2800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60296" y="4105276"/>
            <a:ext cx="9040445" cy="338554"/>
          </a:xfrm>
        </p:spPr>
        <p:txBody>
          <a:bodyPr/>
          <a:lstStyle>
            <a:lvl1pPr algn="r">
              <a:defRPr sz="2200"/>
            </a:lvl1pPr>
          </a:lstStyle>
          <a:p>
            <a:r>
              <a:rPr lang="en-US" dirty="0"/>
              <a:t>Click to edit Master subtitle style</a:t>
            </a:r>
            <a:endParaRPr lang="en-AU" dirty="0"/>
          </a:p>
        </p:txBody>
      </p:sp>
      <p:sp>
        <p:nvSpPr>
          <p:cNvPr id="133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92"/>
            </a:lvl1pPr>
          </a:lstStyle>
          <a:p>
            <a:endParaRPr lang="en-US"/>
          </a:p>
        </p:txBody>
      </p:sp>
      <p:sp>
        <p:nvSpPr>
          <p:cNvPr id="133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292"/>
            </a:lvl1pPr>
          </a:lstStyle>
          <a:p>
            <a:endParaRPr lang="en-US"/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 lIns="0" tIns="0" rIns="0" bIns="0"/>
          <a:lstStyle>
            <a:lvl1pPr eaLnBrk="0" hangingPunct="0">
              <a:defRPr sz="1292" i="0"/>
            </a:lvl1pPr>
          </a:lstStyle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Grattan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84817" y="982163"/>
            <a:ext cx="3915924" cy="10800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64000" y="518122"/>
            <a:ext cx="85090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4001" y="884228"/>
            <a:ext cx="1063673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 dirty="0"/>
              <a:t>Heading </a:t>
            </a:r>
            <a:endParaRPr lang="en-US" dirty="0"/>
          </a:p>
          <a:p>
            <a:pPr lvl="1"/>
            <a:r>
              <a:rPr lang="en-US" dirty="0"/>
              <a:t>First bullet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864001" y="844876"/>
            <a:ext cx="10636739" cy="0"/>
          </a:xfrm>
          <a:prstGeom prst="line">
            <a:avLst/>
          </a:prstGeom>
          <a:noFill/>
          <a:ln w="19050">
            <a:solidFill>
              <a:schemeClr val="accent5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AU" sz="2215"/>
          </a:p>
        </p:txBody>
      </p:sp>
      <p:sp>
        <p:nvSpPr>
          <p:cNvPr id="8" name="TextBox 7"/>
          <p:cNvSpPr txBox="1"/>
          <p:nvPr/>
        </p:nvSpPr>
        <p:spPr>
          <a:xfrm>
            <a:off x="11342042" y="6544783"/>
            <a:ext cx="158698" cy="1561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E232749A-1F16-48E7-8C9C-B29AF4C40EC4}" type="slidenum">
              <a:rPr lang="en-US" sz="1015" i="0" smtClean="0"/>
              <a:pPr algn="r"/>
              <a:t>‹#›</a:t>
            </a:fld>
            <a:endParaRPr lang="en-US" sz="1015" i="0" dirty="0"/>
          </a:p>
        </p:txBody>
      </p:sp>
      <p:pic>
        <p:nvPicPr>
          <p:cNvPr id="9" name="Picture 8" descr="GrattanLogo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061732" y="333382"/>
            <a:ext cx="1439008" cy="396875"/>
          </a:xfrm>
          <a:prstGeom prst="rect">
            <a:avLst/>
          </a:prstGeom>
          <a:noFill/>
        </p:spPr>
      </p:pic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D82B5B2A-44D5-2241-947A-42171C9782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45B49969-376C-DA4E-A5B7-9B50622393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A1B93B5-409C-9F43-A349-014549D5C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55" r:id="rId5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5pPr>
      <a:lvl6pPr marL="422031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6pPr>
      <a:lvl7pPr marL="844062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7pPr>
      <a:lvl8pPr marL="1266092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8pPr>
      <a:lvl9pPr marL="1688123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9pPr>
    </p:titleStyle>
    <p:bodyStyle>
      <a:lvl1pPr algn="l" rtl="0" eaLnBrk="1" fontAlgn="base" hangingPunct="1">
        <a:spcBef>
          <a:spcPct val="0"/>
        </a:spcBef>
        <a:spcAft>
          <a:spcPct val="0"/>
        </a:spcAft>
        <a:defRPr sz="1800" b="0">
          <a:solidFill>
            <a:schemeClr val="tx1"/>
          </a:solidFill>
          <a:latin typeface="+mn-lt"/>
          <a:ea typeface="+mn-ea"/>
          <a:cs typeface="+mn-cs"/>
        </a:defRPr>
      </a:lvl1pPr>
      <a:lvl2pPr marL="165589" indent="-164123" algn="l" rtl="0" eaLnBrk="1" fontAlgn="base" hangingPunct="1">
        <a:spcBef>
          <a:spcPct val="0"/>
        </a:spcBef>
        <a:spcAft>
          <a:spcPct val="0"/>
        </a:spcAft>
        <a:buSzPct val="130000"/>
        <a:buChar char="•"/>
        <a:defRPr sz="1700">
          <a:solidFill>
            <a:schemeClr val="tx1"/>
          </a:solidFill>
          <a:latin typeface="+mn-lt"/>
          <a:ea typeface="+mn-ea"/>
        </a:defRPr>
      </a:lvl2pPr>
      <a:lvl3pPr marL="372208" indent="-205154" algn="l" rtl="0" eaLnBrk="1" fontAlgn="base" hangingPunct="1">
        <a:spcBef>
          <a:spcPct val="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+mn-lt"/>
          <a:ea typeface="+mn-ea"/>
        </a:defRPr>
      </a:lvl3pPr>
      <a:lvl4pPr marL="517282" indent="-131885" algn="l" rtl="0" eaLnBrk="1" fontAlgn="base" hangingPunct="1">
        <a:spcBef>
          <a:spcPct val="0"/>
        </a:spcBef>
        <a:spcAft>
          <a:spcPct val="0"/>
        </a:spcAft>
        <a:buFont typeface="Arial" charset="0"/>
        <a:buChar char="-"/>
        <a:defRPr sz="1500">
          <a:solidFill>
            <a:schemeClr val="tx1"/>
          </a:solidFill>
          <a:latin typeface="+mn-lt"/>
          <a:ea typeface="+mn-ea"/>
        </a:defRPr>
      </a:lvl4pPr>
      <a:lvl5pPr marL="728296" indent="-193431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400">
          <a:solidFill>
            <a:schemeClr val="tx1"/>
          </a:solidFill>
          <a:latin typeface="+mn-lt"/>
          <a:ea typeface="+mn-ea"/>
        </a:defRPr>
      </a:lvl5pPr>
      <a:lvl6pPr marL="1150327" indent="-193431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6pPr>
      <a:lvl7pPr marL="1572358" indent="-193431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7pPr>
      <a:lvl8pPr marL="1994389" indent="-193431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8pPr>
      <a:lvl9pPr marL="2416420" indent="-193431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1pPr>
      <a:lvl2pPr marL="422031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2pPr>
      <a:lvl3pPr marL="844062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3pPr>
      <a:lvl4pPr marL="1266092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4pPr>
      <a:lvl5pPr marL="1688123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5pPr>
      <a:lvl6pPr marL="2110154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6pPr>
      <a:lvl7pPr marL="2532185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7pPr>
      <a:lvl8pPr marL="2954215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8pPr>
      <a:lvl9pPr marL="3376246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64000" y="188640"/>
            <a:ext cx="9035374" cy="606481"/>
          </a:xfrm>
        </p:spPr>
        <p:txBody>
          <a:bodyPr/>
          <a:lstStyle/>
          <a:p>
            <a:r>
              <a:rPr/>
              <a:t>A tax on earnings in retirement would mostly affect those with higher incomes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51790" y="908720"/>
            <a:ext cx="10656000" cy="249299"/>
          </a:xfrm>
        </p:spPr>
        <p:txBody>
          <a:bodyPr/>
          <a:lstStyle/>
          <a:p>
            <a:r>
              <a:rPr/>
              <a:t>Average additional tax paid by 60+ year olds under reform proposals, by total income decile (including super earnings), 2020-21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Content Placeholder 3"/>
          <p:cNvGrpSpPr/>
          <p:nvPr/>
        </p:nvGrpSpPr>
        <p:grpSpPr>
          <a:xfrm>
            <a:off x="850748" y="1412776"/>
            <a:ext cx="10800000" cy="5445224"/>
            <a:chOff x="850748" y="1412776"/>
            <a:chExt cx="10800000" cy="5445224"/>
          </a:xfrm>
        </p:grpSpPr>
        <p:sp>
          <p:nvSpPr>
            <p:cNvPr id="5" name="rc3"/>
            <p:cNvSpPr/>
            <p:nvPr/>
          </p:nvSpPr>
          <p:spPr>
            <a:xfrm>
              <a:off x="850747" y="1412776"/>
              <a:ext cx="10800000" cy="544522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850747" y="1412776"/>
              <a:ext cx="10800000" cy="544522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1781393" y="1504216"/>
              <a:ext cx="9759626" cy="389718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l6"/>
            <p:cNvSpPr/>
            <p:nvPr/>
          </p:nvSpPr>
          <p:spPr>
            <a:xfrm>
              <a:off x="1781393" y="5401401"/>
              <a:ext cx="9759626" cy="0"/>
            </a:xfrm>
            <a:custGeom>
              <a:avLst/>
              <a:pathLst>
                <a:path w="9759626" h="0">
                  <a:moveTo>
                    <a:pt x="0" y="0"/>
                  </a:moveTo>
                  <a:lnTo>
                    <a:pt x="9759626" y="0"/>
                  </a:lnTo>
                  <a:lnTo>
                    <a:pt x="975962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7"/>
            <p:cNvSpPr/>
            <p:nvPr/>
          </p:nvSpPr>
          <p:spPr>
            <a:xfrm>
              <a:off x="1781393" y="3668766"/>
              <a:ext cx="9759626" cy="0"/>
            </a:xfrm>
            <a:custGeom>
              <a:avLst/>
              <a:pathLst>
                <a:path w="9759626" h="0">
                  <a:moveTo>
                    <a:pt x="0" y="0"/>
                  </a:moveTo>
                  <a:lnTo>
                    <a:pt x="9759626" y="0"/>
                  </a:lnTo>
                  <a:lnTo>
                    <a:pt x="975962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8"/>
            <p:cNvSpPr/>
            <p:nvPr/>
          </p:nvSpPr>
          <p:spPr>
            <a:xfrm>
              <a:off x="1781393" y="1936132"/>
              <a:ext cx="9759626" cy="0"/>
            </a:xfrm>
            <a:custGeom>
              <a:avLst/>
              <a:pathLst>
                <a:path w="9759626" h="0">
                  <a:moveTo>
                    <a:pt x="0" y="0"/>
                  </a:moveTo>
                  <a:lnTo>
                    <a:pt x="9759626" y="0"/>
                  </a:lnTo>
                  <a:lnTo>
                    <a:pt x="975962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rc9"/>
            <p:cNvSpPr/>
            <p:nvPr/>
          </p:nvSpPr>
          <p:spPr>
            <a:xfrm>
              <a:off x="1924917" y="5336740"/>
              <a:ext cx="215285" cy="64660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0"/>
            <p:cNvSpPr/>
            <p:nvPr/>
          </p:nvSpPr>
          <p:spPr>
            <a:xfrm>
              <a:off x="2140203" y="5394567"/>
              <a:ext cx="215285" cy="6833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1"/>
            <p:cNvSpPr/>
            <p:nvPr/>
          </p:nvSpPr>
          <p:spPr>
            <a:xfrm>
              <a:off x="2355489" y="5394406"/>
              <a:ext cx="215285" cy="6994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2"/>
            <p:cNvSpPr/>
            <p:nvPr/>
          </p:nvSpPr>
          <p:spPr>
            <a:xfrm>
              <a:off x="2570774" y="5396983"/>
              <a:ext cx="215285" cy="4417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3"/>
            <p:cNvSpPr/>
            <p:nvPr/>
          </p:nvSpPr>
          <p:spPr>
            <a:xfrm>
              <a:off x="2881743" y="5251988"/>
              <a:ext cx="215285" cy="149412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4"/>
            <p:cNvSpPr/>
            <p:nvPr/>
          </p:nvSpPr>
          <p:spPr>
            <a:xfrm>
              <a:off x="3097029" y="5400639"/>
              <a:ext cx="215285" cy="761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5"/>
            <p:cNvSpPr/>
            <p:nvPr/>
          </p:nvSpPr>
          <p:spPr>
            <a:xfrm>
              <a:off x="3312315" y="5400511"/>
              <a:ext cx="215285" cy="889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6"/>
            <p:cNvSpPr/>
            <p:nvPr/>
          </p:nvSpPr>
          <p:spPr>
            <a:xfrm>
              <a:off x="3527601" y="5401401"/>
              <a:ext cx="215285" cy="0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7"/>
            <p:cNvSpPr/>
            <p:nvPr/>
          </p:nvSpPr>
          <p:spPr>
            <a:xfrm>
              <a:off x="3838569" y="5188519"/>
              <a:ext cx="215285" cy="212882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8"/>
            <p:cNvSpPr/>
            <p:nvPr/>
          </p:nvSpPr>
          <p:spPr>
            <a:xfrm>
              <a:off x="4053855" y="5346678"/>
              <a:ext cx="215285" cy="54723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19"/>
            <p:cNvSpPr/>
            <p:nvPr/>
          </p:nvSpPr>
          <p:spPr>
            <a:xfrm>
              <a:off x="4269141" y="5388812"/>
              <a:ext cx="215285" cy="12589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0"/>
            <p:cNvSpPr/>
            <p:nvPr/>
          </p:nvSpPr>
          <p:spPr>
            <a:xfrm>
              <a:off x="4484427" y="5400784"/>
              <a:ext cx="215285" cy="616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1"/>
            <p:cNvSpPr/>
            <p:nvPr/>
          </p:nvSpPr>
          <p:spPr>
            <a:xfrm>
              <a:off x="4795395" y="5088449"/>
              <a:ext cx="215285" cy="312951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2"/>
            <p:cNvSpPr/>
            <p:nvPr/>
          </p:nvSpPr>
          <p:spPr>
            <a:xfrm>
              <a:off x="5010681" y="5211366"/>
              <a:ext cx="215285" cy="190034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3"/>
            <p:cNvSpPr/>
            <p:nvPr/>
          </p:nvSpPr>
          <p:spPr>
            <a:xfrm>
              <a:off x="5225967" y="5354948"/>
              <a:ext cx="215285" cy="46453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4"/>
            <p:cNvSpPr/>
            <p:nvPr/>
          </p:nvSpPr>
          <p:spPr>
            <a:xfrm>
              <a:off x="5441253" y="5399663"/>
              <a:ext cx="215285" cy="1737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5"/>
            <p:cNvSpPr/>
            <p:nvPr/>
          </p:nvSpPr>
          <p:spPr>
            <a:xfrm>
              <a:off x="5752221" y="4972826"/>
              <a:ext cx="215285" cy="428575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6"/>
            <p:cNvSpPr/>
            <p:nvPr/>
          </p:nvSpPr>
          <p:spPr>
            <a:xfrm>
              <a:off x="5967507" y="5073507"/>
              <a:ext cx="215285" cy="327893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7"/>
            <p:cNvSpPr/>
            <p:nvPr/>
          </p:nvSpPr>
          <p:spPr>
            <a:xfrm>
              <a:off x="6182793" y="5299584"/>
              <a:ext cx="215285" cy="101816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rc28"/>
            <p:cNvSpPr/>
            <p:nvPr/>
          </p:nvSpPr>
          <p:spPr>
            <a:xfrm>
              <a:off x="6398079" y="5387136"/>
              <a:ext cx="215285" cy="14264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rc29"/>
            <p:cNvSpPr/>
            <p:nvPr/>
          </p:nvSpPr>
          <p:spPr>
            <a:xfrm>
              <a:off x="6709048" y="4830843"/>
              <a:ext cx="215285" cy="570557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rc30"/>
            <p:cNvSpPr/>
            <p:nvPr/>
          </p:nvSpPr>
          <p:spPr>
            <a:xfrm>
              <a:off x="6924333" y="4908403"/>
              <a:ext cx="215285" cy="492997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rc31"/>
            <p:cNvSpPr/>
            <p:nvPr/>
          </p:nvSpPr>
          <p:spPr>
            <a:xfrm>
              <a:off x="7139619" y="5228567"/>
              <a:ext cx="215285" cy="172833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" name="rc32"/>
            <p:cNvSpPr/>
            <p:nvPr/>
          </p:nvSpPr>
          <p:spPr>
            <a:xfrm>
              <a:off x="7354905" y="5303575"/>
              <a:ext cx="215285" cy="97825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" name="rc33"/>
            <p:cNvSpPr/>
            <p:nvPr/>
          </p:nvSpPr>
          <p:spPr>
            <a:xfrm>
              <a:off x="7665874" y="4673338"/>
              <a:ext cx="215285" cy="728062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" name="rc34"/>
            <p:cNvSpPr/>
            <p:nvPr/>
          </p:nvSpPr>
          <p:spPr>
            <a:xfrm>
              <a:off x="7881160" y="4723045"/>
              <a:ext cx="215285" cy="678355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" name="rc35"/>
            <p:cNvSpPr/>
            <p:nvPr/>
          </p:nvSpPr>
          <p:spPr>
            <a:xfrm>
              <a:off x="8096445" y="5140005"/>
              <a:ext cx="215285" cy="261395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" name="rc36"/>
            <p:cNvSpPr/>
            <p:nvPr/>
          </p:nvSpPr>
          <p:spPr>
            <a:xfrm>
              <a:off x="8311731" y="5189038"/>
              <a:ext cx="215285" cy="212362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" name="rc37"/>
            <p:cNvSpPr/>
            <p:nvPr/>
          </p:nvSpPr>
          <p:spPr>
            <a:xfrm>
              <a:off x="8622700" y="4399412"/>
              <a:ext cx="215285" cy="1001988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" name="rc38"/>
            <p:cNvSpPr/>
            <p:nvPr/>
          </p:nvSpPr>
          <p:spPr>
            <a:xfrm>
              <a:off x="8837986" y="4440864"/>
              <a:ext cx="215285" cy="960536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rc39"/>
            <p:cNvSpPr/>
            <p:nvPr/>
          </p:nvSpPr>
          <p:spPr>
            <a:xfrm>
              <a:off x="9053272" y="4950060"/>
              <a:ext cx="215285" cy="451340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" name="rc40"/>
            <p:cNvSpPr/>
            <p:nvPr/>
          </p:nvSpPr>
          <p:spPr>
            <a:xfrm>
              <a:off x="9268557" y="4990991"/>
              <a:ext cx="215285" cy="410409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" name="rc41"/>
            <p:cNvSpPr/>
            <p:nvPr/>
          </p:nvSpPr>
          <p:spPr>
            <a:xfrm>
              <a:off x="9579526" y="3941183"/>
              <a:ext cx="215285" cy="1460218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" name="rc42"/>
            <p:cNvSpPr/>
            <p:nvPr/>
          </p:nvSpPr>
          <p:spPr>
            <a:xfrm>
              <a:off x="9794812" y="3972261"/>
              <a:ext cx="215285" cy="1429139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" name="rc43"/>
            <p:cNvSpPr/>
            <p:nvPr/>
          </p:nvSpPr>
          <p:spPr>
            <a:xfrm>
              <a:off x="10010098" y="4589363"/>
              <a:ext cx="215285" cy="812037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" name="rc44"/>
            <p:cNvSpPr/>
            <p:nvPr/>
          </p:nvSpPr>
          <p:spPr>
            <a:xfrm>
              <a:off x="10225384" y="4620134"/>
              <a:ext cx="215285" cy="781266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" name="rc45"/>
            <p:cNvSpPr/>
            <p:nvPr/>
          </p:nvSpPr>
          <p:spPr>
            <a:xfrm>
              <a:off x="10536352" y="1561809"/>
              <a:ext cx="215285" cy="3839591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" name="rc46"/>
            <p:cNvSpPr/>
            <p:nvPr/>
          </p:nvSpPr>
          <p:spPr>
            <a:xfrm>
              <a:off x="10751638" y="1572872"/>
              <a:ext cx="215285" cy="3828528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" name="rc47"/>
            <p:cNvSpPr/>
            <p:nvPr/>
          </p:nvSpPr>
          <p:spPr>
            <a:xfrm>
              <a:off x="10966924" y="2298278"/>
              <a:ext cx="215285" cy="3103122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" name="rc48"/>
            <p:cNvSpPr/>
            <p:nvPr/>
          </p:nvSpPr>
          <p:spPr>
            <a:xfrm>
              <a:off x="11182210" y="2308858"/>
              <a:ext cx="215285" cy="3092542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" name="tx49"/>
            <p:cNvSpPr/>
            <p:nvPr/>
          </p:nvSpPr>
          <p:spPr>
            <a:xfrm>
              <a:off x="1424634" y="5280961"/>
              <a:ext cx="254272" cy="2022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$0</a:t>
              </a:r>
            </a:p>
          </p:txBody>
        </p:sp>
        <p:sp>
          <p:nvSpPr>
            <p:cNvPr id="52" name="tx50"/>
            <p:cNvSpPr/>
            <p:nvPr/>
          </p:nvSpPr>
          <p:spPr>
            <a:xfrm>
              <a:off x="979713" y="3539509"/>
              <a:ext cx="699194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$5,000</a:t>
              </a:r>
            </a:p>
          </p:txBody>
        </p:sp>
        <p:sp>
          <p:nvSpPr>
            <p:cNvPr id="53" name="tx51"/>
            <p:cNvSpPr/>
            <p:nvPr/>
          </p:nvSpPr>
          <p:spPr>
            <a:xfrm>
              <a:off x="852576" y="1806875"/>
              <a:ext cx="826330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$10,000</a:t>
              </a:r>
            </a:p>
          </p:txBody>
        </p:sp>
        <p:sp>
          <p:nvSpPr>
            <p:cNvPr id="54" name="pl52"/>
            <p:cNvSpPr/>
            <p:nvPr/>
          </p:nvSpPr>
          <p:spPr>
            <a:xfrm>
              <a:off x="1781393" y="5401401"/>
              <a:ext cx="9759626" cy="0"/>
            </a:xfrm>
            <a:custGeom>
              <a:avLst/>
              <a:pathLst>
                <a:path w="9759626" h="0">
                  <a:moveTo>
                    <a:pt x="0" y="0"/>
                  </a:moveTo>
                  <a:lnTo>
                    <a:pt x="9759626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3"/>
            <p:cNvSpPr/>
            <p:nvPr/>
          </p:nvSpPr>
          <p:spPr>
            <a:xfrm>
              <a:off x="2355489" y="5401401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4"/>
            <p:cNvSpPr/>
            <p:nvPr/>
          </p:nvSpPr>
          <p:spPr>
            <a:xfrm>
              <a:off x="3312315" y="5401401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5"/>
            <p:cNvSpPr/>
            <p:nvPr/>
          </p:nvSpPr>
          <p:spPr>
            <a:xfrm>
              <a:off x="4269141" y="5401401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6"/>
            <p:cNvSpPr/>
            <p:nvPr/>
          </p:nvSpPr>
          <p:spPr>
            <a:xfrm>
              <a:off x="5225967" y="5401401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7"/>
            <p:cNvSpPr/>
            <p:nvPr/>
          </p:nvSpPr>
          <p:spPr>
            <a:xfrm>
              <a:off x="6182793" y="5401401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8"/>
            <p:cNvSpPr/>
            <p:nvPr/>
          </p:nvSpPr>
          <p:spPr>
            <a:xfrm>
              <a:off x="7139619" y="5401401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59"/>
            <p:cNvSpPr/>
            <p:nvPr/>
          </p:nvSpPr>
          <p:spPr>
            <a:xfrm>
              <a:off x="8096445" y="5401401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0"/>
            <p:cNvSpPr/>
            <p:nvPr/>
          </p:nvSpPr>
          <p:spPr>
            <a:xfrm>
              <a:off x="9053272" y="5401401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1"/>
            <p:cNvSpPr/>
            <p:nvPr/>
          </p:nvSpPr>
          <p:spPr>
            <a:xfrm>
              <a:off x="10010098" y="5401401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2"/>
            <p:cNvSpPr/>
            <p:nvPr/>
          </p:nvSpPr>
          <p:spPr>
            <a:xfrm>
              <a:off x="10966924" y="5401401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tx63"/>
            <p:cNvSpPr/>
            <p:nvPr/>
          </p:nvSpPr>
          <p:spPr>
            <a:xfrm>
              <a:off x="2291920" y="5503217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66" name="tx64"/>
            <p:cNvSpPr/>
            <p:nvPr/>
          </p:nvSpPr>
          <p:spPr>
            <a:xfrm>
              <a:off x="3248747" y="5503217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67" name="tx65"/>
            <p:cNvSpPr/>
            <p:nvPr/>
          </p:nvSpPr>
          <p:spPr>
            <a:xfrm>
              <a:off x="4205573" y="5500314"/>
              <a:ext cx="127136" cy="1672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68" name="tx66"/>
            <p:cNvSpPr/>
            <p:nvPr/>
          </p:nvSpPr>
          <p:spPr>
            <a:xfrm>
              <a:off x="5162399" y="5503886"/>
              <a:ext cx="127136" cy="1636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69" name="tx67"/>
            <p:cNvSpPr/>
            <p:nvPr/>
          </p:nvSpPr>
          <p:spPr>
            <a:xfrm>
              <a:off x="6119225" y="5503328"/>
              <a:ext cx="127136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70" name="tx68"/>
            <p:cNvSpPr/>
            <p:nvPr/>
          </p:nvSpPr>
          <p:spPr>
            <a:xfrm>
              <a:off x="7076051" y="5500426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71" name="tx69"/>
            <p:cNvSpPr/>
            <p:nvPr/>
          </p:nvSpPr>
          <p:spPr>
            <a:xfrm>
              <a:off x="8032877" y="5506007"/>
              <a:ext cx="127136" cy="1615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72" name="tx70"/>
            <p:cNvSpPr/>
            <p:nvPr/>
          </p:nvSpPr>
          <p:spPr>
            <a:xfrm>
              <a:off x="8989703" y="5500426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73" name="tx71"/>
            <p:cNvSpPr/>
            <p:nvPr/>
          </p:nvSpPr>
          <p:spPr>
            <a:xfrm>
              <a:off x="9946529" y="5500426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74" name="tx72"/>
            <p:cNvSpPr/>
            <p:nvPr/>
          </p:nvSpPr>
          <p:spPr>
            <a:xfrm>
              <a:off x="10839787" y="5500426"/>
              <a:ext cx="254272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75" name="tx73"/>
            <p:cNvSpPr/>
            <p:nvPr/>
          </p:nvSpPr>
          <p:spPr>
            <a:xfrm>
              <a:off x="6343588" y="5769889"/>
              <a:ext cx="635235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Decile</a:t>
              </a:r>
            </a:p>
          </p:txBody>
        </p:sp>
        <p:sp>
          <p:nvSpPr>
            <p:cNvPr id="76" name="rc74"/>
            <p:cNvSpPr/>
            <p:nvPr/>
          </p:nvSpPr>
          <p:spPr>
            <a:xfrm>
              <a:off x="1781393" y="1504215"/>
              <a:ext cx="6873254" cy="9608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5"/>
            <p:cNvSpPr/>
            <p:nvPr/>
          </p:nvSpPr>
          <p:spPr>
            <a:xfrm>
              <a:off x="1781393" y="1618088"/>
              <a:ext cx="182880" cy="2117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6"/>
            <p:cNvSpPr/>
            <p:nvPr/>
          </p:nvSpPr>
          <p:spPr>
            <a:xfrm>
              <a:off x="1786138" y="1622833"/>
              <a:ext cx="173390" cy="202255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" name="rc77"/>
            <p:cNvSpPr/>
            <p:nvPr/>
          </p:nvSpPr>
          <p:spPr>
            <a:xfrm>
              <a:off x="1781393" y="1829834"/>
              <a:ext cx="182880" cy="2117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8"/>
            <p:cNvSpPr/>
            <p:nvPr/>
          </p:nvSpPr>
          <p:spPr>
            <a:xfrm>
              <a:off x="1786138" y="1834578"/>
              <a:ext cx="173390" cy="202255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" name="rc79"/>
            <p:cNvSpPr/>
            <p:nvPr/>
          </p:nvSpPr>
          <p:spPr>
            <a:xfrm>
              <a:off x="1781393" y="2041579"/>
              <a:ext cx="182880" cy="2117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0"/>
            <p:cNvSpPr/>
            <p:nvPr/>
          </p:nvSpPr>
          <p:spPr>
            <a:xfrm>
              <a:off x="1786138" y="2046324"/>
              <a:ext cx="173390" cy="202255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" name="rc81"/>
            <p:cNvSpPr/>
            <p:nvPr/>
          </p:nvSpPr>
          <p:spPr>
            <a:xfrm>
              <a:off x="1781393" y="2253324"/>
              <a:ext cx="182880" cy="2117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2"/>
            <p:cNvSpPr/>
            <p:nvPr/>
          </p:nvSpPr>
          <p:spPr>
            <a:xfrm>
              <a:off x="1786138" y="2258069"/>
              <a:ext cx="173390" cy="202255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" name="tx83"/>
            <p:cNvSpPr/>
            <p:nvPr/>
          </p:nvSpPr>
          <p:spPr>
            <a:xfrm>
              <a:off x="2078146" y="1591244"/>
              <a:ext cx="2719536" cy="2145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15% tax on super earnings</a:t>
              </a:r>
            </a:p>
          </p:txBody>
        </p:sp>
        <p:sp>
          <p:nvSpPr>
            <p:cNvPr id="86" name="tx84"/>
            <p:cNvSpPr/>
            <p:nvPr/>
          </p:nvSpPr>
          <p:spPr>
            <a:xfrm>
              <a:off x="2078146" y="1802989"/>
              <a:ext cx="5121510" cy="2145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15% tax on super earnings after behaviour change</a:t>
              </a:r>
            </a:p>
          </p:txBody>
        </p:sp>
        <p:sp>
          <p:nvSpPr>
            <p:cNvPr id="87" name="tx85"/>
            <p:cNvSpPr/>
            <p:nvPr/>
          </p:nvSpPr>
          <p:spPr>
            <a:xfrm>
              <a:off x="2078146" y="2002456"/>
              <a:ext cx="4117590" cy="226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15% tax on super earnings over $20,000</a:t>
              </a:r>
            </a:p>
          </p:txBody>
        </p:sp>
        <p:sp>
          <p:nvSpPr>
            <p:cNvPr id="88" name="tx86"/>
            <p:cNvSpPr/>
            <p:nvPr/>
          </p:nvSpPr>
          <p:spPr>
            <a:xfrm>
              <a:off x="2078146" y="2214201"/>
              <a:ext cx="6519564" cy="226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15% tax on super earnings over $20,000 after behaviour change</a:t>
              </a:r>
            </a:p>
          </p:txBody>
        </p:sp>
        <p:sp>
          <p:nvSpPr>
            <p:cNvPr id="89" name="tx87"/>
            <p:cNvSpPr/>
            <p:nvPr/>
          </p:nvSpPr>
          <p:spPr>
            <a:xfrm>
              <a:off x="852576" y="6146224"/>
              <a:ext cx="9852357" cy="1186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9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Note: Earnings estimated as 5% of super balances. Effective earnings tax assumed to be 12.5%. Behavioural response assumed to be that individuals whose taxable income is</a:t>
              </a:r>
            </a:p>
          </p:txBody>
        </p:sp>
        <p:sp>
          <p:nvSpPr>
            <p:cNvPr id="90" name="tx88"/>
            <p:cNvSpPr/>
            <p:nvPr/>
          </p:nvSpPr>
          <p:spPr>
            <a:xfrm>
              <a:off x="852576" y="6283247"/>
              <a:ext cx="9551901" cy="1186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9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below either the tax-free threshold or the taxable income at which most people's marginal tax rate exceeds 12.5% would transfer as much super earnings into their taxable</a:t>
              </a:r>
            </a:p>
          </p:txBody>
        </p:sp>
        <p:sp>
          <p:nvSpPr>
            <p:cNvPr id="91" name="tx89"/>
            <p:cNvSpPr/>
            <p:nvPr/>
          </p:nvSpPr>
          <p:spPr>
            <a:xfrm>
              <a:off x="852576" y="6415376"/>
              <a:ext cx="9831294" cy="1235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9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income as would reduce their tax. The effective tax-free threshold is the most common taxable income in which people of that age and partner status pay between $1 and $100</a:t>
              </a:r>
            </a:p>
          </p:txBody>
        </p:sp>
        <p:sp>
          <p:nvSpPr>
            <p:cNvPr id="92" name="tx90"/>
            <p:cNvSpPr/>
            <p:nvPr/>
          </p:nvSpPr>
          <p:spPr>
            <a:xfrm>
              <a:off x="852576" y="6557293"/>
              <a:ext cx="9506306" cy="1186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9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income tax. The threshold for the 12.5% marginal rate is the minimum taxable income at which the marginal tax rate is greater than 12.5% for that age and partner status.</a:t>
              </a:r>
            </a:p>
          </p:txBody>
        </p:sp>
        <p:sp>
          <p:nvSpPr>
            <p:cNvPr id="93" name="tx91"/>
            <p:cNvSpPr/>
            <p:nvPr/>
          </p:nvSpPr>
          <p:spPr>
            <a:xfrm>
              <a:off x="852576" y="6695431"/>
              <a:ext cx="2129707" cy="1175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9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Source: ATO 2017-18 2% sample file.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Charts for overheads">
  <a:themeElements>
    <a:clrScheme name="Grattan">
      <a:dk1>
        <a:srgbClr val="000000"/>
      </a:dk1>
      <a:lt1>
        <a:srgbClr val="FFFFFF"/>
      </a:lt1>
      <a:dk2>
        <a:srgbClr val="A02226"/>
      </a:dk2>
      <a:lt2>
        <a:srgbClr val="621214"/>
      </a:lt2>
      <a:accent1>
        <a:srgbClr val="D4582A"/>
      </a:accent1>
      <a:accent2>
        <a:srgbClr val="F68B33"/>
      </a:accent2>
      <a:accent3>
        <a:srgbClr val="FFC35A"/>
      </a:accent3>
      <a:accent4>
        <a:srgbClr val="FFE07F"/>
      </a:accent4>
      <a:accent5>
        <a:srgbClr val="F3901D"/>
      </a:accent5>
      <a:accent6>
        <a:srgbClr val="6A737B"/>
      </a:accent6>
      <a:hlink>
        <a:srgbClr val="757575"/>
      </a:hlink>
      <a:folHlink>
        <a:srgbClr val="AEAEAE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  <a:txDef>
      <a:spPr>
        <a:noFill/>
      </a:spPr>
      <a:bodyPr wrap="none" lIns="0" tIns="0" rIns="0" bIns="0" rtlCol="0">
        <a:spAutoFit/>
      </a:bodyPr>
      <a:lstStyle>
        <a:defPPr>
          <a:lnSpc>
            <a:spcPct val="90000"/>
          </a:lnSpc>
          <a:defRPr sz="1800" dirty="0" smtClean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621214"/>
        </a:dk2>
        <a:lt2>
          <a:srgbClr val="A02226"/>
        </a:lt2>
        <a:accent1>
          <a:srgbClr val="FFE07F"/>
        </a:accent1>
        <a:accent2>
          <a:srgbClr val="FFC35A"/>
        </a:accent2>
        <a:accent3>
          <a:srgbClr val="FFFFFF"/>
        </a:accent3>
        <a:accent4>
          <a:srgbClr val="000000"/>
        </a:accent4>
        <a:accent5>
          <a:srgbClr val="FFEDC0"/>
        </a:accent5>
        <a:accent6>
          <a:srgbClr val="E7B051"/>
        </a:accent6>
        <a:hlink>
          <a:srgbClr val="F68B33"/>
        </a:hlink>
        <a:folHlink>
          <a:srgbClr val="D4582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harts for presentations 16-9 (widescreen).potx" id="{3907B810-4E75-4FF9-BAEE-78342F027408}" vid="{51C3108B-BACB-46D1-94C6-3692CA4C324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Charts for overheads</Template>
  <TotalTime>30</TotalTime>
  <Words>5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Charts for overheads</vt:lpstr>
      <vt:lpstr>Charts for presentations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keywords/>
  <dcterms:created xsi:type="dcterms:W3CDTF">2020-07-22T13:17:15Z</dcterms:created>
  <dcterms:modified xsi:type="dcterms:W3CDTF">2020-07-22T23:17:15Z</dcterms:modified>
  <cp:lastModifiedB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