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concessions</a:t>
            </a:r>
            <a:r>
              <a:rPr/>
              <a:t> </a:t>
            </a:r>
            <a:r>
              <a:rPr/>
              <a:t>($bn,</a:t>
            </a:r>
            <a:r>
              <a:rPr/>
              <a:t> </a:t>
            </a:r>
            <a:r>
              <a:rPr/>
              <a:t>2020-21)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Note:</a:t>
            </a:r>
            <a:r>
              <a:rPr/>
              <a:t> </a:t>
            </a:r>
            <a:r>
              <a:rPr/>
              <a:t>Comprehensive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benchmark.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590" y="1371748"/>
            <a:ext cx="7992000" cy="5455915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7886700" cy="47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08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/>
          <a:lstStyle/>
          <a:p>
            <a:r>
              <a:rPr/>
              <a:t>Value of tax concessions ($bn, 2020-21)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638590" y="1371748"/>
            <a:ext cx="7992000" cy="5455915"/>
            <a:chOff x="638590" y="1371748"/>
            <a:chExt cx="7992000" cy="5455915"/>
          </a:xfrm>
        </p:grpSpPr>
        <p:sp>
          <p:nvSpPr>
            <p:cNvPr id="5" name="rc3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870040" y="1463187"/>
              <a:ext cx="7650821" cy="4318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870040" y="5504758"/>
              <a:ext cx="7650821" cy="0"/>
            </a:xfrm>
            <a:custGeom>
              <a:avLst/>
              <a:pathLst>
                <a:path w="7650821" h="0">
                  <a:moveTo>
                    <a:pt x="0" y="0"/>
                  </a:moveTo>
                  <a:lnTo>
                    <a:pt x="7650821" y="0"/>
                  </a:lnTo>
                  <a:lnTo>
                    <a:pt x="7650821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870040" y="4307434"/>
              <a:ext cx="7650821" cy="0"/>
            </a:xfrm>
            <a:custGeom>
              <a:avLst/>
              <a:pathLst>
                <a:path w="7650821" h="0">
                  <a:moveTo>
                    <a:pt x="0" y="0"/>
                  </a:moveTo>
                  <a:lnTo>
                    <a:pt x="7650821" y="0"/>
                  </a:lnTo>
                  <a:lnTo>
                    <a:pt x="7650821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870040" y="3110110"/>
              <a:ext cx="7650821" cy="0"/>
            </a:xfrm>
            <a:custGeom>
              <a:avLst/>
              <a:pathLst>
                <a:path w="7650821" h="0">
                  <a:moveTo>
                    <a:pt x="0" y="0"/>
                  </a:moveTo>
                  <a:lnTo>
                    <a:pt x="7650821" y="0"/>
                  </a:lnTo>
                  <a:lnTo>
                    <a:pt x="7650821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870040" y="1912785"/>
              <a:ext cx="7650821" cy="0"/>
            </a:xfrm>
            <a:custGeom>
              <a:avLst/>
              <a:pathLst>
                <a:path w="7650821" h="0">
                  <a:moveTo>
                    <a:pt x="0" y="0"/>
                  </a:moveTo>
                  <a:lnTo>
                    <a:pt x="7650821" y="0"/>
                  </a:lnTo>
                  <a:lnTo>
                    <a:pt x="7650821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982552" y="5546937"/>
              <a:ext cx="675072" cy="508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732633" y="5585472"/>
              <a:ext cx="675072" cy="34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2482713" y="5324120"/>
              <a:ext cx="675072" cy="261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3232794" y="5119181"/>
              <a:ext cx="675072" cy="677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3982874" y="4658391"/>
              <a:ext cx="675072" cy="1219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4732955" y="4461659"/>
              <a:ext cx="675072" cy="1191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5483035" y="4256385"/>
              <a:ext cx="675072" cy="1464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6233116" y="3832778"/>
              <a:ext cx="675072" cy="2139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6983196" y="3043819"/>
              <a:ext cx="675072" cy="41926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7733277" y="1659503"/>
              <a:ext cx="675072" cy="27016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982552" y="5539264"/>
              <a:ext cx="675072" cy="767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1732633" y="5584421"/>
              <a:ext cx="675072" cy="105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2482713" y="5326732"/>
              <a:ext cx="675072" cy="1874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3232794" y="5125956"/>
              <a:ext cx="675072" cy="5719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3982874" y="4670583"/>
              <a:ext cx="675072" cy="8197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4732955" y="4473572"/>
              <a:ext cx="675072" cy="8302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5483035" y="4271030"/>
              <a:ext cx="675072" cy="11412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6233116" y="3854178"/>
              <a:ext cx="675072" cy="21994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6983196" y="3085745"/>
              <a:ext cx="675072" cy="45052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7733277" y="1929665"/>
              <a:ext cx="675072" cy="122526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982552" y="5504758"/>
              <a:ext cx="675072" cy="3450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1732633" y="5504758"/>
              <a:ext cx="675072" cy="7966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2482713" y="5345479"/>
              <a:ext cx="675072" cy="15927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3232794" y="5183152"/>
              <a:ext cx="675072" cy="321606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3982874" y="4752560"/>
              <a:ext cx="675072" cy="752198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4732955" y="4556594"/>
              <a:ext cx="675072" cy="948164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5483035" y="4385159"/>
              <a:ext cx="675072" cy="111959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6233116" y="4074127"/>
              <a:ext cx="675072" cy="143063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6983196" y="3536267"/>
              <a:ext cx="675072" cy="196849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7733277" y="3154929"/>
              <a:ext cx="675072" cy="234982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tx40"/>
            <p:cNvSpPr/>
            <p:nvPr/>
          </p:nvSpPr>
          <p:spPr>
            <a:xfrm>
              <a:off x="640418" y="5419480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640418" y="4224946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640418" y="3028292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640418" y="1827507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6" name="pl44"/>
            <p:cNvSpPr/>
            <p:nvPr/>
          </p:nvSpPr>
          <p:spPr>
            <a:xfrm>
              <a:off x="870040" y="5782132"/>
              <a:ext cx="7650821" cy="0"/>
            </a:xfrm>
            <a:custGeom>
              <a:avLst/>
              <a:pathLst>
                <a:path w="7650821" h="0">
                  <a:moveTo>
                    <a:pt x="0" y="0"/>
                  </a:moveTo>
                  <a:lnTo>
                    <a:pt x="7650821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5"/>
            <p:cNvSpPr/>
            <p:nvPr/>
          </p:nvSpPr>
          <p:spPr>
            <a:xfrm>
              <a:off x="1320089" y="578213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6"/>
            <p:cNvSpPr/>
            <p:nvPr/>
          </p:nvSpPr>
          <p:spPr>
            <a:xfrm>
              <a:off x="2070169" y="578213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7"/>
            <p:cNvSpPr/>
            <p:nvPr/>
          </p:nvSpPr>
          <p:spPr>
            <a:xfrm>
              <a:off x="2820250" y="578213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8"/>
            <p:cNvSpPr/>
            <p:nvPr/>
          </p:nvSpPr>
          <p:spPr>
            <a:xfrm>
              <a:off x="3570330" y="578213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9"/>
            <p:cNvSpPr/>
            <p:nvPr/>
          </p:nvSpPr>
          <p:spPr>
            <a:xfrm>
              <a:off x="4320411" y="578213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0"/>
            <p:cNvSpPr/>
            <p:nvPr/>
          </p:nvSpPr>
          <p:spPr>
            <a:xfrm>
              <a:off x="5070491" y="578213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1"/>
            <p:cNvSpPr/>
            <p:nvPr/>
          </p:nvSpPr>
          <p:spPr>
            <a:xfrm>
              <a:off x="5820572" y="578213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2"/>
            <p:cNvSpPr/>
            <p:nvPr/>
          </p:nvSpPr>
          <p:spPr>
            <a:xfrm>
              <a:off x="6570652" y="578213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3"/>
            <p:cNvSpPr/>
            <p:nvPr/>
          </p:nvSpPr>
          <p:spPr>
            <a:xfrm>
              <a:off x="7320733" y="578213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8070813" y="578213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5"/>
            <p:cNvSpPr/>
            <p:nvPr/>
          </p:nvSpPr>
          <p:spPr>
            <a:xfrm>
              <a:off x="1256520" y="5883948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8" name="tx56"/>
            <p:cNvSpPr/>
            <p:nvPr/>
          </p:nvSpPr>
          <p:spPr>
            <a:xfrm>
              <a:off x="2006601" y="5883948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9" name="tx57"/>
            <p:cNvSpPr/>
            <p:nvPr/>
          </p:nvSpPr>
          <p:spPr>
            <a:xfrm>
              <a:off x="2756681" y="5881046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0" name="tx58"/>
            <p:cNvSpPr/>
            <p:nvPr/>
          </p:nvSpPr>
          <p:spPr>
            <a:xfrm>
              <a:off x="3506762" y="5884618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1" name="tx59"/>
            <p:cNvSpPr/>
            <p:nvPr/>
          </p:nvSpPr>
          <p:spPr>
            <a:xfrm>
              <a:off x="4256842" y="5884060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5006923" y="5881158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63" name="tx61"/>
            <p:cNvSpPr/>
            <p:nvPr/>
          </p:nvSpPr>
          <p:spPr>
            <a:xfrm>
              <a:off x="5757003" y="5886739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4" name="tx62"/>
            <p:cNvSpPr/>
            <p:nvPr/>
          </p:nvSpPr>
          <p:spPr>
            <a:xfrm>
              <a:off x="6507084" y="5881158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5" name="tx63"/>
            <p:cNvSpPr/>
            <p:nvPr/>
          </p:nvSpPr>
          <p:spPr>
            <a:xfrm>
              <a:off x="7257164" y="5881158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7943677" y="5881158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3558199" y="6150621"/>
              <a:ext cx="2274503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 income decile</a:t>
              </a:r>
            </a:p>
          </p:txBody>
        </p:sp>
        <p:sp>
          <p:nvSpPr>
            <p:cNvPr id="68" name="rc66"/>
            <p:cNvSpPr/>
            <p:nvPr/>
          </p:nvSpPr>
          <p:spPr>
            <a:xfrm>
              <a:off x="870040" y="1463188"/>
              <a:ext cx="2767942" cy="7491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7"/>
            <p:cNvSpPr/>
            <p:nvPr/>
          </p:nvSpPr>
          <p:spPr>
            <a:xfrm>
              <a:off x="870040" y="1577060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8"/>
            <p:cNvSpPr/>
            <p:nvPr/>
          </p:nvSpPr>
          <p:spPr>
            <a:xfrm>
              <a:off x="874785" y="1581805"/>
              <a:ext cx="173390" cy="20225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69"/>
            <p:cNvSpPr/>
            <p:nvPr/>
          </p:nvSpPr>
          <p:spPr>
            <a:xfrm>
              <a:off x="870040" y="1788806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0"/>
            <p:cNvSpPr/>
            <p:nvPr/>
          </p:nvSpPr>
          <p:spPr>
            <a:xfrm>
              <a:off x="874785" y="1793550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1"/>
            <p:cNvSpPr/>
            <p:nvPr/>
          </p:nvSpPr>
          <p:spPr>
            <a:xfrm>
              <a:off x="870040" y="2000551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2"/>
            <p:cNvSpPr/>
            <p:nvPr/>
          </p:nvSpPr>
          <p:spPr>
            <a:xfrm>
              <a:off x="874785" y="2005296"/>
              <a:ext cx="173390" cy="20225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tx73"/>
            <p:cNvSpPr/>
            <p:nvPr/>
          </p:nvSpPr>
          <p:spPr>
            <a:xfrm>
              <a:off x="1166793" y="1595534"/>
              <a:ext cx="1677218" cy="169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2015-16 reforms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1166793" y="1767430"/>
              <a:ext cx="978582" cy="209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Proposed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1166793" y="1976497"/>
              <a:ext cx="2414252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Remaining concessions</a:t>
              </a:r>
            </a:p>
          </p:txBody>
        </p:sp>
        <p:sp>
          <p:nvSpPr>
            <p:cNvPr id="78" name="tx76"/>
            <p:cNvSpPr/>
            <p:nvPr/>
          </p:nvSpPr>
          <p:spPr>
            <a:xfrm>
              <a:off x="640418" y="6528071"/>
              <a:ext cx="2573886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Note: Comprehensive income tax benchmark.</a:t>
              </a:r>
            </a:p>
          </p:txBody>
        </p:sp>
        <p:sp>
          <p:nvSpPr>
            <p:cNvPr id="79" name="tx77"/>
            <p:cNvSpPr/>
            <p:nvPr/>
          </p:nvSpPr>
          <p:spPr>
            <a:xfrm>
              <a:off x="640418" y="6665094"/>
              <a:ext cx="2129707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Source: ATO 2017-18 2% sample file.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2020-07-22T13:18:00Z</dcterms:created>
  <dcterms:modified xsi:type="dcterms:W3CDTF">2020-07-22T23:18:02Z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