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5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8"/>
  </p:notesMasterIdLst>
  <p:sldIdLst>
    <p:sldId id="737" r:id="rId2"/>
    <p:sldId id="738" r:id="rId3"/>
    <p:sldId id="736" r:id="rId4"/>
    <p:sldId id="732" r:id="rId5"/>
    <p:sldId id="733" r:id="rId6"/>
    <p:sldId id="734" r:id="rId7"/>
  </p:sldIdLst>
  <p:sldSz cx="7977188" cy="3311525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1" userDrawn="1">
          <p15:clr>
            <a:srgbClr val="A4A3A4"/>
          </p15:clr>
        </p15:guide>
        <p15:guide id="2" orient="horz" pos="43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CBF"/>
    <a:srgbClr val="FAC599"/>
    <a:srgbClr val="FFEFBF"/>
    <a:srgbClr val="FFE79F"/>
    <a:srgbClr val="F8A866"/>
    <a:srgbClr val="B7595C"/>
    <a:srgbClr val="F9B984"/>
    <a:srgbClr val="F8AD70"/>
    <a:srgbClr val="ECD2D3"/>
    <a:srgbClr val="E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26" autoAdjust="0"/>
  </p:normalViewPr>
  <p:slideViewPr>
    <p:cSldViewPr>
      <p:cViewPr varScale="1">
        <p:scale>
          <a:sx n="132" d="100"/>
          <a:sy n="132" d="100"/>
        </p:scale>
        <p:origin x="786" y="738"/>
      </p:cViewPr>
      <p:guideLst>
        <p:guide orient="horz" pos="1821"/>
        <p:guide orient="horz" pos="43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31.9</c:v>
                </c:pt>
                <c:pt idx="6">
                  <c:v>32.200000000000003</c:v>
                </c:pt>
                <c:pt idx="7">
                  <c:v>17.600000000000001</c:v>
                </c:pt>
                <c:pt idx="8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2-485F-A6A7-8222350C37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11.9</c:v>
                </c:pt>
                <c:pt idx="6">
                  <c:v>23</c:v>
                </c:pt>
                <c:pt idx="7">
                  <c:v>17.100000000000001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2-485F-A6A7-8222350C37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15.1</c:v>
                </c:pt>
                <c:pt idx="4">
                  <c:v>0</c:v>
                </c:pt>
                <c:pt idx="5">
                  <c:v>10.1</c:v>
                </c:pt>
                <c:pt idx="6">
                  <c:v>19.2</c:v>
                </c:pt>
                <c:pt idx="7">
                  <c:v>13.8</c:v>
                </c:pt>
                <c:pt idx="8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12-485F-A6A7-8222350C37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8.8000000000000007</c:v>
                </c:pt>
                <c:pt idx="1">
                  <c:v>0</c:v>
                </c:pt>
                <c:pt idx="2">
                  <c:v>0</c:v>
                </c:pt>
                <c:pt idx="3">
                  <c:v>12.2</c:v>
                </c:pt>
                <c:pt idx="4">
                  <c:v>0</c:v>
                </c:pt>
                <c:pt idx="5">
                  <c:v>5.6</c:v>
                </c:pt>
                <c:pt idx="6">
                  <c:v>10.4</c:v>
                </c:pt>
                <c:pt idx="7">
                  <c:v>13.3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12-485F-A6A7-8222350C37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42.600000000000009</c:v>
                </c:pt>
                <c:pt idx="1">
                  <c:v>14.5</c:v>
                </c:pt>
                <c:pt idx="2">
                  <c:v>35</c:v>
                </c:pt>
                <c:pt idx="3">
                  <c:v>27</c:v>
                </c:pt>
                <c:pt idx="4">
                  <c:v>14.399999999999991</c:v>
                </c:pt>
                <c:pt idx="5">
                  <c:v>40.5</c:v>
                </c:pt>
                <c:pt idx="6">
                  <c:v>15.199999999999989</c:v>
                </c:pt>
                <c:pt idx="7">
                  <c:v>38.200000000000003</c:v>
                </c:pt>
                <c:pt idx="8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12-485F-A6A7-8222350C3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Electricity Distribution</c:v>
                      </c:pt>
                      <c:pt idx="1">
                        <c:v>Wired Telecom.</c:v>
                      </c:pt>
                      <c:pt idx="2">
                        <c:v>Rail Freight Transport</c:v>
                      </c:pt>
                      <c:pt idx="3">
                        <c:v>Airport Operations</c:v>
                      </c:pt>
                      <c:pt idx="4">
                        <c:v>Toll Road Operators</c:v>
                      </c:pt>
                      <c:pt idx="5">
                        <c:v>Water Transport Terminals</c:v>
                      </c:pt>
                      <c:pt idx="6">
                        <c:v>Electricity Transmission</c:v>
                      </c:pt>
                      <c:pt idx="7">
                        <c:v>Port Operators</c:v>
                      </c:pt>
                      <c:pt idx="8">
                        <c:v>Pipeline Transport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512-485F-A6A7-8222350C374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512-485F-A6A7-8222350C374B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134.82245</c:v>
                </c:pt>
                <c:pt idx="2">
                  <c:v>140</c:v>
                </c:pt>
                <c:pt idx="3">
                  <c:v>136.82730000000001</c:v>
                </c:pt>
                <c:pt idx="4">
                  <c:v>140</c:v>
                </c:pt>
                <c:pt idx="5">
                  <c:v>138.32060000000001</c:v>
                </c:pt>
                <c:pt idx="6">
                  <c:v>140</c:v>
                </c:pt>
                <c:pt idx="7">
                  <c:v>138.45275000000001</c:v>
                </c:pt>
                <c:pt idx="8">
                  <c:v>140</c:v>
                </c:pt>
                <c:pt idx="9">
                  <c:v>138.7765</c:v>
                </c:pt>
                <c:pt idx="10">
                  <c:v>140</c:v>
                </c:pt>
                <c:pt idx="11">
                  <c:v>138.9572</c:v>
                </c:pt>
                <c:pt idx="12">
                  <c:v>140</c:v>
                </c:pt>
                <c:pt idx="13">
                  <c:v>138.96100000000001</c:v>
                </c:pt>
                <c:pt idx="14">
                  <c:v>140</c:v>
                </c:pt>
                <c:pt idx="15">
                  <c:v>139.13069999999999</c:v>
                </c:pt>
                <c:pt idx="16">
                  <c:v>140</c:v>
                </c:pt>
                <c:pt idx="17">
                  <c:v>139.21854999999999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57-4FCF-98FA-908895360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Newspaper Publishing</c:v>
                </c:pt>
                <c:pt idx="1">
                  <c:v>Wireless Telecom.</c:v>
                </c:pt>
                <c:pt idx="2">
                  <c:v>Domestic Airlines</c:v>
                </c:pt>
                <c:pt idx="3">
                  <c:v>ISPs</c:v>
                </c:pt>
                <c:pt idx="4">
                  <c:v>Supermarkets</c:v>
                </c:pt>
                <c:pt idx="5">
                  <c:v>Liquor Retailing</c:v>
                </c:pt>
                <c:pt idx="6">
                  <c:v>Fuel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50.3</c:v>
                </c:pt>
                <c:pt idx="1">
                  <c:v>47</c:v>
                </c:pt>
                <c:pt idx="2">
                  <c:v>62.7</c:v>
                </c:pt>
                <c:pt idx="3">
                  <c:v>46.8</c:v>
                </c:pt>
                <c:pt idx="4">
                  <c:v>33.6</c:v>
                </c:pt>
                <c:pt idx="5">
                  <c:v>44.3</c:v>
                </c:pt>
                <c:pt idx="6">
                  <c:v>21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2-485F-A6A7-8222350C37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Newspaper Publishing</c:v>
                </c:pt>
                <c:pt idx="1">
                  <c:v>Wireless Telecom.</c:v>
                </c:pt>
                <c:pt idx="2">
                  <c:v>Domestic Airlines</c:v>
                </c:pt>
                <c:pt idx="3">
                  <c:v>ISPs</c:v>
                </c:pt>
                <c:pt idx="4">
                  <c:v>Supermarkets</c:v>
                </c:pt>
                <c:pt idx="5">
                  <c:v>Liquor Retailing</c:v>
                </c:pt>
                <c:pt idx="6">
                  <c:v>Fuel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33.799999999999997</c:v>
                </c:pt>
                <c:pt idx="1">
                  <c:v>25.5</c:v>
                </c:pt>
                <c:pt idx="2">
                  <c:v>26.2</c:v>
                </c:pt>
                <c:pt idx="3">
                  <c:v>30.2</c:v>
                </c:pt>
                <c:pt idx="4">
                  <c:v>29.3</c:v>
                </c:pt>
                <c:pt idx="5">
                  <c:v>18.5</c:v>
                </c:pt>
                <c:pt idx="6">
                  <c:v>19.899999999999999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2-485F-A6A7-8222350C37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Newspaper Publishing</c:v>
                </c:pt>
                <c:pt idx="1">
                  <c:v>Wireless Telecom.</c:v>
                </c:pt>
                <c:pt idx="2">
                  <c:v>Domestic Airlines</c:v>
                </c:pt>
                <c:pt idx="3">
                  <c:v>ISPs</c:v>
                </c:pt>
                <c:pt idx="4">
                  <c:v>Supermarkets</c:v>
                </c:pt>
                <c:pt idx="5">
                  <c:v>Liquor Retailing</c:v>
                </c:pt>
                <c:pt idx="6">
                  <c:v>Fuel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5.8</c:v>
                </c:pt>
                <c:pt idx="1">
                  <c:v>16.8</c:v>
                </c:pt>
                <c:pt idx="2">
                  <c:v>0</c:v>
                </c:pt>
                <c:pt idx="3">
                  <c:v>9.9</c:v>
                </c:pt>
                <c:pt idx="4">
                  <c:v>8.9</c:v>
                </c:pt>
                <c:pt idx="5">
                  <c:v>0</c:v>
                </c:pt>
                <c:pt idx="6">
                  <c:v>14.3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12-485F-A6A7-8222350C37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Newspaper Publishing</c:v>
                </c:pt>
                <c:pt idx="1">
                  <c:v>Wireless Telecom.</c:v>
                </c:pt>
                <c:pt idx="2">
                  <c:v>Domestic Airlines</c:v>
                </c:pt>
                <c:pt idx="3">
                  <c:v>ISPs</c:v>
                </c:pt>
                <c:pt idx="4">
                  <c:v>Supermarkets</c:v>
                </c:pt>
                <c:pt idx="5">
                  <c:v>Liquor Retailing</c:v>
                </c:pt>
                <c:pt idx="6">
                  <c:v>Fuel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9.4</c:v>
                </c:pt>
                <c:pt idx="4">
                  <c:v>7.1</c:v>
                </c:pt>
                <c:pt idx="5">
                  <c:v>0</c:v>
                </c:pt>
                <c:pt idx="6">
                  <c:v>10.1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12-485F-A6A7-8222350C37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Newspaper Publishing</c:v>
                </c:pt>
                <c:pt idx="1">
                  <c:v>Wireless Telecom.</c:v>
                </c:pt>
                <c:pt idx="2">
                  <c:v>Domestic Airlines</c:v>
                </c:pt>
                <c:pt idx="3">
                  <c:v>ISPs</c:v>
                </c:pt>
                <c:pt idx="4">
                  <c:v>Supermarkets</c:v>
                </c:pt>
                <c:pt idx="5">
                  <c:v>Liquor Retailing</c:v>
                </c:pt>
                <c:pt idx="6">
                  <c:v>Fuel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10.100000000000009</c:v>
                </c:pt>
                <c:pt idx="1">
                  <c:v>10.700000000000003</c:v>
                </c:pt>
                <c:pt idx="2">
                  <c:v>11.099999999999994</c:v>
                </c:pt>
                <c:pt idx="3">
                  <c:v>3.6999999999999886</c:v>
                </c:pt>
                <c:pt idx="4">
                  <c:v>21.099999999999994</c:v>
                </c:pt>
                <c:pt idx="5">
                  <c:v>37.200000000000003</c:v>
                </c:pt>
                <c:pt idx="6">
                  <c:v>34.700000000000003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12-485F-A6A7-8222350C3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Newspaper Publishing</c:v>
                      </c:pt>
                      <c:pt idx="1">
                        <c:v>Wireless Telecom.</c:v>
                      </c:pt>
                      <c:pt idx="2">
                        <c:v>Domestic Airlines</c:v>
                      </c:pt>
                      <c:pt idx="3">
                        <c:v>ISPs</c:v>
                      </c:pt>
                      <c:pt idx="4">
                        <c:v>Supermarkets</c:v>
                      </c:pt>
                      <c:pt idx="5">
                        <c:v>Liquor Retailing</c:v>
                      </c:pt>
                      <c:pt idx="6">
                        <c:v>Fuel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6.6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512-485F-A6A7-8222350C374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1EE1DA8D-02ED-4334-A190-DF0A83D817A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12-485F-A6A7-8222350C374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FA5F45E-BDC5-48E1-8C97-242027ED93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12-485F-A6A7-8222350C374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7584C6-1C12-4692-B9FE-55CA830C7E2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12-485F-A6A7-8222350C374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0AA0776-41E8-4F81-9B4A-E496B024D1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12-485F-A6A7-8222350C374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11C5BBF-8FC2-4DAF-866E-2B28008DDE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12-485F-A6A7-8222350C374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C20137C-2A26-499B-AF05-1908C1C7E6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12-485F-A6A7-8222350C374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E048F89-ADEF-402A-9E8B-F2F830A1B3B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12-485F-A6A7-8222350C374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7279708-7504-4E05-9C90-D8F2D183B28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12-485F-A6A7-8222350C374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D4756D9-18C6-412B-92FD-C7707C6E322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12-485F-A6A7-8222350C374B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Sheet1!$Q$2:$Q$10</c15:f>
                <c15:dlblRangeCache>
                  <c:ptCount val="9"/>
                  <c:pt idx="0">
                    <c:v>2.1</c:v>
                  </c:pt>
                  <c:pt idx="1">
                    <c:v>9.0</c:v>
                  </c:pt>
                  <c:pt idx="2">
                    <c:v>4.7</c:v>
                  </c:pt>
                  <c:pt idx="3">
                    <c:v>2.0</c:v>
                  </c:pt>
                  <c:pt idx="4">
                    <c:v>18</c:v>
                  </c:pt>
                  <c:pt idx="5">
                    <c:v>2.3</c:v>
                  </c:pt>
                  <c:pt idx="6">
                    <c:v>2.3</c:v>
                  </c:pt>
                  <c:pt idx="7">
                    <c:v>2.2</c:v>
                  </c:pt>
                  <c:pt idx="8">
                    <c:v>11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F-0512-485F-A6A7-8222350C3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F-4E2D-9354-3D4A81DBAC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F-4E2D-9354-3D4A81DBAC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FF-4E2D-9354-3D4A81DBAC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FF-4E2D-9354-3D4A81DBAC6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90FF-4E2D-9354-3D4A81DBAC66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0FF-4E2D-9354-3D4A81DBAC66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solidFill>
                <a:srgbClr val="000000"/>
              </a:solidFill>
              <a:miter lim="800000"/>
            </a:ln>
          </c:spPr>
          <c:marker>
            <c:symbol val="none"/>
          </c:marker>
          <c:dPt>
            <c:idx val="2"/>
            <c:bubble3D val="0"/>
            <c:spPr>
              <a:ln w="1905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90FF-4E2D-9354-3D4A81DBAC66}"/>
              </c:ext>
            </c:extLst>
          </c:dPt>
          <c:dPt>
            <c:idx val="4"/>
            <c:bubble3D val="0"/>
            <c:spPr>
              <a:ln w="1905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9-90FF-4E2D-9354-3D4A81DBAC66}"/>
              </c:ext>
            </c:extLst>
          </c:dPt>
          <c:dPt>
            <c:idx val="6"/>
            <c:bubble3D val="0"/>
            <c:spPr>
              <a:ln w="1905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90FF-4E2D-9354-3D4A81DBAC66}"/>
              </c:ext>
            </c:extLst>
          </c:dPt>
          <c:dPt>
            <c:idx val="8"/>
            <c:bubble3D val="0"/>
            <c:spPr>
              <a:ln w="1905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D-90FF-4E2D-9354-3D4A81DBAC66}"/>
              </c:ext>
            </c:extLst>
          </c:dPt>
          <c:dPt>
            <c:idx val="10"/>
            <c:bubble3D val="0"/>
            <c:spPr>
              <a:ln w="1905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90FF-4E2D-9354-3D4A81DBAC66}"/>
              </c:ext>
            </c:extLst>
          </c:dPt>
          <c:dPt>
            <c:idx val="12"/>
            <c:bubble3D val="0"/>
            <c:spPr>
              <a:ln w="1905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1-90FF-4E2D-9354-3D4A81DBAC66}"/>
              </c:ext>
            </c:extLst>
          </c:dPt>
          <c:dPt>
            <c:idx val="14"/>
            <c:bubble3D val="0"/>
            <c:spPr>
              <a:ln w="1905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3-90FF-4E2D-9354-3D4A81DBAC66}"/>
              </c:ext>
            </c:extLst>
          </c:dPt>
          <c:dPt>
            <c:idx val="16"/>
            <c:bubble3D val="0"/>
            <c:spPr>
              <a:ln w="1905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5-90FF-4E2D-9354-3D4A81DBAC66}"/>
              </c:ext>
            </c:extLst>
          </c:dPt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138.99690000000001</c:v>
                </c:pt>
                <c:pt idx="2">
                  <c:v>140</c:v>
                </c:pt>
                <c:pt idx="3">
                  <c:v>138.94829999999999</c:v>
                </c:pt>
                <c:pt idx="4">
                  <c:v>140</c:v>
                </c:pt>
                <c:pt idx="5">
                  <c:v>135.4991</c:v>
                </c:pt>
                <c:pt idx="6">
                  <c:v>140</c:v>
                </c:pt>
                <c:pt idx="7">
                  <c:v>137.66825</c:v>
                </c:pt>
                <c:pt idx="8">
                  <c:v>140</c:v>
                </c:pt>
                <c:pt idx="9">
                  <c:v>131.04599999999999</c:v>
                </c:pt>
                <c:pt idx="10">
                  <c:v>140</c:v>
                </c:pt>
                <c:pt idx="11">
                  <c:v>138.86064999999999</c:v>
                </c:pt>
                <c:pt idx="12">
                  <c:v>140</c:v>
                </c:pt>
                <c:pt idx="13">
                  <c:v>138.86584999999999</c:v>
                </c:pt>
                <c:pt idx="14">
                  <c:v>140</c:v>
                </c:pt>
                <c:pt idx="15">
                  <c:v>138.89554999999999</c:v>
                </c:pt>
                <c:pt idx="16">
                  <c:v>140</c:v>
                </c:pt>
                <c:pt idx="17">
                  <c:v>134.72110000000001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0FF-4E2D-9354-3D4A81DBAC66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90FF-4E2D-9354-3D4A81DBAC66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90FF-4E2D-9354-3D4A81DBAC66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90FF-4E2D-9354-3D4A81DBAC66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90FF-4E2D-9354-3D4A81DBAC66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90FF-4E2D-9354-3D4A81DBAC66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90FF-4E2D-9354-3D4A81DBAC66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  <c:pt idx="10">
                  <c:v>140.19999999999999</c:v>
                </c:pt>
                <c:pt idx="11">
                  <c:v>140.19999999999999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2-485F-A6A7-8222350C37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2-485F-A6A7-8222350C37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12-485F-A6A7-8222350C37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12-485F-A6A7-8222350C37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12-485F-A6A7-8222350C3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512-485F-A6A7-8222350C374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512-485F-A6A7-8222350C374B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138.99690000000001</c:v>
                </c:pt>
                <c:pt idx="2">
                  <c:v>140</c:v>
                </c:pt>
                <c:pt idx="3">
                  <c:v>138.94829999999999</c:v>
                </c:pt>
                <c:pt idx="4">
                  <c:v>140</c:v>
                </c:pt>
                <c:pt idx="5">
                  <c:v>135.4991</c:v>
                </c:pt>
                <c:pt idx="6">
                  <c:v>140</c:v>
                </c:pt>
                <c:pt idx="7">
                  <c:v>137.66825</c:v>
                </c:pt>
                <c:pt idx="8">
                  <c:v>140</c:v>
                </c:pt>
                <c:pt idx="9">
                  <c:v>131.04599999999999</c:v>
                </c:pt>
                <c:pt idx="10">
                  <c:v>140</c:v>
                </c:pt>
                <c:pt idx="11">
                  <c:v>138.86064999999999</c:v>
                </c:pt>
                <c:pt idx="12">
                  <c:v>140</c:v>
                </c:pt>
                <c:pt idx="13">
                  <c:v>138.86584999999999</c:v>
                </c:pt>
                <c:pt idx="14">
                  <c:v>140</c:v>
                </c:pt>
                <c:pt idx="15">
                  <c:v>138.89554999999999</c:v>
                </c:pt>
                <c:pt idx="16">
                  <c:v>140</c:v>
                </c:pt>
                <c:pt idx="17">
                  <c:v>134.72110000000001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57-4FCF-98FA-90889536023A}"/>
            </c:ext>
          </c:extLst>
        </c:ser>
        <c:ser>
          <c:idx val="8"/>
          <c:order val="8"/>
          <c:tx>
            <c:v>Gridlines</c:v>
          </c:tx>
          <c:spPr>
            <a:ln w="9525">
              <a:noFill/>
            </a:ln>
          </c:spPr>
          <c:marker>
            <c:symbol val="none"/>
          </c:marker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  <c:pt idx="10">
                  <c:v>140.19999999999999</c:v>
                </c:pt>
                <c:pt idx="11">
                  <c:v>140.19999999999999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A57-4FCF-98FA-908895360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F-4E2D-9354-3D4A81DBAC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F-4E2D-9354-3D4A81DBAC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FF-4E2D-9354-3D4A81DBAC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FF-4E2D-9354-3D4A81DBAC6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90FF-4E2D-9354-3D4A81DBAC66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0FF-4E2D-9354-3D4A81DBAC66}"/>
            </c:ext>
          </c:extLst>
        </c:ser>
        <c:ser>
          <c:idx val="7"/>
          <c:order val="7"/>
          <c:tx>
            <c:v>Value added</c:v>
          </c:tx>
          <c:spPr>
            <a:ln w="38100" cap="sq">
              <a:solidFill>
                <a:srgbClr val="000000"/>
              </a:solidFill>
              <a:miter lim="800000"/>
            </a:ln>
          </c:spPr>
          <c:marker>
            <c:symbol val="none"/>
          </c:marker>
          <c:dPt>
            <c:idx val="2"/>
            <c:bubble3D val="0"/>
            <c:spPr>
              <a:ln w="3810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90FF-4E2D-9354-3D4A81DBAC66}"/>
              </c:ext>
            </c:extLst>
          </c:dPt>
          <c:dPt>
            <c:idx val="4"/>
            <c:bubble3D val="0"/>
            <c:spPr>
              <a:ln w="3810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9-90FF-4E2D-9354-3D4A81DBAC66}"/>
              </c:ext>
            </c:extLst>
          </c:dPt>
          <c:dPt>
            <c:idx val="6"/>
            <c:bubble3D val="0"/>
            <c:spPr>
              <a:ln w="3810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90FF-4E2D-9354-3D4A81DBAC66}"/>
              </c:ext>
            </c:extLst>
          </c:dPt>
          <c:dPt>
            <c:idx val="8"/>
            <c:bubble3D val="0"/>
            <c:spPr>
              <a:ln w="3810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D-90FF-4E2D-9354-3D4A81DBAC66}"/>
              </c:ext>
            </c:extLst>
          </c:dPt>
          <c:dPt>
            <c:idx val="10"/>
            <c:bubble3D val="0"/>
            <c:spPr>
              <a:ln w="3810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90FF-4E2D-9354-3D4A81DBAC66}"/>
              </c:ext>
            </c:extLst>
          </c:dPt>
          <c:dPt>
            <c:idx val="12"/>
            <c:bubble3D val="0"/>
            <c:spPr>
              <a:ln w="3810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1-90FF-4E2D-9354-3D4A81DBAC66}"/>
              </c:ext>
            </c:extLst>
          </c:dPt>
          <c:dPt>
            <c:idx val="14"/>
            <c:bubble3D val="0"/>
            <c:spPr>
              <a:ln w="3810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3-90FF-4E2D-9354-3D4A81DBAC66}"/>
              </c:ext>
            </c:extLst>
          </c:dPt>
          <c:dPt>
            <c:idx val="16"/>
            <c:bubble3D val="0"/>
            <c:spPr>
              <a:ln w="38100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5-90FF-4E2D-9354-3D4A81DBAC66}"/>
              </c:ext>
            </c:extLst>
          </c:dPt>
          <c:xVal>
            <c:numRef>
              <c:f>Sheet1!$V$2:$V$19</c:f>
              <c:numCache>
                <c:formatCode>General</c:formatCode>
                <c:ptCount val="18"/>
                <c:pt idx="0">
                  <c:v>121.49845000000001</c:v>
                </c:pt>
                <c:pt idx="1">
                  <c:v>122.50154999999999</c:v>
                </c:pt>
                <c:pt idx="2">
                  <c:v>121.47414999999999</c:v>
                </c:pt>
                <c:pt idx="3">
                  <c:v>122.52585000000001</c:v>
                </c:pt>
                <c:pt idx="4">
                  <c:v>119.74955</c:v>
                </c:pt>
                <c:pt idx="5">
                  <c:v>124.25045</c:v>
                </c:pt>
                <c:pt idx="6">
                  <c:v>120.834125</c:v>
                </c:pt>
                <c:pt idx="7">
                  <c:v>123.165875</c:v>
                </c:pt>
                <c:pt idx="8">
                  <c:v>117.523</c:v>
                </c:pt>
                <c:pt idx="9">
                  <c:v>126.477</c:v>
                </c:pt>
                <c:pt idx="10">
                  <c:v>121.430325</c:v>
                </c:pt>
                <c:pt idx="11">
                  <c:v>122.569675</c:v>
                </c:pt>
                <c:pt idx="12">
                  <c:v>121.432925</c:v>
                </c:pt>
                <c:pt idx="13">
                  <c:v>122.567075</c:v>
                </c:pt>
                <c:pt idx="14">
                  <c:v>121.44777499999999</c:v>
                </c:pt>
                <c:pt idx="15">
                  <c:v>122.55222500000001</c:v>
                </c:pt>
                <c:pt idx="16">
                  <c:v>119.36055</c:v>
                </c:pt>
                <c:pt idx="17">
                  <c:v>124.63945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0FF-4E2D-9354-3D4A81DBAC66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90FF-4E2D-9354-3D4A81DBAC66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90FF-4E2D-9354-3D4A81DBAC66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90FF-4E2D-9354-3D4A81DBAC66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90FF-4E2D-9354-3D4A81DBAC66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90FF-4E2D-9354-3D4A81DBAC66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90FF-4E2D-9354-3D4A81DBAC66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2-485F-A6A7-8222350C37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2-485F-A6A7-8222350C37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12-485F-A6A7-8222350C37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12-485F-A6A7-8222350C37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12-485F-A6A7-8222350C3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512-485F-A6A7-8222350C374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512-485F-A6A7-8222350C374B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138.99690000000001</c:v>
                </c:pt>
                <c:pt idx="2">
                  <c:v>140</c:v>
                </c:pt>
                <c:pt idx="3">
                  <c:v>138.94829999999999</c:v>
                </c:pt>
                <c:pt idx="4">
                  <c:v>140</c:v>
                </c:pt>
                <c:pt idx="5">
                  <c:v>135.4991</c:v>
                </c:pt>
                <c:pt idx="6">
                  <c:v>140</c:v>
                </c:pt>
                <c:pt idx="7">
                  <c:v>137.66825</c:v>
                </c:pt>
                <c:pt idx="8">
                  <c:v>140</c:v>
                </c:pt>
                <c:pt idx="9">
                  <c:v>131.04599999999999</c:v>
                </c:pt>
                <c:pt idx="10">
                  <c:v>140</c:v>
                </c:pt>
                <c:pt idx="11">
                  <c:v>138.86064999999999</c:v>
                </c:pt>
                <c:pt idx="12">
                  <c:v>140</c:v>
                </c:pt>
                <c:pt idx="13">
                  <c:v>138.86584999999999</c:v>
                </c:pt>
                <c:pt idx="14">
                  <c:v>140</c:v>
                </c:pt>
                <c:pt idx="15">
                  <c:v>138.89554999999999</c:v>
                </c:pt>
                <c:pt idx="16">
                  <c:v>140</c:v>
                </c:pt>
                <c:pt idx="17">
                  <c:v>134.72110000000001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57-4FCF-98FA-90889536023A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Sheet1!$Y$2:$Y$13</c:f>
              <c:numCache>
                <c:formatCode>General</c:formatCode>
                <c:ptCount val="12"/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7">
                  <c:v>0</c:v>
                </c:pt>
                <c:pt idx="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A57-4FCF-98FA-908895360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E348-43CA-9EC9-C0EE1A70FAF9}"/>
              </c:ext>
            </c:extLst>
          </c:dPt>
          <c:dPt>
            <c:idx val="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9-E348-43CA-9EC9-C0EE1A70FAF9}"/>
              </c:ext>
            </c:extLst>
          </c:dPt>
          <c:dPt>
            <c:idx val="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E348-43CA-9EC9-C0EE1A70FAF9}"/>
              </c:ext>
            </c:extLst>
          </c:dPt>
          <c:dPt>
            <c:idx val="8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D-E348-43CA-9EC9-C0EE1A70FAF9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25-E348-43CA-9EC9-C0EE1A70FAF9}"/>
              </c:ext>
            </c:extLst>
          </c:dPt>
          <c:dPt>
            <c:idx val="10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E348-43CA-9EC9-C0EE1A70FAF9}"/>
              </c:ext>
            </c:extLst>
          </c:dPt>
          <c:dPt>
            <c:idx val="1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1-E348-43CA-9EC9-C0EE1A70FAF9}"/>
              </c:ext>
            </c:extLst>
          </c:dPt>
          <c:dPt>
            <c:idx val="1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3-E348-43CA-9EC9-C0EE1A70FAF9}"/>
              </c:ext>
            </c:extLst>
          </c:dPt>
          <c:dPt>
            <c:idx val="1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5-E348-43CA-9EC9-C0EE1A70FAF9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10355.1</c:v>
                </c:pt>
                <c:pt idx="1">
                  <c:v>6345.4</c:v>
                </c:pt>
                <c:pt idx="2">
                  <c:v>3358.8</c:v>
                </c:pt>
                <c:pt idx="3">
                  <c:v>3094.5</c:v>
                </c:pt>
                <c:pt idx="4">
                  <c:v>2447</c:v>
                </c:pt>
                <c:pt idx="5">
                  <c:v>2085.6</c:v>
                </c:pt>
                <c:pt idx="6">
                  <c:v>2078</c:v>
                </c:pt>
                <c:pt idx="7">
                  <c:v>1738.6</c:v>
                </c:pt>
                <c:pt idx="8">
                  <c:v>1562.9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6-E348-43CA-9EC9-C0EE1A70F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A737B">
                <a:lumMod val="40000"/>
                <a:lumOff val="60000"/>
              </a:srgbClr>
            </a:solidFill>
            <a:ln w="9525" cap="sq">
              <a:solidFill>
                <a:srgbClr val="6A737B">
                  <a:lumMod val="75000"/>
                </a:srgbClr>
              </a:solidFill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337-4539-9FB8-67AA1C2910A0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337-4539-9FB8-67AA1C2910A0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337-4539-9FB8-67AA1C2910A0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337-4539-9FB8-67AA1C2910A0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3337-4539-9FB8-67AA1C2910A0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3337-4539-9FB8-67AA1C2910A0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337-4539-9FB8-67AA1C2910A0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3337-4539-9FB8-67AA1C2910A0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337-4539-9FB8-67AA1C2910A0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1">
                  <c:v>1.4</c:v>
                </c:pt>
                <c:pt idx="2">
                  <c:v>2.4</c:v>
                </c:pt>
                <c:pt idx="3">
                  <c:v>3.9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1">
                  <c:v>2000</c:v>
                </c:pt>
                <c:pt idx="2">
                  <c:v>10000</c:v>
                </c:pt>
                <c:pt idx="3">
                  <c:v>50000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3337-4539-9FB8-67AA1C291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F-4E2D-9354-3D4A81DBAC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F-4E2D-9354-3D4A81DBAC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FF-4E2D-9354-3D4A81DBAC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FF-4E2D-9354-3D4A81DBAC6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90FF-4E2D-9354-3D4A81DBAC66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0FF-4E2D-9354-3D4A81DBAC66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90FF-4E2D-9354-3D4A81DBAC66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90FF-4E2D-9354-3D4A81DBAC66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90FF-4E2D-9354-3D4A81DBAC66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90FF-4E2D-9354-3D4A81DBAC66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90FF-4E2D-9354-3D4A81DBAC66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90FF-4E2D-9354-3D4A81DBAC66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7-90FF-4E2D-9354-3D4A81DBAC66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9-90FF-4E2D-9354-3D4A81DBAC66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B-90FF-4E2D-9354-3D4A81DBAC66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D-90FF-4E2D-9354-3D4A81DBAC66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F-90FF-4E2D-9354-3D4A81DBAC66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1-90FF-4E2D-9354-3D4A81DBAC66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3-90FF-4E2D-9354-3D4A81DBAC66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90FF-4E2D-9354-3D4A81DBAC6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16-90FF-4E2D-9354-3D4A81DBAC66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44.4</c:v>
                </c:pt>
                <c:pt idx="2">
                  <c:v>50.3</c:v>
                </c:pt>
                <c:pt idx="3">
                  <c:v>47</c:v>
                </c:pt>
                <c:pt idx="4">
                  <c:v>62.7</c:v>
                </c:pt>
                <c:pt idx="5">
                  <c:v>33.6</c:v>
                </c:pt>
                <c:pt idx="6">
                  <c:v>21</c:v>
                </c:pt>
                <c:pt idx="7">
                  <c:v>44.3</c:v>
                </c:pt>
                <c:pt idx="8">
                  <c:v>17.7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2-485F-A6A7-8222350C37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35.299999999999997</c:v>
                </c:pt>
                <c:pt idx="2">
                  <c:v>33.799999999999997</c:v>
                </c:pt>
                <c:pt idx="3">
                  <c:v>25.5</c:v>
                </c:pt>
                <c:pt idx="4">
                  <c:v>26.2</c:v>
                </c:pt>
                <c:pt idx="5">
                  <c:v>29.3</c:v>
                </c:pt>
                <c:pt idx="6">
                  <c:v>19.899999999999999</c:v>
                </c:pt>
                <c:pt idx="7">
                  <c:v>18.5</c:v>
                </c:pt>
                <c:pt idx="8">
                  <c:v>12.2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2-485F-A6A7-8222350C37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14</c:v>
                </c:pt>
                <c:pt idx="2">
                  <c:v>5.8</c:v>
                </c:pt>
                <c:pt idx="3">
                  <c:v>16.8</c:v>
                </c:pt>
                <c:pt idx="4">
                  <c:v>0</c:v>
                </c:pt>
                <c:pt idx="5">
                  <c:v>8.9</c:v>
                </c:pt>
                <c:pt idx="6">
                  <c:v>14.3</c:v>
                </c:pt>
                <c:pt idx="7">
                  <c:v>0</c:v>
                </c:pt>
                <c:pt idx="8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12-485F-A6A7-8222350C37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7.1</c:v>
                </c:pt>
                <c:pt idx="6">
                  <c:v>10.1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12-485F-A6A7-8222350C37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6.3000000000000114</c:v>
                </c:pt>
                <c:pt idx="2">
                  <c:v>10.100000000000009</c:v>
                </c:pt>
                <c:pt idx="3">
                  <c:v>10.700000000000003</c:v>
                </c:pt>
                <c:pt idx="4">
                  <c:v>11.099999999999994</c:v>
                </c:pt>
                <c:pt idx="5">
                  <c:v>21.099999999999994</c:v>
                </c:pt>
                <c:pt idx="6">
                  <c:v>34.700000000000003</c:v>
                </c:pt>
                <c:pt idx="7">
                  <c:v>37.200000000000003</c:v>
                </c:pt>
                <c:pt idx="8">
                  <c:v>60.8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12-485F-A6A7-8222350C3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Pathology Services</c:v>
                      </c:pt>
                      <c:pt idx="2">
                        <c:v>Newspaper Publishing</c:v>
                      </c:pt>
                      <c:pt idx="3">
                        <c:v>Wireless Telecom.</c:v>
                      </c:pt>
                      <c:pt idx="4">
                        <c:v>Domestic Airlines</c:v>
                      </c:pt>
                      <c:pt idx="5">
                        <c:v>Supermarkets</c:v>
                      </c:pt>
                      <c:pt idx="6">
                        <c:v>Fuel Retailing</c:v>
                      </c:pt>
                      <c:pt idx="7">
                        <c:v>Liquor Retailing</c:v>
                      </c:pt>
                      <c:pt idx="8">
                        <c:v>Diagnostic Imaging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512-485F-A6A7-8222350C374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512-485F-A6A7-8222350C374B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138.99690000000001</c:v>
                </c:pt>
                <c:pt idx="2">
                  <c:v>140</c:v>
                </c:pt>
                <c:pt idx="3">
                  <c:v>139.02109999999999</c:v>
                </c:pt>
                <c:pt idx="4">
                  <c:v>140</c:v>
                </c:pt>
                <c:pt idx="5">
                  <c:v>138.94829999999999</c:v>
                </c:pt>
                <c:pt idx="6">
                  <c:v>140</c:v>
                </c:pt>
                <c:pt idx="7">
                  <c:v>135.4991</c:v>
                </c:pt>
                <c:pt idx="8">
                  <c:v>140</c:v>
                </c:pt>
                <c:pt idx="9">
                  <c:v>137.66825</c:v>
                </c:pt>
                <c:pt idx="10">
                  <c:v>140</c:v>
                </c:pt>
                <c:pt idx="11">
                  <c:v>131.04599999999999</c:v>
                </c:pt>
                <c:pt idx="12">
                  <c:v>140</c:v>
                </c:pt>
                <c:pt idx="13">
                  <c:v>138.86064999999999</c:v>
                </c:pt>
                <c:pt idx="14">
                  <c:v>140</c:v>
                </c:pt>
                <c:pt idx="15">
                  <c:v>138.86584999999999</c:v>
                </c:pt>
                <c:pt idx="16">
                  <c:v>140</c:v>
                </c:pt>
                <c:pt idx="17">
                  <c:v>138.89554999999999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57-4FCF-98FA-90889536023A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Sheet1!$Y$2:$Y$13</c:f>
              <c:numCache>
                <c:formatCode>General</c:formatCode>
                <c:ptCount val="12"/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7">
                  <c:v>0</c:v>
                </c:pt>
                <c:pt idx="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A57-4FCF-98FA-908895360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E348-43CA-9EC9-C0EE1A70FAF9}"/>
              </c:ext>
            </c:extLst>
          </c:dPt>
          <c:dPt>
            <c:idx val="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9-E348-43CA-9EC9-C0EE1A70FAF9}"/>
              </c:ext>
            </c:extLst>
          </c:dPt>
          <c:dPt>
            <c:idx val="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E348-43CA-9EC9-C0EE1A70FAF9}"/>
              </c:ext>
            </c:extLst>
          </c:dPt>
          <c:dPt>
            <c:idx val="8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D-E348-43CA-9EC9-C0EE1A70FAF9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25-E348-43CA-9EC9-C0EE1A70FAF9}"/>
              </c:ext>
            </c:extLst>
          </c:dPt>
          <c:dPt>
            <c:idx val="10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E348-43CA-9EC9-C0EE1A70FAF9}"/>
              </c:ext>
            </c:extLst>
          </c:dPt>
          <c:dPt>
            <c:idx val="1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1-E348-43CA-9EC9-C0EE1A70FAF9}"/>
              </c:ext>
            </c:extLst>
          </c:dPt>
          <c:dPt>
            <c:idx val="1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3-E348-43CA-9EC9-C0EE1A70FAF9}"/>
              </c:ext>
            </c:extLst>
          </c:dPt>
          <c:dPt>
            <c:idx val="1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5-E348-43CA-9EC9-C0EE1A70FAF9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2006.2</c:v>
                </c:pt>
                <c:pt idx="1">
                  <c:v>1957.8</c:v>
                </c:pt>
                <c:pt idx="2">
                  <c:v>2103.4</c:v>
                </c:pt>
                <c:pt idx="3">
                  <c:v>9001.7999999999993</c:v>
                </c:pt>
                <c:pt idx="4">
                  <c:v>4663.5</c:v>
                </c:pt>
                <c:pt idx="5">
                  <c:v>17908</c:v>
                </c:pt>
                <c:pt idx="6">
                  <c:v>2278.6999999999998</c:v>
                </c:pt>
                <c:pt idx="7">
                  <c:v>2268.3000000000002</c:v>
                </c:pt>
                <c:pt idx="8">
                  <c:v>2208.9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6-E348-43CA-9EC9-C0EE1A70F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F-4E2D-9354-3D4A81DBAC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F-4E2D-9354-3D4A81DBAC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FF-4E2D-9354-3D4A81DBAC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FF-4E2D-9354-3D4A81DBAC6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90FF-4E2D-9354-3D4A81DBAC66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0FF-4E2D-9354-3D4A81DBAC66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90FF-4E2D-9354-3D4A81DBAC66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90FF-4E2D-9354-3D4A81DBAC66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90FF-4E2D-9354-3D4A81DBAC66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90FF-4E2D-9354-3D4A81DBAC66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90FF-4E2D-9354-3D4A81DBAC66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90FF-4E2D-9354-3D4A81DBAC66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7-90FF-4E2D-9354-3D4A81DBAC66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9-90FF-4E2D-9354-3D4A81DBAC66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B-90FF-4E2D-9354-3D4A81DBAC66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D-90FF-4E2D-9354-3D4A81DBAC66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F-90FF-4E2D-9354-3D4A81DBAC66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1-90FF-4E2D-9354-3D4A81DBAC66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3-90FF-4E2D-9354-3D4A81DBAC66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90FF-4E2D-9354-3D4A81DBAC6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16-90FF-4E2D-9354-3D4A81DBAC66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Domestic Banks</c:v>
                </c:pt>
                <c:pt idx="1">
                  <c:v>Casinos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Foreign Banks</c:v>
                </c:pt>
                <c:pt idx="7">
                  <c:v>Aged Care Residential</c:v>
                </c:pt>
                <c:pt idx="8">
                  <c:v>Taxi &amp; Limo. Transport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25.5</c:v>
                </c:pt>
                <c:pt idx="1">
                  <c:v>52.4</c:v>
                </c:pt>
                <c:pt idx="2">
                  <c:v>26.9</c:v>
                </c:pt>
                <c:pt idx="3">
                  <c:v>26.7</c:v>
                </c:pt>
                <c:pt idx="4">
                  <c:v>23.3</c:v>
                </c:pt>
                <c:pt idx="5">
                  <c:v>13.6</c:v>
                </c:pt>
                <c:pt idx="6">
                  <c:v>11.3</c:v>
                </c:pt>
                <c:pt idx="7">
                  <c:v>4.5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2-485F-A6A7-8222350C37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Domestic Banks</c:v>
                </c:pt>
                <c:pt idx="1">
                  <c:v>Casinos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Foreign Banks</c:v>
                </c:pt>
                <c:pt idx="7">
                  <c:v>Aged Care Residential</c:v>
                </c:pt>
                <c:pt idx="8">
                  <c:v>Taxi &amp; Limo. Transport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</c:v>
                </c:pt>
                <c:pt idx="1">
                  <c:v>38.4</c:v>
                </c:pt>
                <c:pt idx="2">
                  <c:v>26.9</c:v>
                </c:pt>
                <c:pt idx="3">
                  <c:v>20.7</c:v>
                </c:pt>
                <c:pt idx="4">
                  <c:v>19.3</c:v>
                </c:pt>
                <c:pt idx="5">
                  <c:v>10.9</c:v>
                </c:pt>
                <c:pt idx="6">
                  <c:v>8.3000000000000007</c:v>
                </c:pt>
                <c:pt idx="7">
                  <c:v>2.8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2-485F-A6A7-8222350C37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Domestic Banks</c:v>
                </c:pt>
                <c:pt idx="1">
                  <c:v>Casinos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Foreign Banks</c:v>
                </c:pt>
                <c:pt idx="7">
                  <c:v>Aged Care Residential</c:v>
                </c:pt>
                <c:pt idx="8">
                  <c:v>Taxi &amp; Limo. Transport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22.5</c:v>
                </c:pt>
                <c:pt idx="1">
                  <c:v>0</c:v>
                </c:pt>
                <c:pt idx="2">
                  <c:v>11.4</c:v>
                </c:pt>
                <c:pt idx="3">
                  <c:v>11.7</c:v>
                </c:pt>
                <c:pt idx="4">
                  <c:v>12.1</c:v>
                </c:pt>
                <c:pt idx="5">
                  <c:v>9.6999999999999993</c:v>
                </c:pt>
                <c:pt idx="6">
                  <c:v>7.7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12-485F-A6A7-8222350C37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Domestic Banks</c:v>
                </c:pt>
                <c:pt idx="1">
                  <c:v>Casinos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Foreign Banks</c:v>
                </c:pt>
                <c:pt idx="7">
                  <c:v>Aged Care Residential</c:v>
                </c:pt>
                <c:pt idx="8">
                  <c:v>Taxi &amp; Limo. Transport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21.7</c:v>
                </c:pt>
                <c:pt idx="1">
                  <c:v>0</c:v>
                </c:pt>
                <c:pt idx="2">
                  <c:v>6.7</c:v>
                </c:pt>
                <c:pt idx="3">
                  <c:v>10.1</c:v>
                </c:pt>
                <c:pt idx="4">
                  <c:v>10.199999999999999</c:v>
                </c:pt>
                <c:pt idx="5">
                  <c:v>9.4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12-485F-A6A7-8222350C37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Domestic Banks</c:v>
                </c:pt>
                <c:pt idx="1">
                  <c:v>Casinos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Foreign Banks</c:v>
                </c:pt>
                <c:pt idx="7">
                  <c:v>Aged Care Residential</c:v>
                </c:pt>
                <c:pt idx="8">
                  <c:v>Taxi &amp; Limo. Transport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6.2999999999999972</c:v>
                </c:pt>
                <c:pt idx="1">
                  <c:v>9.2000000000000028</c:v>
                </c:pt>
                <c:pt idx="2">
                  <c:v>28.099999999999994</c:v>
                </c:pt>
                <c:pt idx="3">
                  <c:v>30.800000000000011</c:v>
                </c:pt>
                <c:pt idx="4">
                  <c:v>35.099999999999994</c:v>
                </c:pt>
                <c:pt idx="5">
                  <c:v>56.4</c:v>
                </c:pt>
                <c:pt idx="6">
                  <c:v>72.7</c:v>
                </c:pt>
                <c:pt idx="7">
                  <c:v>92.7</c:v>
                </c:pt>
                <c:pt idx="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12-485F-A6A7-8222350C3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Domestic Banks</c:v>
                      </c:pt>
                      <c:pt idx="1">
                        <c:v>Casinos</c:v>
                      </c:pt>
                      <c:pt idx="2">
                        <c:v>Health Insurance</c:v>
                      </c:pt>
                      <c:pt idx="3">
                        <c:v>General Insurance</c:v>
                      </c:pt>
                      <c:pt idx="4">
                        <c:v>Pharmacies</c:v>
                      </c:pt>
                      <c:pt idx="5">
                        <c:v>Life Insurance</c:v>
                      </c:pt>
                      <c:pt idx="6">
                        <c:v>Foreign Banks</c:v>
                      </c:pt>
                      <c:pt idx="7">
                        <c:v>Aged Care Residential</c:v>
                      </c:pt>
                      <c:pt idx="8">
                        <c:v>Taxi &amp; Limo. Transport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512-485F-A6A7-8222350C374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512-485F-A6A7-8222350C374B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109.1942</c:v>
                </c:pt>
                <c:pt idx="2">
                  <c:v>140</c:v>
                </c:pt>
                <c:pt idx="3">
                  <c:v>138.3373</c:v>
                </c:pt>
                <c:pt idx="4">
                  <c:v>140</c:v>
                </c:pt>
                <c:pt idx="5">
                  <c:v>138.57964999999999</c:v>
                </c:pt>
                <c:pt idx="6">
                  <c:v>140</c:v>
                </c:pt>
                <c:pt idx="7">
                  <c:v>135.619</c:v>
                </c:pt>
                <c:pt idx="8">
                  <c:v>140</c:v>
                </c:pt>
                <c:pt idx="9">
                  <c:v>138.02770000000001</c:v>
                </c:pt>
                <c:pt idx="10">
                  <c:v>140</c:v>
                </c:pt>
                <c:pt idx="11">
                  <c:v>136.91839999999999</c:v>
                </c:pt>
                <c:pt idx="12">
                  <c:v>140</c:v>
                </c:pt>
                <c:pt idx="13">
                  <c:v>138.25395</c:v>
                </c:pt>
                <c:pt idx="14">
                  <c:v>140</c:v>
                </c:pt>
                <c:pt idx="15">
                  <c:v>133.49234999999999</c:v>
                </c:pt>
                <c:pt idx="16">
                  <c:v>140</c:v>
                </c:pt>
                <c:pt idx="17">
                  <c:v>137.6671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57-4FCF-98FA-90889536023A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Sheet1!$Y$2:$Y$13</c:f>
              <c:numCache>
                <c:formatCode>General</c:formatCode>
                <c:ptCount val="12"/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7">
                  <c:v>0</c:v>
                </c:pt>
                <c:pt idx="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A57-4FCF-98FA-908895360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E348-43CA-9EC9-C0EE1A70FAF9}"/>
              </c:ext>
            </c:extLst>
          </c:dPt>
          <c:dPt>
            <c:idx val="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9-E348-43CA-9EC9-C0EE1A70FAF9}"/>
              </c:ext>
            </c:extLst>
          </c:dPt>
          <c:dPt>
            <c:idx val="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E348-43CA-9EC9-C0EE1A70FAF9}"/>
              </c:ext>
            </c:extLst>
          </c:dPt>
          <c:dPt>
            <c:idx val="8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D-E348-43CA-9EC9-C0EE1A70FAF9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25-E348-43CA-9EC9-C0EE1A70FAF9}"/>
              </c:ext>
            </c:extLst>
          </c:dPt>
          <c:dPt>
            <c:idx val="10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E348-43CA-9EC9-C0EE1A70FAF9}"/>
              </c:ext>
            </c:extLst>
          </c:dPt>
          <c:dPt>
            <c:idx val="1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1-E348-43CA-9EC9-C0EE1A70FAF9}"/>
              </c:ext>
            </c:extLst>
          </c:dPt>
          <c:dPt>
            <c:idx val="1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3-E348-43CA-9EC9-C0EE1A70FAF9}"/>
              </c:ext>
            </c:extLst>
          </c:dPt>
          <c:dPt>
            <c:idx val="1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5-E348-43CA-9EC9-C0EE1A70FAF9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61611.6</c:v>
                </c:pt>
                <c:pt idx="1">
                  <c:v>3325.4</c:v>
                </c:pt>
                <c:pt idx="2">
                  <c:v>2840.7</c:v>
                </c:pt>
                <c:pt idx="3">
                  <c:v>8762</c:v>
                </c:pt>
                <c:pt idx="4">
                  <c:v>3944.6</c:v>
                </c:pt>
                <c:pt idx="5">
                  <c:v>6163.2</c:v>
                </c:pt>
                <c:pt idx="6">
                  <c:v>3492.1</c:v>
                </c:pt>
                <c:pt idx="7">
                  <c:v>13015.3</c:v>
                </c:pt>
                <c:pt idx="8">
                  <c:v>4665.8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6-E348-43CA-9EC9-C0EE1A70F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19238" y="1077913"/>
            <a:ext cx="1297940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19238" y="1077913"/>
            <a:ext cx="1297940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Natural monopoly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4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19238" y="1077913"/>
            <a:ext cx="1297940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Scale economy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19238" y="1077913"/>
            <a:ext cx="1297940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Heavily regulated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19238" y="1077913"/>
            <a:ext cx="1297940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19238" y="1077913"/>
            <a:ext cx="1297940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47959"/>
            <a:ext cx="8172000" cy="34030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5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0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8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81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24" indent="-13531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76" indent="-16914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484" indent="-108736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62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15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368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322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274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53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07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860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813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766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720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672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625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E2134-9C6A-477D-877C-DA78568FD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708906"/>
              </p:ext>
            </p:extLst>
          </p:nvPr>
        </p:nvGraphicFramePr>
        <p:xfrm>
          <a:off x="-841059" y="451910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B23DBA4-B611-4F7D-8976-A9538AD04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324739"/>
              </p:ext>
            </p:extLst>
          </p:nvPr>
        </p:nvGraphicFramePr>
        <p:xfrm>
          <a:off x="2332411" y="371030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2341A87-F0C6-442E-BF63-E4DEF0923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87708"/>
              </p:ext>
            </p:extLst>
          </p:nvPr>
        </p:nvGraphicFramePr>
        <p:xfrm>
          <a:off x="4921979" y="371030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E8784C-8A9C-452E-9620-DC509AAA70D3}"/>
              </a:ext>
            </a:extLst>
          </p:cNvPr>
          <p:cNvSpPr/>
          <p:nvPr/>
        </p:nvSpPr>
        <p:spPr bwMode="auto">
          <a:xfrm>
            <a:off x="5294672" y="634492"/>
            <a:ext cx="1816716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 ($b):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81AD3-16C0-4D8B-B005-9194BCA5E74C}"/>
              </a:ext>
            </a:extLst>
          </p:cNvPr>
          <p:cNvSpPr/>
          <p:nvPr/>
        </p:nvSpPr>
        <p:spPr bwMode="auto">
          <a:xfrm>
            <a:off x="5644778" y="1664153"/>
            <a:ext cx="25648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4CD79-0FC1-4DB8-BB1A-44A18CDF5BA8}"/>
              </a:ext>
            </a:extLst>
          </p:cNvPr>
          <p:cNvSpPr/>
          <p:nvPr/>
        </p:nvSpPr>
        <p:spPr bwMode="auto">
          <a:xfrm>
            <a:off x="5644778" y="1209200"/>
            <a:ext cx="25648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D2F81-17A1-42AB-B51F-AD9DA8EAF64E}"/>
              </a:ext>
            </a:extLst>
          </p:cNvPr>
          <p:cNvSpPr/>
          <p:nvPr/>
        </p:nvSpPr>
        <p:spPr bwMode="auto">
          <a:xfrm>
            <a:off x="5773018" y="917687"/>
            <a:ext cx="12824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3DE1E6-02BE-49FD-8BF9-BE596F288CEB}"/>
              </a:ext>
            </a:extLst>
          </p:cNvPr>
          <p:cNvCxnSpPr/>
          <p:nvPr/>
        </p:nvCxnSpPr>
        <p:spPr bwMode="auto">
          <a:xfrm>
            <a:off x="5930143" y="1056186"/>
            <a:ext cx="22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A5664A-C269-4DE3-B08E-2DE3C11FA713}"/>
              </a:ext>
            </a:extLst>
          </p:cNvPr>
          <p:cNvCxnSpPr/>
          <p:nvPr/>
        </p:nvCxnSpPr>
        <p:spPr bwMode="auto">
          <a:xfrm>
            <a:off x="5930144" y="1351303"/>
            <a:ext cx="1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6FCA46-6E75-475F-8BC1-CF829476CE95}"/>
              </a:ext>
            </a:extLst>
          </p:cNvPr>
          <p:cNvCxnSpPr/>
          <p:nvPr/>
        </p:nvCxnSpPr>
        <p:spPr bwMode="auto">
          <a:xfrm>
            <a:off x="5930144" y="1805459"/>
            <a:ext cx="7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78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31ADB29-F2EE-4306-B70D-DF7DD034C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950202"/>
              </p:ext>
            </p:extLst>
          </p:nvPr>
        </p:nvGraphicFramePr>
        <p:xfrm>
          <a:off x="-1001545" y="81803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E2134-9C6A-477D-877C-DA78568FD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805815"/>
              </p:ext>
            </p:extLst>
          </p:nvPr>
        </p:nvGraphicFramePr>
        <p:xfrm>
          <a:off x="-1001545" y="81803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B23DBA4-B611-4F7D-8976-A9538AD04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022387"/>
              </p:ext>
            </p:extLst>
          </p:nvPr>
        </p:nvGraphicFramePr>
        <p:xfrm>
          <a:off x="6004822" y="923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E8784C-8A9C-452E-9620-DC509AAA70D3}"/>
              </a:ext>
            </a:extLst>
          </p:cNvPr>
          <p:cNvSpPr/>
          <p:nvPr/>
        </p:nvSpPr>
        <p:spPr bwMode="auto">
          <a:xfrm>
            <a:off x="6598507" y="-33158"/>
            <a:ext cx="1375506" cy="283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4EF3E-BD6F-47B3-B1D2-2A9A8B41313A}"/>
              </a:ext>
            </a:extLst>
          </p:cNvPr>
          <p:cNvSpPr txBox="1"/>
          <p:nvPr/>
        </p:nvSpPr>
        <p:spPr>
          <a:xfrm>
            <a:off x="1228763" y="-12378"/>
            <a:ext cx="1433085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0AEC8-AD39-451C-8500-817065532351}"/>
              </a:ext>
            </a:extLst>
          </p:cNvPr>
          <p:cNvSpPr txBox="1"/>
          <p:nvPr/>
        </p:nvSpPr>
        <p:spPr>
          <a:xfrm>
            <a:off x="3554113" y="-12378"/>
            <a:ext cx="341440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33549-13DA-4D81-A787-583CA0B0E9D7}"/>
              </a:ext>
            </a:extLst>
          </p:cNvPr>
          <p:cNvSpPr txBox="1"/>
          <p:nvPr/>
        </p:nvSpPr>
        <p:spPr>
          <a:xfrm>
            <a:off x="4858830" y="-12378"/>
            <a:ext cx="419987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4E991-2E59-444F-96E1-9DCC32A728FE}"/>
              </a:ext>
            </a:extLst>
          </p:cNvPr>
          <p:cNvSpPr txBox="1"/>
          <p:nvPr/>
        </p:nvSpPr>
        <p:spPr>
          <a:xfrm>
            <a:off x="5548223" y="-12378"/>
            <a:ext cx="367088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D63B7-8128-4641-AE63-DFB04F9C9CB5}"/>
              </a:ext>
            </a:extLst>
          </p:cNvPr>
          <p:cNvSpPr txBox="1"/>
          <p:nvPr/>
        </p:nvSpPr>
        <p:spPr>
          <a:xfrm>
            <a:off x="6006336" y="-12378"/>
            <a:ext cx="354264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</p:spTree>
    <p:extLst>
      <p:ext uri="{BB962C8B-B14F-4D97-AF65-F5344CB8AC3E}">
        <p14:creationId xmlns:p14="http://schemas.microsoft.com/office/powerpoint/2010/main" val="334120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31ADB29-F2EE-4306-B70D-DF7DD034C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175176"/>
              </p:ext>
            </p:extLst>
          </p:nvPr>
        </p:nvGraphicFramePr>
        <p:xfrm>
          <a:off x="-1001545" y="-101109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E2134-9C6A-477D-877C-DA78568FD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015696"/>
              </p:ext>
            </p:extLst>
          </p:nvPr>
        </p:nvGraphicFramePr>
        <p:xfrm>
          <a:off x="-1001545" y="-101109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B23DBA4-B611-4F7D-8976-A9538AD04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002887"/>
              </p:ext>
            </p:extLst>
          </p:nvPr>
        </p:nvGraphicFramePr>
        <p:xfrm>
          <a:off x="6004821" y="-181992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FA76718-A0A3-4B59-9EB9-CF2379C6596B}"/>
              </a:ext>
            </a:extLst>
          </p:cNvPr>
          <p:cNvSpPr/>
          <p:nvPr/>
        </p:nvSpPr>
        <p:spPr bwMode="auto">
          <a:xfrm>
            <a:off x="7012931" y="2740972"/>
            <a:ext cx="1152128" cy="3791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9AD21-9A4E-412D-8F57-D4ACD23D424E}"/>
              </a:ext>
            </a:extLst>
          </p:cNvPr>
          <p:cNvSpPr txBox="1"/>
          <p:nvPr/>
        </p:nvSpPr>
        <p:spPr>
          <a:xfrm>
            <a:off x="3733468" y="3069207"/>
            <a:ext cx="176971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Market share (%)</a:t>
            </a:r>
          </a:p>
        </p:txBody>
      </p:sp>
    </p:spTree>
    <p:extLst>
      <p:ext uri="{BB962C8B-B14F-4D97-AF65-F5344CB8AC3E}">
        <p14:creationId xmlns:p14="http://schemas.microsoft.com/office/powerpoint/2010/main" val="326763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E2134-9C6A-477D-877C-DA78568FD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762900"/>
              </p:ext>
            </p:extLst>
          </p:nvPr>
        </p:nvGraphicFramePr>
        <p:xfrm>
          <a:off x="-1001546" y="109344"/>
          <a:ext cx="9437613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E8784C-8A9C-452E-9620-DC509AAA70D3}"/>
              </a:ext>
            </a:extLst>
          </p:cNvPr>
          <p:cNvSpPr/>
          <p:nvPr/>
        </p:nvSpPr>
        <p:spPr bwMode="auto">
          <a:xfrm>
            <a:off x="6107896" y="-5617"/>
            <a:ext cx="1861215" cy="283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Value added ($b):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4EF3E-BD6F-47B3-B1D2-2A9A8B41313A}"/>
              </a:ext>
            </a:extLst>
          </p:cNvPr>
          <p:cNvSpPr txBox="1"/>
          <p:nvPr/>
        </p:nvSpPr>
        <p:spPr>
          <a:xfrm>
            <a:off x="1038209" y="15163"/>
            <a:ext cx="1433085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0AEC8-AD39-451C-8500-817065532351}"/>
              </a:ext>
            </a:extLst>
          </p:cNvPr>
          <p:cNvSpPr txBox="1"/>
          <p:nvPr/>
        </p:nvSpPr>
        <p:spPr>
          <a:xfrm>
            <a:off x="2704747" y="15163"/>
            <a:ext cx="341440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33549-13DA-4D81-A787-583CA0B0E9D7}"/>
              </a:ext>
            </a:extLst>
          </p:cNvPr>
          <p:cNvSpPr txBox="1"/>
          <p:nvPr/>
        </p:nvSpPr>
        <p:spPr>
          <a:xfrm>
            <a:off x="3306895" y="15163"/>
            <a:ext cx="419987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4E991-2E59-444F-96E1-9DCC32A728FE}"/>
              </a:ext>
            </a:extLst>
          </p:cNvPr>
          <p:cNvSpPr txBox="1"/>
          <p:nvPr/>
        </p:nvSpPr>
        <p:spPr>
          <a:xfrm>
            <a:off x="3985983" y="15163"/>
            <a:ext cx="367088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D63B7-8128-4641-AE63-DFB04F9C9CB5}"/>
              </a:ext>
            </a:extLst>
          </p:cNvPr>
          <p:cNvSpPr txBox="1"/>
          <p:nvPr/>
        </p:nvSpPr>
        <p:spPr>
          <a:xfrm>
            <a:off x="4613778" y="15163"/>
            <a:ext cx="354264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</p:spTree>
    <p:extLst>
      <p:ext uri="{BB962C8B-B14F-4D97-AF65-F5344CB8AC3E}">
        <p14:creationId xmlns:p14="http://schemas.microsoft.com/office/powerpoint/2010/main" val="62540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31ADB29-F2EE-4306-B70D-DF7DD034C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676428"/>
              </p:ext>
            </p:extLst>
          </p:nvPr>
        </p:nvGraphicFramePr>
        <p:xfrm>
          <a:off x="-1001545" y="109344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E2134-9C6A-477D-877C-DA78568FD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782170"/>
              </p:ext>
            </p:extLst>
          </p:nvPr>
        </p:nvGraphicFramePr>
        <p:xfrm>
          <a:off x="-1001545" y="109344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E8784C-8A9C-452E-9620-DC509AAA70D3}"/>
              </a:ext>
            </a:extLst>
          </p:cNvPr>
          <p:cNvSpPr/>
          <p:nvPr/>
        </p:nvSpPr>
        <p:spPr bwMode="auto">
          <a:xfrm>
            <a:off x="6618152" y="-5617"/>
            <a:ext cx="1375506" cy="283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Value added: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4EF3E-BD6F-47B3-B1D2-2A9A8B41313A}"/>
              </a:ext>
            </a:extLst>
          </p:cNvPr>
          <p:cNvSpPr txBox="1"/>
          <p:nvPr/>
        </p:nvSpPr>
        <p:spPr>
          <a:xfrm>
            <a:off x="1228763" y="15163"/>
            <a:ext cx="1433085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0AEC8-AD39-451C-8500-817065532351}"/>
              </a:ext>
            </a:extLst>
          </p:cNvPr>
          <p:cNvSpPr txBox="1"/>
          <p:nvPr/>
        </p:nvSpPr>
        <p:spPr>
          <a:xfrm>
            <a:off x="3554113" y="15163"/>
            <a:ext cx="341440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33549-13DA-4D81-A787-583CA0B0E9D7}"/>
              </a:ext>
            </a:extLst>
          </p:cNvPr>
          <p:cNvSpPr txBox="1"/>
          <p:nvPr/>
        </p:nvSpPr>
        <p:spPr>
          <a:xfrm>
            <a:off x="4858830" y="15163"/>
            <a:ext cx="419987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4E991-2E59-444F-96E1-9DCC32A728FE}"/>
              </a:ext>
            </a:extLst>
          </p:cNvPr>
          <p:cNvSpPr txBox="1"/>
          <p:nvPr/>
        </p:nvSpPr>
        <p:spPr>
          <a:xfrm>
            <a:off x="5548223" y="15163"/>
            <a:ext cx="367088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D63B7-8128-4641-AE63-DFB04F9C9CB5}"/>
              </a:ext>
            </a:extLst>
          </p:cNvPr>
          <p:cNvSpPr txBox="1"/>
          <p:nvPr/>
        </p:nvSpPr>
        <p:spPr>
          <a:xfrm>
            <a:off x="6006336" y="15163"/>
            <a:ext cx="354264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6718-A0A3-4B59-9EB9-CF2379C6596B}"/>
              </a:ext>
            </a:extLst>
          </p:cNvPr>
          <p:cNvSpPr/>
          <p:nvPr/>
        </p:nvSpPr>
        <p:spPr bwMode="auto">
          <a:xfrm>
            <a:off x="7012931" y="3023917"/>
            <a:ext cx="1152128" cy="3791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81075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31ADB29-F2EE-4306-B70D-DF7DD034C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026296"/>
              </p:ext>
            </p:extLst>
          </p:nvPr>
        </p:nvGraphicFramePr>
        <p:xfrm>
          <a:off x="-1001545" y="109344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E2134-9C6A-477D-877C-DA78568FD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208227"/>
              </p:ext>
            </p:extLst>
          </p:nvPr>
        </p:nvGraphicFramePr>
        <p:xfrm>
          <a:off x="-1001545" y="109344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E8784C-8A9C-452E-9620-DC509AAA70D3}"/>
              </a:ext>
            </a:extLst>
          </p:cNvPr>
          <p:cNvSpPr/>
          <p:nvPr/>
        </p:nvSpPr>
        <p:spPr bwMode="auto">
          <a:xfrm>
            <a:off x="6576736" y="-5617"/>
            <a:ext cx="1375506" cy="283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4EF3E-BD6F-47B3-B1D2-2A9A8B41313A}"/>
              </a:ext>
            </a:extLst>
          </p:cNvPr>
          <p:cNvSpPr txBox="1"/>
          <p:nvPr/>
        </p:nvSpPr>
        <p:spPr>
          <a:xfrm>
            <a:off x="1228763" y="15163"/>
            <a:ext cx="1433085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0AEC8-AD39-451C-8500-817065532351}"/>
              </a:ext>
            </a:extLst>
          </p:cNvPr>
          <p:cNvSpPr txBox="1"/>
          <p:nvPr/>
        </p:nvSpPr>
        <p:spPr>
          <a:xfrm>
            <a:off x="3554113" y="15163"/>
            <a:ext cx="341440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33549-13DA-4D81-A787-583CA0B0E9D7}"/>
              </a:ext>
            </a:extLst>
          </p:cNvPr>
          <p:cNvSpPr txBox="1"/>
          <p:nvPr/>
        </p:nvSpPr>
        <p:spPr>
          <a:xfrm>
            <a:off x="4858830" y="15163"/>
            <a:ext cx="419987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4E991-2E59-444F-96E1-9DCC32A728FE}"/>
              </a:ext>
            </a:extLst>
          </p:cNvPr>
          <p:cNvSpPr txBox="1"/>
          <p:nvPr/>
        </p:nvSpPr>
        <p:spPr>
          <a:xfrm>
            <a:off x="5548223" y="15163"/>
            <a:ext cx="367088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D63B7-8128-4641-AE63-DFB04F9C9CB5}"/>
              </a:ext>
            </a:extLst>
          </p:cNvPr>
          <p:cNvSpPr txBox="1"/>
          <p:nvPr/>
        </p:nvSpPr>
        <p:spPr>
          <a:xfrm>
            <a:off x="6006336" y="15163"/>
            <a:ext cx="354264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6718-A0A3-4B59-9EB9-CF2379C6596B}"/>
              </a:ext>
            </a:extLst>
          </p:cNvPr>
          <p:cNvSpPr/>
          <p:nvPr/>
        </p:nvSpPr>
        <p:spPr bwMode="auto">
          <a:xfrm>
            <a:off x="7012931" y="3023917"/>
            <a:ext cx="1152128" cy="3791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621988348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98870</TotalTime>
  <Words>68</Words>
  <Application>Microsoft Office PowerPoint</Application>
  <PresentationFormat>Custom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527</cp:revision>
  <cp:lastPrinted>2015-07-02T06:10:52Z</cp:lastPrinted>
  <dcterms:created xsi:type="dcterms:W3CDTF">2017-07-20T02:28:34Z</dcterms:created>
  <dcterms:modified xsi:type="dcterms:W3CDTF">2017-11-23T23:39:20Z</dcterms:modified>
</cp:coreProperties>
</file>