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5"/>
  </p:notesMasterIdLst>
  <p:sldIdLst>
    <p:sldId id="702" r:id="rId2"/>
    <p:sldId id="705" r:id="rId3"/>
    <p:sldId id="703" r:id="rId4"/>
  </p:sldIdLst>
  <p:sldSz cx="7358063" cy="2879725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159447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519355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879263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7" userDrawn="1">
          <p15:clr>
            <a:srgbClr val="A4A3A4"/>
          </p15:clr>
        </p15:guide>
        <p15:guide id="3" pos="2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0DE"/>
    <a:srgbClr val="B7595C"/>
    <a:srgbClr val="F8A866"/>
    <a:srgbClr val="894D4E"/>
    <a:srgbClr val="DE815F"/>
    <a:srgbClr val="FFD283"/>
    <a:srgbClr val="FFCF7A"/>
    <a:srgbClr val="814142"/>
    <a:srgbClr val="F7A25B"/>
    <a:srgbClr val="B34E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486" autoAdjust="0"/>
  </p:normalViewPr>
  <p:slideViewPr>
    <p:cSldViewPr>
      <p:cViewPr varScale="1">
        <p:scale>
          <a:sx n="169" d="100"/>
          <a:sy n="169" d="100"/>
        </p:scale>
        <p:origin x="132" y="600"/>
      </p:cViewPr>
      <p:guideLst>
        <p:guide orient="horz" pos="37"/>
        <p:guide pos="296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3881007515320035E-2"/>
          <c:y val="3.5473919760616583E-2"/>
          <c:w val="0.8758155129791394"/>
          <c:h val="0.87622821204386692"/>
        </c:manualLayout>
      </c:layout>
      <c:area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Margin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Sheet1!$A$2:$A$23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10061.1</c:v>
                </c:pt>
                <c:pt idx="3">
                  <c:v>10061.1</c:v>
                </c:pt>
                <c:pt idx="4">
                  <c:v>10061.1</c:v>
                </c:pt>
                <c:pt idx="5">
                  <c:v>10061.1</c:v>
                </c:pt>
                <c:pt idx="6">
                  <c:v>44725.61</c:v>
                </c:pt>
                <c:pt idx="7">
                  <c:v>44725.61</c:v>
                </c:pt>
                <c:pt idx="8">
                  <c:v>44725.61</c:v>
                </c:pt>
                <c:pt idx="9">
                  <c:v>44725.61</c:v>
                </c:pt>
                <c:pt idx="10">
                  <c:v>80668.08</c:v>
                </c:pt>
                <c:pt idx="11">
                  <c:v>80668.08</c:v>
                </c:pt>
                <c:pt idx="12">
                  <c:v>80668.08</c:v>
                </c:pt>
                <c:pt idx="13">
                  <c:v>80668.08</c:v>
                </c:pt>
                <c:pt idx="14">
                  <c:v>119006.70999999999</c:v>
                </c:pt>
                <c:pt idx="15">
                  <c:v>119006.70999999999</c:v>
                </c:pt>
                <c:pt idx="16">
                  <c:v>119006.70999999999</c:v>
                </c:pt>
                <c:pt idx="17">
                  <c:v>119006.70999999999</c:v>
                </c:pt>
                <c:pt idx="18">
                  <c:v>159741.51</c:v>
                </c:pt>
                <c:pt idx="19">
                  <c:v>159741.51</c:v>
                </c:pt>
                <c:pt idx="20">
                  <c:v>159741.51</c:v>
                </c:pt>
                <c:pt idx="21">
                  <c:v>159741.51</c:v>
                </c:pt>
              </c:numCache>
            </c:num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0</c:v>
                </c:pt>
                <c:pt idx="1">
                  <c:v>11.93</c:v>
                </c:pt>
                <c:pt idx="2">
                  <c:v>11.93</c:v>
                </c:pt>
                <c:pt idx="3">
                  <c:v>0</c:v>
                </c:pt>
                <c:pt idx="4">
                  <c:v>0</c:v>
                </c:pt>
                <c:pt idx="5">
                  <c:v>21.45</c:v>
                </c:pt>
                <c:pt idx="6">
                  <c:v>21.45</c:v>
                </c:pt>
                <c:pt idx="7">
                  <c:v>0</c:v>
                </c:pt>
                <c:pt idx="8">
                  <c:v>0</c:v>
                </c:pt>
                <c:pt idx="9">
                  <c:v>25.45</c:v>
                </c:pt>
                <c:pt idx="10">
                  <c:v>25.45</c:v>
                </c:pt>
                <c:pt idx="11">
                  <c:v>0</c:v>
                </c:pt>
                <c:pt idx="12">
                  <c:v>0</c:v>
                </c:pt>
                <c:pt idx="13">
                  <c:v>25.57</c:v>
                </c:pt>
                <c:pt idx="14">
                  <c:v>25.57</c:v>
                </c:pt>
                <c:pt idx="15">
                  <c:v>0</c:v>
                </c:pt>
                <c:pt idx="16">
                  <c:v>0</c:v>
                </c:pt>
                <c:pt idx="17">
                  <c:v>28.75</c:v>
                </c:pt>
                <c:pt idx="18">
                  <c:v>28.75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  <c:extLst>
          <c:ext xmlns:c15="http://schemas.microsoft.com/office/drawing/2012/chart" uri="{02D57815-91ED-43cb-92C2-25804820EDAC}">
            <c15:filteredArea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Cost</c:v>
                      </c:pt>
                    </c:strCache>
                  </c:strRef>
                </c:tx>
                <c:spPr>
                  <a:solidFill>
                    <a:srgbClr val="F68B33"/>
                  </a:solidFill>
                  <a:ln w="9525">
                    <a:solidFill>
                      <a:srgbClr val="FFFFFF"/>
                    </a:solidFill>
                  </a:ln>
                </c:spPr>
                <c:cat>
                  <c:numRef>
                    <c:extLst>
                      <c:ext uri="{02D57815-91ED-43cb-92C2-25804820EDAC}">
                        <c15:formulaRef>
                          <c15:sqref>Sheet1!$A$2:$A$23</c15:sqref>
                        </c15:formulaRef>
                      </c:ext>
                    </c:extLst>
                    <c:numCache>
                      <c:formatCode>General</c:formatCode>
                      <c:ptCount val="22"/>
                      <c:pt idx="0">
                        <c:v>0</c:v>
                      </c:pt>
                      <c:pt idx="1">
                        <c:v>0</c:v>
                      </c:pt>
                      <c:pt idx="2">
                        <c:v>10061.1</c:v>
                      </c:pt>
                      <c:pt idx="3">
                        <c:v>10061.1</c:v>
                      </c:pt>
                      <c:pt idx="4">
                        <c:v>10061.1</c:v>
                      </c:pt>
                      <c:pt idx="5">
                        <c:v>10061.1</c:v>
                      </c:pt>
                      <c:pt idx="6">
                        <c:v>44725.61</c:v>
                      </c:pt>
                      <c:pt idx="7">
                        <c:v>44725.61</c:v>
                      </c:pt>
                      <c:pt idx="8">
                        <c:v>44725.61</c:v>
                      </c:pt>
                      <c:pt idx="9">
                        <c:v>44725.61</c:v>
                      </c:pt>
                      <c:pt idx="10">
                        <c:v>80668.08</c:v>
                      </c:pt>
                      <c:pt idx="11">
                        <c:v>80668.08</c:v>
                      </c:pt>
                      <c:pt idx="12">
                        <c:v>80668.08</c:v>
                      </c:pt>
                      <c:pt idx="13">
                        <c:v>80668.08</c:v>
                      </c:pt>
                      <c:pt idx="14">
                        <c:v>119006.70999999999</c:v>
                      </c:pt>
                      <c:pt idx="15">
                        <c:v>119006.70999999999</c:v>
                      </c:pt>
                      <c:pt idx="16">
                        <c:v>119006.70999999999</c:v>
                      </c:pt>
                      <c:pt idx="17">
                        <c:v>119006.70999999999</c:v>
                      </c:pt>
                      <c:pt idx="18">
                        <c:v>159741.51</c:v>
                      </c:pt>
                      <c:pt idx="19">
                        <c:v>159741.51</c:v>
                      </c:pt>
                      <c:pt idx="20">
                        <c:v>159741.51</c:v>
                      </c:pt>
                      <c:pt idx="21">
                        <c:v>159741.51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Sheet1!$B$2:$B$23</c15:sqref>
                        </c15:formulaRef>
                      </c:ext>
                    </c:extLst>
                    <c:numCache>
                      <c:formatCode>General</c:formatCode>
                      <c:ptCount val="22"/>
                      <c:pt idx="0">
                        <c:v>0</c:v>
                      </c:pt>
                      <c:pt idx="1">
                        <c:v>88.07</c:v>
                      </c:pt>
                      <c:pt idx="2">
                        <c:v>88.07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78.55</c:v>
                      </c:pt>
                      <c:pt idx="6">
                        <c:v>78.55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74.55</c:v>
                      </c:pt>
                      <c:pt idx="10">
                        <c:v>74.55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74.430000000000007</c:v>
                      </c:pt>
                      <c:pt idx="14">
                        <c:v>74.430000000000007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71.25</c:v>
                      </c:pt>
                      <c:pt idx="18">
                        <c:v>71.25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8D57-44E4-A006-D0C0291B2316}"/>
                  </c:ext>
                </c:extLst>
              </c15:ser>
            </c15:filteredAreaSeries>
          </c:ext>
        </c:extLst>
      </c:areaChart>
      <c:scatterChart>
        <c:scatterStyle val="lineMarker"/>
        <c:varyColors val="0"/>
        <c:ser>
          <c:idx val="2"/>
          <c:order val="2"/>
          <c:tx>
            <c:v>Line</c:v>
          </c:tx>
          <c:spPr>
            <a:ln w="9525">
              <a:solidFill>
                <a:srgbClr val="000000"/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028E-4957-B7A8-B7A9A2111F86}"/>
              </c:ext>
            </c:extLst>
          </c:dPt>
          <c:xVal>
            <c:numRef>
              <c:f>Sheet1!$F$16:$F$18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xVal>
          <c:yVal>
            <c:numRef>
              <c:f>Sheet1!$G$16:$G$18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284E-4A7C-AC45-C0DBE34D6D48}"/>
            </c:ext>
          </c:extLst>
        </c:ser>
        <c:ser>
          <c:idx val="3"/>
          <c:order val="3"/>
          <c:tx>
            <c:v>Label points</c:v>
          </c:tx>
          <c:spPr>
            <a:ln>
              <a:noFill/>
            </a:ln>
          </c:spPr>
          <c:marker>
            <c:symbol val="none"/>
          </c:marker>
          <c:dLbls>
            <c:dLbl>
              <c:idx val="0"/>
              <c:layout>
                <c:manualLayout>
                  <c:x val="-1.2369625969598113E-3"/>
                  <c:y val="-0.31188929738562093"/>
                </c:manualLayout>
              </c:layout>
              <c:tx>
                <c:rich>
                  <a:bodyPr vertOverflow="overflow" horzOverflow="overflow" wrap="square" lIns="0" tIns="0" rIns="0" bIns="0" anchor="ctr">
                    <a:noAutofit/>
                  </a:bodyPr>
                  <a:lstStyle/>
                  <a:p>
                    <a:pPr>
                      <a:defRPr>
                        <a:solidFill>
                          <a:schemeClr val="tx1"/>
                        </a:solidFill>
                      </a:defRPr>
                    </a:pPr>
                    <a:fld id="{8967E853-3A1C-4CE9-A0E0-28477337CB76}" type="CELLRANGE">
                      <a:rPr lang="en-US">
                        <a:solidFill>
                          <a:schemeClr val="tx1"/>
                        </a:solidFill>
                      </a:rPr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6.8945287843716341E-2"/>
                      <c:h val="5.4219158496732027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284E-4A7C-AC45-C0DBE34D6D4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6817C03-878F-48FA-A9BB-682AC8419C7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284E-4A7C-AC45-C0DBE34D6D4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ADAE297-415B-4BC7-B39D-037498E496B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284E-4A7C-AC45-C0DBE34D6D4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6257BB0-3372-4638-9176-E3AA544D52A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284E-4A7C-AC45-C0DBE34D6D4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AE7D59E-6316-463E-9917-6BF604561F2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284E-4A7C-AC45-C0DBE34D6D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0" tIns="0" rIns="0" bIns="0" anchor="ctr">
                <a:spAutoFit/>
              </a:bodyPr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Sheet1!$F$2:$F$6</c:f>
              <c:numCache>
                <c:formatCode>General</c:formatCode>
                <c:ptCount val="5"/>
                <c:pt idx="0">
                  <c:v>5030.55</c:v>
                </c:pt>
                <c:pt idx="1">
                  <c:v>27393.355000000003</c:v>
                </c:pt>
                <c:pt idx="2">
                  <c:v>62696.845000000001</c:v>
                </c:pt>
                <c:pt idx="3">
                  <c:v>99837.395000000004</c:v>
                </c:pt>
                <c:pt idx="4">
                  <c:v>139374.10999999999</c:v>
                </c:pt>
              </c:numCache>
            </c:numRef>
          </c:xVal>
          <c:yVal>
            <c:numRef>
              <c:f>Sheet1!$J$2:$J$6</c:f>
              <c:numCache>
                <c:formatCode>General</c:formatCode>
                <c:ptCount val="5"/>
                <c:pt idx="0">
                  <c:v>11.5</c:v>
                </c:pt>
                <c:pt idx="1">
                  <c:v>13</c:v>
                </c:pt>
                <c:pt idx="2">
                  <c:v>13</c:v>
                </c:pt>
                <c:pt idx="3">
                  <c:v>13</c:v>
                </c:pt>
                <c:pt idx="4">
                  <c:v>13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Sheet1!$G$2:$G$6</c15:f>
                <c15:dlblRangeCache>
                  <c:ptCount val="5"/>
                  <c:pt idx="0">
                    <c:v>Other</c:v>
                  </c:pt>
                  <c:pt idx="1">
                    <c:v>NAB</c:v>
                  </c:pt>
                  <c:pt idx="2">
                    <c:v>ANZ</c:v>
                  </c:pt>
                  <c:pt idx="3">
                    <c:v>WBC</c:v>
                  </c:pt>
                  <c:pt idx="4">
                    <c:v>CBA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284E-4A7C-AC45-C0DBE34D6D48}"/>
            </c:ext>
          </c:extLst>
        </c:ser>
        <c:ser>
          <c:idx val="4"/>
          <c:order val="4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4"/>
          </c:errBars>
          <c:xVal>
            <c:numRef>
              <c:f>Sheet1!$F$20:$F$25</c:f>
              <c:numCache>
                <c:formatCode>General</c:formatCode>
                <c:ptCount val="6"/>
                <c:pt idx="0">
                  <c:v>0</c:v>
                </c:pt>
                <c:pt idx="1">
                  <c:v>40000</c:v>
                </c:pt>
                <c:pt idx="2">
                  <c:v>80000</c:v>
                </c:pt>
                <c:pt idx="3">
                  <c:v>120000</c:v>
                </c:pt>
                <c:pt idx="4">
                  <c:v>160000</c:v>
                </c:pt>
              </c:numCache>
            </c:numRef>
          </c:xVal>
          <c:yVal>
            <c:numRef>
              <c:f>Sheet1!$G$20:$G$25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E-4957-B7A8-B7A9A2111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  <c:max val="161096"/>
          <c:min val="1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31948800"/>
        <c:crosses val="autoZero"/>
        <c:auto val="0"/>
        <c:lblOffset val="100"/>
        <c:baseTimeUnit val="days"/>
        <c:majorUnit val="3000"/>
        <c:majorTimeUnit val="days"/>
      </c:dateAx>
      <c:valAx>
        <c:axId val="331948800"/>
        <c:scaling>
          <c:orientation val="minMax"/>
          <c:max val="30"/>
          <c:min val="-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At val="10"/>
        <c:crossBetween val="between"/>
        <c:majorUnit val="5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EF0DE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IGA</c:v>
                </c:pt>
                <c:pt idx="1">
                  <c:v>Coles</c:v>
                </c:pt>
                <c:pt idx="2">
                  <c:v>Woolworths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1.55</c:v>
                </c:pt>
                <c:pt idx="1">
                  <c:v>5.032</c:v>
                </c:pt>
                <c:pt idx="2">
                  <c:v>5.508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0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6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min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in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2"/>
        <c:min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3881007515320035E-2"/>
          <c:y val="3.5473919760616583E-2"/>
          <c:w val="0.8758155129791394"/>
          <c:h val="0.87622821204386692"/>
        </c:manualLayout>
      </c:layout>
      <c:area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Margin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Sheet1!$A$2:$A$23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1530.721</c:v>
                </c:pt>
                <c:pt idx="3">
                  <c:v>1530.721</c:v>
                </c:pt>
                <c:pt idx="4">
                  <c:v>1530.721</c:v>
                </c:pt>
                <c:pt idx="5">
                  <c:v>1530.721</c:v>
                </c:pt>
                <c:pt idx="6">
                  <c:v>9007.0209999999988</c:v>
                </c:pt>
                <c:pt idx="7">
                  <c:v>9007.0209999999988</c:v>
                </c:pt>
                <c:pt idx="8">
                  <c:v>9007.0209999999988</c:v>
                </c:pt>
                <c:pt idx="9">
                  <c:v>9007.0209999999988</c:v>
                </c:pt>
                <c:pt idx="10">
                  <c:v>18378.720999999998</c:v>
                </c:pt>
                <c:pt idx="11">
                  <c:v>18378.720999999998</c:v>
                </c:pt>
                <c:pt idx="12">
                  <c:v>18378.720999999998</c:v>
                </c:pt>
                <c:pt idx="13">
                  <c:v>18378.720999999998</c:v>
                </c:pt>
                <c:pt idx="14">
                  <c:v>49231.620999999999</c:v>
                </c:pt>
                <c:pt idx="15">
                  <c:v>49231.620999999999</c:v>
                </c:pt>
                <c:pt idx="16">
                  <c:v>49231.620999999999</c:v>
                </c:pt>
                <c:pt idx="17">
                  <c:v>49231.620999999999</c:v>
                </c:pt>
                <c:pt idx="18">
                  <c:v>84612.421000000002</c:v>
                </c:pt>
                <c:pt idx="19">
                  <c:v>84612.421000000002</c:v>
                </c:pt>
                <c:pt idx="20">
                  <c:v>84612.421000000002</c:v>
                </c:pt>
                <c:pt idx="21">
                  <c:v>84612.421000000002</c:v>
                </c:pt>
              </c:numCache>
            </c:num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0</c:v>
                </c:pt>
                <c:pt idx="1">
                  <c:v>1.08</c:v>
                </c:pt>
                <c:pt idx="2">
                  <c:v>1.08</c:v>
                </c:pt>
                <c:pt idx="3">
                  <c:v>0</c:v>
                </c:pt>
                <c:pt idx="4">
                  <c:v>0</c:v>
                </c:pt>
                <c:pt idx="5">
                  <c:v>1.55</c:v>
                </c:pt>
                <c:pt idx="6">
                  <c:v>1.55</c:v>
                </c:pt>
                <c:pt idx="7">
                  <c:v>0</c:v>
                </c:pt>
                <c:pt idx="8">
                  <c:v>0</c:v>
                </c:pt>
                <c:pt idx="9">
                  <c:v>4.6500000000000004</c:v>
                </c:pt>
                <c:pt idx="10">
                  <c:v>4.6500000000000004</c:v>
                </c:pt>
                <c:pt idx="11">
                  <c:v>0</c:v>
                </c:pt>
                <c:pt idx="12">
                  <c:v>0</c:v>
                </c:pt>
                <c:pt idx="13">
                  <c:v>5.032</c:v>
                </c:pt>
                <c:pt idx="14">
                  <c:v>5.032</c:v>
                </c:pt>
                <c:pt idx="15">
                  <c:v>0</c:v>
                </c:pt>
                <c:pt idx="16">
                  <c:v>0</c:v>
                </c:pt>
                <c:pt idx="17">
                  <c:v>5.508</c:v>
                </c:pt>
                <c:pt idx="18">
                  <c:v>5.508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  <c:extLst>
          <c:ext xmlns:c15="http://schemas.microsoft.com/office/drawing/2012/chart" uri="{02D57815-91ED-43cb-92C2-25804820EDAC}">
            <c15:filteredArea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Cost</c:v>
                      </c:pt>
                    </c:strCache>
                  </c:strRef>
                </c:tx>
                <c:spPr>
                  <a:solidFill>
                    <a:srgbClr val="F68B33"/>
                  </a:solidFill>
                  <a:ln w="9525">
                    <a:solidFill>
                      <a:srgbClr val="FFFFFF"/>
                    </a:solidFill>
                  </a:ln>
                </c:spPr>
                <c:cat>
                  <c:numRef>
                    <c:extLst>
                      <c:ext uri="{02D57815-91ED-43cb-92C2-25804820EDAC}">
                        <c15:formulaRef>
                          <c15:sqref>Sheet1!$A$2:$A$23</c15:sqref>
                        </c15:formulaRef>
                      </c:ext>
                    </c:extLst>
                    <c:numCache>
                      <c:formatCode>General</c:formatCode>
                      <c:ptCount val="22"/>
                      <c:pt idx="0">
                        <c:v>0</c:v>
                      </c:pt>
                      <c:pt idx="1">
                        <c:v>0</c:v>
                      </c:pt>
                      <c:pt idx="2">
                        <c:v>1530.721</c:v>
                      </c:pt>
                      <c:pt idx="3">
                        <c:v>1530.721</c:v>
                      </c:pt>
                      <c:pt idx="4">
                        <c:v>1530.721</c:v>
                      </c:pt>
                      <c:pt idx="5">
                        <c:v>1530.721</c:v>
                      </c:pt>
                      <c:pt idx="6">
                        <c:v>9007.0209999999988</c:v>
                      </c:pt>
                      <c:pt idx="7">
                        <c:v>9007.0209999999988</c:v>
                      </c:pt>
                      <c:pt idx="8">
                        <c:v>9007.0209999999988</c:v>
                      </c:pt>
                      <c:pt idx="9">
                        <c:v>9007.0209999999988</c:v>
                      </c:pt>
                      <c:pt idx="10">
                        <c:v>18378.720999999998</c:v>
                      </c:pt>
                      <c:pt idx="11">
                        <c:v>18378.720999999998</c:v>
                      </c:pt>
                      <c:pt idx="12">
                        <c:v>18378.720999999998</c:v>
                      </c:pt>
                      <c:pt idx="13">
                        <c:v>18378.720999999998</c:v>
                      </c:pt>
                      <c:pt idx="14">
                        <c:v>49231.620999999999</c:v>
                      </c:pt>
                      <c:pt idx="15">
                        <c:v>49231.620999999999</c:v>
                      </c:pt>
                      <c:pt idx="16">
                        <c:v>49231.620999999999</c:v>
                      </c:pt>
                      <c:pt idx="17">
                        <c:v>49231.620999999999</c:v>
                      </c:pt>
                      <c:pt idx="18">
                        <c:v>84612.421000000002</c:v>
                      </c:pt>
                      <c:pt idx="19">
                        <c:v>84612.421000000002</c:v>
                      </c:pt>
                      <c:pt idx="20">
                        <c:v>84612.421000000002</c:v>
                      </c:pt>
                      <c:pt idx="21">
                        <c:v>84612.421000000002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Sheet1!$B$2:$B$23</c15:sqref>
                        </c15:formulaRef>
                      </c:ext>
                    </c:extLst>
                    <c:numCache>
                      <c:formatCode>General</c:formatCode>
                      <c:ptCount val="22"/>
                      <c:pt idx="0">
                        <c:v>0</c:v>
                      </c:pt>
                      <c:pt idx="1">
                        <c:v>98.92</c:v>
                      </c:pt>
                      <c:pt idx="2">
                        <c:v>98.92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98.45</c:v>
                      </c:pt>
                      <c:pt idx="6">
                        <c:v>98.45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95.35</c:v>
                      </c:pt>
                      <c:pt idx="10">
                        <c:v>95.35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94.968000000000004</c:v>
                      </c:pt>
                      <c:pt idx="14">
                        <c:v>94.968000000000004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94.492000000000004</c:v>
                      </c:pt>
                      <c:pt idx="18">
                        <c:v>94.492000000000004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8D57-44E4-A006-D0C0291B2316}"/>
                  </c:ext>
                </c:extLst>
              </c15:ser>
            </c15:filteredAreaSeries>
          </c:ext>
        </c:extLst>
      </c:areaChart>
      <c:scatterChart>
        <c:scatterStyle val="lineMarker"/>
        <c:varyColors val="0"/>
        <c:ser>
          <c:idx val="2"/>
          <c:order val="2"/>
          <c:tx>
            <c:v>Line</c:v>
          </c:tx>
          <c:spPr>
            <a:ln w="9525">
              <a:solidFill>
                <a:srgbClr val="000000"/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028E-4957-B7A8-B7A9A2111F86}"/>
              </c:ext>
            </c:extLst>
          </c:dPt>
          <c:xVal>
            <c:numRef>
              <c:f>Sheet1!$F$16:$F$18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xVal>
          <c:yVal>
            <c:numRef>
              <c:f>Sheet1!$G$16:$G$18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284E-4A7C-AC45-C0DBE34D6D48}"/>
            </c:ext>
          </c:extLst>
        </c:ser>
        <c:ser>
          <c:idx val="3"/>
          <c:order val="3"/>
          <c:tx>
            <c:v>Label points</c:v>
          </c:tx>
          <c:spPr>
            <a:ln>
              <a:noFill/>
            </a:ln>
          </c:spPr>
          <c:marker>
            <c:symbol val="none"/>
          </c:marker>
          <c:dLbls>
            <c:dLbl>
              <c:idx val="0"/>
              <c:layout>
                <c:manualLayout>
                  <c:x val="-1.3202221825502495E-3"/>
                  <c:y val="-0.53811687242798356"/>
                </c:manualLayout>
              </c:layout>
              <c:tx>
                <c:rich>
                  <a:bodyPr/>
                  <a:lstStyle/>
                  <a:p>
                    <a:fld id="{58217265-8AE5-461B-B9E5-01B5F911ED44}" type="CELLRANGE">
                      <a:rPr lang="en-US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284E-4A7C-AC45-C0DBE34D6D4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D908D28-84D1-4D07-B66B-1531FB7A3C9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284E-4A7C-AC45-C0DBE34D6D4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97664A2-04D6-4E75-BF1D-1C18EE743D4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284E-4A7C-AC45-C0DBE34D6D4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6FC1D1E-AEA4-4821-8521-25E78C34F0B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284E-4A7C-AC45-C0DBE34D6D4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8103F1F-0D14-4AF8-B2CE-34851B1AA22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284E-4A7C-AC45-C0DBE34D6D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vertOverflow="overflow" horzOverflow="overflow" wrap="none" lIns="36000" tIns="0" rIns="36000" bIns="0" anchor="ctr">
                <a:spAutoFit/>
              </a:bodyPr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Sheet1!$F$2:$F$6</c:f>
              <c:numCache>
                <c:formatCode>General</c:formatCode>
                <c:ptCount val="5"/>
                <c:pt idx="0">
                  <c:v>765.3605</c:v>
                </c:pt>
                <c:pt idx="1">
                  <c:v>5268.8709999999992</c:v>
                </c:pt>
                <c:pt idx="2">
                  <c:v>13692.870999999999</c:v>
                </c:pt>
                <c:pt idx="3">
                  <c:v>33805.170999999995</c:v>
                </c:pt>
                <c:pt idx="4">
                  <c:v>66922.021000000008</c:v>
                </c:pt>
              </c:numCache>
            </c:numRef>
          </c:xVal>
          <c:yVal>
            <c:numRef>
              <c:f>Sheet1!$J$2:$J$6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Sheet1!$G$2:$G$6</c15:f>
                <c15:dlblRangeCache>
                  <c:ptCount val="5"/>
                  <c:pt idx="0">
                    <c:v>Costco</c:v>
                  </c:pt>
                  <c:pt idx="1">
                    <c:v>IGA</c:v>
                  </c:pt>
                  <c:pt idx="2">
                    <c:v>Aldi</c:v>
                  </c:pt>
                  <c:pt idx="3">
                    <c:v>Coles</c:v>
                  </c:pt>
                  <c:pt idx="4">
                    <c:v>Woolworths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284E-4A7C-AC45-C0DBE34D6D48}"/>
            </c:ext>
          </c:extLst>
        </c:ser>
        <c:ser>
          <c:idx val="4"/>
          <c:order val="4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8.0000000000000016E-2"/>
          </c:errBars>
          <c:xVal>
            <c:numRef>
              <c:f>Sheet1!$F$20:$F$25</c:f>
              <c:numCache>
                <c:formatCode>General</c:formatCode>
                <c:ptCount val="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</c:numCache>
            </c:numRef>
          </c:xVal>
          <c:yVal>
            <c:numRef>
              <c:f>Sheet1!$G$20:$G$25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E-4957-B7A8-B7A9A2111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  <c:max val="85343"/>
          <c:min val="1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31948800"/>
        <c:crosses val="autoZero"/>
        <c:auto val="0"/>
        <c:lblOffset val="100"/>
        <c:baseTimeUnit val="days"/>
        <c:majorUnit val="3000"/>
        <c:majorTimeUnit val="days"/>
      </c:dateAx>
      <c:valAx>
        <c:axId val="331948800"/>
        <c:scaling>
          <c:orientation val="minMax"/>
          <c:max val="6"/>
          <c:min val="-1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At val="10"/>
        <c:crossBetween val="between"/>
        <c:majorUnit val="1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1912938" y="1077913"/>
            <a:ext cx="13766801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45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447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355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263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912938" y="1077913"/>
            <a:ext cx="13766801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Domestic banking profit margins (%) vs revenue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43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912938" y="1077913"/>
            <a:ext cx="13766801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Domestic banking profit margins (%) vs revenue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0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76373" y="-41709"/>
            <a:ext cx="7537755" cy="29593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62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797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595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392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1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3" b="1">
          <a:solidFill>
            <a:schemeClr val="tx1"/>
          </a:solidFill>
          <a:latin typeface="+mn-lt"/>
          <a:ea typeface="+mn-ea"/>
          <a:cs typeface="+mn-cs"/>
        </a:defRPr>
      </a:lvl1pPr>
      <a:lvl2pPr marL="136532" indent="-135324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3">
          <a:solidFill>
            <a:schemeClr val="tx1"/>
          </a:solidFill>
          <a:latin typeface="+mn-lt"/>
          <a:ea typeface="+mn-ea"/>
        </a:defRPr>
      </a:lvl2pPr>
      <a:lvl3pPr marL="306895" indent="-169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3">
          <a:solidFill>
            <a:schemeClr val="tx1"/>
          </a:solidFill>
          <a:latin typeface="+mn-lt"/>
          <a:ea typeface="+mn-ea"/>
        </a:defRPr>
      </a:lvl3pPr>
      <a:lvl4pPr marL="426511" indent="-108742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3">
          <a:solidFill>
            <a:schemeClr val="tx1"/>
          </a:solidFill>
          <a:latin typeface="+mn-lt"/>
          <a:ea typeface="+mn-ea"/>
        </a:defRPr>
      </a:lvl4pPr>
      <a:lvl5pPr marL="60049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5pPr>
      <a:lvl6pPr marL="94847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6pPr>
      <a:lvl7pPr marL="129644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7pPr>
      <a:lvl8pPr marL="164442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8pPr>
      <a:lvl9pPr marL="1992398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49629260"/>
              </p:ext>
            </p:extLst>
          </p:nvPr>
        </p:nvGraphicFramePr>
        <p:xfrm>
          <a:off x="-475817" y="-791932"/>
          <a:ext cx="8372929" cy="48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58977" y="3362010"/>
            <a:ext cx="185948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Revenue ($billion)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130" y="3139028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33652" y="3139028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40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9357" y="3139028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80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0258" y="3139028"/>
            <a:ext cx="38472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120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30918" y="3139028"/>
            <a:ext cx="38472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160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-309563" y="3521399"/>
            <a:ext cx="316186" cy="1444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330741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>
            <a:extLst>
              <a:ext uri="{FF2B5EF4-FFF2-40B4-BE49-F238E27FC236}">
                <a16:creationId xmlns:a16="http://schemas.microsoft.com/office/drawing/2014/main" id="{206D2F35-33A7-4F9B-BE2E-06381DB4C30D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91677293"/>
              </p:ext>
            </p:extLst>
          </p:nvPr>
        </p:nvGraphicFramePr>
        <p:xfrm>
          <a:off x="-76200" y="-79021"/>
          <a:ext cx="7537450" cy="3076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260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0153480"/>
              </p:ext>
            </p:extLst>
          </p:nvPr>
        </p:nvGraphicFramePr>
        <p:xfrm>
          <a:off x="-275131" y="-791932"/>
          <a:ext cx="8050683" cy="48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1234" y="3131771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44742" y="3131771"/>
            <a:ext cx="25648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93322" y="3131771"/>
            <a:ext cx="25648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40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49044" y="3131771"/>
            <a:ext cx="25648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60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02369" y="3131771"/>
            <a:ext cx="25648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80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28781" y="3354753"/>
            <a:ext cx="185948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Revenue ($billion)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-56751" y="3521399"/>
            <a:ext cx="293942" cy="144462"/>
          </a:xfrm>
          <a:prstGeom prst="rect">
            <a:avLst/>
          </a:prstGeom>
          <a:solidFill>
            <a:srgbClr val="FEF0D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4189442045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Charts for reports</Template>
  <TotalTime>82285</TotalTime>
  <Words>39</Words>
  <Application>Microsoft Office PowerPoint</Application>
  <PresentationFormat>Custom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ＭＳ Ｐゴシック</vt:lpstr>
      <vt:lpstr>Arial</vt:lpstr>
      <vt:lpstr>NEW IMPROVED Charts for REPORTS 16 MAY 2016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Chisholm</dc:creator>
  <cp:lastModifiedBy>Cameron Chisholm</cp:lastModifiedBy>
  <cp:revision>367</cp:revision>
  <cp:lastPrinted>2015-07-02T06:10:52Z</cp:lastPrinted>
  <dcterms:created xsi:type="dcterms:W3CDTF">2017-07-20T02:28:34Z</dcterms:created>
  <dcterms:modified xsi:type="dcterms:W3CDTF">2017-11-29T10:26:02Z</dcterms:modified>
</cp:coreProperties>
</file>