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7"/>
  </p:notesMasterIdLst>
  <p:sldIdLst>
    <p:sldId id="662" r:id="rId3"/>
    <p:sldId id="663" r:id="rId4"/>
    <p:sldId id="664" r:id="rId5"/>
    <p:sldId id="665" r:id="rId6"/>
  </p:sldIdLst>
  <p:sldSz cx="7977188" cy="4679950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73944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47888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121832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95776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869719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243663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617607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991551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2" userDrawn="1">
          <p15:clr>
            <a:srgbClr val="A4A3A4"/>
          </p15:clr>
        </p15:guide>
        <p15:guide id="2" orient="horz" pos="56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559"/>
    <a:srgbClr val="DC2C32"/>
    <a:srgbClr val="C8292E"/>
    <a:srgbClr val="F68B33"/>
    <a:srgbClr val="A02226"/>
    <a:srgbClr val="FFC35A"/>
    <a:srgbClr val="FFE07F"/>
    <a:srgbClr val="D4582A"/>
    <a:srgbClr val="621214"/>
    <a:srgbClr val="FEF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7" autoAdjust="0"/>
    <p:restoredTop sz="84709" autoAdjust="0"/>
  </p:normalViewPr>
  <p:slideViewPr>
    <p:cSldViewPr>
      <p:cViewPr varScale="1">
        <p:scale>
          <a:sx n="137" d="100"/>
          <a:sy n="137" d="100"/>
        </p:scale>
        <p:origin x="1878" y="96"/>
      </p:cViewPr>
      <p:guideLst>
        <p:guide orient="horz" pos="2732"/>
        <p:guide orient="horz" pos="56"/>
        <p:guide pos="3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138" d="100"/>
          <a:sy n="138" d="100"/>
        </p:scale>
        <p:origin x="102" y="78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45078040636544475"/>
          <c:y val="6.6558879008353662E-4"/>
          <c:w val="0.42827694302358627"/>
          <c:h val="0.900733854307015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ROEl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44F-46B2-97C6-4443A9B30B6E}"/>
              </c:ext>
            </c:extLst>
          </c:dPt>
          <c:dPt>
            <c:idx val="1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87AE-4506-97EF-41F0BB6B150C}"/>
              </c:ext>
            </c:extLst>
          </c:dPt>
          <c:dPt>
            <c:idx val="2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1547-41C0-94C1-DA7FD69C0485}"/>
              </c:ext>
            </c:extLst>
          </c:dPt>
          <c:dPt>
            <c:idx val="3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44F-46B2-97C6-4443A9B30B6E}"/>
              </c:ext>
            </c:extLst>
          </c:dPt>
          <c:dPt>
            <c:idx val="4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92C1-4507-9973-8A2F3F903F86}"/>
              </c:ext>
            </c:extLst>
          </c:dPt>
          <c:dPt>
            <c:idx val="5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87AE-4506-97EF-41F0BB6B150C}"/>
              </c:ext>
            </c:extLst>
          </c:dPt>
          <c:dPt>
            <c:idx val="6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87AE-4506-97EF-41F0BB6B150C}"/>
              </c:ext>
            </c:extLst>
          </c:dPt>
          <c:dPt>
            <c:idx val="7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2C1-4507-9973-8A2F3F903F86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1547-41C0-94C1-DA7FD69C0485}"/>
              </c:ext>
            </c:extLst>
          </c:dPt>
          <c:dPt>
            <c:idx val="9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92C1-4507-9973-8A2F3F903F86}"/>
              </c:ext>
            </c:extLst>
          </c:dPt>
          <c:dPt>
            <c:idx val="10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1547-41C0-94C1-DA7FD69C0485}"/>
              </c:ext>
            </c:extLst>
          </c:dPt>
          <c:dPt>
            <c:idx val="14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2-87AE-4506-97EF-41F0BB6B150C}"/>
              </c:ext>
            </c:extLst>
          </c:dPt>
          <c:dPt>
            <c:idx val="16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87AE-4506-97EF-41F0BB6B150C}"/>
              </c:ext>
            </c:extLst>
          </c:dPt>
          <c:dPt>
            <c:idx val="18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5-87AE-4506-97EF-41F0BB6B150C}"/>
              </c:ext>
            </c:extLst>
          </c:dPt>
          <c:dPt>
            <c:idx val="19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6-87AE-4506-97EF-41F0BB6B150C}"/>
              </c:ext>
            </c:extLst>
          </c:dPt>
          <c:dPt>
            <c:idx val="21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8-87AE-4506-97EF-41F0BB6B150C}"/>
              </c:ext>
            </c:extLst>
          </c:dPt>
          <c:dLbls>
            <c:delete val="1"/>
          </c:dLbls>
          <c:cat>
            <c:strRef>
              <c:f>Sheet1!$A$2:$A$15</c:f>
              <c:strCache>
                <c:ptCount val="14"/>
                <c:pt idx="0">
                  <c:v>Wired Telecom.</c:v>
                </c:pt>
                <c:pt idx="1">
                  <c:v>Wireless Telecom.</c:v>
                </c:pt>
                <c:pt idx="2">
                  <c:v>Electricity Distribution</c:v>
                </c:pt>
                <c:pt idx="3">
                  <c:v>Heavy Industry Const.</c:v>
                </c:pt>
                <c:pt idx="4">
                  <c:v>Retail Property Operators</c:v>
                </c:pt>
                <c:pt idx="5">
                  <c:v>Funds Mgt. Serv.</c:v>
                </c:pt>
                <c:pt idx="6">
                  <c:v>Banking</c:v>
                </c:pt>
                <c:pt idx="7">
                  <c:v>Child Care Services</c:v>
                </c:pt>
                <c:pt idx="8">
                  <c:v>Hotels and Resorts</c:v>
                </c:pt>
                <c:pt idx="9">
                  <c:v>Insurance Brokerage</c:v>
                </c:pt>
                <c:pt idx="10">
                  <c:v>Motor Vehicle Dealers</c:v>
                </c:pt>
                <c:pt idx="11">
                  <c:v>Airport Operations</c:v>
                </c:pt>
                <c:pt idx="12">
                  <c:v>Cust., Trustee &amp; SX Serv.</c:v>
                </c:pt>
                <c:pt idx="13">
                  <c:v>Supermarkets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14.360239999999999</c:v>
                </c:pt>
                <c:pt idx="4">
                  <c:v>13.9352</c:v>
                </c:pt>
                <c:pt idx="5">
                  <c:v>0</c:v>
                </c:pt>
                <c:pt idx="6">
                  <c:v>0</c:v>
                </c:pt>
                <c:pt idx="7">
                  <c:v>12.84369</c:v>
                </c:pt>
                <c:pt idx="8">
                  <c:v>12.288019999999999</c:v>
                </c:pt>
                <c:pt idx="9">
                  <c:v>0</c:v>
                </c:pt>
                <c:pt idx="10">
                  <c:v>11.32856</c:v>
                </c:pt>
                <c:pt idx="11">
                  <c:v>0</c:v>
                </c:pt>
                <c:pt idx="12">
                  <c:v>10.895709999999999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ROEm</c:v>
                </c:pt>
              </c:strCache>
            </c:strRef>
          </c:tx>
          <c:spPr>
            <a:solidFill>
              <a:srgbClr val="F68B33"/>
            </a:solidFill>
            <a:ln w="3175">
              <a:noFill/>
            </a:ln>
          </c:spPr>
          <c:invertIfNegative val="0"/>
          <c:dLbls>
            <c:delete val="1"/>
          </c:dLbls>
          <c:cat>
            <c:strRef>
              <c:f>Sheet1!$A$2:$A$15</c:f>
              <c:strCache>
                <c:ptCount val="14"/>
                <c:pt idx="0">
                  <c:v>Wired Telecom.</c:v>
                </c:pt>
                <c:pt idx="1">
                  <c:v>Wireless Telecom.</c:v>
                </c:pt>
                <c:pt idx="2">
                  <c:v>Electricity Distribution</c:v>
                </c:pt>
                <c:pt idx="3">
                  <c:v>Heavy Industry Const.</c:v>
                </c:pt>
                <c:pt idx="4">
                  <c:v>Retail Property Operators</c:v>
                </c:pt>
                <c:pt idx="5">
                  <c:v>Funds Mgt. Serv.</c:v>
                </c:pt>
                <c:pt idx="6">
                  <c:v>Banking</c:v>
                </c:pt>
                <c:pt idx="7">
                  <c:v>Child Care Services</c:v>
                </c:pt>
                <c:pt idx="8">
                  <c:v>Hotels and Resorts</c:v>
                </c:pt>
                <c:pt idx="9">
                  <c:v>Insurance Brokerage</c:v>
                </c:pt>
                <c:pt idx="10">
                  <c:v>Motor Vehicle Dealers</c:v>
                </c:pt>
                <c:pt idx="11">
                  <c:v>Airport Operations</c:v>
                </c:pt>
                <c:pt idx="12">
                  <c:v>Cust., Trustee &amp; SX Serv.</c:v>
                </c:pt>
                <c:pt idx="13">
                  <c:v>Supermarkets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14.647729999999999</c:v>
                </c:pt>
                <c:pt idx="3">
                  <c:v>0</c:v>
                </c:pt>
                <c:pt idx="4">
                  <c:v>0</c:v>
                </c:pt>
                <c:pt idx="5">
                  <c:v>13.225149999999999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11.441179999999999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ROEh</c:v>
                </c:pt>
              </c:strCache>
            </c:strRef>
          </c:tx>
          <c:spPr>
            <a:solidFill>
              <a:srgbClr val="A02226"/>
            </a:solidFill>
            <a:ln w="3175">
              <a:noFill/>
            </a:ln>
          </c:spPr>
          <c:invertIfNegative val="0"/>
          <c:dLbls>
            <c:delete val="1"/>
          </c:dLbls>
          <c:cat>
            <c:strRef>
              <c:f>Sheet1!$A$2:$A$15</c:f>
              <c:strCache>
                <c:ptCount val="14"/>
                <c:pt idx="0">
                  <c:v>Wired Telecom.</c:v>
                </c:pt>
                <c:pt idx="1">
                  <c:v>Wireless Telecom.</c:v>
                </c:pt>
                <c:pt idx="2">
                  <c:v>Electricity Distribution</c:v>
                </c:pt>
                <c:pt idx="3">
                  <c:v>Heavy Industry Const.</c:v>
                </c:pt>
                <c:pt idx="4">
                  <c:v>Retail Property Operators</c:v>
                </c:pt>
                <c:pt idx="5">
                  <c:v>Funds Mgt. Serv.</c:v>
                </c:pt>
                <c:pt idx="6">
                  <c:v>Banking</c:v>
                </c:pt>
                <c:pt idx="7">
                  <c:v>Child Care Services</c:v>
                </c:pt>
                <c:pt idx="8">
                  <c:v>Hotels and Resorts</c:v>
                </c:pt>
                <c:pt idx="9">
                  <c:v>Insurance Brokerage</c:v>
                </c:pt>
                <c:pt idx="10">
                  <c:v>Motor Vehicle Dealers</c:v>
                </c:pt>
                <c:pt idx="11">
                  <c:v>Airport Operations</c:v>
                </c:pt>
                <c:pt idx="12">
                  <c:v>Cust., Trustee &amp; SX Serv.</c:v>
                </c:pt>
                <c:pt idx="13">
                  <c:v>Supermarkets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22.348230000000001</c:v>
                </c:pt>
                <c:pt idx="1">
                  <c:v>15.601900000000001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12.882720000000001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11.088939999999999</c:v>
                </c:pt>
                <c:pt idx="12">
                  <c:v>0</c:v>
                </c:pt>
                <c:pt idx="13">
                  <c:v>10.519679999999999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</c:barChart>
      <c:barChart>
        <c:barDir val="bar"/>
        <c:grouping val="clustered"/>
        <c:varyColors val="0"/>
        <c:ser>
          <c:idx val="4"/>
          <c:order val="3"/>
          <c:tx>
            <c:strRef>
              <c:f>Sheet1!$F$1</c:f>
              <c:strCache>
                <c:ptCount val="1"/>
                <c:pt idx="0">
                  <c:v>VA_ind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65F63DE-D6CF-4201-AB4F-B36E1E6782F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ADE0-453F-A7A4-38802E4C529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1BFA2B1-B35B-4E56-86B5-3809550F779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ADE0-453F-A7A4-38802E4C529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75EC561-D605-4AD0-9FEE-65B64883CCC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ADE0-453F-A7A4-38802E4C529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B4A4358-E20B-4CCD-A824-79645F58E23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ADE0-453F-A7A4-38802E4C529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574ABF1-8D2A-4138-9FE5-632C5B86A52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ADE0-453F-A7A4-38802E4C529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AF5B804-4583-42F9-B6A4-2DBC8D10BFF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ADE0-453F-A7A4-38802E4C529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527879D-B8CF-4770-89E7-BA54FF4BE49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ADE0-453F-A7A4-38802E4C529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DCC1830-F1A7-461A-A058-8EA23574802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DE0-453F-A7A4-38802E4C529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E56A7CF-2BF2-4607-8F8F-8513ED5CF4F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ADE0-453F-A7A4-38802E4C529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BD2C242-64DD-472E-9BA6-DE2A97155C1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ADE0-453F-A7A4-38802E4C529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80B8210-8068-413B-9037-86CCEE5B344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DE0-453F-A7A4-38802E4C529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4DF32D93-4A5F-424D-A500-DC538924A7F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DC30-4CA3-A0CC-AD4CC86A6387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BAB31380-84D6-43BD-AED7-28DC38BB9E0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DC30-4CA3-A0CC-AD4CC86A6387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66B71A43-E041-41FA-9C4F-DF30599734B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DC30-4CA3-A0CC-AD4CC86A6387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Sheet1!$K$2:$K$15</c:f>
              <c:numCache>
                <c:formatCode>General</c:formatCode>
                <c:ptCount val="1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</c:numCache>
            </c:numRef>
          </c:cat>
          <c:val>
            <c:numRef>
              <c:f>Sheet1!$K$2:$K$15</c:f>
              <c:numCache>
                <c:formatCode>General</c:formatCode>
                <c:ptCount val="1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Sheet1!$J$2:$J$15</c15:f>
                <c15:dlblRangeCache>
                  <c:ptCount val="14"/>
                  <c:pt idx="0">
                    <c:v>$6.3b</c:v>
                  </c:pt>
                  <c:pt idx="1">
                    <c:v>$9b</c:v>
                  </c:pt>
                  <c:pt idx="2">
                    <c:v>$10.4b</c:v>
                  </c:pt>
                  <c:pt idx="3">
                    <c:v>$12.1b</c:v>
                  </c:pt>
                  <c:pt idx="4">
                    <c:v>$7.3b</c:v>
                  </c:pt>
                  <c:pt idx="5">
                    <c:v>$6.7b</c:v>
                  </c:pt>
                  <c:pt idx="6">
                    <c:v>$61.6b</c:v>
                  </c:pt>
                  <c:pt idx="7">
                    <c:v>$9.2b</c:v>
                  </c:pt>
                  <c:pt idx="8">
                    <c:v>$4.2b</c:v>
                  </c:pt>
                  <c:pt idx="9">
                    <c:v>$5.4b</c:v>
                  </c:pt>
                  <c:pt idx="10">
                    <c:v>$5.9b</c:v>
                  </c:pt>
                  <c:pt idx="11">
                    <c:v>$3.1b</c:v>
                  </c:pt>
                  <c:pt idx="12">
                    <c:v>$10.6b</c:v>
                  </c:pt>
                  <c:pt idx="13">
                    <c:v>$17.9b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1-ADE0-453F-A7A4-38802E4C5295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03876904"/>
        <c:axId val="750942088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0"/>
        <c:noMultiLvlLbl val="0"/>
      </c:catAx>
      <c:valAx>
        <c:axId val="342778624"/>
        <c:scaling>
          <c:orientation val="minMax"/>
          <c:max val="29.5"/>
          <c:min val="0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;\−#,###;;" sourceLinked="0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max"/>
        <c:crossBetween val="between"/>
        <c:majorUnit val="5"/>
      </c:valAx>
      <c:valAx>
        <c:axId val="750942088"/>
        <c:scaling>
          <c:orientation val="minMax"/>
          <c:max val="3"/>
          <c:min val="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603876904"/>
        <c:crosses val="max"/>
        <c:crossBetween val="between"/>
      </c:valAx>
      <c:catAx>
        <c:axId val="603876904"/>
        <c:scaling>
          <c:orientation val="maxMin"/>
        </c:scaling>
        <c:delete val="0"/>
        <c:axPos val="r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750942088"/>
        <c:crosses val="max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45078040636544475"/>
          <c:y val="6.6558879008353662E-4"/>
          <c:w val="0.42827694302358627"/>
          <c:h val="0.907403664780382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ROEl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44F-46B2-97C6-4443A9B30B6E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87AE-4506-97EF-41F0BB6B150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547-41C0-94C1-DA7FD69C048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44F-46B2-97C6-4443A9B30B6E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2C1-4507-9973-8A2F3F903F86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87AE-4506-97EF-41F0BB6B150C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87AE-4506-97EF-41F0BB6B150C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2C1-4507-9973-8A2F3F903F86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547-41C0-94C1-DA7FD69C0485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92C1-4507-9973-8A2F3F903F86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1547-41C0-94C1-DA7FD69C0485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87AE-4506-97EF-41F0BB6B150C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87AE-4506-97EF-41F0BB6B150C}"/>
              </c:ext>
            </c:extLst>
          </c:dPt>
          <c:dPt>
            <c:idx val="1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87AE-4506-97EF-41F0BB6B150C}"/>
              </c:ext>
            </c:extLst>
          </c:dPt>
          <c:dPt>
            <c:idx val="1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6-87AE-4506-97EF-41F0BB6B150C}"/>
              </c:ext>
            </c:extLst>
          </c:dPt>
          <c:dPt>
            <c:idx val="2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8-87AE-4506-97EF-41F0BB6B150C}"/>
              </c:ext>
            </c:extLst>
          </c:dPt>
          <c:dLbls>
            <c:delete val="1"/>
          </c:dLbls>
          <c:cat>
            <c:strRef>
              <c:f>Sheet1!$A$2:$A$15</c:f>
              <c:strCache>
                <c:ptCount val="14"/>
                <c:pt idx="0">
                  <c:v>Internet Publishing</c:v>
                </c:pt>
                <c:pt idx="1">
                  <c:v>ISPs</c:v>
                </c:pt>
                <c:pt idx="2">
                  <c:v>Petroleum Prod. Whl.</c:v>
                </c:pt>
                <c:pt idx="3">
                  <c:v>Health Insurance</c:v>
                </c:pt>
                <c:pt idx="4">
                  <c:v>Catering Services</c:v>
                </c:pt>
                <c:pt idx="5">
                  <c:v>Sports Betting</c:v>
                </c:pt>
                <c:pt idx="6">
                  <c:v>Water Transport Terminals</c:v>
                </c:pt>
                <c:pt idx="7">
                  <c:v>Metal and Mineral Whl.</c:v>
                </c:pt>
                <c:pt idx="8">
                  <c:v>Plumbing Goods Whl.</c:v>
                </c:pt>
                <c:pt idx="9">
                  <c:v>Chem. Product Whl.</c:v>
                </c:pt>
                <c:pt idx="10">
                  <c:v>Fuel Retailing</c:v>
                </c:pt>
                <c:pt idx="11">
                  <c:v>Port Operators</c:v>
                </c:pt>
                <c:pt idx="12">
                  <c:v>Domestic Appliance Rtl.</c:v>
                </c:pt>
                <c:pt idx="13">
                  <c:v>Travel Services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12.603020000000001</c:v>
                </c:pt>
                <c:pt idx="8">
                  <c:v>0</c:v>
                </c:pt>
                <c:pt idx="9">
                  <c:v>12.45796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10.556089999999999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ROEm</c:v>
                </c:pt>
              </c:strCache>
            </c:strRef>
          </c:tx>
          <c:spPr>
            <a:solidFill>
              <a:srgbClr val="F68B33"/>
            </a:solidFill>
            <a:ln w="3175">
              <a:noFill/>
            </a:ln>
          </c:spPr>
          <c:invertIfNegative val="0"/>
          <c:dLbls>
            <c:delete val="1"/>
          </c:dLbls>
          <c:cat>
            <c:strRef>
              <c:f>Sheet1!$A$2:$A$15</c:f>
              <c:strCache>
                <c:ptCount val="14"/>
                <c:pt idx="0">
                  <c:v>Internet Publishing</c:v>
                </c:pt>
                <c:pt idx="1">
                  <c:v>ISPs</c:v>
                </c:pt>
                <c:pt idx="2">
                  <c:v>Petroleum Prod. Whl.</c:v>
                </c:pt>
                <c:pt idx="3">
                  <c:v>Health Insurance</c:v>
                </c:pt>
                <c:pt idx="4">
                  <c:v>Catering Services</c:v>
                </c:pt>
                <c:pt idx="5">
                  <c:v>Sports Betting</c:v>
                </c:pt>
                <c:pt idx="6">
                  <c:v>Water Transport Terminals</c:v>
                </c:pt>
                <c:pt idx="7">
                  <c:v>Metal and Mineral Whl.</c:v>
                </c:pt>
                <c:pt idx="8">
                  <c:v>Plumbing Goods Whl.</c:v>
                </c:pt>
                <c:pt idx="9">
                  <c:v>Chem. Product Whl.</c:v>
                </c:pt>
                <c:pt idx="10">
                  <c:v>Fuel Retailing</c:v>
                </c:pt>
                <c:pt idx="11">
                  <c:v>Port Operators</c:v>
                </c:pt>
                <c:pt idx="12">
                  <c:v>Domestic Appliance Rtl.</c:v>
                </c:pt>
                <c:pt idx="13">
                  <c:v>Travel Services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14.15165</c:v>
                </c:pt>
                <c:pt idx="5">
                  <c:v>0</c:v>
                </c:pt>
                <c:pt idx="6">
                  <c:v>12.729229999999999</c:v>
                </c:pt>
                <c:pt idx="7">
                  <c:v>0</c:v>
                </c:pt>
                <c:pt idx="8">
                  <c:v>12.48934</c:v>
                </c:pt>
                <c:pt idx="9">
                  <c:v>0</c:v>
                </c:pt>
                <c:pt idx="10">
                  <c:v>0</c:v>
                </c:pt>
                <c:pt idx="11">
                  <c:v>10.899699999999999</c:v>
                </c:pt>
                <c:pt idx="12">
                  <c:v>10.73826</c:v>
                </c:pt>
                <c:pt idx="13">
                  <c:v>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ROEh</c:v>
                </c:pt>
              </c:strCache>
            </c:strRef>
          </c:tx>
          <c:spPr>
            <a:solidFill>
              <a:srgbClr val="A02226"/>
            </a:solidFill>
            <a:ln w="3175">
              <a:noFill/>
            </a:ln>
          </c:spPr>
          <c:invertIfNegative val="0"/>
          <c:dLbls>
            <c:delete val="1"/>
          </c:dLbls>
          <c:cat>
            <c:strRef>
              <c:f>Sheet1!$A$2:$A$15</c:f>
              <c:strCache>
                <c:ptCount val="14"/>
                <c:pt idx="0">
                  <c:v>Internet Publishing</c:v>
                </c:pt>
                <c:pt idx="1">
                  <c:v>ISPs</c:v>
                </c:pt>
                <c:pt idx="2">
                  <c:v>Petroleum Prod. Whl.</c:v>
                </c:pt>
                <c:pt idx="3">
                  <c:v>Health Insurance</c:v>
                </c:pt>
                <c:pt idx="4">
                  <c:v>Catering Services</c:v>
                </c:pt>
                <c:pt idx="5">
                  <c:v>Sports Betting</c:v>
                </c:pt>
                <c:pt idx="6">
                  <c:v>Water Transport Terminals</c:v>
                </c:pt>
                <c:pt idx="7">
                  <c:v>Metal and Mineral Whl.</c:v>
                </c:pt>
                <c:pt idx="8">
                  <c:v>Plumbing Goods Whl.</c:v>
                </c:pt>
                <c:pt idx="9">
                  <c:v>Chem. Product Whl.</c:v>
                </c:pt>
                <c:pt idx="10">
                  <c:v>Fuel Retailing</c:v>
                </c:pt>
                <c:pt idx="11">
                  <c:v>Port Operators</c:v>
                </c:pt>
                <c:pt idx="12">
                  <c:v>Domestic Appliance Rtl.</c:v>
                </c:pt>
                <c:pt idx="13">
                  <c:v>Travel Services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21.324680000000001</c:v>
                </c:pt>
                <c:pt idx="1">
                  <c:v>20.549050000000001</c:v>
                </c:pt>
                <c:pt idx="2">
                  <c:v>14.76545</c:v>
                </c:pt>
                <c:pt idx="3">
                  <c:v>14.37936</c:v>
                </c:pt>
                <c:pt idx="4">
                  <c:v>0</c:v>
                </c:pt>
                <c:pt idx="5">
                  <c:v>13.18679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12.42881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</c:barChart>
      <c:barChart>
        <c:barDir val="bar"/>
        <c:grouping val="clustered"/>
        <c:varyColors val="0"/>
        <c:ser>
          <c:idx val="4"/>
          <c:order val="3"/>
          <c:tx>
            <c:strRef>
              <c:f>Sheet1!$F$1</c:f>
              <c:strCache>
                <c:ptCount val="1"/>
                <c:pt idx="0">
                  <c:v>VA_ind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1C6BBC9-CAD8-45DF-8CF1-FC93079AEB3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ADE0-453F-A7A4-38802E4C529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11D4B51-10C7-418A-A14D-A5E806DD2DC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ADE0-453F-A7A4-38802E4C529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DDB1128-EA13-4CA3-BEC8-2E632C64BA5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ADE0-453F-A7A4-38802E4C529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C967010-93FE-412F-8D9D-DBA1E241C95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ADE0-453F-A7A4-38802E4C529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973D21C-B568-41C2-8BB6-822F71AB5E2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ADE0-453F-A7A4-38802E4C529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7B928E9-6DB5-44DB-BB1E-E76235283FB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ADE0-453F-A7A4-38802E4C529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D15CAD1-ED55-49F1-AB55-F0354488F59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ADE0-453F-A7A4-38802E4C529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2851F33-3D2E-4512-9231-99C463FC17D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DE0-453F-A7A4-38802E4C529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70E0F112-75F1-4A97-AF13-9D0CBD3F114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ADE0-453F-A7A4-38802E4C529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0F8E9F1-790D-4499-AFF7-218E7712957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ADE0-453F-A7A4-38802E4C529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B435D1AD-43ED-4188-A3FF-31192ACBF6F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DE0-453F-A7A4-38802E4C529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B1966A7-C556-40C5-A3C1-807632451B0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DC30-4CA3-A0CC-AD4CC86A6387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01C0FC70-B42A-464B-A791-52F85AC3F09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DC30-4CA3-A0CC-AD4CC86A6387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7F267C2B-17EE-479A-A469-82AB4701217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DC30-4CA3-A0CC-AD4CC86A6387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Sheet1!$K$2:$K$15</c:f>
              <c:numCache>
                <c:formatCode>General</c:formatCode>
                <c:ptCount val="1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</c:numCache>
            </c:numRef>
          </c:cat>
          <c:val>
            <c:numRef>
              <c:f>Sheet1!$K$2:$K$15</c:f>
              <c:numCache>
                <c:formatCode>General</c:formatCode>
                <c:ptCount val="1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Sheet1!$J$2:$J$15</c15:f>
                <c15:dlblRangeCache>
                  <c:ptCount val="14"/>
                  <c:pt idx="0">
                    <c:v>$1.1b</c:v>
                  </c:pt>
                  <c:pt idx="1">
                    <c:v>$2b</c:v>
                  </c:pt>
                  <c:pt idx="2">
                    <c:v>$2.2b</c:v>
                  </c:pt>
                  <c:pt idx="3">
                    <c:v>$2.8b</c:v>
                  </c:pt>
                  <c:pt idx="4">
                    <c:v>$2.6b</c:v>
                  </c:pt>
                  <c:pt idx="5">
                    <c:v>$1b</c:v>
                  </c:pt>
                  <c:pt idx="6">
                    <c:v>$2.1b</c:v>
                  </c:pt>
                  <c:pt idx="7">
                    <c:v>$1.6b</c:v>
                  </c:pt>
                  <c:pt idx="8">
                    <c:v>$1.2b</c:v>
                  </c:pt>
                  <c:pt idx="9">
                    <c:v>$1.3b</c:v>
                  </c:pt>
                  <c:pt idx="10">
                    <c:v>$2.3b</c:v>
                  </c:pt>
                  <c:pt idx="11">
                    <c:v>$1.7b</c:v>
                  </c:pt>
                  <c:pt idx="12">
                    <c:v>$2.6b</c:v>
                  </c:pt>
                  <c:pt idx="13">
                    <c:v>$2.6b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1-ADE0-453F-A7A4-38802E4C5295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03876904"/>
        <c:axId val="750942088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0"/>
        <c:noMultiLvlLbl val="0"/>
      </c:catAx>
      <c:valAx>
        <c:axId val="342778624"/>
        <c:scaling>
          <c:orientation val="minMax"/>
          <c:max val="29.5"/>
          <c:min val="0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;\−#,###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max"/>
        <c:crossBetween val="between"/>
        <c:majorUnit val="5"/>
      </c:valAx>
      <c:valAx>
        <c:axId val="750942088"/>
        <c:scaling>
          <c:orientation val="minMax"/>
          <c:max val="3"/>
          <c:min val="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603876904"/>
        <c:crosses val="max"/>
        <c:crossBetween val="between"/>
      </c:valAx>
      <c:catAx>
        <c:axId val="603876904"/>
        <c:scaling>
          <c:orientation val="maxMin"/>
        </c:scaling>
        <c:delete val="0"/>
        <c:axPos val="r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750942088"/>
        <c:crosses val="max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45078040636544475"/>
          <c:y val="6.6558879008353662E-4"/>
          <c:w val="0.42827694302358627"/>
          <c:h val="0.900733854307015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ROEl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44F-46B2-97C6-4443A9B30B6E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87AE-4506-97EF-41F0BB6B150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547-41C0-94C1-DA7FD69C048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44F-46B2-97C6-4443A9B30B6E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2C1-4507-9973-8A2F3F903F86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87AE-4506-97EF-41F0BB6B150C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87AE-4506-97EF-41F0BB6B150C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2C1-4507-9973-8A2F3F903F86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547-41C0-94C1-DA7FD69C0485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92C1-4507-9973-8A2F3F903F86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1547-41C0-94C1-DA7FD69C0485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87AE-4506-97EF-41F0BB6B150C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87AE-4506-97EF-41F0BB6B150C}"/>
              </c:ext>
            </c:extLst>
          </c:dPt>
          <c:dPt>
            <c:idx val="1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87AE-4506-97EF-41F0BB6B150C}"/>
              </c:ext>
            </c:extLst>
          </c:dPt>
          <c:dPt>
            <c:idx val="1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6-87AE-4506-97EF-41F0BB6B150C}"/>
              </c:ext>
            </c:extLst>
          </c:dPt>
          <c:dPt>
            <c:idx val="2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8-87AE-4506-97EF-41F0BB6B150C}"/>
              </c:ext>
            </c:extLst>
          </c:dPt>
          <c:dLbls>
            <c:delete val="1"/>
          </c:dLbls>
          <c:cat>
            <c:strRef>
              <c:f>Sheet1!$A$2:$A$15</c:f>
              <c:strCache>
                <c:ptCount val="14"/>
                <c:pt idx="0">
                  <c:v>Wireless Telecom.</c:v>
                </c:pt>
                <c:pt idx="1">
                  <c:v>Hotels and Resorts</c:v>
                </c:pt>
                <c:pt idx="2">
                  <c:v>Retail Property Operators</c:v>
                </c:pt>
                <c:pt idx="3">
                  <c:v>Electricity Distribution</c:v>
                </c:pt>
                <c:pt idx="4">
                  <c:v>Heavy Industry Const.</c:v>
                </c:pt>
                <c:pt idx="5">
                  <c:v>Management Consulting</c:v>
                </c:pt>
                <c:pt idx="6">
                  <c:v>Funds Mgt. Serv.</c:v>
                </c:pt>
                <c:pt idx="7">
                  <c:v>Banking</c:v>
                </c:pt>
                <c:pt idx="8">
                  <c:v>Child Care Services</c:v>
                </c:pt>
                <c:pt idx="9">
                  <c:v>Airport Operations</c:v>
                </c:pt>
                <c:pt idx="10">
                  <c:v>Insurance Brokerage</c:v>
                </c:pt>
                <c:pt idx="11">
                  <c:v>Motor Vehicle Dealers</c:v>
                </c:pt>
                <c:pt idx="12">
                  <c:v>Cust., Trustee &amp; SX Serv.</c:v>
                </c:pt>
                <c:pt idx="13">
                  <c:v>Casinos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7.8241209999999999</c:v>
                </c:pt>
                <c:pt idx="2">
                  <c:v>7.8185330000000004</c:v>
                </c:pt>
                <c:pt idx="3">
                  <c:v>0</c:v>
                </c:pt>
                <c:pt idx="4">
                  <c:v>6.6579290000000002</c:v>
                </c:pt>
                <c:pt idx="5">
                  <c:v>5.0654130000000004</c:v>
                </c:pt>
                <c:pt idx="6">
                  <c:v>0</c:v>
                </c:pt>
                <c:pt idx="7">
                  <c:v>0</c:v>
                </c:pt>
                <c:pt idx="8">
                  <c:v>4.4623939999999997</c:v>
                </c:pt>
                <c:pt idx="9">
                  <c:v>0</c:v>
                </c:pt>
                <c:pt idx="10">
                  <c:v>0</c:v>
                </c:pt>
                <c:pt idx="11">
                  <c:v>2.9185840000000001</c:v>
                </c:pt>
                <c:pt idx="12">
                  <c:v>2.8563719999999999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ROEm</c:v>
                </c:pt>
              </c:strCache>
            </c:strRef>
          </c:tx>
          <c:spPr>
            <a:solidFill>
              <a:srgbClr val="F68B33"/>
            </a:solidFill>
            <a:ln w="3175">
              <a:noFill/>
            </a:ln>
          </c:spPr>
          <c:invertIfNegative val="0"/>
          <c:dLbls>
            <c:delete val="1"/>
          </c:dLbls>
          <c:cat>
            <c:strRef>
              <c:f>Sheet1!$A$2:$A$15</c:f>
              <c:strCache>
                <c:ptCount val="14"/>
                <c:pt idx="0">
                  <c:v>Wireless Telecom.</c:v>
                </c:pt>
                <c:pt idx="1">
                  <c:v>Hotels and Resorts</c:v>
                </c:pt>
                <c:pt idx="2">
                  <c:v>Retail Property Operators</c:v>
                </c:pt>
                <c:pt idx="3">
                  <c:v>Electricity Distribution</c:v>
                </c:pt>
                <c:pt idx="4">
                  <c:v>Heavy Industry Const.</c:v>
                </c:pt>
                <c:pt idx="5">
                  <c:v>Management Consulting</c:v>
                </c:pt>
                <c:pt idx="6">
                  <c:v>Funds Mgt. Serv.</c:v>
                </c:pt>
                <c:pt idx="7">
                  <c:v>Banking</c:v>
                </c:pt>
                <c:pt idx="8">
                  <c:v>Child Care Services</c:v>
                </c:pt>
                <c:pt idx="9">
                  <c:v>Airport Operations</c:v>
                </c:pt>
                <c:pt idx="10">
                  <c:v>Insurance Brokerage</c:v>
                </c:pt>
                <c:pt idx="11">
                  <c:v>Motor Vehicle Dealers</c:v>
                </c:pt>
                <c:pt idx="12">
                  <c:v>Cust., Trustee &amp; SX Serv.</c:v>
                </c:pt>
                <c:pt idx="13">
                  <c:v>Casinos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7.4741669999999996</c:v>
                </c:pt>
                <c:pt idx="4">
                  <c:v>0</c:v>
                </c:pt>
                <c:pt idx="5">
                  <c:v>0</c:v>
                </c:pt>
                <c:pt idx="6">
                  <c:v>4.8433780000000004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3.0818370000000002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ROEh</c:v>
                </c:pt>
              </c:strCache>
            </c:strRef>
          </c:tx>
          <c:spPr>
            <a:solidFill>
              <a:srgbClr val="A02226"/>
            </a:solidFill>
            <a:ln w="3175">
              <a:noFill/>
            </a:ln>
          </c:spPr>
          <c:invertIfNegative val="0"/>
          <c:dLbls>
            <c:delete val="1"/>
          </c:dLbls>
          <c:cat>
            <c:strRef>
              <c:f>Sheet1!$A$2:$A$15</c:f>
              <c:strCache>
                <c:ptCount val="14"/>
                <c:pt idx="0">
                  <c:v>Wireless Telecom.</c:v>
                </c:pt>
                <c:pt idx="1">
                  <c:v>Hotels and Resorts</c:v>
                </c:pt>
                <c:pt idx="2">
                  <c:v>Retail Property Operators</c:v>
                </c:pt>
                <c:pt idx="3">
                  <c:v>Electricity Distribution</c:v>
                </c:pt>
                <c:pt idx="4">
                  <c:v>Heavy Industry Const.</c:v>
                </c:pt>
                <c:pt idx="5">
                  <c:v>Management Consulting</c:v>
                </c:pt>
                <c:pt idx="6">
                  <c:v>Funds Mgt. Serv.</c:v>
                </c:pt>
                <c:pt idx="7">
                  <c:v>Banking</c:v>
                </c:pt>
                <c:pt idx="8">
                  <c:v>Child Care Services</c:v>
                </c:pt>
                <c:pt idx="9">
                  <c:v>Airport Operations</c:v>
                </c:pt>
                <c:pt idx="10">
                  <c:v>Insurance Brokerage</c:v>
                </c:pt>
                <c:pt idx="11">
                  <c:v>Motor Vehicle Dealers</c:v>
                </c:pt>
                <c:pt idx="12">
                  <c:v>Cust., Trustee &amp; SX Serv.</c:v>
                </c:pt>
                <c:pt idx="13">
                  <c:v>Casinos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8.8247260000000001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4.5495489999999998</c:v>
                </c:pt>
                <c:pt idx="8">
                  <c:v>0</c:v>
                </c:pt>
                <c:pt idx="9">
                  <c:v>3.162077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2.7304680000000001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</c:barChart>
      <c:barChart>
        <c:barDir val="bar"/>
        <c:grouping val="clustered"/>
        <c:varyColors val="0"/>
        <c:ser>
          <c:idx val="4"/>
          <c:order val="3"/>
          <c:tx>
            <c:strRef>
              <c:f>Sheet1!$F$1</c:f>
              <c:strCache>
                <c:ptCount val="1"/>
                <c:pt idx="0">
                  <c:v>VA_ind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8F4EB1C-C84A-4AB2-9C44-DDF8B9EA159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ADE0-453F-A7A4-38802E4C529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3A24CF3-F963-4C07-A7BD-E77FD4113A3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ADE0-453F-A7A4-38802E4C529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E285837-FFCF-481A-BA2F-47EBE3F8088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ADE0-453F-A7A4-38802E4C529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CD096BD-C400-4CE1-84D0-F794A99CEA1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ADE0-453F-A7A4-38802E4C529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327D6D1-10AB-4EA5-B1C8-C9BE7741E06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ADE0-453F-A7A4-38802E4C529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4B60094-7CE3-4CA5-8051-282AEC1572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ADE0-453F-A7A4-38802E4C529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A7CD2B7-6DA0-4260-9EFE-ACD47A1D0EB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ADE0-453F-A7A4-38802E4C529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C6CDE12-9A73-408B-97BE-206C74A165B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DE0-453F-A7A4-38802E4C529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C8C3749-99AA-435D-90B6-136DCAD3481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ADE0-453F-A7A4-38802E4C529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A76B6EB-2341-4049-A91F-6E1917BC7D8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ADE0-453F-A7A4-38802E4C529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CAB27BB-91D6-4B0A-9342-212CD1C67AF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DE0-453F-A7A4-38802E4C529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77ECBD90-14CC-4A18-8303-7CB66EFFB48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DC30-4CA3-A0CC-AD4CC86A6387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5FD8576-8843-4D51-A284-831E432F4D6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DC30-4CA3-A0CC-AD4CC86A6387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EDD50B36-705E-4BFF-BD3B-DE0B3E25534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DC30-4CA3-A0CC-AD4CC86A6387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Sheet1!$K$2:$K$15</c:f>
              <c:numCache>
                <c:formatCode>General</c:formatCode>
                <c:ptCount val="1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</c:numCache>
            </c:numRef>
          </c:cat>
          <c:val>
            <c:numRef>
              <c:f>Sheet1!$K$2:$K$15</c:f>
              <c:numCache>
                <c:formatCode>General</c:formatCode>
                <c:ptCount val="1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Sheet1!$J$2:$J$15</c15:f>
                <c15:dlblRangeCache>
                  <c:ptCount val="14"/>
                  <c:pt idx="0">
                    <c:v>$9b</c:v>
                  </c:pt>
                  <c:pt idx="1">
                    <c:v>$4.2b</c:v>
                  </c:pt>
                  <c:pt idx="2">
                    <c:v>$7.3b</c:v>
                  </c:pt>
                  <c:pt idx="3">
                    <c:v>$10.4b</c:v>
                  </c:pt>
                  <c:pt idx="4">
                    <c:v>$12.1b</c:v>
                  </c:pt>
                  <c:pt idx="5">
                    <c:v>$6.8b</c:v>
                  </c:pt>
                  <c:pt idx="6">
                    <c:v>$6.7b</c:v>
                  </c:pt>
                  <c:pt idx="7">
                    <c:v>$61.6b</c:v>
                  </c:pt>
                  <c:pt idx="8">
                    <c:v>$9.2b</c:v>
                  </c:pt>
                  <c:pt idx="9">
                    <c:v>$3.1b</c:v>
                  </c:pt>
                  <c:pt idx="10">
                    <c:v>$5.4b</c:v>
                  </c:pt>
                  <c:pt idx="11">
                    <c:v>$5.9b</c:v>
                  </c:pt>
                  <c:pt idx="12">
                    <c:v>$10.6b</c:v>
                  </c:pt>
                  <c:pt idx="13">
                    <c:v>$3.3b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1-ADE0-453F-A7A4-38802E4C5295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03876904"/>
        <c:axId val="750942088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0"/>
        <c:noMultiLvlLbl val="0"/>
      </c:catAx>
      <c:valAx>
        <c:axId val="342778624"/>
        <c:scaling>
          <c:orientation val="minMax"/>
          <c:max val="11.9"/>
          <c:min val="0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;\−#,###;;" sourceLinked="0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max"/>
        <c:crossBetween val="between"/>
        <c:majorUnit val="2"/>
      </c:valAx>
      <c:valAx>
        <c:axId val="750942088"/>
        <c:scaling>
          <c:orientation val="minMax"/>
          <c:max val="3"/>
          <c:min val="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603876904"/>
        <c:crosses val="max"/>
        <c:crossBetween val="between"/>
      </c:valAx>
      <c:catAx>
        <c:axId val="603876904"/>
        <c:scaling>
          <c:orientation val="maxMin"/>
        </c:scaling>
        <c:delete val="0"/>
        <c:axPos val="r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750942088"/>
        <c:crosses val="max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45078040636544475"/>
          <c:y val="6.6558879008353662E-4"/>
          <c:w val="0.42827694302358627"/>
          <c:h val="0.900733854307015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ROEl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44F-46B2-97C6-4443A9B30B6E}"/>
              </c:ext>
            </c:extLst>
          </c:dPt>
          <c:dPt>
            <c:idx val="1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87AE-4506-97EF-41F0BB6B150C}"/>
              </c:ext>
            </c:extLst>
          </c:dPt>
          <c:dPt>
            <c:idx val="2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1547-41C0-94C1-DA7FD69C0485}"/>
              </c:ext>
            </c:extLst>
          </c:dPt>
          <c:dPt>
            <c:idx val="3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44F-46B2-97C6-4443A9B30B6E}"/>
              </c:ext>
            </c:extLst>
          </c:dPt>
          <c:dPt>
            <c:idx val="4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92C1-4507-9973-8A2F3F903F86}"/>
              </c:ext>
            </c:extLst>
          </c:dPt>
          <c:dPt>
            <c:idx val="5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87AE-4506-97EF-41F0BB6B150C}"/>
              </c:ext>
            </c:extLst>
          </c:dPt>
          <c:dPt>
            <c:idx val="6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87AE-4506-97EF-41F0BB6B150C}"/>
              </c:ext>
            </c:extLst>
          </c:dPt>
          <c:dPt>
            <c:idx val="7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2C1-4507-9973-8A2F3F903F86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1547-41C0-94C1-DA7FD69C0485}"/>
              </c:ext>
            </c:extLst>
          </c:dPt>
          <c:dPt>
            <c:idx val="9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92C1-4507-9973-8A2F3F903F86}"/>
              </c:ext>
            </c:extLst>
          </c:dPt>
          <c:dPt>
            <c:idx val="10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1547-41C0-94C1-DA7FD69C0485}"/>
              </c:ext>
            </c:extLst>
          </c:dPt>
          <c:dPt>
            <c:idx val="14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2-87AE-4506-97EF-41F0BB6B150C}"/>
              </c:ext>
            </c:extLst>
          </c:dPt>
          <c:dPt>
            <c:idx val="16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87AE-4506-97EF-41F0BB6B150C}"/>
              </c:ext>
            </c:extLst>
          </c:dPt>
          <c:dPt>
            <c:idx val="18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5-87AE-4506-97EF-41F0BB6B150C}"/>
              </c:ext>
            </c:extLst>
          </c:dPt>
          <c:dPt>
            <c:idx val="19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6-87AE-4506-97EF-41F0BB6B150C}"/>
              </c:ext>
            </c:extLst>
          </c:dPt>
          <c:dPt>
            <c:idx val="21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8-87AE-4506-97EF-41F0BB6B150C}"/>
              </c:ext>
            </c:extLst>
          </c:dPt>
          <c:dLbls>
            <c:delete val="1"/>
          </c:dLbls>
          <c:cat>
            <c:strRef>
              <c:f>Sheet1!$A$2:$A$15</c:f>
              <c:strCache>
                <c:ptCount val="14"/>
                <c:pt idx="0">
                  <c:v>Petroleum Prod. Whl.</c:v>
                </c:pt>
                <c:pt idx="1">
                  <c:v>Pre-packaged Food Whl.</c:v>
                </c:pt>
                <c:pt idx="2">
                  <c:v>Health Insurance</c:v>
                </c:pt>
                <c:pt idx="3">
                  <c:v>Catering Services</c:v>
                </c:pt>
                <c:pt idx="4">
                  <c:v>Metal and Mineral Whl.</c:v>
                </c:pt>
                <c:pt idx="5">
                  <c:v>Chem. Product Whl.</c:v>
                </c:pt>
                <c:pt idx="6">
                  <c:v>Travel Services</c:v>
                </c:pt>
                <c:pt idx="7">
                  <c:v>Fruit and Vegetable Whl.</c:v>
                </c:pt>
                <c:pt idx="8">
                  <c:v>Serv. to Water Transport</c:v>
                </c:pt>
                <c:pt idx="9">
                  <c:v>Domestic Appliance Rtl.</c:v>
                </c:pt>
                <c:pt idx="10">
                  <c:v>Port Operators</c:v>
                </c:pt>
                <c:pt idx="11">
                  <c:v>Cosmetics &amp; Toiletry Whl.</c:v>
                </c:pt>
                <c:pt idx="12">
                  <c:v>General Line Grocery Whl.</c:v>
                </c:pt>
                <c:pt idx="13">
                  <c:v>Delivery Services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6.8023420000000003</c:v>
                </c:pt>
                <c:pt idx="2">
                  <c:v>0</c:v>
                </c:pt>
                <c:pt idx="3">
                  <c:v>0</c:v>
                </c:pt>
                <c:pt idx="4">
                  <c:v>4.9486600000000003</c:v>
                </c:pt>
                <c:pt idx="5">
                  <c:v>3.9781930000000001</c:v>
                </c:pt>
                <c:pt idx="6">
                  <c:v>3.8819180000000002</c:v>
                </c:pt>
                <c:pt idx="7">
                  <c:v>3.5164930000000001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2.2468180000000002</c:v>
                </c:pt>
                <c:pt idx="12">
                  <c:v>0</c:v>
                </c:pt>
                <c:pt idx="13">
                  <c:v>1.981919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ROEm</c:v>
                </c:pt>
              </c:strCache>
            </c:strRef>
          </c:tx>
          <c:spPr>
            <a:solidFill>
              <a:srgbClr val="F68B33"/>
            </a:solidFill>
            <a:ln w="3175">
              <a:noFill/>
            </a:ln>
          </c:spPr>
          <c:invertIfNegative val="0"/>
          <c:dLbls>
            <c:delete val="1"/>
          </c:dLbls>
          <c:cat>
            <c:strRef>
              <c:f>Sheet1!$A$2:$A$15</c:f>
              <c:strCache>
                <c:ptCount val="14"/>
                <c:pt idx="0">
                  <c:v>Petroleum Prod. Whl.</c:v>
                </c:pt>
                <c:pt idx="1">
                  <c:v>Pre-packaged Food Whl.</c:v>
                </c:pt>
                <c:pt idx="2">
                  <c:v>Health Insurance</c:v>
                </c:pt>
                <c:pt idx="3">
                  <c:v>Catering Services</c:v>
                </c:pt>
                <c:pt idx="4">
                  <c:v>Metal and Mineral Whl.</c:v>
                </c:pt>
                <c:pt idx="5">
                  <c:v>Chem. Product Whl.</c:v>
                </c:pt>
                <c:pt idx="6">
                  <c:v>Travel Services</c:v>
                </c:pt>
                <c:pt idx="7">
                  <c:v>Fruit and Vegetable Whl.</c:v>
                </c:pt>
                <c:pt idx="8">
                  <c:v>Serv. to Water Transport</c:v>
                </c:pt>
                <c:pt idx="9">
                  <c:v>Domestic Appliance Rtl.</c:v>
                </c:pt>
                <c:pt idx="10">
                  <c:v>Port Operators</c:v>
                </c:pt>
                <c:pt idx="11">
                  <c:v>Cosmetics &amp; Toiletry Whl.</c:v>
                </c:pt>
                <c:pt idx="12">
                  <c:v>General Line Grocery Whl.</c:v>
                </c:pt>
                <c:pt idx="13">
                  <c:v>Delivery Services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5.6247340000000001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3.2603200000000001</c:v>
                </c:pt>
                <c:pt idx="9">
                  <c:v>2.7753679999999998</c:v>
                </c:pt>
                <c:pt idx="10">
                  <c:v>2.3133400000000002</c:v>
                </c:pt>
                <c:pt idx="11">
                  <c:v>0</c:v>
                </c:pt>
                <c:pt idx="12">
                  <c:v>2.0964019999999999</c:v>
                </c:pt>
                <c:pt idx="13">
                  <c:v>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ROEh</c:v>
                </c:pt>
              </c:strCache>
            </c:strRef>
          </c:tx>
          <c:spPr>
            <a:solidFill>
              <a:srgbClr val="A02226"/>
            </a:solidFill>
            <a:ln w="3175">
              <a:noFill/>
            </a:ln>
          </c:spPr>
          <c:invertIfNegative val="0"/>
          <c:dLbls>
            <c:delete val="1"/>
          </c:dLbls>
          <c:cat>
            <c:strRef>
              <c:f>Sheet1!$A$2:$A$15</c:f>
              <c:strCache>
                <c:ptCount val="14"/>
                <c:pt idx="0">
                  <c:v>Petroleum Prod. Whl.</c:v>
                </c:pt>
                <c:pt idx="1">
                  <c:v>Pre-packaged Food Whl.</c:v>
                </c:pt>
                <c:pt idx="2">
                  <c:v>Health Insurance</c:v>
                </c:pt>
                <c:pt idx="3">
                  <c:v>Catering Services</c:v>
                </c:pt>
                <c:pt idx="4">
                  <c:v>Metal and Mineral Whl.</c:v>
                </c:pt>
                <c:pt idx="5">
                  <c:v>Chem. Product Whl.</c:v>
                </c:pt>
                <c:pt idx="6">
                  <c:v>Travel Services</c:v>
                </c:pt>
                <c:pt idx="7">
                  <c:v>Fruit and Vegetable Whl.</c:v>
                </c:pt>
                <c:pt idx="8">
                  <c:v>Serv. to Water Transport</c:v>
                </c:pt>
                <c:pt idx="9">
                  <c:v>Domestic Appliance Rtl.</c:v>
                </c:pt>
                <c:pt idx="10">
                  <c:v>Port Operators</c:v>
                </c:pt>
                <c:pt idx="11">
                  <c:v>Cosmetics &amp; Toiletry Whl.</c:v>
                </c:pt>
                <c:pt idx="12">
                  <c:v>General Line Grocery Whl.</c:v>
                </c:pt>
                <c:pt idx="13">
                  <c:v>Delivery Services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7.7638829999999999</c:v>
                </c:pt>
                <c:pt idx="1">
                  <c:v>0</c:v>
                </c:pt>
                <c:pt idx="2">
                  <c:v>6.0697479999999997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</c:barChart>
      <c:barChart>
        <c:barDir val="bar"/>
        <c:grouping val="clustered"/>
        <c:varyColors val="0"/>
        <c:ser>
          <c:idx val="4"/>
          <c:order val="3"/>
          <c:tx>
            <c:strRef>
              <c:f>Sheet1!$F$1</c:f>
              <c:strCache>
                <c:ptCount val="1"/>
                <c:pt idx="0">
                  <c:v>VA_ind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619EC56-B0CC-4469-8A55-3228A81D630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ADE0-453F-A7A4-38802E4C529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A80040E-1261-4457-8726-FEFA5B3CD43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ADE0-453F-A7A4-38802E4C529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F8C9983-AA6C-4F18-B493-CE55577F214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ADE0-453F-A7A4-38802E4C529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BE3796C-F49F-4AB1-902B-C8E6890FD3D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ADE0-453F-A7A4-38802E4C529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FA9D9F6-8D6C-4342-877D-4149E671BF7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ADE0-453F-A7A4-38802E4C529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3CCF373-48A3-4850-8A99-85923899EA3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ADE0-453F-A7A4-38802E4C529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9FAD049-289A-4A1A-A1D2-51145921D7F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ADE0-453F-A7A4-38802E4C529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7FCF6DE-DB3A-45B1-B6C5-26C9442BEA7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DE0-453F-A7A4-38802E4C529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F08F0E3-3B56-4253-8F48-E2A16F93593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ADE0-453F-A7A4-38802E4C529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8B7E968-A361-46AA-801F-7BE47AD6B55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ADE0-453F-A7A4-38802E4C529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0EA47B1-BD53-4FFC-9B15-4BFAE660845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DE0-453F-A7A4-38802E4C529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1F872A01-659B-4DA2-A02F-DD47713C7B3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DC30-4CA3-A0CC-AD4CC86A6387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63B77C06-BFDC-4BEB-9563-9D9A64F83E7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DC30-4CA3-A0CC-AD4CC86A6387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386DE835-5CDE-4B2C-A906-CD5FE68077C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DC30-4CA3-A0CC-AD4CC86A6387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Sheet1!$K$2:$K$15</c:f>
              <c:numCache>
                <c:formatCode>General</c:formatCode>
                <c:ptCount val="1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</c:numCache>
            </c:numRef>
          </c:cat>
          <c:val>
            <c:numRef>
              <c:f>Sheet1!$K$2:$K$15</c:f>
              <c:numCache>
                <c:formatCode>General</c:formatCode>
                <c:ptCount val="1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Sheet1!$J$2:$J$15</c15:f>
                <c15:dlblRangeCache>
                  <c:ptCount val="14"/>
                  <c:pt idx="0">
                    <c:v>$2.2b</c:v>
                  </c:pt>
                  <c:pt idx="1">
                    <c:v>$2.1b</c:v>
                  </c:pt>
                  <c:pt idx="2">
                    <c:v>$2.8b</c:v>
                  </c:pt>
                  <c:pt idx="3">
                    <c:v>$2.6b</c:v>
                  </c:pt>
                  <c:pt idx="4">
                    <c:v>$1.6b</c:v>
                  </c:pt>
                  <c:pt idx="5">
                    <c:v>$1.3b</c:v>
                  </c:pt>
                  <c:pt idx="6">
                    <c:v>$2.6b</c:v>
                  </c:pt>
                  <c:pt idx="7">
                    <c:v>$1.5b</c:v>
                  </c:pt>
                  <c:pt idx="8">
                    <c:v>$1.2b</c:v>
                  </c:pt>
                  <c:pt idx="9">
                    <c:v>$2.6b</c:v>
                  </c:pt>
                  <c:pt idx="10">
                    <c:v>$1.7b</c:v>
                  </c:pt>
                  <c:pt idx="11">
                    <c:v>$1.5b</c:v>
                  </c:pt>
                  <c:pt idx="12">
                    <c:v>$1.7b</c:v>
                  </c:pt>
                  <c:pt idx="13">
                    <c:v>$1.2b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1-ADE0-453F-A7A4-38802E4C5295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03876904"/>
        <c:axId val="750942088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0"/>
        <c:noMultiLvlLbl val="0"/>
      </c:catAx>
      <c:valAx>
        <c:axId val="342778624"/>
        <c:scaling>
          <c:orientation val="minMax"/>
          <c:max val="11.9"/>
          <c:min val="0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;\−#,###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max"/>
        <c:crossBetween val="between"/>
        <c:majorUnit val="2"/>
      </c:valAx>
      <c:valAx>
        <c:axId val="750942088"/>
        <c:scaling>
          <c:orientation val="minMax"/>
          <c:max val="3"/>
          <c:min val="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603876904"/>
        <c:crosses val="max"/>
        <c:crossBetween val="between"/>
      </c:valAx>
      <c:catAx>
        <c:axId val="603876904"/>
        <c:scaling>
          <c:orientation val="maxMin"/>
        </c:scaling>
        <c:delete val="0"/>
        <c:axPos val="r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750942088"/>
        <c:crosses val="max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188" y="746125"/>
            <a:ext cx="6348412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4" y="4721745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81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73944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47888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121832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95776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869719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6pPr>
    <a:lvl7pPr marL="2243663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7pPr>
    <a:lvl8pPr marL="2617607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8pPr>
    <a:lvl9pPr marL="2991551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8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3260" y="2192644"/>
            <a:ext cx="5915136" cy="415996"/>
          </a:xfrm>
          <a:prstGeom prst="rect">
            <a:avLst/>
          </a:prstGeom>
        </p:spPr>
        <p:txBody>
          <a:bodyPr/>
          <a:lstStyle>
            <a:lvl1pPr algn="r">
              <a:defRPr sz="3102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3260" y="2801480"/>
            <a:ext cx="5915136" cy="249163"/>
          </a:xfrm>
          <a:prstGeom prst="rect">
            <a:avLst/>
          </a:prstGeom>
        </p:spPr>
        <p:txBody>
          <a:bodyPr/>
          <a:lstStyle>
            <a:lvl1pPr algn="r">
              <a:defRPr sz="1862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8859" y="4261794"/>
            <a:ext cx="1861344" cy="32499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85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25539" y="4261794"/>
            <a:ext cx="2526110" cy="32499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85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16985" y="4261794"/>
            <a:ext cx="1861344" cy="324996"/>
          </a:xfrm>
          <a:prstGeom prst="rect">
            <a:avLst/>
          </a:prstGeom>
        </p:spPr>
        <p:txBody>
          <a:bodyPr/>
          <a:lstStyle>
            <a:lvl1pPr eaLnBrk="0" hangingPunct="0">
              <a:defRPr sz="1085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6134" y="669498"/>
            <a:ext cx="3422265" cy="73774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6836637" y="4419478"/>
            <a:ext cx="702577" cy="223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232749A-1F16-48E7-8C9C-B29AF4C40EC4}" type="slidenum">
              <a:rPr lang="en-US" sz="852" i="0" smtClean="0"/>
              <a:pPr algn="r"/>
              <a:t>‹#›</a:t>
            </a:fld>
            <a:endParaRPr lang="en-US" sz="852" i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35" y="311154"/>
            <a:ext cx="5567413" cy="315011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24" y="734496"/>
            <a:ext cx="6959584" cy="188993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9190" y="4272626"/>
            <a:ext cx="6593963" cy="3249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823" y="374128"/>
            <a:ext cx="5567413" cy="2520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3260" y="2192644"/>
            <a:ext cx="5915136" cy="415996"/>
          </a:xfrm>
          <a:prstGeom prst="rect">
            <a:avLst/>
          </a:prstGeom>
        </p:spPr>
        <p:txBody>
          <a:bodyPr/>
          <a:lstStyle>
            <a:lvl1pPr algn="r">
              <a:defRPr sz="3102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3260" y="2801480"/>
            <a:ext cx="5915136" cy="249163"/>
          </a:xfrm>
          <a:prstGeom prst="rect">
            <a:avLst/>
          </a:prstGeom>
        </p:spPr>
        <p:txBody>
          <a:bodyPr/>
          <a:lstStyle>
            <a:lvl1pPr algn="r">
              <a:defRPr sz="1862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8859" y="4261794"/>
            <a:ext cx="1861344" cy="32499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85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25539" y="4261794"/>
            <a:ext cx="2526110" cy="32499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85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16985" y="4261794"/>
            <a:ext cx="1861344" cy="324996"/>
          </a:xfrm>
          <a:prstGeom prst="rect">
            <a:avLst/>
          </a:prstGeom>
        </p:spPr>
        <p:txBody>
          <a:bodyPr/>
          <a:lstStyle>
            <a:lvl1pPr eaLnBrk="0" hangingPunct="0">
              <a:defRPr sz="1085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6134" y="669498"/>
            <a:ext cx="3422265" cy="7377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823" y="438752"/>
            <a:ext cx="5567413" cy="1874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809" y="734498"/>
            <a:ext cx="6959584" cy="1260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35" y="79592"/>
            <a:ext cx="5567413" cy="315011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24" y="472704"/>
            <a:ext cx="6959584" cy="188993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9190" y="4272626"/>
            <a:ext cx="6593963" cy="3249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823" y="374128"/>
            <a:ext cx="5567413" cy="2520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9" r:id="rId10"/>
    <p:sldLayoutId id="2147483650" r:id="rId11"/>
    <p:sldLayoutId id="2147483662" r:id="rId12"/>
    <p:sldLayoutId id="2147483665" r:id="rId13"/>
    <p:sldLayoutId id="2147483653" r:id="rId14"/>
    <p:sldLayoutId id="2147483654" r:id="rId15"/>
    <p:sldLayoutId id="2147483655" r:id="rId16"/>
    <p:sldLayoutId id="2147483656" r:id="rId17"/>
    <p:sldLayoutId id="2147483659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544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708986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6348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41797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30" b="1">
          <a:solidFill>
            <a:schemeClr val="tx1"/>
          </a:solidFill>
          <a:latin typeface="+mn-lt"/>
          <a:ea typeface="+mn-ea"/>
          <a:cs typeface="+mn-cs"/>
        </a:defRPr>
      </a:lvl1pPr>
      <a:lvl2pPr marL="139090" indent="-137859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30">
          <a:solidFill>
            <a:schemeClr val="tx1"/>
          </a:solidFill>
          <a:latin typeface="+mn-lt"/>
          <a:ea typeface="+mn-ea"/>
        </a:defRPr>
      </a:lvl2pPr>
      <a:lvl3pPr marL="312643" indent="-172323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30">
          <a:solidFill>
            <a:schemeClr val="tx1"/>
          </a:solidFill>
          <a:latin typeface="+mn-lt"/>
          <a:ea typeface="+mn-ea"/>
        </a:defRPr>
      </a:lvl3pPr>
      <a:lvl4pPr marL="434500" indent="-110781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30">
          <a:solidFill>
            <a:schemeClr val="tx1"/>
          </a:solidFill>
          <a:latin typeface="+mn-lt"/>
          <a:ea typeface="+mn-ea"/>
        </a:defRPr>
      </a:lvl4pPr>
      <a:lvl5pPr marL="611750" indent="-16247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30">
          <a:solidFill>
            <a:schemeClr val="tx1"/>
          </a:solidFill>
          <a:latin typeface="+mn-lt"/>
          <a:ea typeface="+mn-ea"/>
        </a:defRPr>
      </a:lvl5pPr>
      <a:lvl6pPr marL="966240" indent="-16247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30">
          <a:solidFill>
            <a:schemeClr val="tx1"/>
          </a:solidFill>
          <a:latin typeface="+mn-lt"/>
          <a:ea typeface="+mn-ea"/>
        </a:defRPr>
      </a:lvl6pPr>
      <a:lvl7pPr marL="1320734" indent="-16247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30">
          <a:solidFill>
            <a:schemeClr val="tx1"/>
          </a:solidFill>
          <a:latin typeface="+mn-lt"/>
          <a:ea typeface="+mn-ea"/>
        </a:defRPr>
      </a:lvl7pPr>
      <a:lvl8pPr marL="1675228" indent="-16247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30">
          <a:solidFill>
            <a:schemeClr val="tx1"/>
          </a:solidFill>
          <a:latin typeface="+mn-lt"/>
          <a:ea typeface="+mn-ea"/>
        </a:defRPr>
      </a:lvl8pPr>
      <a:lvl9pPr marL="2029721" indent="-16247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3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708986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1pPr>
      <a:lvl2pPr marL="354492" algn="l" defTabSz="708986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2pPr>
      <a:lvl3pPr marL="708986" algn="l" defTabSz="708986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3pPr>
      <a:lvl4pPr marL="1063480" algn="l" defTabSz="708986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4pPr>
      <a:lvl5pPr marL="1417972" algn="l" defTabSz="708986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5pPr>
      <a:lvl6pPr marL="1772466" algn="l" defTabSz="708986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6pPr>
      <a:lvl7pPr marL="2126961" algn="l" defTabSz="708986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7pPr>
      <a:lvl8pPr marL="2481454" algn="l" defTabSz="708986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8pPr>
      <a:lvl9pPr marL="2835948" algn="l" defTabSz="708986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544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708986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6348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41797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30" b="1">
          <a:solidFill>
            <a:schemeClr val="tx1"/>
          </a:solidFill>
          <a:latin typeface="+mn-lt"/>
          <a:ea typeface="+mn-ea"/>
          <a:cs typeface="+mn-cs"/>
        </a:defRPr>
      </a:lvl1pPr>
      <a:lvl2pPr marL="139090" indent="-137859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30">
          <a:solidFill>
            <a:schemeClr val="tx1"/>
          </a:solidFill>
          <a:latin typeface="+mn-lt"/>
          <a:ea typeface="+mn-ea"/>
        </a:defRPr>
      </a:lvl2pPr>
      <a:lvl3pPr marL="312643" indent="-172323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30">
          <a:solidFill>
            <a:schemeClr val="tx1"/>
          </a:solidFill>
          <a:latin typeface="+mn-lt"/>
          <a:ea typeface="+mn-ea"/>
        </a:defRPr>
      </a:lvl3pPr>
      <a:lvl4pPr marL="434500" indent="-110781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30">
          <a:solidFill>
            <a:schemeClr val="tx1"/>
          </a:solidFill>
          <a:latin typeface="+mn-lt"/>
          <a:ea typeface="+mn-ea"/>
        </a:defRPr>
      </a:lvl4pPr>
      <a:lvl5pPr marL="611750" indent="-16247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30">
          <a:solidFill>
            <a:schemeClr val="tx1"/>
          </a:solidFill>
          <a:latin typeface="+mn-lt"/>
          <a:ea typeface="+mn-ea"/>
        </a:defRPr>
      </a:lvl5pPr>
      <a:lvl6pPr marL="966240" indent="-16247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30">
          <a:solidFill>
            <a:schemeClr val="tx1"/>
          </a:solidFill>
          <a:latin typeface="+mn-lt"/>
          <a:ea typeface="+mn-ea"/>
        </a:defRPr>
      </a:lvl6pPr>
      <a:lvl7pPr marL="1320734" indent="-16247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30">
          <a:solidFill>
            <a:schemeClr val="tx1"/>
          </a:solidFill>
          <a:latin typeface="+mn-lt"/>
          <a:ea typeface="+mn-ea"/>
        </a:defRPr>
      </a:lvl7pPr>
      <a:lvl8pPr marL="1675228" indent="-16247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30">
          <a:solidFill>
            <a:schemeClr val="tx1"/>
          </a:solidFill>
          <a:latin typeface="+mn-lt"/>
          <a:ea typeface="+mn-ea"/>
        </a:defRPr>
      </a:lvl8pPr>
      <a:lvl9pPr marL="2029721" indent="-16247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3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708986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1pPr>
      <a:lvl2pPr marL="354492" algn="l" defTabSz="708986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2pPr>
      <a:lvl3pPr marL="708986" algn="l" defTabSz="708986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3pPr>
      <a:lvl4pPr marL="1063480" algn="l" defTabSz="708986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4pPr>
      <a:lvl5pPr marL="1417972" algn="l" defTabSz="708986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5pPr>
      <a:lvl6pPr marL="1772466" algn="l" defTabSz="708986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6pPr>
      <a:lvl7pPr marL="2126961" algn="l" defTabSz="708986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7pPr>
      <a:lvl8pPr marL="2481454" algn="l" defTabSz="708986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8pPr>
      <a:lvl9pPr marL="2835948" algn="l" defTabSz="708986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6076441"/>
              </p:ext>
            </p:extLst>
          </p:nvPr>
        </p:nvGraphicFramePr>
        <p:xfrm>
          <a:off x="-2628000" y="0"/>
          <a:ext cx="12132000" cy="44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 bwMode="gray">
          <a:xfrm>
            <a:off x="5609878" y="2195959"/>
            <a:ext cx="1498609" cy="21708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33289">
              <a:lnSpc>
                <a:spcPct val="85000"/>
              </a:lnSpc>
            </a:pPr>
            <a:endParaRPr lang="en-AU" sz="2118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1999" y="2251054"/>
            <a:ext cx="1410643" cy="4708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dirty="0"/>
              <a:t>Four-firm</a:t>
            </a:r>
          </a:p>
          <a:p>
            <a:pPr>
              <a:lnSpc>
                <a:spcPct val="85000"/>
              </a:lnSpc>
            </a:pPr>
            <a:r>
              <a:rPr lang="en-AU" sz="1800" dirty="0"/>
              <a:t>market share: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1993" y="3316828"/>
            <a:ext cx="1410643" cy="4708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Medium</a:t>
            </a:r>
          </a:p>
          <a:p>
            <a:pPr>
              <a:lnSpc>
                <a:spcPct val="85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(&gt;35%,&lt;65%)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81998" y="2783941"/>
            <a:ext cx="750205" cy="4708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b="1" dirty="0">
                <a:solidFill>
                  <a:schemeClr val="tx2"/>
                </a:solidFill>
              </a:rPr>
              <a:t>High</a:t>
            </a:r>
          </a:p>
          <a:p>
            <a:pPr>
              <a:lnSpc>
                <a:spcPct val="85000"/>
              </a:lnSpc>
            </a:pPr>
            <a:r>
              <a:rPr lang="en-AU" sz="1800" b="1" dirty="0">
                <a:solidFill>
                  <a:schemeClr val="tx2"/>
                </a:solidFill>
              </a:rPr>
              <a:t>(&gt;65%)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1998" y="3849715"/>
            <a:ext cx="750205" cy="4708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Low</a:t>
            </a:r>
          </a:p>
          <a:p>
            <a:pPr>
              <a:lnSpc>
                <a:spcPct val="85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(&lt;35%)</a:t>
            </a:r>
          </a:p>
        </p:txBody>
      </p:sp>
    </p:spTree>
    <p:extLst>
      <p:ext uri="{BB962C8B-B14F-4D97-AF65-F5344CB8AC3E}">
        <p14:creationId xmlns:p14="http://schemas.microsoft.com/office/powerpoint/2010/main" val="334392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99683518"/>
              </p:ext>
            </p:extLst>
          </p:nvPr>
        </p:nvGraphicFramePr>
        <p:xfrm>
          <a:off x="-2628000" y="0"/>
          <a:ext cx="12132000" cy="44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41726" y="4399143"/>
            <a:ext cx="27443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Return on equity (per cent)</a:t>
            </a:r>
          </a:p>
        </p:txBody>
      </p:sp>
    </p:spTree>
    <p:extLst>
      <p:ext uri="{BB962C8B-B14F-4D97-AF65-F5344CB8AC3E}">
        <p14:creationId xmlns:p14="http://schemas.microsoft.com/office/powerpoint/2010/main" val="6207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61257560"/>
              </p:ext>
            </p:extLst>
          </p:nvPr>
        </p:nvGraphicFramePr>
        <p:xfrm>
          <a:off x="-2628000" y="0"/>
          <a:ext cx="12132000" cy="44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 bwMode="gray">
          <a:xfrm>
            <a:off x="5609878" y="2195959"/>
            <a:ext cx="1498609" cy="21708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33289">
              <a:lnSpc>
                <a:spcPct val="85000"/>
              </a:lnSpc>
            </a:pPr>
            <a:endParaRPr lang="en-AU" sz="2118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1999" y="2251054"/>
            <a:ext cx="1410643" cy="4708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dirty="0"/>
              <a:t>Four-firm</a:t>
            </a:r>
          </a:p>
          <a:p>
            <a:pPr>
              <a:lnSpc>
                <a:spcPct val="85000"/>
              </a:lnSpc>
            </a:pPr>
            <a:r>
              <a:rPr lang="en-AU" sz="1800" dirty="0"/>
              <a:t>market share: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1993" y="3316828"/>
            <a:ext cx="1410643" cy="4708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Medium</a:t>
            </a:r>
          </a:p>
          <a:p>
            <a:pPr>
              <a:lnSpc>
                <a:spcPct val="85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(&gt;35%,&lt;65%)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81998" y="2783941"/>
            <a:ext cx="750205" cy="4708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b="1" dirty="0">
                <a:solidFill>
                  <a:schemeClr val="tx2"/>
                </a:solidFill>
              </a:rPr>
              <a:t>High</a:t>
            </a:r>
          </a:p>
          <a:p>
            <a:pPr>
              <a:lnSpc>
                <a:spcPct val="85000"/>
              </a:lnSpc>
            </a:pPr>
            <a:r>
              <a:rPr lang="en-AU" sz="1800" b="1" dirty="0">
                <a:solidFill>
                  <a:schemeClr val="tx2"/>
                </a:solidFill>
              </a:rPr>
              <a:t>(&gt;65%)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1998" y="3849715"/>
            <a:ext cx="750205" cy="4708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Low</a:t>
            </a:r>
          </a:p>
          <a:p>
            <a:pPr>
              <a:lnSpc>
                <a:spcPct val="85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(&lt;35%)</a:t>
            </a:r>
          </a:p>
        </p:txBody>
      </p:sp>
    </p:spTree>
    <p:extLst>
      <p:ext uri="{BB962C8B-B14F-4D97-AF65-F5344CB8AC3E}">
        <p14:creationId xmlns:p14="http://schemas.microsoft.com/office/powerpoint/2010/main" val="132012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53042768"/>
              </p:ext>
            </p:extLst>
          </p:nvPr>
        </p:nvGraphicFramePr>
        <p:xfrm>
          <a:off x="-2628000" y="0"/>
          <a:ext cx="12132000" cy="447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57478" y="4399143"/>
            <a:ext cx="524502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Excess returns (percentage points return on equity)</a:t>
            </a:r>
          </a:p>
        </p:txBody>
      </p:sp>
    </p:spTree>
    <p:extLst>
      <p:ext uri="{BB962C8B-B14F-4D97-AF65-F5344CB8AC3E}">
        <p14:creationId xmlns:p14="http://schemas.microsoft.com/office/powerpoint/2010/main" val="1632037547"/>
      </p:ext>
    </p:extLst>
  </p:cSld>
  <p:clrMapOvr>
    <a:masterClrMapping/>
  </p:clrMapOvr>
</p:sld>
</file>

<file path=ppt/theme/theme1.xml><?xml version="1.0" encoding="utf-8"?>
<a:theme xmlns:a="http://schemas.openxmlformats.org/drawingml/2006/main" name="Grattan charts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>
          <a:noFill/>
          <a:miter lim="800000"/>
          <a:headEnd/>
          <a:tailEnd/>
        </a:ln>
        <a:effectLst/>
      </a:spPr>
      <a:bodyPr wrap="none" lIns="0" tIns="0" rIns="0" bIns="0" anchor="ctr">
        <a:spAutoFit/>
      </a:bodyPr>
      <a:lstStyle>
        <a:defPPr algn="ctr" defTabSz="761588">
          <a:lnSpc>
            <a:spcPct val="85000"/>
          </a:lnSpc>
          <a:defRPr sz="2200" dirty="0">
            <a:latin typeface="Arial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19A78C94-5D41-454D-A334-A8B023468C6C}"/>
    </a:ext>
  </a:ext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7469A900-68D6-4C6C-98A5-3668A64923F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</Template>
  <TotalTime>171341</TotalTime>
  <Words>109</Words>
  <Application>Microsoft Office PowerPoint</Application>
  <PresentationFormat>Custom</PresentationFormat>
  <Paragraphs>75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Grattan charts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Lucy Percival</dc:creator>
  <cp:lastModifiedBy>Cameron Chisholm</cp:lastModifiedBy>
  <cp:revision>805</cp:revision>
  <cp:lastPrinted>2017-06-23T05:31:21Z</cp:lastPrinted>
  <dcterms:created xsi:type="dcterms:W3CDTF">2016-08-05T00:21:55Z</dcterms:created>
  <dcterms:modified xsi:type="dcterms:W3CDTF">2017-09-27T02:05:19Z</dcterms:modified>
</cp:coreProperties>
</file>