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drawings/drawing1.xml" ContentType="application/vnd.openxmlformats-officedocument.drawingml.chartshapes+xml"/>
  <Override PartName="/ppt/notesSlides/notesSlide13.xml" ContentType="application/vnd.openxmlformats-officedocument.presentationml.notesSl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notesSlides/notesSlide14.xml" ContentType="application/vnd.openxmlformats-officedocument.presentationml.notesSlide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charts/chart26.xml" ContentType="application/vnd.openxmlformats-officedocument.drawingml.chart+xml"/>
  <Override PartName="/ppt/theme/themeOverride26.xml" ContentType="application/vnd.openxmlformats-officedocument.themeOverride+xml"/>
  <Override PartName="/ppt/charts/chart27.xml" ContentType="application/vnd.openxmlformats-officedocument.drawingml.chart+xml"/>
  <Override PartName="/ppt/theme/themeOverride27.xml" ContentType="application/vnd.openxmlformats-officedocument.themeOverride+xml"/>
  <Override PartName="/ppt/notesSlides/notesSlide15.xml" ContentType="application/vnd.openxmlformats-officedocument.presentationml.notesSlide+xml"/>
  <Override PartName="/ppt/charts/chart28.xml" ContentType="application/vnd.openxmlformats-officedocument.drawingml.chart+xml"/>
  <Override PartName="/ppt/theme/themeOverride28.xml" ContentType="application/vnd.openxmlformats-officedocument.themeOverride+xml"/>
  <Override PartName="/ppt/notesSlides/notesSlide16.xml" ContentType="application/vnd.openxmlformats-officedocument.presentationml.notesSlide+xml"/>
  <Override PartName="/ppt/charts/chart29.xml" ContentType="application/vnd.openxmlformats-officedocument.drawingml.chart+xml"/>
  <Override PartName="/ppt/theme/themeOverride29.xml" ContentType="application/vnd.openxmlformats-officedocument.themeOverride+xml"/>
  <Override PartName="/ppt/charts/chart30.xml" ContentType="application/vnd.openxmlformats-officedocument.drawingml.chart+xml"/>
  <Override PartName="/ppt/theme/themeOverride30.xml" ContentType="application/vnd.openxmlformats-officedocument.themeOverride+xml"/>
  <Override PartName="/ppt/notesSlides/notesSlide17.xml" ContentType="application/vnd.openxmlformats-officedocument.presentationml.notesSlide+xml"/>
  <Override PartName="/ppt/charts/chart31.xml" ContentType="application/vnd.openxmlformats-officedocument.drawingml.chart+xml"/>
  <Override PartName="/ppt/theme/themeOverride31.xml" ContentType="application/vnd.openxmlformats-officedocument.themeOverride+xml"/>
  <Override PartName="/ppt/charts/chart32.xml" ContentType="application/vnd.openxmlformats-officedocument.drawingml.chart+xml"/>
  <Override PartName="/ppt/theme/themeOverride32.xml" ContentType="application/vnd.openxmlformats-officedocument.themeOverride+xml"/>
  <Override PartName="/ppt/notesSlides/notesSlide18.xml" ContentType="application/vnd.openxmlformats-officedocument.presentationml.notesSlide+xml"/>
  <Override PartName="/ppt/charts/chart33.xml" ContentType="application/vnd.openxmlformats-officedocument.drawingml.chart+xml"/>
  <Override PartName="/ppt/theme/themeOverride33.xml" ContentType="application/vnd.openxmlformats-officedocument.themeOverride+xml"/>
  <Override PartName="/ppt/charts/chart34.xml" ContentType="application/vnd.openxmlformats-officedocument.drawingml.chart+xml"/>
  <Override PartName="/ppt/theme/themeOverride34.xml" ContentType="application/vnd.openxmlformats-officedocument.themeOverride+xml"/>
  <Override PartName="/ppt/notesSlides/notesSlide19.xml" ContentType="application/vnd.openxmlformats-officedocument.presentationml.notesSlide+xml"/>
  <Override PartName="/ppt/charts/chart35.xml" ContentType="application/vnd.openxmlformats-officedocument.drawingml.chart+xml"/>
  <Override PartName="/ppt/theme/themeOverride35.xml" ContentType="application/vnd.openxmlformats-officedocument.themeOverride+xml"/>
  <Override PartName="/ppt/charts/chart36.xml" ContentType="application/vnd.openxmlformats-officedocument.drawingml.chart+xml"/>
  <Override PartName="/ppt/theme/themeOverride36.xml" ContentType="application/vnd.openxmlformats-officedocument.themeOverride+xml"/>
  <Override PartName="/ppt/charts/chart37.xml" ContentType="application/vnd.openxmlformats-officedocument.drawingml.chart+xml"/>
  <Override PartName="/ppt/theme/themeOverride37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25"/>
  </p:notesMasterIdLst>
  <p:sldIdLst>
    <p:sldId id="624" r:id="rId2"/>
    <p:sldId id="625" r:id="rId3"/>
    <p:sldId id="635" r:id="rId4"/>
    <p:sldId id="627" r:id="rId5"/>
    <p:sldId id="628" r:id="rId6"/>
    <p:sldId id="629" r:id="rId7"/>
    <p:sldId id="637" r:id="rId8"/>
    <p:sldId id="631" r:id="rId9"/>
    <p:sldId id="632" r:id="rId10"/>
    <p:sldId id="633" r:id="rId11"/>
    <p:sldId id="634" r:id="rId12"/>
    <p:sldId id="636" r:id="rId13"/>
    <p:sldId id="642" r:id="rId14"/>
    <p:sldId id="643" r:id="rId15"/>
    <p:sldId id="639" r:id="rId16"/>
    <p:sldId id="640" r:id="rId17"/>
    <p:sldId id="644" r:id="rId18"/>
    <p:sldId id="645" r:id="rId19"/>
    <p:sldId id="646" r:id="rId20"/>
    <p:sldId id="647" r:id="rId21"/>
    <p:sldId id="648" r:id="rId22"/>
    <p:sldId id="649" r:id="rId23"/>
    <p:sldId id="650" r:id="rId24"/>
  </p:sldIdLst>
  <p:sldSz cx="7977188" cy="52197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5" userDrawn="1">
          <p15:clr>
            <a:srgbClr val="A4A3A4"/>
          </p15:clr>
        </p15:guide>
        <p15:guide id="2" orient="horz" pos="67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E91"/>
    <a:srgbClr val="B7595C"/>
    <a:srgbClr val="F8A866"/>
    <a:srgbClr val="FFD283"/>
    <a:srgbClr val="FFCF7A"/>
    <a:srgbClr val="F7A25B"/>
    <a:srgbClr val="B34E51"/>
    <a:srgbClr val="814142"/>
    <a:srgbClr val="FEF0DE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208" autoAdjust="0"/>
  </p:normalViewPr>
  <p:slideViewPr>
    <p:cSldViewPr>
      <p:cViewPr varScale="1">
        <p:scale>
          <a:sx n="134" d="100"/>
          <a:sy n="134" d="100"/>
        </p:scale>
        <p:origin x="1344" y="120"/>
      </p:cViewPr>
      <p:guideLst>
        <p:guide orient="horz" pos="2885"/>
        <p:guide orient="horz" pos="67"/>
        <p:guide pos="32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6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8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9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30.xml"/></Relationships>
</file>

<file path=ppt/charts/_rels/chart3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0.xlsx"/><Relationship Id="rId1" Type="http://schemas.openxmlformats.org/officeDocument/2006/relationships/themeOverride" Target="../theme/themeOverride31.xml"/></Relationships>
</file>

<file path=ppt/charts/_rels/chart3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1.xlsx"/><Relationship Id="rId1" Type="http://schemas.openxmlformats.org/officeDocument/2006/relationships/themeOverride" Target="../theme/themeOverride32.xml"/></Relationships>
</file>

<file path=ppt/charts/_rels/chart3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2.xlsx"/><Relationship Id="rId1" Type="http://schemas.openxmlformats.org/officeDocument/2006/relationships/themeOverride" Target="../theme/themeOverride33.xml"/></Relationships>
</file>

<file path=ppt/charts/_rels/chart3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3.xlsx"/><Relationship Id="rId1" Type="http://schemas.openxmlformats.org/officeDocument/2006/relationships/themeOverride" Target="../theme/themeOverride34.xml"/></Relationships>
</file>

<file path=ppt/charts/_rels/chart3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4.xlsx"/><Relationship Id="rId1" Type="http://schemas.openxmlformats.org/officeDocument/2006/relationships/themeOverride" Target="../theme/themeOverride35.xml"/></Relationships>
</file>

<file path=ppt/charts/_rels/chart3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5.xlsx"/><Relationship Id="rId1" Type="http://schemas.openxmlformats.org/officeDocument/2006/relationships/themeOverride" Target="../theme/themeOverride36.xml"/></Relationships>
</file>

<file path=ppt/charts/_rels/chart3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6.xlsx"/><Relationship Id="rId1" Type="http://schemas.openxmlformats.org/officeDocument/2006/relationships/themeOverride" Target="../theme/themeOverride37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3692251416445425E-2"/>
          <c:y val="2.4464820672609664E-2"/>
          <c:w val="0.89488287036520531"/>
          <c:h val="0.8965244930790070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 mining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0400-48DF-A7A3-A3E361E0BDE7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0400-48DF-A7A3-A3E361E0BDE7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Sheet1!$B$2:$B$25</c:f>
              <c:numCache>
                <c:formatCode>General</c:formatCode>
                <c:ptCount val="24"/>
                <c:pt idx="0">
                  <c:v>22.921616886467568</c:v>
                </c:pt>
                <c:pt idx="1">
                  <c:v>25.819891396160187</c:v>
                </c:pt>
                <c:pt idx="2">
                  <c:v>25.971428808223319</c:v>
                </c:pt>
                <c:pt idx="3">
                  <c:v>25.708045152738492</c:v>
                </c:pt>
                <c:pt idx="4">
                  <c:v>28.105854983974758</c:v>
                </c:pt>
                <c:pt idx="5">
                  <c:v>35.412070692609703</c:v>
                </c:pt>
                <c:pt idx="6">
                  <c:v>32.631579982608699</c:v>
                </c:pt>
                <c:pt idx="7">
                  <c:v>31.175238460805879</c:v>
                </c:pt>
                <c:pt idx="8">
                  <c:v>31.243935496188609</c:v>
                </c:pt>
                <c:pt idx="9">
                  <c:v>30.391277836410204</c:v>
                </c:pt>
                <c:pt idx="10">
                  <c:v>30.521115986162446</c:v>
                </c:pt>
                <c:pt idx="11">
                  <c:v>31.439138896266492</c:v>
                </c:pt>
                <c:pt idx="12">
                  <c:v>34.606447202184548</c:v>
                </c:pt>
                <c:pt idx="13">
                  <c:v>32.472129592331378</c:v>
                </c:pt>
                <c:pt idx="14">
                  <c:v>29.464108604428745</c:v>
                </c:pt>
                <c:pt idx="15">
                  <c:v>26.805971404867112</c:v>
                </c:pt>
                <c:pt idx="16">
                  <c:v>27.445861550250935</c:v>
                </c:pt>
                <c:pt idx="17">
                  <c:v>26.016091509956013</c:v>
                </c:pt>
                <c:pt idx="18">
                  <c:v>24.462259188041763</c:v>
                </c:pt>
                <c:pt idx="19">
                  <c:v>27.349724447474458</c:v>
                </c:pt>
                <c:pt idx="20">
                  <c:v>28.881538828984588</c:v>
                </c:pt>
                <c:pt idx="21">
                  <c:v>27.074609305634173</c:v>
                </c:pt>
                <c:pt idx="22">
                  <c:v>27.478750265550868</c:v>
                </c:pt>
                <c:pt idx="23">
                  <c:v>25.634007899198963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 Mining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0400-48DF-A7A3-A3E361E0BDE7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0400-48DF-A7A3-A3E361E0BDE7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Sheet1!$C$2:$C$25</c:f>
              <c:numCache>
                <c:formatCode>General</c:formatCode>
                <c:ptCount val="24"/>
                <c:pt idx="0">
                  <c:v>29.285167417431268</c:v>
                </c:pt>
                <c:pt idx="1">
                  <c:v>32.266536156332272</c:v>
                </c:pt>
                <c:pt idx="2">
                  <c:v>34.099473238738284</c:v>
                </c:pt>
                <c:pt idx="3">
                  <c:v>32.749040016012145</c:v>
                </c:pt>
                <c:pt idx="4">
                  <c:v>35.391882937158812</c:v>
                </c:pt>
                <c:pt idx="5">
                  <c:v>40.853880242079157</c:v>
                </c:pt>
                <c:pt idx="6">
                  <c:v>38.564446296296296</c:v>
                </c:pt>
                <c:pt idx="7">
                  <c:v>37.324078623160474</c:v>
                </c:pt>
                <c:pt idx="8">
                  <c:v>39.193812548120363</c:v>
                </c:pt>
                <c:pt idx="9">
                  <c:v>37.442520518331321</c:v>
                </c:pt>
                <c:pt idx="10">
                  <c:v>36.276461475423126</c:v>
                </c:pt>
                <c:pt idx="11">
                  <c:v>38.396073067283368</c:v>
                </c:pt>
                <c:pt idx="12">
                  <c:v>43.147783175181097</c:v>
                </c:pt>
                <c:pt idx="13">
                  <c:v>41.160139505217046</c:v>
                </c:pt>
                <c:pt idx="14">
                  <c:v>38.056108310895311</c:v>
                </c:pt>
                <c:pt idx="15">
                  <c:v>41.519630813219102</c:v>
                </c:pt>
                <c:pt idx="16">
                  <c:v>38.228475086557395</c:v>
                </c:pt>
                <c:pt idx="17">
                  <c:v>36.383662811173423</c:v>
                </c:pt>
                <c:pt idx="18">
                  <c:v>34.26039312293593</c:v>
                </c:pt>
                <c:pt idx="19">
                  <c:v>36.401711654033775</c:v>
                </c:pt>
                <c:pt idx="20">
                  <c:v>38.482178624432009</c:v>
                </c:pt>
                <c:pt idx="21">
                  <c:v>36.542063689824772</c:v>
                </c:pt>
                <c:pt idx="22">
                  <c:v>35.528913634002386</c:v>
                </c:pt>
                <c:pt idx="23">
                  <c:v>32.736583706213921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9103872"/>
        <c:axId val="250419840"/>
      </c:scatterChart>
      <c:valAx>
        <c:axId val="229103872"/>
        <c:scaling>
          <c:orientation val="minMax"/>
          <c:max val="2016"/>
          <c:min val="1992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crossBetween val="midCat"/>
        <c:majorUnit val="4"/>
        <c:minorUnit val="4"/>
      </c:valAx>
      <c:valAx>
        <c:axId val="25041984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0703162656209514"/>
          <c:y val="9.0234910113392783E-2"/>
          <c:w val="0.65946495128859817"/>
          <c:h val="0.83752589282243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noFill/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AF53-4219-BFDA-2ED63171A408}"/>
              </c:ext>
            </c:extLst>
          </c:dPt>
          <c:dPt>
            <c:idx val="8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AF53-4219-BFDA-2ED63171A408}"/>
              </c:ext>
            </c:extLst>
          </c:dPt>
          <c:cat>
            <c:strRef>
              <c:f>Sheet1!$A$2:$A$8</c:f>
              <c:strCache>
                <c:ptCount val="7"/>
                <c:pt idx="0">
                  <c:v>323m</c:v>
                </c:pt>
                <c:pt idx="1">
                  <c:v>127m</c:v>
                </c:pt>
                <c:pt idx="2">
                  <c:v>66m</c:v>
                </c:pt>
                <c:pt idx="3">
                  <c:v>65m</c:v>
                </c:pt>
                <c:pt idx="4">
                  <c:v>36m</c:v>
                </c:pt>
                <c:pt idx="5">
                  <c:v>25m</c:v>
                </c:pt>
                <c:pt idx="6">
                  <c:v>17m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21.6</c:v>
                </c:pt>
                <c:pt idx="1">
                  <c:v>30.2</c:v>
                </c:pt>
                <c:pt idx="2">
                  <c:v>36.299999999999997</c:v>
                </c:pt>
                <c:pt idx="3">
                  <c:v>40.5</c:v>
                </c:pt>
                <c:pt idx="4">
                  <c:v>18.399999999999999</c:v>
                </c:pt>
                <c:pt idx="5">
                  <c:v>46.3</c:v>
                </c:pt>
                <c:pt idx="6">
                  <c:v>42.3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53-4219-BFDA-2ED63171A4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AF53-4219-BFDA-2ED63171A408}"/>
              </c:ext>
            </c:extLst>
          </c:dPt>
          <c:dPt>
            <c:idx val="8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AF53-4219-BFDA-2ED63171A408}"/>
              </c:ext>
            </c:extLst>
          </c:dPt>
          <c:cat>
            <c:strRef>
              <c:f>Sheet1!$A$2:$A$8</c:f>
              <c:strCache>
                <c:ptCount val="7"/>
                <c:pt idx="0">
                  <c:v>323m</c:v>
                </c:pt>
                <c:pt idx="1">
                  <c:v>127m</c:v>
                </c:pt>
                <c:pt idx="2">
                  <c:v>66m</c:v>
                </c:pt>
                <c:pt idx="3">
                  <c:v>65m</c:v>
                </c:pt>
                <c:pt idx="4">
                  <c:v>36m</c:v>
                </c:pt>
                <c:pt idx="5">
                  <c:v>25m</c:v>
                </c:pt>
                <c:pt idx="6">
                  <c:v>17m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17.2</c:v>
                </c:pt>
                <c:pt idx="1">
                  <c:v>24.1</c:v>
                </c:pt>
                <c:pt idx="2">
                  <c:v>23.2</c:v>
                </c:pt>
                <c:pt idx="3">
                  <c:v>22.6</c:v>
                </c:pt>
                <c:pt idx="4">
                  <c:v>16.5</c:v>
                </c:pt>
                <c:pt idx="5">
                  <c:v>15.9</c:v>
                </c:pt>
                <c:pt idx="6">
                  <c:v>26.7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F53-4219-BFDA-2ED63171A4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AF53-4219-BFDA-2ED63171A408}"/>
              </c:ext>
            </c:extLst>
          </c:dPt>
          <c:dPt>
            <c:idx val="8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AF53-4219-BFDA-2ED63171A408}"/>
              </c:ext>
            </c:extLst>
          </c:dPt>
          <c:cat>
            <c:strRef>
              <c:f>Sheet1!$A$2:$A$8</c:f>
              <c:strCache>
                <c:ptCount val="7"/>
                <c:pt idx="0">
                  <c:v>323m</c:v>
                </c:pt>
                <c:pt idx="1">
                  <c:v>127m</c:v>
                </c:pt>
                <c:pt idx="2">
                  <c:v>66m</c:v>
                </c:pt>
                <c:pt idx="3">
                  <c:v>65m</c:v>
                </c:pt>
                <c:pt idx="4">
                  <c:v>36m</c:v>
                </c:pt>
                <c:pt idx="5">
                  <c:v>25m</c:v>
                </c:pt>
                <c:pt idx="6">
                  <c:v>17m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12.1</c:v>
                </c:pt>
                <c:pt idx="1">
                  <c:v>5.9</c:v>
                </c:pt>
                <c:pt idx="2">
                  <c:v>19.2</c:v>
                </c:pt>
                <c:pt idx="3">
                  <c:v>20.9</c:v>
                </c:pt>
                <c:pt idx="4">
                  <c:v>16</c:v>
                </c:pt>
                <c:pt idx="5">
                  <c:v>15.1</c:v>
                </c:pt>
                <c:pt idx="6">
                  <c:v>15.4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F53-4219-BFDA-2ED63171A40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</c:spPr>
          <c:invertIfNegative val="0"/>
          <c:dPt>
            <c:idx val="5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0-AF53-4219-BFDA-2ED63171A408}"/>
              </c:ext>
            </c:extLst>
          </c:dPt>
          <c:dPt>
            <c:idx val="8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2-AF53-4219-BFDA-2ED63171A408}"/>
              </c:ext>
            </c:extLst>
          </c:dPt>
          <c:cat>
            <c:strRef>
              <c:f>Sheet1!$A$2:$A$8</c:f>
              <c:strCache>
                <c:ptCount val="7"/>
                <c:pt idx="0">
                  <c:v>323m</c:v>
                </c:pt>
                <c:pt idx="1">
                  <c:v>127m</c:v>
                </c:pt>
                <c:pt idx="2">
                  <c:v>66m</c:v>
                </c:pt>
                <c:pt idx="3">
                  <c:v>65m</c:v>
                </c:pt>
                <c:pt idx="4">
                  <c:v>36m</c:v>
                </c:pt>
                <c:pt idx="5">
                  <c:v>25m</c:v>
                </c:pt>
                <c:pt idx="6">
                  <c:v>17m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9.4</c:v>
                </c:pt>
                <c:pt idx="1">
                  <c:v>5.4</c:v>
                </c:pt>
                <c:pt idx="2">
                  <c:v>12.6</c:v>
                </c:pt>
                <c:pt idx="3">
                  <c:v>8.1</c:v>
                </c:pt>
                <c:pt idx="4">
                  <c:v>12</c:v>
                </c:pt>
                <c:pt idx="5">
                  <c:v>11.6</c:v>
                </c:pt>
                <c:pt idx="6">
                  <c:v>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AF53-4219-BFDA-2ED63171A40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</c:spPr>
          <c:invertIfNegative val="0"/>
          <c:dPt>
            <c:idx val="5"/>
            <c:invertIfNegative val="0"/>
            <c:bubble3D val="0"/>
            <c:spPr>
              <a:solidFill>
                <a:srgbClr val="6A737B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5-AF53-4219-BFDA-2ED63171A408}"/>
              </c:ext>
            </c:extLst>
          </c:dPt>
          <c:dPt>
            <c:idx val="8"/>
            <c:invertIfNegative val="0"/>
            <c:bubble3D val="0"/>
            <c:spPr>
              <a:solidFill>
                <a:srgbClr val="6A737B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AF53-4219-BFDA-2ED63171A408}"/>
              </c:ext>
            </c:extLst>
          </c:dPt>
          <c:cat>
            <c:strRef>
              <c:f>Sheet1!$A$2:$A$8</c:f>
              <c:strCache>
                <c:ptCount val="7"/>
                <c:pt idx="0">
                  <c:v>323m</c:v>
                </c:pt>
                <c:pt idx="1">
                  <c:v>127m</c:v>
                </c:pt>
                <c:pt idx="2">
                  <c:v>66m</c:v>
                </c:pt>
                <c:pt idx="3">
                  <c:v>65m</c:v>
                </c:pt>
                <c:pt idx="4">
                  <c:v>36m</c:v>
                </c:pt>
                <c:pt idx="5">
                  <c:v>25m</c:v>
                </c:pt>
                <c:pt idx="6">
                  <c:v>17m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39.700000000000003</c:v>
                </c:pt>
                <c:pt idx="1">
                  <c:v>34.4</c:v>
                </c:pt>
                <c:pt idx="2">
                  <c:v>8.7000000000000028</c:v>
                </c:pt>
                <c:pt idx="3">
                  <c:v>7.9</c:v>
                </c:pt>
                <c:pt idx="4">
                  <c:v>37.099999999999994</c:v>
                </c:pt>
                <c:pt idx="5">
                  <c:v>11</c:v>
                </c:pt>
                <c:pt idx="6">
                  <c:v>10.199999999999999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F53-4219-BFDA-2ED63171A4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0703162656209514"/>
          <c:y val="9.0234910113392783E-2"/>
          <c:w val="0.65946495128859817"/>
          <c:h val="0.83752589282243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noFill/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2BE-4333-8F2A-69C4ECBD4C0E}"/>
              </c:ext>
            </c:extLst>
          </c:dPt>
          <c:dPt>
            <c:idx val="8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32E3-4AA0-93E1-3C744F22EBE5}"/>
              </c:ext>
            </c:extLst>
          </c:dPt>
          <c:cat>
            <c:strRef>
              <c:f>Sheet1!$A$2:$A$8</c:f>
              <c:strCache>
                <c:ptCount val="7"/>
                <c:pt idx="0">
                  <c:v>United States</c:v>
                </c:pt>
                <c:pt idx="1">
                  <c:v>Japan</c:v>
                </c:pt>
                <c:pt idx="2">
                  <c:v>UK</c:v>
                </c:pt>
                <c:pt idx="3">
                  <c:v>France</c:v>
                </c:pt>
                <c:pt idx="4">
                  <c:v>Canada</c:v>
                </c:pt>
                <c:pt idx="5">
                  <c:v>Australia</c:v>
                </c:pt>
                <c:pt idx="6">
                  <c:v>Netherlands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21.6</c:v>
                </c:pt>
                <c:pt idx="1">
                  <c:v>30.2</c:v>
                </c:pt>
                <c:pt idx="2">
                  <c:v>36.299999999999997</c:v>
                </c:pt>
                <c:pt idx="3">
                  <c:v>40.5</c:v>
                </c:pt>
                <c:pt idx="4">
                  <c:v>18.399999999999999</c:v>
                </c:pt>
                <c:pt idx="5">
                  <c:v>46.3</c:v>
                </c:pt>
                <c:pt idx="6">
                  <c:v>42.3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B2BE-4333-8F2A-69C4ECBD4C0E}"/>
              </c:ext>
            </c:extLst>
          </c:dPt>
          <c:dPt>
            <c:idx val="8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32E3-4AA0-93E1-3C744F22EBE5}"/>
              </c:ext>
            </c:extLst>
          </c:dPt>
          <c:cat>
            <c:strRef>
              <c:f>Sheet1!$A$2:$A$8</c:f>
              <c:strCache>
                <c:ptCount val="7"/>
                <c:pt idx="0">
                  <c:v>United States</c:v>
                </c:pt>
                <c:pt idx="1">
                  <c:v>Japan</c:v>
                </c:pt>
                <c:pt idx="2">
                  <c:v>UK</c:v>
                </c:pt>
                <c:pt idx="3">
                  <c:v>France</c:v>
                </c:pt>
                <c:pt idx="4">
                  <c:v>Canada</c:v>
                </c:pt>
                <c:pt idx="5">
                  <c:v>Australia</c:v>
                </c:pt>
                <c:pt idx="6">
                  <c:v>Netherlands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17.2</c:v>
                </c:pt>
                <c:pt idx="1">
                  <c:v>24.1</c:v>
                </c:pt>
                <c:pt idx="2">
                  <c:v>23.2</c:v>
                </c:pt>
                <c:pt idx="3">
                  <c:v>22.6</c:v>
                </c:pt>
                <c:pt idx="4">
                  <c:v>16.5</c:v>
                </c:pt>
                <c:pt idx="5">
                  <c:v>15.9</c:v>
                </c:pt>
                <c:pt idx="6">
                  <c:v>26.7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2BE-4333-8F2A-69C4ECBD4C0E}"/>
              </c:ext>
            </c:extLst>
          </c:dPt>
          <c:dPt>
            <c:idx val="8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C-32E3-4AA0-93E1-3C744F22EBE5}"/>
              </c:ext>
            </c:extLst>
          </c:dPt>
          <c:cat>
            <c:strRef>
              <c:f>Sheet1!$A$2:$A$8</c:f>
              <c:strCache>
                <c:ptCount val="7"/>
                <c:pt idx="0">
                  <c:v>United States</c:v>
                </c:pt>
                <c:pt idx="1">
                  <c:v>Japan</c:v>
                </c:pt>
                <c:pt idx="2">
                  <c:v>UK</c:v>
                </c:pt>
                <c:pt idx="3">
                  <c:v>France</c:v>
                </c:pt>
                <c:pt idx="4">
                  <c:v>Canada</c:v>
                </c:pt>
                <c:pt idx="5">
                  <c:v>Australia</c:v>
                </c:pt>
                <c:pt idx="6">
                  <c:v>Netherlands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12.1</c:v>
                </c:pt>
                <c:pt idx="1">
                  <c:v>5.9</c:v>
                </c:pt>
                <c:pt idx="2">
                  <c:v>19.2</c:v>
                </c:pt>
                <c:pt idx="3">
                  <c:v>20.9</c:v>
                </c:pt>
                <c:pt idx="4">
                  <c:v>16</c:v>
                </c:pt>
                <c:pt idx="5">
                  <c:v>15.1</c:v>
                </c:pt>
                <c:pt idx="6">
                  <c:v>15.4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63-465B-B048-19A6CF0C99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</c:spPr>
          <c:invertIfNegative val="0"/>
          <c:dPt>
            <c:idx val="5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B2BE-4333-8F2A-69C4ECBD4C0E}"/>
              </c:ext>
            </c:extLst>
          </c:dPt>
          <c:dPt>
            <c:idx val="8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32E3-4AA0-93E1-3C744F22EBE5}"/>
              </c:ext>
            </c:extLst>
          </c:dPt>
          <c:cat>
            <c:strRef>
              <c:f>Sheet1!$A$2:$A$8</c:f>
              <c:strCache>
                <c:ptCount val="7"/>
                <c:pt idx="0">
                  <c:v>United States</c:v>
                </c:pt>
                <c:pt idx="1">
                  <c:v>Japan</c:v>
                </c:pt>
                <c:pt idx="2">
                  <c:v>UK</c:v>
                </c:pt>
                <c:pt idx="3">
                  <c:v>France</c:v>
                </c:pt>
                <c:pt idx="4">
                  <c:v>Canada</c:v>
                </c:pt>
                <c:pt idx="5">
                  <c:v>Australia</c:v>
                </c:pt>
                <c:pt idx="6">
                  <c:v>Netherlands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9.4</c:v>
                </c:pt>
                <c:pt idx="1">
                  <c:v>5.4</c:v>
                </c:pt>
                <c:pt idx="2">
                  <c:v>12.6</c:v>
                </c:pt>
                <c:pt idx="3">
                  <c:v>8.1</c:v>
                </c:pt>
                <c:pt idx="4">
                  <c:v>12</c:v>
                </c:pt>
                <c:pt idx="5">
                  <c:v>11.6</c:v>
                </c:pt>
                <c:pt idx="6">
                  <c:v>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2E3-4AA0-93E1-3C744F22EB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</c:spPr>
          <c:invertIfNegative val="0"/>
          <c:dPt>
            <c:idx val="5"/>
            <c:invertIfNegative val="0"/>
            <c:bubble3D val="0"/>
            <c:spPr>
              <a:solidFill>
                <a:srgbClr val="6A737B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2BE-4333-8F2A-69C4ECBD4C0E}"/>
              </c:ext>
            </c:extLst>
          </c:dPt>
          <c:dPt>
            <c:idx val="8"/>
            <c:invertIfNegative val="0"/>
            <c:bubble3D val="0"/>
            <c:spPr>
              <a:solidFill>
                <a:srgbClr val="6A737B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32E3-4AA0-93E1-3C744F22EBE5}"/>
              </c:ext>
            </c:extLst>
          </c:dPt>
          <c:cat>
            <c:strRef>
              <c:f>Sheet1!$A$2:$A$8</c:f>
              <c:strCache>
                <c:ptCount val="7"/>
                <c:pt idx="0">
                  <c:v>United States</c:v>
                </c:pt>
                <c:pt idx="1">
                  <c:v>Japan</c:v>
                </c:pt>
                <c:pt idx="2">
                  <c:v>UK</c:v>
                </c:pt>
                <c:pt idx="3">
                  <c:v>France</c:v>
                </c:pt>
                <c:pt idx="4">
                  <c:v>Canada</c:v>
                </c:pt>
                <c:pt idx="5">
                  <c:v>Australia</c:v>
                </c:pt>
                <c:pt idx="6">
                  <c:v>Netherlands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39.700000000000003</c:v>
                </c:pt>
                <c:pt idx="1">
                  <c:v>34.4</c:v>
                </c:pt>
                <c:pt idx="2">
                  <c:v>8.7000000000000028</c:v>
                </c:pt>
                <c:pt idx="3">
                  <c:v>7.9</c:v>
                </c:pt>
                <c:pt idx="4">
                  <c:v>37.099999999999994</c:v>
                </c:pt>
                <c:pt idx="5">
                  <c:v>11</c:v>
                </c:pt>
                <c:pt idx="6">
                  <c:v>10.199999999999999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2E3-4AA0-93E1-3C744F22E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9997680813242974"/>
          <c:y val="9.0234910113392783E-2"/>
          <c:w val="0.75860626597044778"/>
          <c:h val="0.83752589282243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0E0D-429C-A804-D7CC3336364C}"/>
              </c:ext>
            </c:extLst>
          </c:dPt>
          <c:cat>
            <c:strRef>
              <c:f>Sheet1!$A$2:$A$15</c:f>
              <c:strCache>
                <c:ptCount val="14"/>
                <c:pt idx="0">
                  <c:v>323m</c:v>
                </c:pt>
                <c:pt idx="1">
                  <c:v>81m</c:v>
                </c:pt>
                <c:pt idx="2">
                  <c:v>66m</c:v>
                </c:pt>
                <c:pt idx="3">
                  <c:v>65m</c:v>
                </c:pt>
                <c:pt idx="4">
                  <c:v>60m</c:v>
                </c:pt>
                <c:pt idx="5">
                  <c:v>46m</c:v>
                </c:pt>
                <c:pt idx="6">
                  <c:v>36m</c:v>
                </c:pt>
                <c:pt idx="7">
                  <c:v>25m</c:v>
                </c:pt>
                <c:pt idx="8">
                  <c:v>21m</c:v>
                </c:pt>
                <c:pt idx="9">
                  <c:v>17m</c:v>
                </c:pt>
                <c:pt idx="10">
                  <c:v>11m</c:v>
                </c:pt>
                <c:pt idx="11">
                  <c:v>10m</c:v>
                </c:pt>
                <c:pt idx="12">
                  <c:v>10m</c:v>
                </c:pt>
                <c:pt idx="13">
                  <c:v>5m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21.4</c:v>
                </c:pt>
                <c:pt idx="1">
                  <c:v>22</c:v>
                </c:pt>
                <c:pt idx="2">
                  <c:v>27.6</c:v>
                </c:pt>
                <c:pt idx="3">
                  <c:v>21.1</c:v>
                </c:pt>
                <c:pt idx="4">
                  <c:v>8</c:v>
                </c:pt>
                <c:pt idx="5">
                  <c:v>23.6</c:v>
                </c:pt>
                <c:pt idx="6">
                  <c:v>34</c:v>
                </c:pt>
                <c:pt idx="7">
                  <c:v>35.700000000000003</c:v>
                </c:pt>
                <c:pt idx="8">
                  <c:v>43</c:v>
                </c:pt>
                <c:pt idx="9">
                  <c:v>35.4</c:v>
                </c:pt>
                <c:pt idx="10">
                  <c:v>27.1</c:v>
                </c:pt>
                <c:pt idx="11">
                  <c:v>20.3</c:v>
                </c:pt>
                <c:pt idx="12">
                  <c:v>41</c:v>
                </c:pt>
                <c:pt idx="13">
                  <c:v>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0D-429C-A804-D7CC333636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0E0D-429C-A804-D7CC3336364C}"/>
              </c:ext>
            </c:extLst>
          </c:dPt>
          <c:cat>
            <c:strRef>
              <c:f>Sheet1!$A$2:$A$15</c:f>
              <c:strCache>
                <c:ptCount val="14"/>
                <c:pt idx="0">
                  <c:v>323m</c:v>
                </c:pt>
                <c:pt idx="1">
                  <c:v>81m</c:v>
                </c:pt>
                <c:pt idx="2">
                  <c:v>66m</c:v>
                </c:pt>
                <c:pt idx="3">
                  <c:v>65m</c:v>
                </c:pt>
                <c:pt idx="4">
                  <c:v>60m</c:v>
                </c:pt>
                <c:pt idx="5">
                  <c:v>46m</c:v>
                </c:pt>
                <c:pt idx="6">
                  <c:v>36m</c:v>
                </c:pt>
                <c:pt idx="7">
                  <c:v>25m</c:v>
                </c:pt>
                <c:pt idx="8">
                  <c:v>21m</c:v>
                </c:pt>
                <c:pt idx="9">
                  <c:v>17m</c:v>
                </c:pt>
                <c:pt idx="10">
                  <c:v>11m</c:v>
                </c:pt>
                <c:pt idx="11">
                  <c:v>10m</c:v>
                </c:pt>
                <c:pt idx="12">
                  <c:v>10m</c:v>
                </c:pt>
                <c:pt idx="13">
                  <c:v>5m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10.199999999999999</c:v>
                </c:pt>
                <c:pt idx="1">
                  <c:v>19</c:v>
                </c:pt>
                <c:pt idx="2">
                  <c:v>15.7</c:v>
                </c:pt>
                <c:pt idx="3">
                  <c:v>20.9</c:v>
                </c:pt>
                <c:pt idx="4">
                  <c:v>6.4</c:v>
                </c:pt>
                <c:pt idx="5">
                  <c:v>8.5</c:v>
                </c:pt>
                <c:pt idx="6">
                  <c:v>17.5</c:v>
                </c:pt>
                <c:pt idx="7">
                  <c:v>33.200000000000003</c:v>
                </c:pt>
                <c:pt idx="8">
                  <c:v>29</c:v>
                </c:pt>
                <c:pt idx="9">
                  <c:v>29.6</c:v>
                </c:pt>
                <c:pt idx="10">
                  <c:v>22.8</c:v>
                </c:pt>
                <c:pt idx="11">
                  <c:v>19.399999999999999</c:v>
                </c:pt>
                <c:pt idx="12">
                  <c:v>24</c:v>
                </c:pt>
                <c:pt idx="13">
                  <c:v>22.1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E0D-429C-A804-D7CC333636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0E0D-429C-A804-D7CC3336364C}"/>
              </c:ext>
            </c:extLst>
          </c:dPt>
          <c:cat>
            <c:strRef>
              <c:f>Sheet1!$A$2:$A$15</c:f>
              <c:strCache>
                <c:ptCount val="14"/>
                <c:pt idx="0">
                  <c:v>323m</c:v>
                </c:pt>
                <c:pt idx="1">
                  <c:v>81m</c:v>
                </c:pt>
                <c:pt idx="2">
                  <c:v>66m</c:v>
                </c:pt>
                <c:pt idx="3">
                  <c:v>65m</c:v>
                </c:pt>
                <c:pt idx="4">
                  <c:v>60m</c:v>
                </c:pt>
                <c:pt idx="5">
                  <c:v>46m</c:v>
                </c:pt>
                <c:pt idx="6">
                  <c:v>36m</c:v>
                </c:pt>
                <c:pt idx="7">
                  <c:v>25m</c:v>
                </c:pt>
                <c:pt idx="8">
                  <c:v>21m</c:v>
                </c:pt>
                <c:pt idx="9">
                  <c:v>17m</c:v>
                </c:pt>
                <c:pt idx="10">
                  <c:v>11m</c:v>
                </c:pt>
                <c:pt idx="11">
                  <c:v>10m</c:v>
                </c:pt>
                <c:pt idx="12">
                  <c:v>10m</c:v>
                </c:pt>
                <c:pt idx="13">
                  <c:v>5m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5.2</c:v>
                </c:pt>
                <c:pt idx="1">
                  <c:v>17</c:v>
                </c:pt>
                <c:pt idx="2">
                  <c:v>16.100000000000001</c:v>
                </c:pt>
                <c:pt idx="3">
                  <c:v>14.3</c:v>
                </c:pt>
                <c:pt idx="4">
                  <c:v>5.6</c:v>
                </c:pt>
                <c:pt idx="5">
                  <c:v>8.1999999999999993</c:v>
                </c:pt>
                <c:pt idx="6">
                  <c:v>13.6</c:v>
                </c:pt>
                <c:pt idx="7">
                  <c:v>13.2</c:v>
                </c:pt>
                <c:pt idx="8">
                  <c:v>12.2</c:v>
                </c:pt>
                <c:pt idx="9">
                  <c:v>18.5</c:v>
                </c:pt>
                <c:pt idx="10">
                  <c:v>22.2</c:v>
                </c:pt>
                <c:pt idx="11">
                  <c:v>8.1</c:v>
                </c:pt>
                <c:pt idx="12">
                  <c:v>21</c:v>
                </c:pt>
                <c:pt idx="13">
                  <c:v>21.6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E0D-429C-A804-D7CC3336364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0E0D-429C-A804-D7CC3336364C}"/>
              </c:ext>
            </c:extLst>
          </c:dPt>
          <c:dPt>
            <c:idx val="8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C-0E0D-429C-A804-D7CC3336364C}"/>
              </c:ext>
            </c:extLst>
          </c:dPt>
          <c:cat>
            <c:strRef>
              <c:f>Sheet1!$A$2:$A$15</c:f>
              <c:strCache>
                <c:ptCount val="14"/>
                <c:pt idx="0">
                  <c:v>323m</c:v>
                </c:pt>
                <c:pt idx="1">
                  <c:v>81m</c:v>
                </c:pt>
                <c:pt idx="2">
                  <c:v>66m</c:v>
                </c:pt>
                <c:pt idx="3">
                  <c:v>65m</c:v>
                </c:pt>
                <c:pt idx="4">
                  <c:v>60m</c:v>
                </c:pt>
                <c:pt idx="5">
                  <c:v>46m</c:v>
                </c:pt>
                <c:pt idx="6">
                  <c:v>36m</c:v>
                </c:pt>
                <c:pt idx="7">
                  <c:v>25m</c:v>
                </c:pt>
                <c:pt idx="8">
                  <c:v>21m</c:v>
                </c:pt>
                <c:pt idx="9">
                  <c:v>17m</c:v>
                </c:pt>
                <c:pt idx="10">
                  <c:v>11m</c:v>
                </c:pt>
                <c:pt idx="11">
                  <c:v>10m</c:v>
                </c:pt>
                <c:pt idx="12">
                  <c:v>10m</c:v>
                </c:pt>
                <c:pt idx="13">
                  <c:v>5m</c:v>
                </c:pt>
              </c:strCache>
            </c:strRef>
          </c:cat>
          <c:val>
            <c:numRef>
              <c:f>Sheet1!$E$2:$E$15</c:f>
              <c:numCache>
                <c:formatCode>General</c:formatCode>
                <c:ptCount val="14"/>
                <c:pt idx="0">
                  <c:v>4.2</c:v>
                </c:pt>
                <c:pt idx="1">
                  <c:v>14</c:v>
                </c:pt>
                <c:pt idx="2">
                  <c:v>10.4</c:v>
                </c:pt>
                <c:pt idx="3">
                  <c:v>11.5</c:v>
                </c:pt>
                <c:pt idx="5">
                  <c:v>5.7</c:v>
                </c:pt>
                <c:pt idx="6">
                  <c:v>8.6</c:v>
                </c:pt>
                <c:pt idx="7">
                  <c:v>9.3000000000000007</c:v>
                </c:pt>
                <c:pt idx="10">
                  <c:v>5.4</c:v>
                </c:pt>
                <c:pt idx="12">
                  <c:v>5</c:v>
                </c:pt>
                <c:pt idx="13">
                  <c:v>11.3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E0D-429C-A804-D7CC3336364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6A737B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0E0D-429C-A804-D7CC3336364C}"/>
              </c:ext>
            </c:extLst>
          </c:dPt>
          <c:cat>
            <c:strRef>
              <c:f>Sheet1!$A$2:$A$15</c:f>
              <c:strCache>
                <c:ptCount val="14"/>
                <c:pt idx="0">
                  <c:v>323m</c:v>
                </c:pt>
                <c:pt idx="1">
                  <c:v>81m</c:v>
                </c:pt>
                <c:pt idx="2">
                  <c:v>66m</c:v>
                </c:pt>
                <c:pt idx="3">
                  <c:v>65m</c:v>
                </c:pt>
                <c:pt idx="4">
                  <c:v>60m</c:v>
                </c:pt>
                <c:pt idx="5">
                  <c:v>46m</c:v>
                </c:pt>
                <c:pt idx="6">
                  <c:v>36m</c:v>
                </c:pt>
                <c:pt idx="7">
                  <c:v>25m</c:v>
                </c:pt>
                <c:pt idx="8">
                  <c:v>21m</c:v>
                </c:pt>
                <c:pt idx="9">
                  <c:v>17m</c:v>
                </c:pt>
                <c:pt idx="10">
                  <c:v>11m</c:v>
                </c:pt>
                <c:pt idx="11">
                  <c:v>10m</c:v>
                </c:pt>
                <c:pt idx="12">
                  <c:v>10m</c:v>
                </c:pt>
                <c:pt idx="13">
                  <c:v>5m</c:v>
                </c:pt>
              </c:strCache>
            </c:strRef>
          </c:cat>
          <c:val>
            <c:numRef>
              <c:f>Sheet1!$F$2:$F$15</c:f>
              <c:numCache>
                <c:formatCode>General</c:formatCode>
                <c:ptCount val="14"/>
                <c:pt idx="0">
                  <c:v>59</c:v>
                </c:pt>
                <c:pt idx="1">
                  <c:v>28</c:v>
                </c:pt>
                <c:pt idx="2">
                  <c:v>30.299999999999997</c:v>
                </c:pt>
                <c:pt idx="3">
                  <c:v>32.200000000000003</c:v>
                </c:pt>
                <c:pt idx="4">
                  <c:v>80</c:v>
                </c:pt>
                <c:pt idx="5">
                  <c:v>54</c:v>
                </c:pt>
                <c:pt idx="6">
                  <c:v>26.300000000000011</c:v>
                </c:pt>
                <c:pt idx="7">
                  <c:v>8.6</c:v>
                </c:pt>
                <c:pt idx="8">
                  <c:v>15.799999999999997</c:v>
                </c:pt>
                <c:pt idx="9">
                  <c:v>16.5</c:v>
                </c:pt>
                <c:pt idx="10">
                  <c:v>22.499999999999986</c:v>
                </c:pt>
                <c:pt idx="11">
                  <c:v>52.199999999999996</c:v>
                </c:pt>
                <c:pt idx="12">
                  <c:v>9</c:v>
                </c:pt>
                <c:pt idx="13">
                  <c:v>22.2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E0D-429C-A804-D7CC333636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2798635685143895"/>
          <c:y val="9.0234910113392783E-2"/>
          <c:w val="0.73059676537590434"/>
          <c:h val="0.83752589282243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0-3950-4964-BC9D-28C7B44AB48D}"/>
              </c:ext>
            </c:extLst>
          </c:dPt>
          <c:cat>
            <c:strRef>
              <c:f>Sheet1!$A$2:$A$15</c:f>
              <c:strCache>
                <c:ptCount val="14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Sweden</c:v>
                </c:pt>
                <c:pt idx="13">
                  <c:v>Ireland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21.4</c:v>
                </c:pt>
                <c:pt idx="1">
                  <c:v>22</c:v>
                </c:pt>
                <c:pt idx="2">
                  <c:v>27.6</c:v>
                </c:pt>
                <c:pt idx="3">
                  <c:v>21.1</c:v>
                </c:pt>
                <c:pt idx="4">
                  <c:v>8</c:v>
                </c:pt>
                <c:pt idx="5">
                  <c:v>23.6</c:v>
                </c:pt>
                <c:pt idx="6">
                  <c:v>34</c:v>
                </c:pt>
                <c:pt idx="7">
                  <c:v>35.700000000000003</c:v>
                </c:pt>
                <c:pt idx="8">
                  <c:v>43</c:v>
                </c:pt>
                <c:pt idx="9">
                  <c:v>35.4</c:v>
                </c:pt>
                <c:pt idx="10">
                  <c:v>27.1</c:v>
                </c:pt>
                <c:pt idx="11">
                  <c:v>20.3</c:v>
                </c:pt>
                <c:pt idx="12">
                  <c:v>41</c:v>
                </c:pt>
                <c:pt idx="13">
                  <c:v>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3950-4964-BC9D-28C7B44AB48D}"/>
              </c:ext>
            </c:extLst>
          </c:dPt>
          <c:cat>
            <c:strRef>
              <c:f>Sheet1!$A$2:$A$15</c:f>
              <c:strCache>
                <c:ptCount val="14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Sweden</c:v>
                </c:pt>
                <c:pt idx="13">
                  <c:v>Ireland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10.199999999999999</c:v>
                </c:pt>
                <c:pt idx="1">
                  <c:v>19</c:v>
                </c:pt>
                <c:pt idx="2">
                  <c:v>15.7</c:v>
                </c:pt>
                <c:pt idx="3">
                  <c:v>20.9</c:v>
                </c:pt>
                <c:pt idx="4">
                  <c:v>6.4</c:v>
                </c:pt>
                <c:pt idx="5">
                  <c:v>8.5</c:v>
                </c:pt>
                <c:pt idx="6">
                  <c:v>17.5</c:v>
                </c:pt>
                <c:pt idx="7">
                  <c:v>33.200000000000003</c:v>
                </c:pt>
                <c:pt idx="8">
                  <c:v>29</c:v>
                </c:pt>
                <c:pt idx="9">
                  <c:v>29.6</c:v>
                </c:pt>
                <c:pt idx="10">
                  <c:v>22.8</c:v>
                </c:pt>
                <c:pt idx="11">
                  <c:v>19.399999999999999</c:v>
                </c:pt>
                <c:pt idx="12">
                  <c:v>24</c:v>
                </c:pt>
                <c:pt idx="13">
                  <c:v>22.1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3950-4964-BC9D-28C7B44AB48D}"/>
              </c:ext>
            </c:extLst>
          </c:dPt>
          <c:cat>
            <c:strRef>
              <c:f>Sheet1!$A$2:$A$15</c:f>
              <c:strCache>
                <c:ptCount val="14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Sweden</c:v>
                </c:pt>
                <c:pt idx="13">
                  <c:v>Ireland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5.2</c:v>
                </c:pt>
                <c:pt idx="1">
                  <c:v>17</c:v>
                </c:pt>
                <c:pt idx="2">
                  <c:v>16.100000000000001</c:v>
                </c:pt>
                <c:pt idx="3">
                  <c:v>14.3</c:v>
                </c:pt>
                <c:pt idx="4">
                  <c:v>5.6</c:v>
                </c:pt>
                <c:pt idx="5">
                  <c:v>8.1999999999999993</c:v>
                </c:pt>
                <c:pt idx="6">
                  <c:v>13.6</c:v>
                </c:pt>
                <c:pt idx="7">
                  <c:v>13.2</c:v>
                </c:pt>
                <c:pt idx="8">
                  <c:v>12.2</c:v>
                </c:pt>
                <c:pt idx="9">
                  <c:v>18.5</c:v>
                </c:pt>
                <c:pt idx="10">
                  <c:v>22.2</c:v>
                </c:pt>
                <c:pt idx="11">
                  <c:v>8.1</c:v>
                </c:pt>
                <c:pt idx="12">
                  <c:v>21</c:v>
                </c:pt>
                <c:pt idx="13">
                  <c:v>21.6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63-465B-B048-19A6CF0C99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3950-4964-BC9D-28C7B44AB48D}"/>
              </c:ext>
            </c:extLst>
          </c:dPt>
          <c:dPt>
            <c:idx val="8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32E3-4AA0-93E1-3C744F22EBE5}"/>
              </c:ext>
            </c:extLst>
          </c:dPt>
          <c:cat>
            <c:strRef>
              <c:f>Sheet1!$A$2:$A$15</c:f>
              <c:strCache>
                <c:ptCount val="14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Sweden</c:v>
                </c:pt>
                <c:pt idx="13">
                  <c:v>Ireland</c:v>
                </c:pt>
              </c:strCache>
            </c:strRef>
          </c:cat>
          <c:val>
            <c:numRef>
              <c:f>Sheet1!$E$2:$E$15</c:f>
              <c:numCache>
                <c:formatCode>General</c:formatCode>
                <c:ptCount val="14"/>
                <c:pt idx="0">
                  <c:v>4.2</c:v>
                </c:pt>
                <c:pt idx="1">
                  <c:v>14</c:v>
                </c:pt>
                <c:pt idx="2">
                  <c:v>10.4</c:v>
                </c:pt>
                <c:pt idx="3">
                  <c:v>11.5</c:v>
                </c:pt>
                <c:pt idx="5">
                  <c:v>5.7</c:v>
                </c:pt>
                <c:pt idx="6">
                  <c:v>8.6</c:v>
                </c:pt>
                <c:pt idx="7">
                  <c:v>9.3000000000000007</c:v>
                </c:pt>
                <c:pt idx="10">
                  <c:v>5.4</c:v>
                </c:pt>
                <c:pt idx="12">
                  <c:v>5</c:v>
                </c:pt>
                <c:pt idx="13">
                  <c:v>11.3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2E3-4AA0-93E1-3C744F22EB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6A737B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3950-4964-BC9D-28C7B44AB48D}"/>
              </c:ext>
            </c:extLst>
          </c:dPt>
          <c:cat>
            <c:strRef>
              <c:f>Sheet1!$A$2:$A$15</c:f>
              <c:strCache>
                <c:ptCount val="14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Sweden</c:v>
                </c:pt>
                <c:pt idx="13">
                  <c:v>Ireland</c:v>
                </c:pt>
              </c:strCache>
            </c:strRef>
          </c:cat>
          <c:val>
            <c:numRef>
              <c:f>Sheet1!$F$2:$F$15</c:f>
              <c:numCache>
                <c:formatCode>General</c:formatCode>
                <c:ptCount val="14"/>
                <c:pt idx="0">
                  <c:v>59</c:v>
                </c:pt>
                <c:pt idx="1">
                  <c:v>28</c:v>
                </c:pt>
                <c:pt idx="2">
                  <c:v>30.299999999999997</c:v>
                </c:pt>
                <c:pt idx="3">
                  <c:v>32.200000000000003</c:v>
                </c:pt>
                <c:pt idx="4">
                  <c:v>80</c:v>
                </c:pt>
                <c:pt idx="5">
                  <c:v>54</c:v>
                </c:pt>
                <c:pt idx="6">
                  <c:v>26.300000000000011</c:v>
                </c:pt>
                <c:pt idx="7">
                  <c:v>8.6</c:v>
                </c:pt>
                <c:pt idx="8">
                  <c:v>15.799999999999997</c:v>
                </c:pt>
                <c:pt idx="9">
                  <c:v>16.5</c:v>
                </c:pt>
                <c:pt idx="10">
                  <c:v>22.499999999999986</c:v>
                </c:pt>
                <c:pt idx="11">
                  <c:v>52.199999999999996</c:v>
                </c:pt>
                <c:pt idx="12">
                  <c:v>9</c:v>
                </c:pt>
                <c:pt idx="13">
                  <c:v>22.2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2E3-4AA0-93E1-3C744F22E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6182595137757075"/>
          <c:y val="9.0234910113392783E-2"/>
          <c:w val="0.69675712946673674"/>
          <c:h val="0.83752589282243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3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2A50-4369-AA3B-67D20A0C6578}"/>
              </c:ext>
            </c:extLst>
          </c:dPt>
          <c:cat>
            <c:strRef>
              <c:f>Sheet1!$A$2:$A$15</c:f>
              <c:strCache>
                <c:ptCount val="13"/>
                <c:pt idx="0">
                  <c:v>United States</c:v>
                </c:pt>
                <c:pt idx="1">
                  <c:v>California</c:v>
                </c:pt>
                <c:pt idx="2">
                  <c:v>Texas</c:v>
                </c:pt>
                <c:pt idx="3">
                  <c:v>Australia</c:v>
                </c:pt>
                <c:pt idx="4">
                  <c:v>New York</c:v>
                </c:pt>
                <c:pt idx="5">
                  <c:v>Florida</c:v>
                </c:pt>
                <c:pt idx="6">
                  <c:v>Illinois</c:v>
                </c:pt>
                <c:pt idx="7">
                  <c:v>Pennsylvania</c:v>
                </c:pt>
                <c:pt idx="8">
                  <c:v>Ohio</c:v>
                </c:pt>
                <c:pt idx="9">
                  <c:v>Georgia</c:v>
                </c:pt>
                <c:pt idx="10">
                  <c:v>Washington</c:v>
                </c:pt>
                <c:pt idx="11">
                  <c:v>Missouri</c:v>
                </c:pt>
                <c:pt idx="12">
                  <c:v>Colorado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3"/>
                <c:pt idx="0">
                  <c:v>10.73</c:v>
                </c:pt>
                <c:pt idx="1">
                  <c:v>21.7</c:v>
                </c:pt>
                <c:pt idx="2">
                  <c:v>19.68</c:v>
                </c:pt>
                <c:pt idx="3">
                  <c:v>24.5</c:v>
                </c:pt>
                <c:pt idx="4">
                  <c:v>35.119999999999997</c:v>
                </c:pt>
                <c:pt idx="5">
                  <c:v>19.010000000000002</c:v>
                </c:pt>
                <c:pt idx="6">
                  <c:v>17.84</c:v>
                </c:pt>
                <c:pt idx="7">
                  <c:v>23.49</c:v>
                </c:pt>
                <c:pt idx="8">
                  <c:v>17.899999999999999</c:v>
                </c:pt>
                <c:pt idx="9">
                  <c:v>21.96</c:v>
                </c:pt>
                <c:pt idx="10">
                  <c:v>21.24</c:v>
                </c:pt>
                <c:pt idx="11">
                  <c:v>10.45</c:v>
                </c:pt>
                <c:pt idx="12">
                  <c:v>24.12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3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2A50-4369-AA3B-67D20A0C6578}"/>
              </c:ext>
            </c:extLst>
          </c:dPt>
          <c:cat>
            <c:strRef>
              <c:f>Sheet1!$A$2:$A$15</c:f>
              <c:strCache>
                <c:ptCount val="13"/>
                <c:pt idx="0">
                  <c:v>United States</c:v>
                </c:pt>
                <c:pt idx="1">
                  <c:v>California</c:v>
                </c:pt>
                <c:pt idx="2">
                  <c:v>Texas</c:v>
                </c:pt>
                <c:pt idx="3">
                  <c:v>Australia</c:v>
                </c:pt>
                <c:pt idx="4">
                  <c:v>New York</c:v>
                </c:pt>
                <c:pt idx="5">
                  <c:v>Florida</c:v>
                </c:pt>
                <c:pt idx="6">
                  <c:v>Illinois</c:v>
                </c:pt>
                <c:pt idx="7">
                  <c:v>Pennsylvania</c:v>
                </c:pt>
                <c:pt idx="8">
                  <c:v>Ohio</c:v>
                </c:pt>
                <c:pt idx="9">
                  <c:v>Georgia</c:v>
                </c:pt>
                <c:pt idx="10">
                  <c:v>Washington</c:v>
                </c:pt>
                <c:pt idx="11">
                  <c:v>Missouri</c:v>
                </c:pt>
                <c:pt idx="12">
                  <c:v>Colorado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3"/>
                <c:pt idx="0">
                  <c:v>10.29</c:v>
                </c:pt>
                <c:pt idx="1">
                  <c:v>19.5</c:v>
                </c:pt>
                <c:pt idx="2">
                  <c:v>14.75</c:v>
                </c:pt>
                <c:pt idx="3">
                  <c:v>21.1</c:v>
                </c:pt>
                <c:pt idx="4">
                  <c:v>7.91</c:v>
                </c:pt>
                <c:pt idx="5">
                  <c:v>14.6</c:v>
                </c:pt>
                <c:pt idx="6">
                  <c:v>11.07</c:v>
                </c:pt>
                <c:pt idx="7">
                  <c:v>10.06</c:v>
                </c:pt>
                <c:pt idx="8">
                  <c:v>14.09</c:v>
                </c:pt>
                <c:pt idx="9">
                  <c:v>15.64</c:v>
                </c:pt>
                <c:pt idx="10">
                  <c:v>12.29</c:v>
                </c:pt>
                <c:pt idx="11">
                  <c:v>9.33</c:v>
                </c:pt>
                <c:pt idx="12">
                  <c:v>11.12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3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2A50-4369-AA3B-67D20A0C6578}"/>
              </c:ext>
            </c:extLst>
          </c:dPt>
          <c:cat>
            <c:strRef>
              <c:f>Sheet1!$A$2:$A$15</c:f>
              <c:strCache>
                <c:ptCount val="13"/>
                <c:pt idx="0">
                  <c:v>United States</c:v>
                </c:pt>
                <c:pt idx="1">
                  <c:v>California</c:v>
                </c:pt>
                <c:pt idx="2">
                  <c:v>Texas</c:v>
                </c:pt>
                <c:pt idx="3">
                  <c:v>Australia</c:v>
                </c:pt>
                <c:pt idx="4">
                  <c:v>New York</c:v>
                </c:pt>
                <c:pt idx="5">
                  <c:v>Florida</c:v>
                </c:pt>
                <c:pt idx="6">
                  <c:v>Illinois</c:v>
                </c:pt>
                <c:pt idx="7">
                  <c:v>Pennsylvania</c:v>
                </c:pt>
                <c:pt idx="8">
                  <c:v>Ohio</c:v>
                </c:pt>
                <c:pt idx="9">
                  <c:v>Georgia</c:v>
                </c:pt>
                <c:pt idx="10">
                  <c:v>Washington</c:v>
                </c:pt>
                <c:pt idx="11">
                  <c:v>Missouri</c:v>
                </c:pt>
                <c:pt idx="12">
                  <c:v>Colorado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3"/>
                <c:pt idx="0">
                  <c:v>10.199999999999999</c:v>
                </c:pt>
                <c:pt idx="1">
                  <c:v>9.3699999999999992</c:v>
                </c:pt>
                <c:pt idx="2">
                  <c:v>9.34</c:v>
                </c:pt>
                <c:pt idx="3">
                  <c:v>16.7</c:v>
                </c:pt>
                <c:pt idx="4">
                  <c:v>7.5</c:v>
                </c:pt>
                <c:pt idx="5">
                  <c:v>8.91</c:v>
                </c:pt>
                <c:pt idx="6">
                  <c:v>8.83</c:v>
                </c:pt>
                <c:pt idx="7">
                  <c:v>7.86</c:v>
                </c:pt>
                <c:pt idx="8">
                  <c:v>11.81</c:v>
                </c:pt>
                <c:pt idx="9">
                  <c:v>14.59</c:v>
                </c:pt>
                <c:pt idx="10">
                  <c:v>10.62</c:v>
                </c:pt>
                <c:pt idx="11">
                  <c:v>8.84</c:v>
                </c:pt>
                <c:pt idx="12">
                  <c:v>10.6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63-465B-B048-19A6CF0C99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3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2A50-4369-AA3B-67D20A0C6578}"/>
              </c:ext>
            </c:extLst>
          </c:dPt>
          <c:cat>
            <c:strRef>
              <c:f>Sheet1!$A$2:$A$15</c:f>
              <c:strCache>
                <c:ptCount val="13"/>
                <c:pt idx="0">
                  <c:v>United States</c:v>
                </c:pt>
                <c:pt idx="1">
                  <c:v>California</c:v>
                </c:pt>
                <c:pt idx="2">
                  <c:v>Texas</c:v>
                </c:pt>
                <c:pt idx="3">
                  <c:v>Australia</c:v>
                </c:pt>
                <c:pt idx="4">
                  <c:v>New York</c:v>
                </c:pt>
                <c:pt idx="5">
                  <c:v>Florida</c:v>
                </c:pt>
                <c:pt idx="6">
                  <c:v>Illinois</c:v>
                </c:pt>
                <c:pt idx="7">
                  <c:v>Pennsylvania</c:v>
                </c:pt>
                <c:pt idx="8">
                  <c:v>Ohio</c:v>
                </c:pt>
                <c:pt idx="9">
                  <c:v>Georgia</c:v>
                </c:pt>
                <c:pt idx="10">
                  <c:v>Washington</c:v>
                </c:pt>
                <c:pt idx="11">
                  <c:v>Missouri</c:v>
                </c:pt>
                <c:pt idx="12">
                  <c:v>Colorado</c:v>
                </c:pt>
              </c:strCache>
            </c:strRef>
          </c:cat>
          <c:val>
            <c:numRef>
              <c:f>Sheet1!$E$2:$E$15</c:f>
              <c:numCache>
                <c:formatCode>General</c:formatCode>
                <c:ptCount val="13"/>
                <c:pt idx="0">
                  <c:v>4.3899999999999997</c:v>
                </c:pt>
                <c:pt idx="1">
                  <c:v>6.21</c:v>
                </c:pt>
                <c:pt idx="2">
                  <c:v>8.7899999999999991</c:v>
                </c:pt>
                <c:pt idx="3">
                  <c:v>14.9</c:v>
                </c:pt>
                <c:pt idx="4">
                  <c:v>7.31</c:v>
                </c:pt>
                <c:pt idx="5">
                  <c:v>5.32</c:v>
                </c:pt>
                <c:pt idx="6">
                  <c:v>6.17</c:v>
                </c:pt>
                <c:pt idx="7">
                  <c:v>4.04</c:v>
                </c:pt>
                <c:pt idx="8">
                  <c:v>9.0500000000000007</c:v>
                </c:pt>
                <c:pt idx="9">
                  <c:v>6.12</c:v>
                </c:pt>
                <c:pt idx="10">
                  <c:v>10.5</c:v>
                </c:pt>
                <c:pt idx="11">
                  <c:v>6.91</c:v>
                </c:pt>
                <c:pt idx="12">
                  <c:v>9.1999999999999993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2E3-4AA0-93E1-3C744F22EB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3"/>
            <c:invertIfNegative val="0"/>
            <c:bubble3D val="0"/>
            <c:spPr>
              <a:solidFill>
                <a:srgbClr val="6A737B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2A50-4369-AA3B-67D20A0C6578}"/>
              </c:ext>
            </c:extLst>
          </c:dPt>
          <c:cat>
            <c:strRef>
              <c:f>Sheet1!$A$2:$A$15</c:f>
              <c:strCache>
                <c:ptCount val="13"/>
                <c:pt idx="0">
                  <c:v>United States</c:v>
                </c:pt>
                <c:pt idx="1">
                  <c:v>California</c:v>
                </c:pt>
                <c:pt idx="2">
                  <c:v>Texas</c:v>
                </c:pt>
                <c:pt idx="3">
                  <c:v>Australia</c:v>
                </c:pt>
                <c:pt idx="4">
                  <c:v>New York</c:v>
                </c:pt>
                <c:pt idx="5">
                  <c:v>Florida</c:v>
                </c:pt>
                <c:pt idx="6">
                  <c:v>Illinois</c:v>
                </c:pt>
                <c:pt idx="7">
                  <c:v>Pennsylvania</c:v>
                </c:pt>
                <c:pt idx="8">
                  <c:v>Ohio</c:v>
                </c:pt>
                <c:pt idx="9">
                  <c:v>Georgia</c:v>
                </c:pt>
                <c:pt idx="10">
                  <c:v>Washington</c:v>
                </c:pt>
                <c:pt idx="11">
                  <c:v>Missouri</c:v>
                </c:pt>
                <c:pt idx="12">
                  <c:v>Colorado</c:v>
                </c:pt>
              </c:strCache>
            </c:strRef>
          </c:cat>
          <c:val>
            <c:numRef>
              <c:f>Sheet1!$F$2:$F$15</c:f>
              <c:numCache>
                <c:formatCode>General</c:formatCode>
                <c:ptCount val="13"/>
                <c:pt idx="0">
                  <c:v>64.39</c:v>
                </c:pt>
                <c:pt idx="1">
                  <c:v>43.22</c:v>
                </c:pt>
                <c:pt idx="2">
                  <c:v>47.440000000000005</c:v>
                </c:pt>
                <c:pt idx="3">
                  <c:v>22.799999999999997</c:v>
                </c:pt>
                <c:pt idx="4">
                  <c:v>42.16</c:v>
                </c:pt>
                <c:pt idx="5">
                  <c:v>52.160000000000004</c:v>
                </c:pt>
                <c:pt idx="6">
                  <c:v>56.089999999999996</c:v>
                </c:pt>
                <c:pt idx="7">
                  <c:v>54.550000000000004</c:v>
                </c:pt>
                <c:pt idx="8">
                  <c:v>47.150000000000006</c:v>
                </c:pt>
                <c:pt idx="9">
                  <c:v>41.690000000000005</c:v>
                </c:pt>
                <c:pt idx="10">
                  <c:v>45.35</c:v>
                </c:pt>
                <c:pt idx="11">
                  <c:v>64.47</c:v>
                </c:pt>
                <c:pt idx="12">
                  <c:v>44.959999999999994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2E3-4AA0-93E1-3C744F22E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percentStacked"/>
        <c:varyColors val="0"/>
        <c:ser>
          <c:idx val="7"/>
          <c:order val="0"/>
          <c:tx>
            <c:strRef>
              <c:f>Sheet1!$H$1</c:f>
              <c:strCache>
                <c:ptCount val="1"/>
                <c:pt idx="0">
                  <c:v>&lt;5</c:v>
                </c:pt>
              </c:strCache>
            </c:strRef>
          </c:tx>
          <c:spPr>
            <a:solidFill>
              <a:srgbClr val="FFE07F"/>
            </a:solidFill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Sheet1!$A$2:$A$24</c15:sqref>
                  </c15:fullRef>
                </c:ext>
              </c:extLst>
              <c:f>Sheet1!$A$9:$A$24</c:f>
              <c:strCache>
                <c:ptCount val="16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Sheet1!$H$2:$H$24</c15:sqref>
                  </c15:fullRef>
                </c:ext>
              </c:extLst>
              <c:f>Sheet1!$H$9:$H$24</c:f>
              <c:numCache>
                <c:formatCode>General</c:formatCode>
                <c:ptCount val="16"/>
                <c:pt idx="0">
                  <c:v>7.7092474740155001</c:v>
                </c:pt>
                <c:pt idx="1">
                  <c:v>11.473511099662694</c:v>
                </c:pt>
                <c:pt idx="2">
                  <c:v>7.3473345894482271</c:v>
                </c:pt>
                <c:pt idx="3">
                  <c:v>6.5256827494830318</c:v>
                </c:pt>
                <c:pt idx="4">
                  <c:v>3.9494193686004251</c:v>
                </c:pt>
                <c:pt idx="5">
                  <c:v>4.0344128821120098</c:v>
                </c:pt>
                <c:pt idx="6">
                  <c:v>5.6301643511694133</c:v>
                </c:pt>
                <c:pt idx="7">
                  <c:v>9.3338411097666771</c:v>
                </c:pt>
                <c:pt idx="8">
                  <c:v>8.6958748077247083</c:v>
                </c:pt>
                <c:pt idx="9">
                  <c:v>12.260396970044987</c:v>
                </c:pt>
                <c:pt idx="10">
                  <c:v>10.846047162489876</c:v>
                </c:pt>
                <c:pt idx="11">
                  <c:v>9.1939910376100809</c:v>
                </c:pt>
                <c:pt idx="12">
                  <c:v>9.594226549913591</c:v>
                </c:pt>
                <c:pt idx="13">
                  <c:v>10.055648942016255</c:v>
                </c:pt>
                <c:pt idx="14">
                  <c:v>7.4984660433209696</c:v>
                </c:pt>
                <c:pt idx="15">
                  <c:v>5.7691864924404443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CD0-403F-8C21-59DB4BECD539}"/>
            </c:ext>
          </c:extLst>
        </c:ser>
        <c:ser>
          <c:idx val="6"/>
          <c:order val="1"/>
          <c:tx>
            <c:strRef>
              <c:f>Sheet1!$G$1</c:f>
              <c:strCache>
                <c:ptCount val="1"/>
                <c:pt idx="0">
                  <c:v>5-10</c:v>
                </c:pt>
              </c:strCache>
            </c:strRef>
          </c:tx>
          <c:spPr>
            <a:solidFill>
              <a:srgbClr val="FFC35A"/>
            </a:solidFill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Sheet1!$A$2:$A$24</c15:sqref>
                  </c15:fullRef>
                </c:ext>
              </c:extLst>
              <c:f>Sheet1!$A$9:$A$24</c:f>
              <c:strCache>
                <c:ptCount val="16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Sheet1!$G$2:$G$24</c15:sqref>
                  </c15:fullRef>
                </c:ext>
              </c:extLst>
              <c:f>Sheet1!$G$9:$G$24</c:f>
              <c:numCache>
                <c:formatCode>General</c:formatCode>
                <c:ptCount val="16"/>
                <c:pt idx="0">
                  <c:v>22.344568128757977</c:v>
                </c:pt>
                <c:pt idx="1">
                  <c:v>32.192145464669572</c:v>
                </c:pt>
                <c:pt idx="2">
                  <c:v>31.310735744773172</c:v>
                </c:pt>
                <c:pt idx="3">
                  <c:v>24.565419868099639</c:v>
                </c:pt>
                <c:pt idx="4">
                  <c:v>24.116843256132302</c:v>
                </c:pt>
                <c:pt idx="5">
                  <c:v>15.382971753695529</c:v>
                </c:pt>
                <c:pt idx="6">
                  <c:v>10.68813868363968</c:v>
                </c:pt>
                <c:pt idx="7">
                  <c:v>12.091235718834401</c:v>
                </c:pt>
                <c:pt idx="8">
                  <c:v>22.703516280220889</c:v>
                </c:pt>
                <c:pt idx="9">
                  <c:v>25.89643351357762</c:v>
                </c:pt>
                <c:pt idx="10">
                  <c:v>23.27271118473497</c:v>
                </c:pt>
                <c:pt idx="11">
                  <c:v>28.900177346352923</c:v>
                </c:pt>
                <c:pt idx="12">
                  <c:v>25.976346165931762</c:v>
                </c:pt>
                <c:pt idx="13">
                  <c:v>30.728602018482881</c:v>
                </c:pt>
                <c:pt idx="14">
                  <c:v>28.168436452311202</c:v>
                </c:pt>
                <c:pt idx="15">
                  <c:v>18.179924009241304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CD0-403F-8C21-59DB4BECD539}"/>
            </c:ext>
          </c:extLst>
        </c:ser>
        <c:ser>
          <c:idx val="5"/>
          <c:order val="2"/>
          <c:tx>
            <c:strRef>
              <c:f>Sheet1!$F$1</c:f>
              <c:strCache>
                <c:ptCount val="1"/>
                <c:pt idx="0">
                  <c:v>10-15</c:v>
                </c:pt>
              </c:strCache>
            </c:strRef>
          </c:tx>
          <c:spPr>
            <a:solidFill>
              <a:srgbClr val="F68B33"/>
            </a:solidFill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Sheet1!$A$2:$A$24</c15:sqref>
                  </c15:fullRef>
                </c:ext>
              </c:extLst>
              <c:f>Sheet1!$A$9:$A$24</c:f>
              <c:strCache>
                <c:ptCount val="16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Sheet1!$F$2:$F$24</c15:sqref>
                  </c15:fullRef>
                </c:ext>
              </c:extLst>
              <c:f>Sheet1!$F$9:$F$24</c:f>
              <c:numCache>
                <c:formatCode>General</c:formatCode>
                <c:ptCount val="16"/>
                <c:pt idx="0">
                  <c:v>21.73321230532823</c:v>
                </c:pt>
                <c:pt idx="1">
                  <c:v>21.181770086107402</c:v>
                </c:pt>
                <c:pt idx="2">
                  <c:v>26.575962678848452</c:v>
                </c:pt>
                <c:pt idx="3">
                  <c:v>27.52863952901647</c:v>
                </c:pt>
                <c:pt idx="4">
                  <c:v>33.253948215082268</c:v>
                </c:pt>
                <c:pt idx="5">
                  <c:v>21.153649970253007</c:v>
                </c:pt>
                <c:pt idx="6">
                  <c:v>16.437784377376062</c:v>
                </c:pt>
                <c:pt idx="7">
                  <c:v>14.548447705957997</c:v>
                </c:pt>
                <c:pt idx="8">
                  <c:v>24.178278420692088</c:v>
                </c:pt>
                <c:pt idx="9">
                  <c:v>25.513264776837236</c:v>
                </c:pt>
                <c:pt idx="10">
                  <c:v>26.913893501829872</c:v>
                </c:pt>
                <c:pt idx="11">
                  <c:v>15.899612603853813</c:v>
                </c:pt>
                <c:pt idx="12">
                  <c:v>23.322315218238419</c:v>
                </c:pt>
                <c:pt idx="13">
                  <c:v>19.172438265713936</c:v>
                </c:pt>
                <c:pt idx="14">
                  <c:v>20.011640343021476</c:v>
                </c:pt>
                <c:pt idx="15">
                  <c:v>30.627451469436412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CD0-403F-8C21-59DB4BECD539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15-20</c:v>
                </c:pt>
              </c:strCache>
            </c:strRef>
          </c:tx>
          <c:spPr>
            <a:solidFill>
              <a:srgbClr val="D4582A"/>
            </a:solidFill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Sheet1!$A$2:$A$24</c15:sqref>
                  </c15:fullRef>
                </c:ext>
              </c:extLst>
              <c:f>Sheet1!$A$9:$A$24</c:f>
              <c:strCache>
                <c:ptCount val="16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Sheet1!$E$2:$E$24</c15:sqref>
                  </c15:fullRef>
                </c:ext>
              </c:extLst>
              <c:f>Sheet1!$E$9:$E$24</c:f>
              <c:numCache>
                <c:formatCode>General</c:formatCode>
                <c:ptCount val="16"/>
                <c:pt idx="0">
                  <c:v>27.693480357541699</c:v>
                </c:pt>
                <c:pt idx="1">
                  <c:v>13.002533644152797</c:v>
                </c:pt>
                <c:pt idx="2">
                  <c:v>16.141247660292702</c:v>
                </c:pt>
                <c:pt idx="3">
                  <c:v>24.382214056257475</c:v>
                </c:pt>
                <c:pt idx="4">
                  <c:v>16.070592779470143</c:v>
                </c:pt>
                <c:pt idx="5">
                  <c:v>32.994208484088951</c:v>
                </c:pt>
                <c:pt idx="6">
                  <c:v>22.408946244387373</c:v>
                </c:pt>
                <c:pt idx="7">
                  <c:v>28.046022097183332</c:v>
                </c:pt>
                <c:pt idx="8">
                  <c:v>10.406319459878787</c:v>
                </c:pt>
                <c:pt idx="9">
                  <c:v>9.6699805168609476</c:v>
                </c:pt>
                <c:pt idx="10">
                  <c:v>13.378079771241543</c:v>
                </c:pt>
                <c:pt idx="11">
                  <c:v>18.670765702764214</c:v>
                </c:pt>
                <c:pt idx="12">
                  <c:v>17.242366791757384</c:v>
                </c:pt>
                <c:pt idx="13">
                  <c:v>18.407470243149998</c:v>
                </c:pt>
                <c:pt idx="14">
                  <c:v>23.39418075599286</c:v>
                </c:pt>
                <c:pt idx="15">
                  <c:v>18.83420691883499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CD0-403F-8C21-59DB4BECD539}"/>
            </c:ext>
          </c:extLst>
        </c:ser>
        <c:ser>
          <c:idx val="3"/>
          <c:order val="4"/>
          <c:tx>
            <c:strRef>
              <c:f>Sheet1!$D$1</c:f>
              <c:strCache>
                <c:ptCount val="1"/>
                <c:pt idx="0">
                  <c:v>20-25</c:v>
                </c:pt>
              </c:strCache>
            </c:strRef>
          </c:tx>
          <c:spPr>
            <a:solidFill>
              <a:srgbClr val="A02226"/>
            </a:solidFill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Sheet1!$A$2:$A$24</c15:sqref>
                  </c15:fullRef>
                </c:ext>
              </c:extLst>
              <c:f>Sheet1!$A$9:$A$24</c:f>
              <c:strCache>
                <c:ptCount val="16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Sheet1!$D$2:$D$24</c15:sqref>
                  </c15:fullRef>
                </c:ext>
              </c:extLst>
              <c:f>Sheet1!$D$9:$D$24</c:f>
              <c:numCache>
                <c:formatCode>General</c:formatCode>
                <c:ptCount val="16"/>
                <c:pt idx="0">
                  <c:v>10.372030114134768</c:v>
                </c:pt>
                <c:pt idx="1">
                  <c:v>2.041167737982251</c:v>
                </c:pt>
                <c:pt idx="2">
                  <c:v>3.8298530070684538</c:v>
                </c:pt>
                <c:pt idx="3">
                  <c:v>1.6509891538118913</c:v>
                </c:pt>
                <c:pt idx="4">
                  <c:v>8.1901233997539613</c:v>
                </c:pt>
                <c:pt idx="5">
                  <c:v>7.6470929031698871</c:v>
                </c:pt>
                <c:pt idx="6">
                  <c:v>15.002049083615754</c:v>
                </c:pt>
                <c:pt idx="7">
                  <c:v>18.676244235510236</c:v>
                </c:pt>
                <c:pt idx="8">
                  <c:v>6.8780928653736266</c:v>
                </c:pt>
                <c:pt idx="9">
                  <c:v>2.1079906923642917</c:v>
                </c:pt>
                <c:pt idx="10">
                  <c:v>5.8712762294799052</c:v>
                </c:pt>
                <c:pt idx="11">
                  <c:v>2.0422833014257744</c:v>
                </c:pt>
                <c:pt idx="12">
                  <c:v>6.6683161418514354</c:v>
                </c:pt>
                <c:pt idx="13">
                  <c:v>3.7057043079479364</c:v>
                </c:pt>
                <c:pt idx="14">
                  <c:v>11.917068004006403</c:v>
                </c:pt>
                <c:pt idx="15">
                  <c:v>16.952045034019402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CD0-403F-8C21-59DB4BECD539}"/>
            </c:ext>
          </c:extLst>
        </c:ser>
        <c:ser>
          <c:idx val="2"/>
          <c:order val="5"/>
          <c:tx>
            <c:strRef>
              <c:f>Sheet1!$C$1</c:f>
              <c:strCache>
                <c:ptCount val="1"/>
                <c:pt idx="0">
                  <c:v>25-35</c:v>
                </c:pt>
              </c:strCache>
            </c:strRef>
          </c:tx>
          <c:spPr>
            <a:solidFill>
              <a:srgbClr val="621214"/>
            </a:solidFill>
            <a:ln w="9525">
              <a:noFill/>
            </a:ln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Sheet1!$A$2:$A$24</c15:sqref>
                  </c15:fullRef>
                </c:ext>
              </c:extLst>
              <c:f>Sheet1!$A$9:$A$24</c:f>
              <c:strCache>
                <c:ptCount val="16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Sheet1!$C$2:$C$24</c15:sqref>
                  </c15:fullRef>
                </c:ext>
              </c:extLst>
              <c:f>Sheet1!$C$9:$C$24</c:f>
              <c:numCache>
                <c:formatCode>General</c:formatCode>
                <c:ptCount val="16"/>
                <c:pt idx="0">
                  <c:v>7.3773851086315263</c:v>
                </c:pt>
                <c:pt idx="1">
                  <c:v>16.595139373421805</c:v>
                </c:pt>
                <c:pt idx="2">
                  <c:v>14.594210458493961</c:v>
                </c:pt>
                <c:pt idx="3">
                  <c:v>13.069712043653093</c:v>
                </c:pt>
                <c:pt idx="4">
                  <c:v>13.403673087687922</c:v>
                </c:pt>
                <c:pt idx="5">
                  <c:v>7.5467649777479568</c:v>
                </c:pt>
                <c:pt idx="6">
                  <c:v>26.088967496680382</c:v>
                </c:pt>
                <c:pt idx="7">
                  <c:v>11.48977969456053</c:v>
                </c:pt>
                <c:pt idx="8">
                  <c:v>21.347256962614168</c:v>
                </c:pt>
                <c:pt idx="9">
                  <c:v>21.387971541623788</c:v>
                </c:pt>
                <c:pt idx="10">
                  <c:v>18.179162410850562</c:v>
                </c:pt>
                <c:pt idx="11">
                  <c:v>19.636125682908322</c:v>
                </c:pt>
                <c:pt idx="12">
                  <c:v>16.151117229160437</c:v>
                </c:pt>
                <c:pt idx="13">
                  <c:v>15.618699154084537</c:v>
                </c:pt>
                <c:pt idx="14">
                  <c:v>4.9674649823930261</c:v>
                </c:pt>
                <c:pt idx="15">
                  <c:v>5.0195459365638113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34-4138-B5E6-26F4B8707154}"/>
            </c:ext>
          </c:extLst>
        </c:ser>
        <c:ser>
          <c:idx val="1"/>
          <c:order val="6"/>
          <c:tx>
            <c:strRef>
              <c:f>Sheet1!$B$1</c:f>
              <c:strCache>
                <c:ptCount val="1"/>
                <c:pt idx="0">
                  <c:v>&gt;35</c:v>
                </c:pt>
              </c:strCache>
            </c:strRef>
          </c:tx>
          <c:spPr>
            <a:solidFill>
              <a:srgbClr val="6A737B"/>
            </a:solidFill>
            <a:ln w="9525">
              <a:noFill/>
            </a:ln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Sheet1!$A$2:$A$24</c15:sqref>
                  </c15:fullRef>
                </c:ext>
              </c:extLst>
              <c:f>Sheet1!$A$9:$A$24</c:f>
              <c:strCache>
                <c:ptCount val="16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Sheet1!$B$2:$B$24</c15:sqref>
                  </c15:fullRef>
                </c:ext>
              </c:extLst>
              <c:f>Sheet1!$B$9:$B$24</c:f>
              <c:numCache>
                <c:formatCode>General</c:formatCode>
                <c:ptCount val="16"/>
                <c:pt idx="0">
                  <c:v>2.7700765115902986</c:v>
                </c:pt>
                <c:pt idx="1">
                  <c:v>3.5137325940034825</c:v>
                </c:pt>
                <c:pt idx="2">
                  <c:v>0.20065586107503192</c:v>
                </c:pt>
                <c:pt idx="3">
                  <c:v>2.2773425996784047</c:v>
                </c:pt>
                <c:pt idx="4">
                  <c:v>1.0153998932729789</c:v>
                </c:pt>
                <c:pt idx="5">
                  <c:v>11.24089902893266</c:v>
                </c:pt>
                <c:pt idx="6">
                  <c:v>3.7439497631313357</c:v>
                </c:pt>
                <c:pt idx="7">
                  <c:v>5.8144294381868242</c:v>
                </c:pt>
                <c:pt idx="8">
                  <c:v>5.7906612034957314</c:v>
                </c:pt>
                <c:pt idx="9">
                  <c:v>3.1639619886911294</c:v>
                </c:pt>
                <c:pt idx="10">
                  <c:v>1.5388297393732722</c:v>
                </c:pt>
                <c:pt idx="11">
                  <c:v>5.6570443250848719</c:v>
                </c:pt>
                <c:pt idx="12">
                  <c:v>1.0453119031469693</c:v>
                </c:pt>
                <c:pt idx="13">
                  <c:v>2.3114370686044592</c:v>
                </c:pt>
                <c:pt idx="14">
                  <c:v>4.0427434189540641</c:v>
                </c:pt>
                <c:pt idx="15">
                  <c:v>4.6176401394636333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32742720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FFC35A"/>
              </a:solidFill>
              <a:ln w="3175">
                <a:solidFill>
                  <a:srgbClr val="FFC35A"/>
                </a:solidFill>
              </a:ln>
            </c:spPr>
          </c:marker>
          <c:xVal>
            <c:numRef>
              <c:f>Sheet1!$B$2:$B$33</c:f>
              <c:numCache>
                <c:formatCode>General</c:formatCode>
                <c:ptCount val="32"/>
                <c:pt idx="1">
                  <c:v>35.830937126276055</c:v>
                </c:pt>
                <c:pt idx="2">
                  <c:v>42.462423612493275</c:v>
                </c:pt>
                <c:pt idx="5">
                  <c:v>30.844550409571902</c:v>
                </c:pt>
                <c:pt idx="7">
                  <c:v>32.918509855182137</c:v>
                </c:pt>
                <c:pt idx="8">
                  <c:v>37.074794650208432</c:v>
                </c:pt>
                <c:pt idx="9">
                  <c:v>29.894293679239915</c:v>
                </c:pt>
                <c:pt idx="19">
                  <c:v>36.439834350870889</c:v>
                </c:pt>
                <c:pt idx="21">
                  <c:v>35.634824346811463</c:v>
                </c:pt>
                <c:pt idx="27">
                  <c:v>35.02253661993754</c:v>
                </c:pt>
                <c:pt idx="28">
                  <c:v>29.757808430597088</c:v>
                </c:pt>
                <c:pt idx="30">
                  <c:v>25.607031183977014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1">
                  <c:v>44.274301999000002</c:v>
                </c:pt>
                <c:pt idx="2">
                  <c:v>40.580745516</c:v>
                </c:pt>
                <c:pt idx="5">
                  <c:v>53.028480965</c:v>
                </c:pt>
                <c:pt idx="7">
                  <c:v>42.412065419000001</c:v>
                </c:pt>
                <c:pt idx="8">
                  <c:v>36.545457509000002</c:v>
                </c:pt>
                <c:pt idx="9">
                  <c:v>41.323724714000001</c:v>
                </c:pt>
                <c:pt idx="19">
                  <c:v>44.767272224999999</c:v>
                </c:pt>
                <c:pt idx="21">
                  <c:v>74.487216220999997</c:v>
                </c:pt>
                <c:pt idx="27">
                  <c:v>50.812118264999995</c:v>
                </c:pt>
                <c:pt idx="28">
                  <c:v>82.016021318</c:v>
                </c:pt>
                <c:pt idx="30">
                  <c:v>43.942416322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4E26-4EC0-B722-57421015A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8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  <c:majorUnit val="10"/>
      </c:valAx>
      <c:valAx>
        <c:axId val="32426137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D4582A"/>
              </a:solidFill>
              <a:ln w="3175">
                <a:solidFill>
                  <a:srgbClr val="D4582A"/>
                </a:solidFill>
              </a:ln>
            </c:spPr>
          </c:marker>
          <c:dPt>
            <c:idx val="0"/>
            <c:marker>
              <c:spPr>
                <a:noFill/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581-4EDD-BE50-C4CF3AC961C9}"/>
              </c:ext>
            </c:extLst>
          </c:dPt>
          <c:dLbls>
            <c:dLbl>
              <c:idx val="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="1">
                        <a:solidFill>
                          <a:schemeClr val="accent2"/>
                        </a:solidFill>
                      </a:defRPr>
                    </a:pPr>
                    <a:fld id="{D23A29E7-62BB-4F25-9A50-35ABE2BED7A4}" type="CELLRANGE">
                      <a:rPr lang="en-AU"/>
                      <a:pPr>
                        <a:defRPr b="1"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581-4EDD-BE50-C4CF3AC961C9}"/>
                </c:ext>
              </c:extLst>
            </c:dLbl>
            <c:dLbl>
              <c:idx val="1"/>
              <c:layout>
                <c:manualLayout>
                  <c:x val="1.5920399007820093E-3"/>
                  <c:y val="7.2992700729927005E-3"/>
                </c:manualLayout>
              </c:layout>
              <c:tx>
                <c:rich>
                  <a:bodyPr/>
                  <a:lstStyle/>
                  <a:p>
                    <a:fld id="{CD6D3A1D-2BB2-46A3-87FF-06BE7B19120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2581-4EDD-BE50-C4CF3AC961C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3BBEE92-F007-42DE-A1FA-7D1A15F0134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2581-4EDD-BE50-C4CF3AC961C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3FD346E-3682-4CFA-B51A-D66F52332D5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2581-4EDD-BE50-C4CF3AC961C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581-4EDD-BE50-C4CF3AC961C9}"/>
                </c:ext>
              </c:extLst>
            </c:dLbl>
            <c:dLbl>
              <c:idx val="5"/>
              <c:layout>
                <c:manualLayout>
                  <c:x val="-9.394627454514981E-2"/>
                  <c:y val="-4.9513381995133866E-2"/>
                </c:manualLayout>
              </c:layout>
              <c:tx>
                <c:rich>
                  <a:bodyPr/>
                  <a:lstStyle/>
                  <a:p>
                    <a:fld id="{2B98F92F-20C0-4E47-A1BB-FD177D2F088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2581-4EDD-BE50-C4CF3AC961C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581-4EDD-BE50-C4CF3AC961C9}"/>
                </c:ext>
              </c:extLst>
            </c:dLbl>
            <c:dLbl>
              <c:idx val="7"/>
              <c:layout>
                <c:manualLayout>
                  <c:x val="-0.10032634310816588"/>
                  <c:y val="-6.4111922141119215E-2"/>
                </c:manualLayout>
              </c:layout>
              <c:tx>
                <c:rich>
                  <a:bodyPr/>
                  <a:lstStyle/>
                  <a:p>
                    <a:fld id="{D12EB68B-D5FA-481C-A53C-BDD55EFFF60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2581-4EDD-BE50-C4CF3AC961C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DF57E179-B68A-4D76-81DA-6D2BFC49FCF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2581-4EDD-BE50-C4CF3AC961C9}"/>
                </c:ext>
              </c:extLst>
            </c:dLbl>
            <c:dLbl>
              <c:idx val="9"/>
              <c:layout>
                <c:manualLayout>
                  <c:x val="-0.14809155157074794"/>
                  <c:y val="3.4063260340632603E-2"/>
                </c:manualLayout>
              </c:layout>
              <c:tx>
                <c:rich>
                  <a:bodyPr/>
                  <a:lstStyle/>
                  <a:p>
                    <a:fld id="{ADBE8F6A-244E-4B39-826E-84AC6F73325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2581-4EDD-BE50-C4CF3AC961C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581-4EDD-BE50-C4CF3AC961C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581-4EDD-BE50-C4CF3AC961C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581-4EDD-BE50-C4CF3AC961C9}"/>
                </c:ext>
              </c:extLst>
            </c:dLbl>
            <c:dLbl>
              <c:idx val="13"/>
              <c:layout>
                <c:manualLayout>
                  <c:x val="-9.9514402758766968E-2"/>
                  <c:y val="8.3576642335766338E-2"/>
                </c:manualLayout>
              </c:layout>
              <c:tx>
                <c:rich>
                  <a:bodyPr/>
                  <a:lstStyle/>
                  <a:p>
                    <a:fld id="{99446DC5-9FAC-4C0A-9B5B-1F5579598D1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2581-4EDD-BE50-C4CF3AC961C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581-4EDD-BE50-C4CF3AC961C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8EDAC9B1-D6D4-4BAE-B997-660E3ACCFA8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2581-4EDD-BE50-C4CF3AC961C9}"/>
                </c:ext>
              </c:extLst>
            </c:dLbl>
            <c:dLbl>
              <c:idx val="16"/>
              <c:layout>
                <c:manualLayout>
                  <c:x val="3.1840798015641352E-3"/>
                  <c:y val="-7.785888077858881E-2"/>
                </c:manualLayout>
              </c:layout>
              <c:tx>
                <c:rich>
                  <a:bodyPr/>
                  <a:lstStyle/>
                  <a:p>
                    <a:fld id="{51B9A52B-F509-41F2-A693-F2EDB867BE1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2581-4EDD-BE50-C4CF3AC961C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581-4EDD-BE50-C4CF3AC961C9}"/>
                </c:ext>
              </c:extLst>
            </c:dLbl>
            <c:dLbl>
              <c:idx val="18"/>
              <c:layout>
                <c:manualLayout>
                  <c:x val="9.5522394046924052E-3"/>
                  <c:y val="3.1630170316301706E-2"/>
                </c:manualLayout>
              </c:layout>
              <c:tx>
                <c:rich>
                  <a:bodyPr/>
                  <a:lstStyle/>
                  <a:p>
                    <a:fld id="{1DB8D11C-4537-4AD9-BF9C-C7685CECDFA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2581-4EDD-BE50-C4CF3AC961C9}"/>
                </c:ext>
              </c:extLst>
            </c:dLbl>
            <c:dLbl>
              <c:idx val="19"/>
              <c:layout>
                <c:manualLayout>
                  <c:x val="-3.1840798015641352E-3"/>
                  <c:y val="-2.6763990267639901E-2"/>
                </c:manualLayout>
              </c:layout>
              <c:tx>
                <c:rich>
                  <a:bodyPr/>
                  <a:lstStyle/>
                  <a:p>
                    <a:fld id="{79B77363-21D4-4910-8FA4-911256D632D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2581-4EDD-BE50-C4CF3AC961C9}"/>
                </c:ext>
              </c:extLst>
            </c:dLbl>
            <c:dLbl>
              <c:idx val="20"/>
              <c:layout>
                <c:manualLayout>
                  <c:x val="-0.12426642374059935"/>
                  <c:y val="2.1897906009923942E-2"/>
                </c:manualLayout>
              </c:layout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44C415B2-102A-48ED-ADEB-81FCE641F0D6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426661177680802"/>
                      <c:h val="0.1136253041362530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2581-4EDD-BE50-C4CF3AC961C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248ED74F-7FF6-4413-8AB3-17EA954C242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2581-4EDD-BE50-C4CF3AC961C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581-4EDD-BE50-C4CF3AC961C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581-4EDD-BE50-C4CF3AC961C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581-4EDD-BE50-C4CF3AC961C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581-4EDD-BE50-C4CF3AC961C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2581-4EDD-BE50-C4CF3AC961C9}"/>
                </c:ext>
              </c:extLst>
            </c:dLbl>
            <c:dLbl>
              <c:idx val="27"/>
              <c:layout>
                <c:manualLayout>
                  <c:x val="1.5920399007820093E-3"/>
                  <c:y val="-4.1362530413625302E-2"/>
                </c:manualLayout>
              </c:layout>
              <c:tx>
                <c:rich>
                  <a:bodyPr/>
                  <a:lstStyle/>
                  <a:p>
                    <a:fld id="{1E30C052-9F8B-427B-AE86-82C39B2291D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2581-4EDD-BE50-C4CF3AC961C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6841302A-CFC5-4D9C-BAA2-05FEB3EDCD3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2581-4EDD-BE50-C4CF3AC961C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2581-4EDD-BE50-C4CF3AC961C9}"/>
                </c:ext>
              </c:extLst>
            </c:dLbl>
            <c:dLbl>
              <c:idx val="30"/>
              <c:layout>
                <c:manualLayout>
                  <c:x val="-0.30095922284384208"/>
                  <c:y val="-2.4330900243309091E-2"/>
                </c:manualLayout>
              </c:layout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96B9E57E-B661-4AA2-85E8-79982BCB3AB6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026270413367521"/>
                      <c:h val="5.2068126520681268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2581-4EDD-BE50-C4CF3AC961C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56167291-F90D-46CA-B5BD-4673975013C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2581-4EDD-BE50-C4CF3AC961C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Sheet1!$B$2:$B$33</c:f>
              <c:numCache>
                <c:formatCode>General</c:formatCode>
                <c:ptCount val="32"/>
                <c:pt idx="0">
                  <c:v>41.509199403281947</c:v>
                </c:pt>
                <c:pt idx="3">
                  <c:v>22.691215355988639</c:v>
                </c:pt>
                <c:pt idx="13">
                  <c:v>35.431208428089199</c:v>
                </c:pt>
                <c:pt idx="15">
                  <c:v>22.618712365957151</c:v>
                </c:pt>
                <c:pt idx="16">
                  <c:v>53.361650485436897</c:v>
                </c:pt>
                <c:pt idx="18">
                  <c:v>43.194010184630173</c:v>
                </c:pt>
                <c:pt idx="20">
                  <c:v>34.129403031137137</c:v>
                </c:pt>
                <c:pt idx="31">
                  <c:v>17.978323739154995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0">
                  <c:v>51.524914344999999</c:v>
                </c:pt>
                <c:pt idx="3">
                  <c:v>43.315700442000001</c:v>
                </c:pt>
                <c:pt idx="13">
                  <c:v>35.703796126</c:v>
                </c:pt>
                <c:pt idx="15">
                  <c:v>34.517575842999996</c:v>
                </c:pt>
                <c:pt idx="16">
                  <c:v>27.105048066999998</c:v>
                </c:pt>
                <c:pt idx="18">
                  <c:v>9.4877055400000003</c:v>
                </c:pt>
                <c:pt idx="20">
                  <c:v>37.976298411000002</c:v>
                </c:pt>
                <c:pt idx="31">
                  <c:v>56.420415165999998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Sheet1!$A$2:$A$33</c15:f>
                <c15:dlblRangeCache>
                  <c:ptCount val="32"/>
                  <c:pt idx="0">
                    <c:v>Australia</c:v>
                  </c:pt>
                  <c:pt idx="3">
                    <c:v>Canada</c:v>
                  </c:pt>
                  <c:pt idx="13">
                    <c:v>Israel</c:v>
                  </c:pt>
                  <c:pt idx="15">
                    <c:v>Japan</c:v>
                  </c:pt>
                  <c:pt idx="16">
                    <c:v>Korea</c:v>
                  </c:pt>
                  <c:pt idx="18">
                    <c:v>Mexico</c:v>
                  </c:pt>
                  <c:pt idx="20">
                    <c:v>New Zealand</c:v>
                  </c:pt>
                  <c:pt idx="31">
                    <c:v>United States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0-2581-4EDD-BE50-C4CF3AC96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8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  <c:majorUnit val="10"/>
      </c:valAx>
      <c:valAx>
        <c:axId val="32426137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A02226"/>
              </a:solidFill>
              <a:ln w="3175">
                <a:solidFill>
                  <a:srgbClr val="A02226"/>
                </a:solidFill>
              </a:ln>
            </c:spPr>
          </c:marker>
          <c:xVal>
            <c:numRef>
              <c:f>Sheet1!$B$2:$B$33</c:f>
              <c:numCache>
                <c:formatCode>General</c:formatCode>
                <c:ptCount val="32"/>
                <c:pt idx="4">
                  <c:v>39.526534103057514</c:v>
                </c:pt>
                <c:pt idx="6">
                  <c:v>39.76799667984713</c:v>
                </c:pt>
                <c:pt idx="11">
                  <c:v>44.47083135293753</c:v>
                </c:pt>
                <c:pt idx="17">
                  <c:v>40.460845612347512</c:v>
                </c:pt>
                <c:pt idx="22">
                  <c:v>41.752612874867808</c:v>
                </c:pt>
                <c:pt idx="24">
                  <c:v>45.833645957940782</c:v>
                </c:pt>
                <c:pt idx="25">
                  <c:v>41.85603150881996</c:v>
                </c:pt>
                <c:pt idx="29">
                  <c:v>45.120268776048313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4">
                  <c:v>17.720854439</c:v>
                </c:pt>
                <c:pt idx="6">
                  <c:v>17.183398296</c:v>
                </c:pt>
                <c:pt idx="11">
                  <c:v>12.370316251</c:v>
                </c:pt>
                <c:pt idx="17">
                  <c:v>13.668069379</c:v>
                </c:pt>
                <c:pt idx="22">
                  <c:v>12.412866521</c:v>
                </c:pt>
                <c:pt idx="24">
                  <c:v>16.094074792000001</c:v>
                </c:pt>
                <c:pt idx="25">
                  <c:v>20.875498005000001</c:v>
                </c:pt>
                <c:pt idx="29">
                  <c:v>11.102771413000001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Small (1-19)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20-7170-4B1B-B027-302CD9046A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8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ax val="9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solidFill>
                <a:srgbClr val="621214"/>
              </a:solidFill>
            </a:ln>
          </c:spPr>
          <c:marker>
            <c:symbol val="circle"/>
            <c:size val="7"/>
            <c:spPr>
              <a:solidFill>
                <a:srgbClr val="621214"/>
              </a:solidFill>
              <a:ln w="3175">
                <a:solidFill>
                  <a:srgbClr val="621214"/>
                </a:solidFill>
              </a:ln>
            </c:spPr>
          </c:marker>
          <c:xVal>
            <c:numRef>
              <c:f>Sheet1!$B$2:$B$33</c:f>
              <c:numCache>
                <c:formatCode>General</c:formatCode>
                <c:ptCount val="32"/>
                <c:pt idx="10">
                  <c:v>66.864067246853509</c:v>
                </c:pt>
                <c:pt idx="12">
                  <c:v>40.96324222431668</c:v>
                </c:pt>
                <c:pt idx="14">
                  <c:v>57.488359727041562</c:v>
                </c:pt>
                <c:pt idx="23">
                  <c:v>51.668217339590548</c:v>
                </c:pt>
                <c:pt idx="26">
                  <c:v>49.898843133287968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10">
                  <c:v>18.007655107999998</c:v>
                </c:pt>
                <c:pt idx="12">
                  <c:v>62.602740042999997</c:v>
                </c:pt>
                <c:pt idx="14">
                  <c:v>30.171733047</c:v>
                </c:pt>
                <c:pt idx="23">
                  <c:v>19.252590345000002</c:v>
                </c:pt>
                <c:pt idx="26">
                  <c:v>25.810451402999998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7639-4FBA-B8AF-F23ABE286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8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  <c:majorUnit val="10"/>
      </c:valAx>
      <c:valAx>
        <c:axId val="32426137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4852451120927713E-2"/>
          <c:y val="2.4464820672609664E-2"/>
          <c:w val="0.81048883522474791"/>
          <c:h val="0.896524493079007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61.542408557674314</c:v>
                </c:pt>
                <c:pt idx="1">
                  <c:v>53.675964369900655</c:v>
                </c:pt>
                <c:pt idx="2">
                  <c:v>53.202900113255893</c:v>
                </c:pt>
                <c:pt idx="3">
                  <c:v>51.667838631194542</c:v>
                </c:pt>
                <c:pt idx="4">
                  <c:v>51.922982954280684</c:v>
                </c:pt>
                <c:pt idx="5">
                  <c:v>54.40670232058666</c:v>
                </c:pt>
                <c:pt idx="6">
                  <c:v>51.394770663348311</c:v>
                </c:pt>
                <c:pt idx="7">
                  <c:v>51.869359763920244</c:v>
                </c:pt>
                <c:pt idx="8">
                  <c:v>51.743544941006171</c:v>
                </c:pt>
                <c:pt idx="9">
                  <c:v>52.69804726313231</c:v>
                </c:pt>
                <c:pt idx="10">
                  <c:v>52.354402172243496</c:v>
                </c:pt>
                <c:pt idx="11">
                  <c:v>52.118163060387758</c:v>
                </c:pt>
                <c:pt idx="12">
                  <c:v>49.412248553482662</c:v>
                </c:pt>
                <c:pt idx="13">
                  <c:v>50.223979940704602</c:v>
                </c:pt>
                <c:pt idx="14">
                  <c:v>48.542364547474918</c:v>
                </c:pt>
                <c:pt idx="15">
                  <c:v>46.17467109174985</c:v>
                </c:pt>
                <c:pt idx="16">
                  <c:v>48.110913280037295</c:v>
                </c:pt>
                <c:pt idx="17">
                  <c:v>50.443263593900724</c:v>
                </c:pt>
                <c:pt idx="18">
                  <c:v>51.042480748189554</c:v>
                </c:pt>
                <c:pt idx="19">
                  <c:v>55.368003855893512</c:v>
                </c:pt>
                <c:pt idx="20">
                  <c:v>56.474948283739089</c:v>
                </c:pt>
                <c:pt idx="21">
                  <c:v>55.155120209261945</c:v>
                </c:pt>
                <c:pt idx="22">
                  <c:v>53.823823522491857</c:v>
                </c:pt>
                <c:pt idx="23">
                  <c:v>50.687033935161388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81.290122236619851</c:v>
                </c:pt>
                <c:pt idx="1">
                  <c:v>76.964094311893433</c:v>
                </c:pt>
                <c:pt idx="2">
                  <c:v>74.783855970472175</c:v>
                </c:pt>
                <c:pt idx="3">
                  <c:v>72.692961938222794</c:v>
                </c:pt>
                <c:pt idx="4">
                  <c:v>72.882165353075536</c:v>
                </c:pt>
                <c:pt idx="5">
                  <c:v>74.045076071784109</c:v>
                </c:pt>
                <c:pt idx="6">
                  <c:v>71.484306432643052</c:v>
                </c:pt>
                <c:pt idx="7">
                  <c:v>71.893661849761585</c:v>
                </c:pt>
                <c:pt idx="8">
                  <c:v>73.270634769358082</c:v>
                </c:pt>
                <c:pt idx="9">
                  <c:v>72.233156105624403</c:v>
                </c:pt>
                <c:pt idx="10">
                  <c:v>73.463834970712256</c:v>
                </c:pt>
                <c:pt idx="11">
                  <c:v>73.476483996732</c:v>
                </c:pt>
                <c:pt idx="12">
                  <c:v>73.339307803814066</c:v>
                </c:pt>
                <c:pt idx="13">
                  <c:v>70.699674683850205</c:v>
                </c:pt>
                <c:pt idx="14">
                  <c:v>69.078077388074348</c:v>
                </c:pt>
                <c:pt idx="15">
                  <c:v>68.851610437397198</c:v>
                </c:pt>
                <c:pt idx="16">
                  <c:v>69.979129508411248</c:v>
                </c:pt>
                <c:pt idx="17">
                  <c:v>70.82410504348357</c:v>
                </c:pt>
                <c:pt idx="18">
                  <c:v>71.270160605437837</c:v>
                </c:pt>
                <c:pt idx="19">
                  <c:v>74.026633867497551</c:v>
                </c:pt>
                <c:pt idx="20">
                  <c:v>75.134697821742861</c:v>
                </c:pt>
                <c:pt idx="21">
                  <c:v>73.891188126695766</c:v>
                </c:pt>
                <c:pt idx="22">
                  <c:v>72.03208722396721</c:v>
                </c:pt>
                <c:pt idx="23">
                  <c:v>71.011822332153315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</c:v>
                </c:pt>
              </c:strCache>
            </c:strRef>
          </c:tx>
          <c:spPr>
            <a:ln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90.851290416959102</c:v>
                </c:pt>
                <c:pt idx="1">
                  <c:v>88.09051916187704</c:v>
                </c:pt>
                <c:pt idx="2">
                  <c:v>86.493719551094969</c:v>
                </c:pt>
                <c:pt idx="3">
                  <c:v>85.885130048195819</c:v>
                </c:pt>
                <c:pt idx="4">
                  <c:v>86.157592814532634</c:v>
                </c:pt>
                <c:pt idx="5">
                  <c:v>86.815243261699635</c:v>
                </c:pt>
                <c:pt idx="6">
                  <c:v>85.752059228335469</c:v>
                </c:pt>
                <c:pt idx="7">
                  <c:v>85.136382449789338</c:v>
                </c:pt>
                <c:pt idx="8">
                  <c:v>86.428477222633461</c:v>
                </c:pt>
                <c:pt idx="9">
                  <c:v>85.835087221929797</c:v>
                </c:pt>
                <c:pt idx="10">
                  <c:v>86.309873118787479</c:v>
                </c:pt>
                <c:pt idx="11">
                  <c:v>86.352678108666822</c:v>
                </c:pt>
                <c:pt idx="12">
                  <c:v>86.02692988391874</c:v>
                </c:pt>
                <c:pt idx="13">
                  <c:v>84.008055891351546</c:v>
                </c:pt>
                <c:pt idx="14">
                  <c:v>83.536252664303873</c:v>
                </c:pt>
                <c:pt idx="15">
                  <c:v>83.82126257930345</c:v>
                </c:pt>
                <c:pt idx="16">
                  <c:v>84.363911389628882</c:v>
                </c:pt>
                <c:pt idx="17">
                  <c:v>84.720122131413135</c:v>
                </c:pt>
                <c:pt idx="18">
                  <c:v>85.179750048792187</c:v>
                </c:pt>
                <c:pt idx="19">
                  <c:v>86.818795305716094</c:v>
                </c:pt>
                <c:pt idx="20">
                  <c:v>87.491114967027599</c:v>
                </c:pt>
                <c:pt idx="21">
                  <c:v>86.388061432567795</c:v>
                </c:pt>
                <c:pt idx="22">
                  <c:v>85.228288070352704</c:v>
                </c:pt>
                <c:pt idx="23">
                  <c:v>85.1626095564569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B9-45A2-B316-07F289D74C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200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cat>
          <c:val>
            <c:numRef>
              <c:f>Sheet1!$E$2:$E$25</c:f>
              <c:numCache>
                <c:formatCode>General</c:formatCode>
                <c:ptCount val="24"/>
                <c:pt idx="0">
                  <c:v>97.374141718387506</c:v>
                </c:pt>
                <c:pt idx="1">
                  <c:v>95.766987327217294</c:v>
                </c:pt>
                <c:pt idx="2">
                  <c:v>94.822860846802541</c:v>
                </c:pt>
                <c:pt idx="3">
                  <c:v>94.44227334760636</c:v>
                </c:pt>
                <c:pt idx="4">
                  <c:v>94.737793266684591</c:v>
                </c:pt>
                <c:pt idx="5">
                  <c:v>95.036830992947046</c:v>
                </c:pt>
                <c:pt idx="6">
                  <c:v>94.534626943608842</c:v>
                </c:pt>
                <c:pt idx="7">
                  <c:v>94.043044096157303</c:v>
                </c:pt>
                <c:pt idx="8">
                  <c:v>94.470658036531205</c:v>
                </c:pt>
                <c:pt idx="9">
                  <c:v>94.474714897766034</c:v>
                </c:pt>
                <c:pt idx="10">
                  <c:v>94.638676800404852</c:v>
                </c:pt>
                <c:pt idx="11">
                  <c:v>94.792806363256133</c:v>
                </c:pt>
                <c:pt idx="12">
                  <c:v>94.546650553244845</c:v>
                </c:pt>
                <c:pt idx="13">
                  <c:v>93.520816450553383</c:v>
                </c:pt>
                <c:pt idx="14">
                  <c:v>92.880941256200828</c:v>
                </c:pt>
                <c:pt idx="15">
                  <c:v>92.895291645196764</c:v>
                </c:pt>
                <c:pt idx="16">
                  <c:v>93.397626200758822</c:v>
                </c:pt>
                <c:pt idx="17">
                  <c:v>93.706867128637199</c:v>
                </c:pt>
                <c:pt idx="18">
                  <c:v>93.766291033226366</c:v>
                </c:pt>
                <c:pt idx="19">
                  <c:v>94.623589354129152</c:v>
                </c:pt>
                <c:pt idx="20">
                  <c:v>95.020749521297262</c:v>
                </c:pt>
                <c:pt idx="21">
                  <c:v>94.615593923264711</c:v>
                </c:pt>
                <c:pt idx="22">
                  <c:v>93.912342843149759</c:v>
                </c:pt>
                <c:pt idx="23">
                  <c:v>93.756012348150335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B9-45A2-B316-07F289D74C8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500</c:v>
                </c:pt>
              </c:strCache>
            </c:strRef>
          </c:tx>
          <c:spPr>
            <a:ln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cat>
          <c:val>
            <c:numRef>
              <c:f>Sheet1!$F$2:$F$25</c:f>
              <c:numCache>
                <c:formatCode>General</c:formatCode>
                <c:ptCount val="24"/>
                <c:pt idx="0">
                  <c:v>99.917655982545995</c:v>
                </c:pt>
                <c:pt idx="1">
                  <c:v>99.763075150503909</c:v>
                </c:pt>
                <c:pt idx="2">
                  <c:v>99.673817712520091</c:v>
                </c:pt>
                <c:pt idx="3">
                  <c:v>99.573428026280013</c:v>
                </c:pt>
                <c:pt idx="4">
                  <c:v>99.602489155179214</c:v>
                </c:pt>
                <c:pt idx="5">
                  <c:v>99.631133312372995</c:v>
                </c:pt>
                <c:pt idx="6">
                  <c:v>99.427381199893233</c:v>
                </c:pt>
                <c:pt idx="7">
                  <c:v>99.240295074840503</c:v>
                </c:pt>
                <c:pt idx="8">
                  <c:v>99.319891581947772</c:v>
                </c:pt>
                <c:pt idx="9">
                  <c:v>99.363360063377598</c:v>
                </c:pt>
                <c:pt idx="10">
                  <c:v>99.412564958518558</c:v>
                </c:pt>
                <c:pt idx="11">
                  <c:v>99.326035589490346</c:v>
                </c:pt>
                <c:pt idx="12">
                  <c:v>99.290007825673584</c:v>
                </c:pt>
                <c:pt idx="13">
                  <c:v>99.15713609311257</c:v>
                </c:pt>
                <c:pt idx="14">
                  <c:v>98.994235109417346</c:v>
                </c:pt>
                <c:pt idx="15">
                  <c:v>98.89441715551645</c:v>
                </c:pt>
                <c:pt idx="16">
                  <c:v>99.050361535032536</c:v>
                </c:pt>
                <c:pt idx="17">
                  <c:v>99.043848814007617</c:v>
                </c:pt>
                <c:pt idx="18">
                  <c:v>99.16002895477348</c:v>
                </c:pt>
                <c:pt idx="19">
                  <c:v>99.396775806349794</c:v>
                </c:pt>
                <c:pt idx="20">
                  <c:v>99.481828376373812</c:v>
                </c:pt>
                <c:pt idx="21">
                  <c:v>99.471005712113637</c:v>
                </c:pt>
                <c:pt idx="22">
                  <c:v>99.323580150308374</c:v>
                </c:pt>
                <c:pt idx="23">
                  <c:v>99.22708260996103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B9-45A2-B316-07F289D74C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250419840"/>
        <c:scaling>
          <c:orientation val="minMax"/>
          <c:max val="11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noFill/>
              <a:ln w="3175">
                <a:noFill/>
              </a:ln>
            </c:spPr>
          </c:marker>
          <c:dPt>
            <c:idx val="0"/>
            <c:marker>
              <c:symbol val="circle"/>
              <c:size val="9"/>
              <c:spPr>
                <a:solidFill>
                  <a:srgbClr val="F68B33"/>
                </a:solidFill>
                <a:ln w="3175">
                  <a:solidFill>
                    <a:srgbClr val="F68B33"/>
                  </a:solidFill>
                </a:ln>
              </c:spPr>
            </c:marker>
            <c:bubble3D val="0"/>
            <c:spPr>
              <a:ln w="28575">
                <a:solidFill>
                  <a:srgbClr val="F68B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B-B6D8-4106-ADD4-691708B1E7AF}"/>
              </c:ext>
            </c:extLst>
          </c:dPt>
          <c:trendline>
            <c:trendlineType val="linear"/>
            <c:dispRSqr val="0"/>
            <c:dispEq val="0"/>
          </c:trendline>
          <c:xVal>
            <c:numRef>
              <c:f>Sheet1!$B$2:$B$33</c:f>
              <c:numCache>
                <c:formatCode>General</c:formatCode>
                <c:ptCount val="32"/>
                <c:pt idx="0">
                  <c:v>41.509199403281947</c:v>
                </c:pt>
                <c:pt idx="1">
                  <c:v>35.830937126276055</c:v>
                </c:pt>
                <c:pt idx="2">
                  <c:v>42.462423612493275</c:v>
                </c:pt>
                <c:pt idx="3">
                  <c:v>22.691215355988639</c:v>
                </c:pt>
                <c:pt idx="4">
                  <c:v>39.526534103057514</c:v>
                </c:pt>
                <c:pt idx="5">
                  <c:v>30.844550409571902</c:v>
                </c:pt>
                <c:pt idx="6">
                  <c:v>39.76799667984713</c:v>
                </c:pt>
                <c:pt idx="7">
                  <c:v>32.918509855182137</c:v>
                </c:pt>
                <c:pt idx="8">
                  <c:v>37.074794650208432</c:v>
                </c:pt>
                <c:pt idx="9">
                  <c:v>29.894293679239915</c:v>
                </c:pt>
                <c:pt idx="10">
                  <c:v>66.864067246853509</c:v>
                </c:pt>
                <c:pt idx="11">
                  <c:v>44.47083135293753</c:v>
                </c:pt>
                <c:pt idx="12">
                  <c:v>40.96324222431668</c:v>
                </c:pt>
                <c:pt idx="13">
                  <c:v>35.431208428089199</c:v>
                </c:pt>
                <c:pt idx="14">
                  <c:v>57.488359727041562</c:v>
                </c:pt>
                <c:pt idx="15">
                  <c:v>22.618712365957151</c:v>
                </c:pt>
                <c:pt idx="16">
                  <c:v>53.361650485436897</c:v>
                </c:pt>
                <c:pt idx="17">
                  <c:v>40.460845612347512</c:v>
                </c:pt>
                <c:pt idx="18">
                  <c:v>43.194010184630173</c:v>
                </c:pt>
                <c:pt idx="19">
                  <c:v>36.439834350870889</c:v>
                </c:pt>
                <c:pt idx="20">
                  <c:v>34.129403031137137</c:v>
                </c:pt>
                <c:pt idx="21">
                  <c:v>35.634824346811463</c:v>
                </c:pt>
                <c:pt idx="22">
                  <c:v>41.752612874867808</c:v>
                </c:pt>
                <c:pt idx="23">
                  <c:v>51.668217339590548</c:v>
                </c:pt>
                <c:pt idx="24">
                  <c:v>45.833645957940782</c:v>
                </c:pt>
                <c:pt idx="25">
                  <c:v>41.85603150881996</c:v>
                </c:pt>
                <c:pt idx="26">
                  <c:v>49.898843133287968</c:v>
                </c:pt>
                <c:pt idx="27">
                  <c:v>35.02253661993754</c:v>
                </c:pt>
                <c:pt idx="28">
                  <c:v>29.757808430597088</c:v>
                </c:pt>
                <c:pt idx="29">
                  <c:v>45.120268776048313</c:v>
                </c:pt>
                <c:pt idx="30">
                  <c:v>25.607031183977014</c:v>
                </c:pt>
                <c:pt idx="31">
                  <c:v>17.978323739154995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0">
                  <c:v>51.524914344999999</c:v>
                </c:pt>
                <c:pt idx="1">
                  <c:v>44.274301999000002</c:v>
                </c:pt>
                <c:pt idx="2">
                  <c:v>40.580745516</c:v>
                </c:pt>
                <c:pt idx="3">
                  <c:v>43.315700442000001</c:v>
                </c:pt>
                <c:pt idx="4">
                  <c:v>17.720854439</c:v>
                </c:pt>
                <c:pt idx="5">
                  <c:v>53.028480965</c:v>
                </c:pt>
                <c:pt idx="6">
                  <c:v>17.183398296</c:v>
                </c:pt>
                <c:pt idx="7">
                  <c:v>42.412065419000001</c:v>
                </c:pt>
                <c:pt idx="8">
                  <c:v>36.545457509000002</c:v>
                </c:pt>
                <c:pt idx="9">
                  <c:v>41.323724714000001</c:v>
                </c:pt>
                <c:pt idx="10">
                  <c:v>18.007655107999998</c:v>
                </c:pt>
                <c:pt idx="11">
                  <c:v>12.370316251</c:v>
                </c:pt>
                <c:pt idx="12">
                  <c:v>62.602740042999997</c:v>
                </c:pt>
                <c:pt idx="13">
                  <c:v>35.703796126</c:v>
                </c:pt>
                <c:pt idx="14">
                  <c:v>30.171733047</c:v>
                </c:pt>
                <c:pt idx="15">
                  <c:v>34.517575842999996</c:v>
                </c:pt>
                <c:pt idx="16">
                  <c:v>27.105048066999998</c:v>
                </c:pt>
                <c:pt idx="17">
                  <c:v>13.668069379</c:v>
                </c:pt>
                <c:pt idx="18">
                  <c:v>9.4877055400000003</c:v>
                </c:pt>
                <c:pt idx="19">
                  <c:v>44.767272224999999</c:v>
                </c:pt>
                <c:pt idx="20">
                  <c:v>37.976298411000002</c:v>
                </c:pt>
                <c:pt idx="21">
                  <c:v>74.487216220999997</c:v>
                </c:pt>
                <c:pt idx="22">
                  <c:v>12.412866521</c:v>
                </c:pt>
                <c:pt idx="23">
                  <c:v>19.252590345000002</c:v>
                </c:pt>
                <c:pt idx="24">
                  <c:v>16.094074792000001</c:v>
                </c:pt>
                <c:pt idx="25">
                  <c:v>20.875498005000001</c:v>
                </c:pt>
                <c:pt idx="26">
                  <c:v>25.810451402999998</c:v>
                </c:pt>
                <c:pt idx="27">
                  <c:v>50.812118264999995</c:v>
                </c:pt>
                <c:pt idx="28">
                  <c:v>82.016021318</c:v>
                </c:pt>
                <c:pt idx="29">
                  <c:v>11.102771413000001</c:v>
                </c:pt>
                <c:pt idx="30">
                  <c:v>43.942416322</c:v>
                </c:pt>
                <c:pt idx="31">
                  <c:v>56.420415165999998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8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  <c:majorUnit val="10"/>
      </c:valAx>
      <c:valAx>
        <c:axId val="32426137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FFC35A"/>
              </a:solidFill>
              <a:ln w="3175">
                <a:solidFill>
                  <a:srgbClr val="FFC35A"/>
                </a:solidFill>
              </a:ln>
            </c:spPr>
          </c:marker>
          <c:xVal>
            <c:numRef>
              <c:f>Sheet1!$B$2:$B$33</c:f>
              <c:numCache>
                <c:formatCode>General</c:formatCode>
                <c:ptCount val="32"/>
                <c:pt idx="1">
                  <c:v>32.004416268965024</c:v>
                </c:pt>
                <c:pt idx="2">
                  <c:v>29.288757675608334</c:v>
                </c:pt>
                <c:pt idx="5">
                  <c:v>34.925313358489625</c:v>
                </c:pt>
                <c:pt idx="7">
                  <c:v>36.927178287640608</c:v>
                </c:pt>
                <c:pt idx="8">
                  <c:v>36.453850592224263</c:v>
                </c:pt>
                <c:pt idx="9">
                  <c:v>37.505717699266086</c:v>
                </c:pt>
                <c:pt idx="19">
                  <c:v>32.948576943796013</c:v>
                </c:pt>
                <c:pt idx="21">
                  <c:v>32.381245980760688</c:v>
                </c:pt>
                <c:pt idx="27">
                  <c:v>34.384159124102091</c:v>
                </c:pt>
                <c:pt idx="28">
                  <c:v>33.069779106781134</c:v>
                </c:pt>
                <c:pt idx="30">
                  <c:v>47.020873827431757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1">
                  <c:v>44.274301999000002</c:v>
                </c:pt>
                <c:pt idx="2">
                  <c:v>40.580745516</c:v>
                </c:pt>
                <c:pt idx="5">
                  <c:v>53.028480965</c:v>
                </c:pt>
                <c:pt idx="7">
                  <c:v>42.412065419000001</c:v>
                </c:pt>
                <c:pt idx="8">
                  <c:v>36.545457509000002</c:v>
                </c:pt>
                <c:pt idx="9">
                  <c:v>41.323724714000001</c:v>
                </c:pt>
                <c:pt idx="19">
                  <c:v>44.767272224999999</c:v>
                </c:pt>
                <c:pt idx="21">
                  <c:v>74.487216220999997</c:v>
                </c:pt>
                <c:pt idx="27">
                  <c:v>50.812118264999995</c:v>
                </c:pt>
                <c:pt idx="28">
                  <c:v>82.016021318</c:v>
                </c:pt>
                <c:pt idx="30">
                  <c:v>43.942416322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4E26-4EC0-B722-57421015A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6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  <c:majorUnit val="10"/>
      </c:valAx>
      <c:valAx>
        <c:axId val="32426137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D4582A"/>
              </a:solidFill>
              <a:ln w="3175">
                <a:solidFill>
                  <a:srgbClr val="D4582A"/>
                </a:solidFill>
              </a:ln>
            </c:spPr>
          </c:marker>
          <c:dPt>
            <c:idx val="0"/>
            <c:marker>
              <c:spPr>
                <a:noFill/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581-4EDD-BE50-C4CF3AC961C9}"/>
              </c:ext>
            </c:extLst>
          </c:dPt>
          <c:dLbls>
            <c:dLbl>
              <c:idx val="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="1">
                        <a:solidFill>
                          <a:schemeClr val="accent2"/>
                        </a:solidFill>
                      </a:defRPr>
                    </a:pPr>
                    <a:fld id="{54B5FD68-B7CB-4F3A-AFBC-CCA68236962E}" type="CELLRANGE">
                      <a:rPr lang="en-US"/>
                      <a:pPr>
                        <a:defRPr b="1"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581-4EDD-BE50-C4CF3AC961C9}"/>
                </c:ext>
              </c:extLst>
            </c:dLbl>
            <c:dLbl>
              <c:idx val="1"/>
              <c:layout>
                <c:manualLayout>
                  <c:x val="1.5920399007820093E-3"/>
                  <c:y val="7.2992700729927005E-3"/>
                </c:manualLayout>
              </c:layout>
              <c:tx>
                <c:rich>
                  <a:bodyPr/>
                  <a:lstStyle/>
                  <a:p>
                    <a:fld id="{CD6D3A1D-2BB2-46A3-87FF-06BE7B19120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2581-4EDD-BE50-C4CF3AC961C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3BBEE92-F007-42DE-A1FA-7D1A15F0134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2581-4EDD-BE50-C4CF3AC961C9}"/>
                </c:ext>
              </c:extLst>
            </c:dLbl>
            <c:dLbl>
              <c:idx val="3"/>
              <c:layout>
                <c:manualLayout>
                  <c:x val="3.1840798015641352E-3"/>
                  <c:y val="1.2165450121654502E-2"/>
                </c:manualLayout>
              </c:layout>
              <c:tx>
                <c:rich>
                  <a:bodyPr/>
                  <a:lstStyle/>
                  <a:p>
                    <a:fld id="{E6EC651A-9781-447F-BB33-6EEA95F7894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2581-4EDD-BE50-C4CF3AC961C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581-4EDD-BE50-C4CF3AC961C9}"/>
                </c:ext>
              </c:extLst>
            </c:dLbl>
            <c:dLbl>
              <c:idx val="5"/>
              <c:layout>
                <c:manualLayout>
                  <c:x val="-9.394627454514981E-2"/>
                  <c:y val="-4.9513381995133866E-2"/>
                </c:manualLayout>
              </c:layout>
              <c:tx>
                <c:rich>
                  <a:bodyPr/>
                  <a:lstStyle/>
                  <a:p>
                    <a:fld id="{2B98F92F-20C0-4E47-A1BB-FD177D2F088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2581-4EDD-BE50-C4CF3AC961C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581-4EDD-BE50-C4CF3AC961C9}"/>
                </c:ext>
              </c:extLst>
            </c:dLbl>
            <c:dLbl>
              <c:idx val="7"/>
              <c:layout>
                <c:manualLayout>
                  <c:x val="-0.10032634310816588"/>
                  <c:y val="-6.4111922141119215E-2"/>
                </c:manualLayout>
              </c:layout>
              <c:tx>
                <c:rich>
                  <a:bodyPr/>
                  <a:lstStyle/>
                  <a:p>
                    <a:fld id="{D12EB68B-D5FA-481C-A53C-BDD55EFFF60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2581-4EDD-BE50-C4CF3AC961C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DF57E179-B68A-4D76-81DA-6D2BFC49FCF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2581-4EDD-BE50-C4CF3AC961C9}"/>
                </c:ext>
              </c:extLst>
            </c:dLbl>
            <c:dLbl>
              <c:idx val="9"/>
              <c:layout>
                <c:manualLayout>
                  <c:x val="-0.14809155157074794"/>
                  <c:y val="3.4063260340632603E-2"/>
                </c:manualLayout>
              </c:layout>
              <c:tx>
                <c:rich>
                  <a:bodyPr/>
                  <a:lstStyle/>
                  <a:p>
                    <a:fld id="{ADBE8F6A-244E-4B39-826E-84AC6F73325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2581-4EDD-BE50-C4CF3AC961C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581-4EDD-BE50-C4CF3AC961C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581-4EDD-BE50-C4CF3AC961C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581-4EDD-BE50-C4CF3AC961C9}"/>
                </c:ext>
              </c:extLst>
            </c:dLbl>
            <c:dLbl>
              <c:idx val="13"/>
              <c:layout>
                <c:manualLayout>
                  <c:x val="-0.13931540027831865"/>
                  <c:y val="2.0316301703162929E-2"/>
                </c:manualLayout>
              </c:layout>
              <c:tx>
                <c:rich>
                  <a:bodyPr/>
                  <a:lstStyle/>
                  <a:p>
                    <a:fld id="{4C749F13-8204-4984-87E8-C8200F8C06E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2581-4EDD-BE50-C4CF3AC961C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581-4EDD-BE50-C4CF3AC961C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48FAECBA-C044-4735-9035-00C363BA8AF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2581-4EDD-BE50-C4CF3AC961C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AB6D01CF-B6DD-4874-BBC9-DF5EE700ED8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2581-4EDD-BE50-C4CF3AC961C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581-4EDD-BE50-C4CF3AC961C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05DE9B03-183D-4E6B-8AEF-E3C74F0A172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2581-4EDD-BE50-C4CF3AC961C9}"/>
                </c:ext>
              </c:extLst>
            </c:dLbl>
            <c:dLbl>
              <c:idx val="19"/>
              <c:layout>
                <c:manualLayout>
                  <c:x val="-3.1840798015641352E-3"/>
                  <c:y val="-2.6763990267639901E-2"/>
                </c:manualLayout>
              </c:layout>
              <c:tx>
                <c:rich>
                  <a:bodyPr/>
                  <a:lstStyle/>
                  <a:p>
                    <a:fld id="{79B77363-21D4-4910-8FA4-911256D632D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2581-4EDD-BE50-C4CF3AC961C9}"/>
                </c:ext>
              </c:extLst>
            </c:dLbl>
            <c:dLbl>
              <c:idx val="20"/>
              <c:layout>
                <c:manualLayout>
                  <c:x val="-0.22615691471191537"/>
                  <c:y val="-2.4328984424392209E-3"/>
                </c:manualLayout>
              </c:layout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5D480760-6FD2-4C07-82A0-0C1E86A8808B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794820780809074"/>
                      <c:h val="5.03649635036496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2581-4EDD-BE50-C4CF3AC961C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248ED74F-7FF6-4413-8AB3-17EA954C242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2581-4EDD-BE50-C4CF3AC961C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581-4EDD-BE50-C4CF3AC961C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581-4EDD-BE50-C4CF3AC961C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581-4EDD-BE50-C4CF3AC961C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581-4EDD-BE50-C4CF3AC961C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2581-4EDD-BE50-C4CF3AC961C9}"/>
                </c:ext>
              </c:extLst>
            </c:dLbl>
            <c:dLbl>
              <c:idx val="27"/>
              <c:layout>
                <c:manualLayout>
                  <c:x val="1.5920399007820093E-3"/>
                  <c:y val="-4.1362530413625302E-2"/>
                </c:manualLayout>
              </c:layout>
              <c:tx>
                <c:rich>
                  <a:bodyPr/>
                  <a:lstStyle/>
                  <a:p>
                    <a:fld id="{1E30C052-9F8B-427B-AE86-82C39B2291D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2581-4EDD-BE50-C4CF3AC961C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6841302A-CFC5-4D9C-BAA2-05FEB3EDCD3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2581-4EDD-BE50-C4CF3AC961C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2581-4EDD-BE50-C4CF3AC961C9}"/>
                </c:ext>
              </c:extLst>
            </c:dLbl>
            <c:dLbl>
              <c:idx val="30"/>
              <c:layout>
                <c:manualLayout>
                  <c:x val="-0.30095922284384208"/>
                  <c:y val="-2.4330900243309091E-2"/>
                </c:manualLayout>
              </c:layout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96B9E57E-B661-4AA2-85E8-79982BCB3AB6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026270413367521"/>
                      <c:h val="5.2068126520681268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2581-4EDD-BE50-C4CF3AC961C9}"/>
                </c:ext>
              </c:extLst>
            </c:dLbl>
            <c:dLbl>
              <c:idx val="31"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272E27E7-BC0A-4812-AB9E-C14C2D58E1D4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2581-4EDD-BE50-C4CF3AC961C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Sheet1!$B$2:$B$33</c:f>
              <c:numCache>
                <c:formatCode>General</c:formatCode>
                <c:ptCount val="32"/>
                <c:pt idx="0">
                  <c:v>32.782197911486818</c:v>
                </c:pt>
                <c:pt idx="3">
                  <c:v>43.059543629419252</c:v>
                </c:pt>
                <c:pt idx="13">
                  <c:v>30.943792165371342</c:v>
                </c:pt>
                <c:pt idx="15">
                  <c:v>45.407341545451956</c:v>
                </c:pt>
                <c:pt idx="16">
                  <c:v>13.165619645916617</c:v>
                </c:pt>
                <c:pt idx="18">
                  <c:v>32.089361219563564</c:v>
                </c:pt>
                <c:pt idx="20">
                  <c:v>30.852705419179411</c:v>
                </c:pt>
                <c:pt idx="31">
                  <c:v>56.748835825820045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0">
                  <c:v>51.524914344999999</c:v>
                </c:pt>
                <c:pt idx="3">
                  <c:v>43.315700442000001</c:v>
                </c:pt>
                <c:pt idx="13">
                  <c:v>35.703796126</c:v>
                </c:pt>
                <c:pt idx="15">
                  <c:v>34.517575842999996</c:v>
                </c:pt>
                <c:pt idx="16">
                  <c:v>27.105048066999998</c:v>
                </c:pt>
                <c:pt idx="18">
                  <c:v>9.4877055400000003</c:v>
                </c:pt>
                <c:pt idx="20">
                  <c:v>37.976298411000002</c:v>
                </c:pt>
                <c:pt idx="31">
                  <c:v>56.420415165999998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Sheet1!$A$2:$A$33</c15:f>
                <c15:dlblRangeCache>
                  <c:ptCount val="32"/>
                  <c:pt idx="0">
                    <c:v>Australia</c:v>
                  </c:pt>
                  <c:pt idx="3">
                    <c:v>Canada</c:v>
                  </c:pt>
                  <c:pt idx="13">
                    <c:v>Israel</c:v>
                  </c:pt>
                  <c:pt idx="15">
                    <c:v>Japan</c:v>
                  </c:pt>
                  <c:pt idx="16">
                    <c:v>Korea</c:v>
                  </c:pt>
                  <c:pt idx="18">
                    <c:v>Mexico</c:v>
                  </c:pt>
                  <c:pt idx="20">
                    <c:v>New Zealand</c:v>
                  </c:pt>
                  <c:pt idx="31">
                    <c:v>United States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0-2581-4EDD-BE50-C4CF3AC96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6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  <c:majorUnit val="10"/>
      </c:valAx>
      <c:valAx>
        <c:axId val="32426137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A02226"/>
              </a:solidFill>
              <a:ln w="3175">
                <a:solidFill>
                  <a:srgbClr val="A02226"/>
                </a:solidFill>
              </a:ln>
            </c:spPr>
          </c:marker>
          <c:xVal>
            <c:numRef>
              <c:f>Sheet1!$B$2:$B$33</c:f>
              <c:numCache>
                <c:formatCode>General</c:formatCode>
                <c:ptCount val="32"/>
                <c:pt idx="4">
                  <c:v>30.255291853752404</c:v>
                </c:pt>
                <c:pt idx="6">
                  <c:v>20.866549714451576</c:v>
                </c:pt>
                <c:pt idx="11">
                  <c:v>28.929015726064765</c:v>
                </c:pt>
                <c:pt idx="17">
                  <c:v>21.24734379782257</c:v>
                </c:pt>
                <c:pt idx="22">
                  <c:v>31.156490312435558</c:v>
                </c:pt>
                <c:pt idx="24">
                  <c:v>29.027654890746547</c:v>
                </c:pt>
                <c:pt idx="25">
                  <c:v>27.060608388385312</c:v>
                </c:pt>
                <c:pt idx="29">
                  <c:v>23.417368376286468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4">
                  <c:v>17.720854439</c:v>
                </c:pt>
                <c:pt idx="6">
                  <c:v>17.183398296</c:v>
                </c:pt>
                <c:pt idx="11">
                  <c:v>12.370316251</c:v>
                </c:pt>
                <c:pt idx="17">
                  <c:v>13.668069379</c:v>
                </c:pt>
                <c:pt idx="22">
                  <c:v>12.412866521</c:v>
                </c:pt>
                <c:pt idx="24">
                  <c:v>16.094074792000001</c:v>
                </c:pt>
                <c:pt idx="25">
                  <c:v>20.875498005000001</c:v>
                </c:pt>
                <c:pt idx="29">
                  <c:v>11.102771413000001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7170-4B1B-B027-302CD9046A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6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ax val="9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solidFill>
                <a:srgbClr val="621214"/>
              </a:solidFill>
            </a:ln>
          </c:spPr>
          <c:marker>
            <c:symbol val="circle"/>
            <c:size val="7"/>
            <c:spPr>
              <a:solidFill>
                <a:srgbClr val="621214"/>
              </a:solidFill>
              <a:ln w="3175">
                <a:solidFill>
                  <a:srgbClr val="621214"/>
                </a:solidFill>
              </a:ln>
            </c:spPr>
          </c:marker>
          <c:xVal>
            <c:numRef>
              <c:f>Sheet1!$B$2:$B$33</c:f>
              <c:numCache>
                <c:formatCode>General</c:formatCode>
                <c:ptCount val="32"/>
                <c:pt idx="10">
                  <c:v>12.523812786952648</c:v>
                </c:pt>
                <c:pt idx="12">
                  <c:v>26.83154828206666</c:v>
                </c:pt>
                <c:pt idx="14">
                  <c:v>20.068853151906417</c:v>
                </c:pt>
                <c:pt idx="23">
                  <c:v>21.129230695826134</c:v>
                </c:pt>
                <c:pt idx="26">
                  <c:v>26.163395927976314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10">
                  <c:v>18.007655107999998</c:v>
                </c:pt>
                <c:pt idx="12">
                  <c:v>62.602740042999997</c:v>
                </c:pt>
                <c:pt idx="14">
                  <c:v>30.171733047</c:v>
                </c:pt>
                <c:pt idx="23">
                  <c:v>19.252590345000002</c:v>
                </c:pt>
                <c:pt idx="26">
                  <c:v>25.810451402999998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7639-4FBA-B8AF-F23ABE286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6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  <c:majorUnit val="10"/>
      </c:valAx>
      <c:valAx>
        <c:axId val="32426137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noFill/>
              <a:ln w="3175">
                <a:noFill/>
              </a:ln>
            </c:spPr>
          </c:marker>
          <c:dPt>
            <c:idx val="0"/>
            <c:marker>
              <c:symbol val="circle"/>
              <c:size val="9"/>
              <c:spPr>
                <a:solidFill>
                  <a:srgbClr val="F68B33"/>
                </a:solidFill>
                <a:ln w="3175">
                  <a:solidFill>
                    <a:srgbClr val="F68B33"/>
                  </a:solidFill>
                </a:ln>
              </c:spPr>
            </c:marker>
            <c:bubble3D val="0"/>
            <c:spPr>
              <a:ln w="28575">
                <a:solidFill>
                  <a:srgbClr val="F68B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B-B6D8-4106-ADD4-691708B1E7AF}"/>
              </c:ext>
            </c:extLst>
          </c:dPt>
          <c:trendline>
            <c:trendlineType val="linear"/>
            <c:dispRSqr val="0"/>
            <c:dispEq val="0"/>
          </c:trendline>
          <c:xVal>
            <c:numRef>
              <c:f>Sheet1!$B$2:$B$33</c:f>
              <c:numCache>
                <c:formatCode>General</c:formatCode>
                <c:ptCount val="32"/>
                <c:pt idx="0">
                  <c:v>32.782197911486818</c:v>
                </c:pt>
                <c:pt idx="1">
                  <c:v>32.004416268965024</c:v>
                </c:pt>
                <c:pt idx="2">
                  <c:v>29.288757675608334</c:v>
                </c:pt>
                <c:pt idx="3">
                  <c:v>43.059543629419252</c:v>
                </c:pt>
                <c:pt idx="4">
                  <c:v>30.255291853752404</c:v>
                </c:pt>
                <c:pt idx="5">
                  <c:v>34.925313358489625</c:v>
                </c:pt>
                <c:pt idx="6">
                  <c:v>20.866549714451576</c:v>
                </c:pt>
                <c:pt idx="7">
                  <c:v>36.927178287640608</c:v>
                </c:pt>
                <c:pt idx="8">
                  <c:v>36.453850592224263</c:v>
                </c:pt>
                <c:pt idx="9">
                  <c:v>37.505717699266086</c:v>
                </c:pt>
                <c:pt idx="10">
                  <c:v>12.523812786952648</c:v>
                </c:pt>
                <c:pt idx="11">
                  <c:v>28.929015726064765</c:v>
                </c:pt>
                <c:pt idx="12">
                  <c:v>26.83154828206666</c:v>
                </c:pt>
                <c:pt idx="13">
                  <c:v>30.943792165371342</c:v>
                </c:pt>
                <c:pt idx="14">
                  <c:v>20.068853151906417</c:v>
                </c:pt>
                <c:pt idx="15">
                  <c:v>45.407341545451956</c:v>
                </c:pt>
                <c:pt idx="16">
                  <c:v>13.165619645916617</c:v>
                </c:pt>
                <c:pt idx="17">
                  <c:v>21.24734379782257</c:v>
                </c:pt>
                <c:pt idx="18">
                  <c:v>32.089361219563564</c:v>
                </c:pt>
                <c:pt idx="19">
                  <c:v>32.948576943796013</c:v>
                </c:pt>
                <c:pt idx="20">
                  <c:v>30.852705419179411</c:v>
                </c:pt>
                <c:pt idx="21">
                  <c:v>32.381245980760688</c:v>
                </c:pt>
                <c:pt idx="22">
                  <c:v>31.156490312435558</c:v>
                </c:pt>
                <c:pt idx="23">
                  <c:v>21.129230695826134</c:v>
                </c:pt>
                <c:pt idx="24">
                  <c:v>29.027654890746547</c:v>
                </c:pt>
                <c:pt idx="25">
                  <c:v>27.060608388385312</c:v>
                </c:pt>
                <c:pt idx="26">
                  <c:v>26.163395927976314</c:v>
                </c:pt>
                <c:pt idx="27">
                  <c:v>34.384159124102091</c:v>
                </c:pt>
                <c:pt idx="28">
                  <c:v>33.069779106781134</c:v>
                </c:pt>
                <c:pt idx="29">
                  <c:v>23.417368376286468</c:v>
                </c:pt>
                <c:pt idx="30">
                  <c:v>47.020873827431757</c:v>
                </c:pt>
                <c:pt idx="31">
                  <c:v>56.748835825820045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0">
                  <c:v>51.524914344999999</c:v>
                </c:pt>
                <c:pt idx="1">
                  <c:v>44.274301999000002</c:v>
                </c:pt>
                <c:pt idx="2">
                  <c:v>40.580745516</c:v>
                </c:pt>
                <c:pt idx="3">
                  <c:v>43.315700442000001</c:v>
                </c:pt>
                <c:pt idx="4">
                  <c:v>17.720854439</c:v>
                </c:pt>
                <c:pt idx="5">
                  <c:v>53.028480965</c:v>
                </c:pt>
                <c:pt idx="6">
                  <c:v>17.183398296</c:v>
                </c:pt>
                <c:pt idx="7">
                  <c:v>42.412065419000001</c:v>
                </c:pt>
                <c:pt idx="8">
                  <c:v>36.545457509000002</c:v>
                </c:pt>
                <c:pt idx="9">
                  <c:v>41.323724714000001</c:v>
                </c:pt>
                <c:pt idx="10">
                  <c:v>18.007655107999998</c:v>
                </c:pt>
                <c:pt idx="11">
                  <c:v>12.370316251</c:v>
                </c:pt>
                <c:pt idx="12">
                  <c:v>62.602740042999997</c:v>
                </c:pt>
                <c:pt idx="13">
                  <c:v>35.703796126</c:v>
                </c:pt>
                <c:pt idx="14">
                  <c:v>30.171733047</c:v>
                </c:pt>
                <c:pt idx="15">
                  <c:v>34.517575842999996</c:v>
                </c:pt>
                <c:pt idx="16">
                  <c:v>27.105048066999998</c:v>
                </c:pt>
                <c:pt idx="17">
                  <c:v>13.668069379</c:v>
                </c:pt>
                <c:pt idx="18">
                  <c:v>9.4877055400000003</c:v>
                </c:pt>
                <c:pt idx="19">
                  <c:v>44.767272224999999</c:v>
                </c:pt>
                <c:pt idx="20">
                  <c:v>37.976298411000002</c:v>
                </c:pt>
                <c:pt idx="21">
                  <c:v>74.487216220999997</c:v>
                </c:pt>
                <c:pt idx="22">
                  <c:v>12.412866521</c:v>
                </c:pt>
                <c:pt idx="23">
                  <c:v>19.252590345000002</c:v>
                </c:pt>
                <c:pt idx="24">
                  <c:v>16.094074792000001</c:v>
                </c:pt>
                <c:pt idx="25">
                  <c:v>20.875498005000001</c:v>
                </c:pt>
                <c:pt idx="26">
                  <c:v>25.810451402999998</c:v>
                </c:pt>
                <c:pt idx="27">
                  <c:v>50.812118264999995</c:v>
                </c:pt>
                <c:pt idx="28">
                  <c:v>82.016021318</c:v>
                </c:pt>
                <c:pt idx="29">
                  <c:v>11.102771413000001</c:v>
                </c:pt>
                <c:pt idx="30">
                  <c:v>43.942416322</c:v>
                </c:pt>
                <c:pt idx="31">
                  <c:v>56.420415165999998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6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  <c:majorUnit val="10"/>
      </c:valAx>
      <c:valAx>
        <c:axId val="32426137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693E-2"/>
          <c:y val="3.2013852435112275E-2"/>
          <c:w val="0.91436678166711627"/>
          <c:h val="0.882254012592704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Firm Entry (%)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17.43929407068817</c:v>
                </c:pt>
                <c:pt idx="1">
                  <c:v>16.871569364704822</c:v>
                </c:pt>
                <c:pt idx="2">
                  <c:v>16.222987301246771</c:v>
                </c:pt>
                <c:pt idx="3">
                  <c:v>17.041998424568984</c:v>
                </c:pt>
                <c:pt idx="4">
                  <c:v>15.276242414717245</c:v>
                </c:pt>
                <c:pt idx="5">
                  <c:v>14.437908493577289</c:v>
                </c:pt>
                <c:pt idx="6">
                  <c:v>16.714424068169869</c:v>
                </c:pt>
                <c:pt idx="7">
                  <c:v>13.847457228249358</c:v>
                </c:pt>
                <c:pt idx="8">
                  <c:v>13.483370005421092</c:v>
                </c:pt>
                <c:pt idx="9">
                  <c:v>11.172242770679219</c:v>
                </c:pt>
                <c:pt idx="10">
                  <c:v>13.66339594915722</c:v>
                </c:pt>
                <c:pt idx="11">
                  <c:v>13.406251517740058</c:v>
                </c:pt>
                <c:pt idx="12">
                  <c:v>14.634635012150939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Firm Exit (%)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15.195383122994549</c:v>
                </c:pt>
                <c:pt idx="1">
                  <c:v>15.396824649237248</c:v>
                </c:pt>
                <c:pt idx="2">
                  <c:v>14.943055704537391</c:v>
                </c:pt>
                <c:pt idx="3">
                  <c:v>14.604866727395951</c:v>
                </c:pt>
                <c:pt idx="4">
                  <c:v>15.420873213267273</c:v>
                </c:pt>
                <c:pt idx="5">
                  <c:v>15.437913802998279</c:v>
                </c:pt>
                <c:pt idx="6">
                  <c:v>13.105407964920254</c:v>
                </c:pt>
                <c:pt idx="7">
                  <c:v>13.482126467888827</c:v>
                </c:pt>
                <c:pt idx="8">
                  <c:v>13.067502902816152</c:v>
                </c:pt>
                <c:pt idx="9">
                  <c:v>14.049680564895764</c:v>
                </c:pt>
                <c:pt idx="10">
                  <c:v>12.677853078330848</c:v>
                </c:pt>
                <c:pt idx="11">
                  <c:v>12.402852732313031</c:v>
                </c:pt>
                <c:pt idx="12">
                  <c:v>12.262950592461468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50419840"/>
        <c:crosses val="autoZero"/>
        <c:auto val="1"/>
        <c:lblAlgn val="ctr"/>
        <c:lblOffset val="100"/>
        <c:noMultiLvlLbl val="0"/>
      </c:catAx>
      <c:valAx>
        <c:axId val="25041984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6673228346456693E-2"/>
          <c:y val="3.2013852435112275E-2"/>
          <c:w val="0.85988015220531044"/>
          <c:h val="0.88585331000291634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Net new firms</c:v>
                </c:pt>
              </c:strCache>
            </c:strRef>
          </c:tx>
          <c:spPr>
            <a:solidFill>
              <a:srgbClr val="F68B33"/>
            </a:solidFill>
            <a:ln w="38100">
              <a:noFill/>
            </a:ln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41938</c:v>
                </c:pt>
                <c:pt idx="1">
                  <c:v>28181</c:v>
                </c:pt>
                <c:pt idx="2">
                  <c:v>24819</c:v>
                </c:pt>
                <c:pt idx="3">
                  <c:v>47863</c:v>
                </c:pt>
                <c:pt idx="4">
                  <c:v>-3000</c:v>
                </c:pt>
                <c:pt idx="5">
                  <c:v>-20718</c:v>
                </c:pt>
                <c:pt idx="6">
                  <c:v>74008</c:v>
                </c:pt>
                <c:pt idx="7">
                  <c:v>7762</c:v>
                </c:pt>
                <c:pt idx="8">
                  <c:v>8868</c:v>
                </c:pt>
                <c:pt idx="9">
                  <c:v>-61614</c:v>
                </c:pt>
                <c:pt idx="10">
                  <c:v>20496</c:v>
                </c:pt>
                <c:pt idx="11">
                  <c:v>21073</c:v>
                </c:pt>
                <c:pt idx="12">
                  <c:v>50309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BD-49B7-97C8-0134522D0D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29103872"/>
        <c:axId val="250419840"/>
      </c:bar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noMultiLvlLbl val="0"/>
      </c:catAx>
      <c:valAx>
        <c:axId val="250419840"/>
        <c:scaling>
          <c:orientation val="minMax"/>
          <c:max val="75000"/>
          <c:min val="-750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between"/>
        <c:majorUnit val="250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3044342172403656"/>
          <c:y val="9.0234910113392783E-2"/>
          <c:w val="0.71721418859064823"/>
          <c:h val="0.83752589282243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B2BE-4333-8F2A-69C4ECBD4C0E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32E3-4AA0-93E1-3C744F22EBE5}"/>
              </c:ext>
            </c:extLst>
          </c:dPt>
          <c:cat>
            <c:strRef>
              <c:f>Sheet1!$A$2:$A$11</c:f>
              <c:strCache>
                <c:ptCount val="10"/>
                <c:pt idx="0">
                  <c:v>Belgium</c:v>
                </c:pt>
                <c:pt idx="1">
                  <c:v>Czech Republic</c:v>
                </c:pt>
                <c:pt idx="2">
                  <c:v>Netherlands</c:v>
                </c:pt>
                <c:pt idx="3">
                  <c:v>Chile</c:v>
                </c:pt>
                <c:pt idx="4">
                  <c:v>Florida</c:v>
                </c:pt>
                <c:pt idx="5">
                  <c:v>Texas</c:v>
                </c:pt>
                <c:pt idx="6">
                  <c:v>Australia</c:v>
                </c:pt>
                <c:pt idx="7">
                  <c:v>Germany</c:v>
                </c:pt>
                <c:pt idx="8">
                  <c:v>Switzerland</c:v>
                </c:pt>
                <c:pt idx="9">
                  <c:v>United States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42.91</c:v>
                </c:pt>
                <c:pt idx="1">
                  <c:v>61.4</c:v>
                </c:pt>
                <c:pt idx="2">
                  <c:v>30.38</c:v>
                </c:pt>
                <c:pt idx="3">
                  <c:v>69.900000000000006</c:v>
                </c:pt>
                <c:pt idx="4">
                  <c:v>54</c:v>
                </c:pt>
                <c:pt idx="5">
                  <c:v>48</c:v>
                </c:pt>
                <c:pt idx="6">
                  <c:v>26.9</c:v>
                </c:pt>
                <c:pt idx="7">
                  <c:v>12.4</c:v>
                </c:pt>
                <c:pt idx="8">
                  <c:v>10.8</c:v>
                </c:pt>
                <c:pt idx="9">
                  <c:v>11.4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B2BE-4333-8F2A-69C4ECBD4C0E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32E3-4AA0-93E1-3C744F22EBE5}"/>
              </c:ext>
            </c:extLst>
          </c:dPt>
          <c:cat>
            <c:strRef>
              <c:f>Sheet1!$A$2:$A$11</c:f>
              <c:strCache>
                <c:ptCount val="10"/>
                <c:pt idx="0">
                  <c:v>Belgium</c:v>
                </c:pt>
                <c:pt idx="1">
                  <c:v>Czech Republic</c:v>
                </c:pt>
                <c:pt idx="2">
                  <c:v>Netherlands</c:v>
                </c:pt>
                <c:pt idx="3">
                  <c:v>Chile</c:v>
                </c:pt>
                <c:pt idx="4">
                  <c:v>Florida</c:v>
                </c:pt>
                <c:pt idx="5">
                  <c:v>Texas</c:v>
                </c:pt>
                <c:pt idx="6">
                  <c:v>Australia</c:v>
                </c:pt>
                <c:pt idx="7">
                  <c:v>Germany</c:v>
                </c:pt>
                <c:pt idx="8">
                  <c:v>Switzerland</c:v>
                </c:pt>
                <c:pt idx="9">
                  <c:v>United States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4">
                  <c:v>19</c:v>
                </c:pt>
                <c:pt idx="5">
                  <c:v>25</c:v>
                </c:pt>
                <c:pt idx="6">
                  <c:v>26.9</c:v>
                </c:pt>
                <c:pt idx="9">
                  <c:v>9.1999999999999993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gradFill>
              <a:gsLst>
                <a:gs pos="70000">
                  <a:srgbClr val="F68B33"/>
                </a:gs>
                <a:gs pos="42000">
                  <a:srgbClr val="D4582A"/>
                </a:gs>
                <a:gs pos="0">
                  <a:srgbClr val="D4582A"/>
                </a:gs>
                <a:gs pos="100000">
                  <a:srgbClr val="F68B33"/>
                </a:gs>
              </a:gsLst>
              <a:lin ang="0" scaled="0"/>
            </a:gradFill>
            <a:ln w="9525">
              <a:solidFill>
                <a:srgbClr val="FFFFFF"/>
              </a:solidFill>
            </a:ln>
          </c:spPr>
          <c:invertIfNegative val="0"/>
          <c:dPt>
            <c:idx val="4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36A7-4339-A602-A0CF9D318B31}"/>
              </c:ext>
            </c:extLst>
          </c:dPt>
          <c:dPt>
            <c:idx val="5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2BE-4333-8F2A-69C4ECBD4C0E}"/>
              </c:ext>
            </c:extLst>
          </c:dPt>
          <c:dPt>
            <c:idx val="6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36A7-4339-A602-A0CF9D318B31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32E3-4AA0-93E1-3C744F22EBE5}"/>
              </c:ext>
            </c:extLst>
          </c:dPt>
          <c:dPt>
            <c:idx val="9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36A7-4339-A602-A0CF9D318B31}"/>
              </c:ext>
            </c:extLst>
          </c:dPt>
          <c:cat>
            <c:strRef>
              <c:f>Sheet1!$A$2:$A$11</c:f>
              <c:strCache>
                <c:ptCount val="10"/>
                <c:pt idx="0">
                  <c:v>Belgium</c:v>
                </c:pt>
                <c:pt idx="1">
                  <c:v>Czech Republic</c:v>
                </c:pt>
                <c:pt idx="2">
                  <c:v>Netherlands</c:v>
                </c:pt>
                <c:pt idx="3">
                  <c:v>Chile</c:v>
                </c:pt>
                <c:pt idx="4">
                  <c:v>Florida</c:v>
                </c:pt>
                <c:pt idx="5">
                  <c:v>Texas</c:v>
                </c:pt>
                <c:pt idx="6">
                  <c:v>Australia</c:v>
                </c:pt>
                <c:pt idx="7">
                  <c:v>Germany</c:v>
                </c:pt>
                <c:pt idx="8">
                  <c:v>Switzerland</c:v>
                </c:pt>
                <c:pt idx="9">
                  <c:v>United States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44.850000000000009</c:v>
                </c:pt>
                <c:pt idx="1">
                  <c:v>21.4</c:v>
                </c:pt>
                <c:pt idx="2">
                  <c:v>46.620000000000005</c:v>
                </c:pt>
                <c:pt idx="3">
                  <c:v>11.5</c:v>
                </c:pt>
                <c:pt idx="4">
                  <c:v>13</c:v>
                </c:pt>
                <c:pt idx="5">
                  <c:v>9</c:v>
                </c:pt>
                <c:pt idx="6">
                  <c:v>11.4</c:v>
                </c:pt>
                <c:pt idx="7">
                  <c:v>19.299999999999997</c:v>
                </c:pt>
                <c:pt idx="8">
                  <c:v>17</c:v>
                </c:pt>
                <c:pt idx="9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63-465B-B048-19A6CF0C99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B2BE-4333-8F2A-69C4ECBD4C0E}"/>
              </c:ext>
            </c:extLst>
          </c:dPt>
          <c:dPt>
            <c:idx val="8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32E3-4AA0-93E1-3C744F22EBE5}"/>
              </c:ext>
            </c:extLst>
          </c:dPt>
          <c:cat>
            <c:strRef>
              <c:f>Sheet1!$A$2:$A$11</c:f>
              <c:strCache>
                <c:ptCount val="10"/>
                <c:pt idx="0">
                  <c:v>Belgium</c:v>
                </c:pt>
                <c:pt idx="1">
                  <c:v>Czech Republic</c:v>
                </c:pt>
                <c:pt idx="2">
                  <c:v>Netherlands</c:v>
                </c:pt>
                <c:pt idx="3">
                  <c:v>Chile</c:v>
                </c:pt>
                <c:pt idx="4">
                  <c:v>Florida</c:v>
                </c:pt>
                <c:pt idx="5">
                  <c:v>Texas</c:v>
                </c:pt>
                <c:pt idx="6">
                  <c:v>Australia</c:v>
                </c:pt>
                <c:pt idx="7">
                  <c:v>Germany</c:v>
                </c:pt>
                <c:pt idx="8">
                  <c:v>Switzerland</c:v>
                </c:pt>
                <c:pt idx="9">
                  <c:v>United States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6">
                  <c:v>6.7</c:v>
                </c:pt>
                <c:pt idx="9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2E3-4AA0-93E1-3C744F22EB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gradFill>
              <a:gsLst>
                <a:gs pos="64000">
                  <a:srgbClr val="FFE07F"/>
                </a:gs>
                <a:gs pos="42000">
                  <a:srgbClr val="FFC35A"/>
                </a:gs>
                <a:gs pos="0">
                  <a:srgbClr val="FFC35A"/>
                </a:gs>
                <a:gs pos="100000">
                  <a:srgbClr val="FFE07F"/>
                </a:gs>
              </a:gsLst>
              <a:lin ang="0" scaled="0"/>
            </a:gradFill>
            <a:ln w="9525">
              <a:solidFill>
                <a:srgbClr val="FFFFFF"/>
              </a:solidFill>
            </a:ln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B2BE-4333-8F2A-69C4ECBD4C0E}"/>
              </c:ext>
            </c:extLst>
          </c:dPt>
          <c:dPt>
            <c:idx val="6"/>
            <c:invertIfNegative val="0"/>
            <c:bubble3D val="0"/>
            <c:spPr>
              <a:solidFill>
                <a:srgbClr val="FFE07F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36A7-4339-A602-A0CF9D318B31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32E3-4AA0-93E1-3C744F22EBE5}"/>
              </c:ext>
            </c:extLst>
          </c:dPt>
          <c:dPt>
            <c:idx val="9"/>
            <c:invertIfNegative val="0"/>
            <c:bubble3D val="0"/>
            <c:spPr>
              <a:solidFill>
                <a:srgbClr val="FFE07F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36A7-4339-A602-A0CF9D318B31}"/>
              </c:ext>
            </c:extLst>
          </c:dPt>
          <c:cat>
            <c:strRef>
              <c:f>Sheet1!$A$2:$A$11</c:f>
              <c:strCache>
                <c:ptCount val="10"/>
                <c:pt idx="0">
                  <c:v>Belgium</c:v>
                </c:pt>
                <c:pt idx="1">
                  <c:v>Czech Republic</c:v>
                </c:pt>
                <c:pt idx="2">
                  <c:v>Netherlands</c:v>
                </c:pt>
                <c:pt idx="3">
                  <c:v>Chile</c:v>
                </c:pt>
                <c:pt idx="4">
                  <c:v>Florida</c:v>
                </c:pt>
                <c:pt idx="5">
                  <c:v>Texas</c:v>
                </c:pt>
                <c:pt idx="6">
                  <c:v>Australia</c:v>
                </c:pt>
                <c:pt idx="7">
                  <c:v>Germany</c:v>
                </c:pt>
                <c:pt idx="8">
                  <c:v>Switzerland</c:v>
                </c:pt>
                <c:pt idx="9">
                  <c:v>United States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10.219999999999999</c:v>
                </c:pt>
                <c:pt idx="1">
                  <c:v>12.29999999999999</c:v>
                </c:pt>
                <c:pt idx="2">
                  <c:v>15.999999999999996</c:v>
                </c:pt>
                <c:pt idx="3">
                  <c:v>10.199999999999989</c:v>
                </c:pt>
                <c:pt idx="6">
                  <c:v>5.9</c:v>
                </c:pt>
                <c:pt idx="7">
                  <c:v>11.6</c:v>
                </c:pt>
                <c:pt idx="8">
                  <c:v>13.099999999999998</c:v>
                </c:pt>
                <c:pt idx="9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2E3-4AA0-93E1-3C744F22EBE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Sheet1!$A$2:$A$11</c:f>
              <c:strCache>
                <c:ptCount val="10"/>
                <c:pt idx="0">
                  <c:v>Belgium</c:v>
                </c:pt>
                <c:pt idx="1">
                  <c:v>Czech Republic</c:v>
                </c:pt>
                <c:pt idx="2">
                  <c:v>Netherlands</c:v>
                </c:pt>
                <c:pt idx="3">
                  <c:v>Chile</c:v>
                </c:pt>
                <c:pt idx="4">
                  <c:v>Florida</c:v>
                </c:pt>
                <c:pt idx="5">
                  <c:v>Texas</c:v>
                </c:pt>
                <c:pt idx="6">
                  <c:v>Australia</c:v>
                </c:pt>
                <c:pt idx="7">
                  <c:v>Germany</c:v>
                </c:pt>
                <c:pt idx="8">
                  <c:v>Switzerland</c:v>
                </c:pt>
                <c:pt idx="9">
                  <c:v>United States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2.019999999999996</c:v>
                </c:pt>
                <c:pt idx="1">
                  <c:v>4.9000000000000057</c:v>
                </c:pt>
                <c:pt idx="2">
                  <c:v>7</c:v>
                </c:pt>
                <c:pt idx="3">
                  <c:v>8.4000000000000057</c:v>
                </c:pt>
                <c:pt idx="4">
                  <c:v>14</c:v>
                </c:pt>
                <c:pt idx="5">
                  <c:v>18</c:v>
                </c:pt>
                <c:pt idx="6">
                  <c:v>22.199999999999989</c:v>
                </c:pt>
                <c:pt idx="7">
                  <c:v>56.7</c:v>
                </c:pt>
                <c:pt idx="8">
                  <c:v>59.1</c:v>
                </c:pt>
                <c:pt idx="9">
                  <c:v>61.1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A7-4339-A602-A0CF9D318B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Gas Supply</c:v>
                </c:pt>
                <c:pt idx="6">
                  <c:v>Water Transport Terminals</c:v>
                </c:pt>
                <c:pt idx="7">
                  <c:v>Electricity Transmission</c:v>
                </c:pt>
                <c:pt idx="8">
                  <c:v>Port Operators</c:v>
                </c:pt>
                <c:pt idx="9">
                  <c:v>Stevedoring Services</c:v>
                </c:pt>
                <c:pt idx="10">
                  <c:v>Pipeline Transport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21.4</c:v>
                </c:pt>
                <c:pt idx="1">
                  <c:v>68.5</c:v>
                </c:pt>
                <c:pt idx="2">
                  <c:v>33.4</c:v>
                </c:pt>
                <c:pt idx="3">
                  <c:v>24</c:v>
                </c:pt>
                <c:pt idx="4">
                  <c:v>73.7</c:v>
                </c:pt>
                <c:pt idx="5">
                  <c:v>18.8</c:v>
                </c:pt>
                <c:pt idx="6">
                  <c:v>31.9</c:v>
                </c:pt>
                <c:pt idx="7">
                  <c:v>32.200000000000003</c:v>
                </c:pt>
                <c:pt idx="8">
                  <c:v>17.600000000000001</c:v>
                </c:pt>
                <c:pt idx="9">
                  <c:v>48.6</c:v>
                </c:pt>
                <c:pt idx="10">
                  <c:v>64.900000000000006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B2-4D56-9DA7-FE1AF632FA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Gas Supply</c:v>
                </c:pt>
                <c:pt idx="6">
                  <c:v>Water Transport Terminals</c:v>
                </c:pt>
                <c:pt idx="7">
                  <c:v>Electricity Transmission</c:v>
                </c:pt>
                <c:pt idx="8">
                  <c:v>Port Operators</c:v>
                </c:pt>
                <c:pt idx="9">
                  <c:v>Stevedoring Services</c:v>
                </c:pt>
                <c:pt idx="10">
                  <c:v>Pipeline Transport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17.2</c:v>
                </c:pt>
                <c:pt idx="1">
                  <c:v>17</c:v>
                </c:pt>
                <c:pt idx="2">
                  <c:v>31.6</c:v>
                </c:pt>
                <c:pt idx="3">
                  <c:v>21.7</c:v>
                </c:pt>
                <c:pt idx="4">
                  <c:v>11.9</c:v>
                </c:pt>
                <c:pt idx="5">
                  <c:v>12.6</c:v>
                </c:pt>
                <c:pt idx="6">
                  <c:v>11.9</c:v>
                </c:pt>
                <c:pt idx="7">
                  <c:v>23</c:v>
                </c:pt>
                <c:pt idx="8">
                  <c:v>17.100000000000001</c:v>
                </c:pt>
                <c:pt idx="9">
                  <c:v>26.7</c:v>
                </c:pt>
                <c:pt idx="1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B2-4D56-9DA7-FE1AF632FA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Gas Supply</c:v>
                </c:pt>
                <c:pt idx="6">
                  <c:v>Water Transport Terminals</c:v>
                </c:pt>
                <c:pt idx="7">
                  <c:v>Electricity Transmission</c:v>
                </c:pt>
                <c:pt idx="8">
                  <c:v>Port Operators</c:v>
                </c:pt>
                <c:pt idx="9">
                  <c:v>Stevedoring Services</c:v>
                </c:pt>
                <c:pt idx="10">
                  <c:v>Pipeline Transport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10</c:v>
                </c:pt>
                <c:pt idx="3">
                  <c:v>15.1</c:v>
                </c:pt>
                <c:pt idx="5">
                  <c:v>11.6</c:v>
                </c:pt>
                <c:pt idx="6">
                  <c:v>10.1</c:v>
                </c:pt>
                <c:pt idx="7">
                  <c:v>19.2</c:v>
                </c:pt>
                <c:pt idx="8">
                  <c:v>13.8</c:v>
                </c:pt>
                <c:pt idx="10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B2-4D56-9DA7-FE1AF632FA3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Gas Supply</c:v>
                </c:pt>
                <c:pt idx="6">
                  <c:v>Water Transport Terminals</c:v>
                </c:pt>
                <c:pt idx="7">
                  <c:v>Electricity Transmission</c:v>
                </c:pt>
                <c:pt idx="8">
                  <c:v>Port Operators</c:v>
                </c:pt>
                <c:pt idx="9">
                  <c:v>Stevedoring Services</c:v>
                </c:pt>
                <c:pt idx="10">
                  <c:v>Pipeline Transport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8.8000000000000007</c:v>
                </c:pt>
                <c:pt idx="3">
                  <c:v>12.2</c:v>
                </c:pt>
                <c:pt idx="6">
                  <c:v>5.6</c:v>
                </c:pt>
                <c:pt idx="7">
                  <c:v>10.4</c:v>
                </c:pt>
                <c:pt idx="8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DDA-4F0A-9C33-01C35D2DD34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Gas Supply</c:v>
                </c:pt>
                <c:pt idx="6">
                  <c:v>Water Transport Terminals</c:v>
                </c:pt>
                <c:pt idx="7">
                  <c:v>Electricity Transmission</c:v>
                </c:pt>
                <c:pt idx="8">
                  <c:v>Port Operators</c:v>
                </c:pt>
                <c:pt idx="9">
                  <c:v>Stevedoring Services</c:v>
                </c:pt>
                <c:pt idx="10">
                  <c:v>Pipeline Transport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8.3000000000000007</c:v>
                </c:pt>
                <c:pt idx="3">
                  <c:v>10.8</c:v>
                </c:pt>
                <c:pt idx="7">
                  <c:v>9.6999999999999993</c:v>
                </c:pt>
                <c:pt idx="8">
                  <c:v>12.3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DDA-4F0A-9C33-01C35D2DD34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Gas Supply</c:v>
                </c:pt>
                <c:pt idx="6">
                  <c:v>Water Transport Terminals</c:v>
                </c:pt>
                <c:pt idx="7">
                  <c:v>Electricity Transmission</c:v>
                </c:pt>
                <c:pt idx="8">
                  <c:v>Port Operators</c:v>
                </c:pt>
                <c:pt idx="9">
                  <c:v>Stevedoring Services</c:v>
                </c:pt>
                <c:pt idx="10">
                  <c:v>Pipeline Transport</c:v>
                </c:pt>
              </c:strCache>
            </c:str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34.300000000000011</c:v>
                </c:pt>
                <c:pt idx="1">
                  <c:v>14.5</c:v>
                </c:pt>
                <c:pt idx="2">
                  <c:v>35</c:v>
                </c:pt>
                <c:pt idx="3">
                  <c:v>16.200000000000003</c:v>
                </c:pt>
                <c:pt idx="4">
                  <c:v>14.399999999999991</c:v>
                </c:pt>
                <c:pt idx="5">
                  <c:v>57</c:v>
                </c:pt>
                <c:pt idx="6">
                  <c:v>40.5</c:v>
                </c:pt>
                <c:pt idx="7">
                  <c:v>5.4999999999999858</c:v>
                </c:pt>
                <c:pt idx="8">
                  <c:v>25.900000000000006</c:v>
                </c:pt>
                <c:pt idx="9">
                  <c:v>24.700000000000003</c:v>
                </c:pt>
                <c:pt idx="10">
                  <c:v>11.699999999999989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DA-4F0A-9C33-01C35D2DD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42402176"/>
        <c:axId val="342778624"/>
      </c:ba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 anchor="ctr" anchorCtr="0"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3692251416445425E-2"/>
          <c:y val="2.4464820672609664E-2"/>
          <c:w val="0.88372267066072285"/>
          <c:h val="0.89652449307900706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ASX HHI, indexed2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100</c:v>
                </c:pt>
                <c:pt idx="1">
                  <c:v>92.258775191962727</c:v>
                </c:pt>
                <c:pt idx="2">
                  <c:v>96.57561351377737</c:v>
                </c:pt>
                <c:pt idx="3">
                  <c:v>95.398032466172324</c:v>
                </c:pt>
                <c:pt idx="4">
                  <c:v>98.295448239772526</c:v>
                </c:pt>
                <c:pt idx="5">
                  <c:v>108.3346196272242</c:v>
                </c:pt>
                <c:pt idx="6">
                  <c:v>100.69660259709825</c:v>
                </c:pt>
                <c:pt idx="7">
                  <c:v>96.726469166910519</c:v>
                </c:pt>
                <c:pt idx="8">
                  <c:v>89.874314337679479</c:v>
                </c:pt>
                <c:pt idx="9">
                  <c:v>84.987088559475126</c:v>
                </c:pt>
                <c:pt idx="10">
                  <c:v>84.690999733083629</c:v>
                </c:pt>
                <c:pt idx="11">
                  <c:v>82.863160802311654</c:v>
                </c:pt>
                <c:pt idx="12">
                  <c:v>81.358784451031454</c:v>
                </c:pt>
                <c:pt idx="13">
                  <c:v>83.554462387033738</c:v>
                </c:pt>
                <c:pt idx="14">
                  <c:v>79.868239017646943</c:v>
                </c:pt>
                <c:pt idx="15">
                  <c:v>81.657745143559097</c:v>
                </c:pt>
                <c:pt idx="16">
                  <c:v>81.494888945993978</c:v>
                </c:pt>
                <c:pt idx="17">
                  <c:v>81.443543991193295</c:v>
                </c:pt>
                <c:pt idx="18">
                  <c:v>83.590730941318469</c:v>
                </c:pt>
                <c:pt idx="19">
                  <c:v>87.019639037623904</c:v>
                </c:pt>
                <c:pt idx="20">
                  <c:v>88.476136994323568</c:v>
                </c:pt>
                <c:pt idx="21">
                  <c:v>84.661713611250462</c:v>
                </c:pt>
                <c:pt idx="22">
                  <c:v>80.750851413285744</c:v>
                </c:pt>
                <c:pt idx="23">
                  <c:v>81.441298837840449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250419840"/>
        <c:scaling>
          <c:orientation val="minMax"/>
          <c:max val="11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$10.4b</c:v>
                </c:pt>
                <c:pt idx="1">
                  <c:v>$6.3b</c:v>
                </c:pt>
                <c:pt idx="2">
                  <c:v>$3.4b</c:v>
                </c:pt>
                <c:pt idx="3">
                  <c:v>$3.1b</c:v>
                </c:pt>
                <c:pt idx="4">
                  <c:v>$2.4b</c:v>
                </c:pt>
                <c:pt idx="5">
                  <c:v>$2.1b</c:v>
                </c:pt>
                <c:pt idx="6">
                  <c:v>$2.1b</c:v>
                </c:pt>
                <c:pt idx="7">
                  <c:v>$2.1b</c:v>
                </c:pt>
                <c:pt idx="8">
                  <c:v>$1.7b</c:v>
                </c:pt>
                <c:pt idx="9">
                  <c:v>$1.7b</c:v>
                </c:pt>
                <c:pt idx="10">
                  <c:v>$1.6b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21.4</c:v>
                </c:pt>
                <c:pt idx="1">
                  <c:v>68.5</c:v>
                </c:pt>
                <c:pt idx="2">
                  <c:v>33.4</c:v>
                </c:pt>
                <c:pt idx="3">
                  <c:v>24</c:v>
                </c:pt>
                <c:pt idx="4">
                  <c:v>73.7</c:v>
                </c:pt>
                <c:pt idx="5">
                  <c:v>18.8</c:v>
                </c:pt>
                <c:pt idx="6">
                  <c:v>31.9</c:v>
                </c:pt>
                <c:pt idx="7">
                  <c:v>32.200000000000003</c:v>
                </c:pt>
                <c:pt idx="8">
                  <c:v>17.600000000000001</c:v>
                </c:pt>
                <c:pt idx="9">
                  <c:v>48.6</c:v>
                </c:pt>
                <c:pt idx="10">
                  <c:v>64.900000000000006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C-455E-86EA-A5375B6A19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$10.4b</c:v>
                </c:pt>
                <c:pt idx="1">
                  <c:v>$6.3b</c:v>
                </c:pt>
                <c:pt idx="2">
                  <c:v>$3.4b</c:v>
                </c:pt>
                <c:pt idx="3">
                  <c:v>$3.1b</c:v>
                </c:pt>
                <c:pt idx="4">
                  <c:v>$2.4b</c:v>
                </c:pt>
                <c:pt idx="5">
                  <c:v>$2.1b</c:v>
                </c:pt>
                <c:pt idx="6">
                  <c:v>$2.1b</c:v>
                </c:pt>
                <c:pt idx="7">
                  <c:v>$2.1b</c:v>
                </c:pt>
                <c:pt idx="8">
                  <c:v>$1.7b</c:v>
                </c:pt>
                <c:pt idx="9">
                  <c:v>$1.7b</c:v>
                </c:pt>
                <c:pt idx="10">
                  <c:v>$1.6b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17.2</c:v>
                </c:pt>
                <c:pt idx="1">
                  <c:v>17</c:v>
                </c:pt>
                <c:pt idx="2">
                  <c:v>31.6</c:v>
                </c:pt>
                <c:pt idx="3">
                  <c:v>21.7</c:v>
                </c:pt>
                <c:pt idx="4">
                  <c:v>11.9</c:v>
                </c:pt>
                <c:pt idx="5">
                  <c:v>12.6</c:v>
                </c:pt>
                <c:pt idx="6">
                  <c:v>11.9</c:v>
                </c:pt>
                <c:pt idx="7">
                  <c:v>23</c:v>
                </c:pt>
                <c:pt idx="8">
                  <c:v>17.100000000000001</c:v>
                </c:pt>
                <c:pt idx="9">
                  <c:v>26.7</c:v>
                </c:pt>
                <c:pt idx="1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EC-455E-86EA-A5375B6A19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$10.4b</c:v>
                </c:pt>
                <c:pt idx="1">
                  <c:v>$6.3b</c:v>
                </c:pt>
                <c:pt idx="2">
                  <c:v>$3.4b</c:v>
                </c:pt>
                <c:pt idx="3">
                  <c:v>$3.1b</c:v>
                </c:pt>
                <c:pt idx="4">
                  <c:v>$2.4b</c:v>
                </c:pt>
                <c:pt idx="5">
                  <c:v>$2.1b</c:v>
                </c:pt>
                <c:pt idx="6">
                  <c:v>$2.1b</c:v>
                </c:pt>
                <c:pt idx="7">
                  <c:v>$2.1b</c:v>
                </c:pt>
                <c:pt idx="8">
                  <c:v>$1.7b</c:v>
                </c:pt>
                <c:pt idx="9">
                  <c:v>$1.7b</c:v>
                </c:pt>
                <c:pt idx="10">
                  <c:v>$1.6b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10</c:v>
                </c:pt>
                <c:pt idx="3">
                  <c:v>15.1</c:v>
                </c:pt>
                <c:pt idx="5">
                  <c:v>11.6</c:v>
                </c:pt>
                <c:pt idx="6">
                  <c:v>10.1</c:v>
                </c:pt>
                <c:pt idx="7">
                  <c:v>19.2</c:v>
                </c:pt>
                <c:pt idx="8">
                  <c:v>13.8</c:v>
                </c:pt>
                <c:pt idx="10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EC-455E-86EA-A5375B6A194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$10.4b</c:v>
                </c:pt>
                <c:pt idx="1">
                  <c:v>$6.3b</c:v>
                </c:pt>
                <c:pt idx="2">
                  <c:v>$3.4b</c:v>
                </c:pt>
                <c:pt idx="3">
                  <c:v>$3.1b</c:v>
                </c:pt>
                <c:pt idx="4">
                  <c:v>$2.4b</c:v>
                </c:pt>
                <c:pt idx="5">
                  <c:v>$2.1b</c:v>
                </c:pt>
                <c:pt idx="6">
                  <c:v>$2.1b</c:v>
                </c:pt>
                <c:pt idx="7">
                  <c:v>$2.1b</c:v>
                </c:pt>
                <c:pt idx="8">
                  <c:v>$1.7b</c:v>
                </c:pt>
                <c:pt idx="9">
                  <c:v>$1.7b</c:v>
                </c:pt>
                <c:pt idx="10">
                  <c:v>$1.6b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8.8000000000000007</c:v>
                </c:pt>
                <c:pt idx="3">
                  <c:v>12.2</c:v>
                </c:pt>
                <c:pt idx="6">
                  <c:v>5.6</c:v>
                </c:pt>
                <c:pt idx="7">
                  <c:v>10.4</c:v>
                </c:pt>
                <c:pt idx="8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EC-455E-86EA-A5375B6A194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$10.4b</c:v>
                </c:pt>
                <c:pt idx="1">
                  <c:v>$6.3b</c:v>
                </c:pt>
                <c:pt idx="2">
                  <c:v>$3.4b</c:v>
                </c:pt>
                <c:pt idx="3">
                  <c:v>$3.1b</c:v>
                </c:pt>
                <c:pt idx="4">
                  <c:v>$2.4b</c:v>
                </c:pt>
                <c:pt idx="5">
                  <c:v>$2.1b</c:v>
                </c:pt>
                <c:pt idx="6">
                  <c:v>$2.1b</c:v>
                </c:pt>
                <c:pt idx="7">
                  <c:v>$2.1b</c:v>
                </c:pt>
                <c:pt idx="8">
                  <c:v>$1.7b</c:v>
                </c:pt>
                <c:pt idx="9">
                  <c:v>$1.7b</c:v>
                </c:pt>
                <c:pt idx="10">
                  <c:v>$1.6b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8.3000000000000007</c:v>
                </c:pt>
                <c:pt idx="3">
                  <c:v>10.8</c:v>
                </c:pt>
                <c:pt idx="7">
                  <c:v>9.6999999999999993</c:v>
                </c:pt>
                <c:pt idx="8">
                  <c:v>12.3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EC-455E-86EA-A5375B6A194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$10.4b</c:v>
                </c:pt>
                <c:pt idx="1">
                  <c:v>$6.3b</c:v>
                </c:pt>
                <c:pt idx="2">
                  <c:v>$3.4b</c:v>
                </c:pt>
                <c:pt idx="3">
                  <c:v>$3.1b</c:v>
                </c:pt>
                <c:pt idx="4">
                  <c:v>$2.4b</c:v>
                </c:pt>
                <c:pt idx="5">
                  <c:v>$2.1b</c:v>
                </c:pt>
                <c:pt idx="6">
                  <c:v>$2.1b</c:v>
                </c:pt>
                <c:pt idx="7">
                  <c:v>$2.1b</c:v>
                </c:pt>
                <c:pt idx="8">
                  <c:v>$1.7b</c:v>
                </c:pt>
                <c:pt idx="9">
                  <c:v>$1.7b</c:v>
                </c:pt>
                <c:pt idx="10">
                  <c:v>$1.6b</c:v>
                </c:pt>
              </c:strCache>
            </c:str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34.300000000000011</c:v>
                </c:pt>
                <c:pt idx="1">
                  <c:v>14.5</c:v>
                </c:pt>
                <c:pt idx="2">
                  <c:v>35</c:v>
                </c:pt>
                <c:pt idx="3">
                  <c:v>16.200000000000003</c:v>
                </c:pt>
                <c:pt idx="4">
                  <c:v>14.399999999999991</c:v>
                </c:pt>
                <c:pt idx="5">
                  <c:v>57</c:v>
                </c:pt>
                <c:pt idx="6">
                  <c:v>40.5</c:v>
                </c:pt>
                <c:pt idx="7">
                  <c:v>5.4999999999999858</c:v>
                </c:pt>
                <c:pt idx="8">
                  <c:v>25.900000000000006</c:v>
                </c:pt>
                <c:pt idx="9">
                  <c:v>24.700000000000003</c:v>
                </c:pt>
                <c:pt idx="10">
                  <c:v>11.699999999999989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EC-455E-86EA-A5375B6A1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42402176"/>
        <c:axId val="342778624"/>
      </c:ba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Supermarkets</c:v>
                </c:pt>
                <c:pt idx="1">
                  <c:v>Credit Cards &amp; SX Serv.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Fuel Retailing</c:v>
                </c:pt>
                <c:pt idx="5">
                  <c:v>Liquor Retailing</c:v>
                </c:pt>
                <c:pt idx="6">
                  <c:v>Diagnostic Imaging Serv.</c:v>
                </c:pt>
                <c:pt idx="7">
                  <c:v>Newspaper Publishing</c:v>
                </c:pt>
                <c:pt idx="8">
                  <c:v>ISPs</c:v>
                </c:pt>
                <c:pt idx="9">
                  <c:v>Pathology Services</c:v>
                </c:pt>
                <c:pt idx="10">
                  <c:v>Passenger Car Rental</c:v>
                </c:pt>
                <c:pt idx="11">
                  <c:v>Delivery Services</c:v>
                </c:pt>
                <c:pt idx="12">
                  <c:v>Ready-Mixed Concr. Mfg.</c:v>
                </c:pt>
                <c:pt idx="13">
                  <c:v>Internet Publishing</c:v>
                </c:pt>
                <c:pt idx="14">
                  <c:v>Sports Admin. Serv.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33.6</c:v>
                </c:pt>
                <c:pt idx="1">
                  <c:v>8.9</c:v>
                </c:pt>
                <c:pt idx="2">
                  <c:v>47</c:v>
                </c:pt>
                <c:pt idx="3">
                  <c:v>62.7</c:v>
                </c:pt>
                <c:pt idx="4">
                  <c:v>21</c:v>
                </c:pt>
                <c:pt idx="5">
                  <c:v>44.3</c:v>
                </c:pt>
                <c:pt idx="6">
                  <c:v>17.7</c:v>
                </c:pt>
                <c:pt idx="7">
                  <c:v>50.3</c:v>
                </c:pt>
                <c:pt idx="8">
                  <c:v>46.8</c:v>
                </c:pt>
                <c:pt idx="9">
                  <c:v>44.4</c:v>
                </c:pt>
                <c:pt idx="10">
                  <c:v>10.4</c:v>
                </c:pt>
                <c:pt idx="11">
                  <c:v>12</c:v>
                </c:pt>
                <c:pt idx="12">
                  <c:v>24.5</c:v>
                </c:pt>
                <c:pt idx="13">
                  <c:v>34.9</c:v>
                </c:pt>
                <c:pt idx="14">
                  <c:v>16.7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B2-4D56-9DA7-FE1AF632FA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Supermarkets</c:v>
                </c:pt>
                <c:pt idx="1">
                  <c:v>Credit Cards &amp; SX Serv.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Fuel Retailing</c:v>
                </c:pt>
                <c:pt idx="5">
                  <c:v>Liquor Retailing</c:v>
                </c:pt>
                <c:pt idx="6">
                  <c:v>Diagnostic Imaging Serv.</c:v>
                </c:pt>
                <c:pt idx="7">
                  <c:v>Newspaper Publishing</c:v>
                </c:pt>
                <c:pt idx="8">
                  <c:v>ISPs</c:v>
                </c:pt>
                <c:pt idx="9">
                  <c:v>Pathology Services</c:v>
                </c:pt>
                <c:pt idx="10">
                  <c:v>Passenger Car Rental</c:v>
                </c:pt>
                <c:pt idx="11">
                  <c:v>Delivery Services</c:v>
                </c:pt>
                <c:pt idx="12">
                  <c:v>Ready-Mixed Concr. Mfg.</c:v>
                </c:pt>
                <c:pt idx="13">
                  <c:v>Internet Publishing</c:v>
                </c:pt>
                <c:pt idx="14">
                  <c:v>Sports Admin. Serv.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29.3</c:v>
                </c:pt>
                <c:pt idx="1">
                  <c:v>6.2</c:v>
                </c:pt>
                <c:pt idx="2">
                  <c:v>25.5</c:v>
                </c:pt>
                <c:pt idx="3">
                  <c:v>26.2</c:v>
                </c:pt>
                <c:pt idx="4">
                  <c:v>19.899999999999999</c:v>
                </c:pt>
                <c:pt idx="5">
                  <c:v>18.5</c:v>
                </c:pt>
                <c:pt idx="6">
                  <c:v>12.2</c:v>
                </c:pt>
                <c:pt idx="7">
                  <c:v>33.799999999999997</c:v>
                </c:pt>
                <c:pt idx="8">
                  <c:v>30.2</c:v>
                </c:pt>
                <c:pt idx="9">
                  <c:v>35.299999999999997</c:v>
                </c:pt>
                <c:pt idx="10">
                  <c:v>8.1</c:v>
                </c:pt>
                <c:pt idx="11">
                  <c:v>10.9</c:v>
                </c:pt>
                <c:pt idx="12">
                  <c:v>20.8</c:v>
                </c:pt>
                <c:pt idx="13">
                  <c:v>18.7</c:v>
                </c:pt>
                <c:pt idx="14">
                  <c:v>9.8000000000000007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B2-4D56-9DA7-FE1AF632FA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Supermarkets</c:v>
                </c:pt>
                <c:pt idx="1">
                  <c:v>Credit Cards &amp; SX Serv.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Fuel Retailing</c:v>
                </c:pt>
                <c:pt idx="5">
                  <c:v>Liquor Retailing</c:v>
                </c:pt>
                <c:pt idx="6">
                  <c:v>Diagnostic Imaging Serv.</c:v>
                </c:pt>
                <c:pt idx="7">
                  <c:v>Newspaper Publishing</c:v>
                </c:pt>
                <c:pt idx="8">
                  <c:v>ISPs</c:v>
                </c:pt>
                <c:pt idx="9">
                  <c:v>Pathology Services</c:v>
                </c:pt>
                <c:pt idx="10">
                  <c:v>Passenger Car Rental</c:v>
                </c:pt>
                <c:pt idx="11">
                  <c:v>Delivery Services</c:v>
                </c:pt>
                <c:pt idx="12">
                  <c:v>Ready-Mixed Concr. Mfg.</c:v>
                </c:pt>
                <c:pt idx="13">
                  <c:v>Internet Publishing</c:v>
                </c:pt>
                <c:pt idx="14">
                  <c:v>Sports Admin. Serv.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8.9</c:v>
                </c:pt>
                <c:pt idx="1">
                  <c:v>5.5</c:v>
                </c:pt>
                <c:pt idx="2">
                  <c:v>16.8</c:v>
                </c:pt>
                <c:pt idx="4">
                  <c:v>14.3</c:v>
                </c:pt>
                <c:pt idx="6">
                  <c:v>9.3000000000000007</c:v>
                </c:pt>
                <c:pt idx="7">
                  <c:v>5.8</c:v>
                </c:pt>
                <c:pt idx="8">
                  <c:v>9.9</c:v>
                </c:pt>
                <c:pt idx="9">
                  <c:v>14</c:v>
                </c:pt>
                <c:pt idx="10">
                  <c:v>5.4</c:v>
                </c:pt>
                <c:pt idx="12">
                  <c:v>16.7</c:v>
                </c:pt>
                <c:pt idx="13">
                  <c:v>15.3</c:v>
                </c:pt>
                <c:pt idx="14">
                  <c:v>8.3000000000000007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B2-4D56-9DA7-FE1AF632FA3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Supermarkets</c:v>
                </c:pt>
                <c:pt idx="1">
                  <c:v>Credit Cards &amp; SX Serv.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Fuel Retailing</c:v>
                </c:pt>
                <c:pt idx="5">
                  <c:v>Liquor Retailing</c:v>
                </c:pt>
                <c:pt idx="6">
                  <c:v>Diagnostic Imaging Serv.</c:v>
                </c:pt>
                <c:pt idx="7">
                  <c:v>Newspaper Publishing</c:v>
                </c:pt>
                <c:pt idx="8">
                  <c:v>ISPs</c:v>
                </c:pt>
                <c:pt idx="9">
                  <c:v>Pathology Services</c:v>
                </c:pt>
                <c:pt idx="10">
                  <c:v>Passenger Car Rental</c:v>
                </c:pt>
                <c:pt idx="11">
                  <c:v>Delivery Services</c:v>
                </c:pt>
                <c:pt idx="12">
                  <c:v>Ready-Mixed Concr. Mfg.</c:v>
                </c:pt>
                <c:pt idx="13">
                  <c:v>Internet Publishing</c:v>
                </c:pt>
                <c:pt idx="14">
                  <c:v>Sports Admin. Serv.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7.1</c:v>
                </c:pt>
                <c:pt idx="4">
                  <c:v>10.1</c:v>
                </c:pt>
                <c:pt idx="8">
                  <c:v>9.4</c:v>
                </c:pt>
                <c:pt idx="12">
                  <c:v>5.6</c:v>
                </c:pt>
                <c:pt idx="13">
                  <c:v>14.7</c:v>
                </c:pt>
                <c:pt idx="14">
                  <c:v>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DDA-4F0A-9C33-01C35D2DD34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Supermarkets</c:v>
                </c:pt>
                <c:pt idx="1">
                  <c:v>Credit Cards &amp; SX Serv.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Fuel Retailing</c:v>
                </c:pt>
                <c:pt idx="5">
                  <c:v>Liquor Retailing</c:v>
                </c:pt>
                <c:pt idx="6">
                  <c:v>Diagnostic Imaging Serv.</c:v>
                </c:pt>
                <c:pt idx="7">
                  <c:v>Newspaper Publishing</c:v>
                </c:pt>
                <c:pt idx="8">
                  <c:v>ISPs</c:v>
                </c:pt>
                <c:pt idx="9">
                  <c:v>Pathology Services</c:v>
                </c:pt>
                <c:pt idx="10">
                  <c:v>Passenger Car Rental</c:v>
                </c:pt>
                <c:pt idx="11">
                  <c:v>Delivery Services</c:v>
                </c:pt>
                <c:pt idx="12">
                  <c:v>Ready-Mixed Concr. Mfg.</c:v>
                </c:pt>
                <c:pt idx="13">
                  <c:v>Internet Publishing</c:v>
                </c:pt>
                <c:pt idx="14">
                  <c:v>Sports Admin. Serv.</c:v>
                </c:pt>
              </c:strCache>
            </c:strRef>
          </c:cat>
          <c:val>
            <c:numRef>
              <c:f>Sheet1!$F$2:$F$16</c:f>
              <c:numCache>
                <c:formatCode>General</c:formatCode>
                <c:ptCount val="15"/>
                <c:pt idx="4">
                  <c:v>6.6</c:v>
                </c:pt>
                <c:pt idx="14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DDA-4F0A-9C33-01C35D2DD34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Supermarkets</c:v>
                </c:pt>
                <c:pt idx="1">
                  <c:v>Credit Cards &amp; SX Serv.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Fuel Retailing</c:v>
                </c:pt>
                <c:pt idx="5">
                  <c:v>Liquor Retailing</c:v>
                </c:pt>
                <c:pt idx="6">
                  <c:v>Diagnostic Imaging Serv.</c:v>
                </c:pt>
                <c:pt idx="7">
                  <c:v>Newspaper Publishing</c:v>
                </c:pt>
                <c:pt idx="8">
                  <c:v>ISPs</c:v>
                </c:pt>
                <c:pt idx="9">
                  <c:v>Pathology Services</c:v>
                </c:pt>
                <c:pt idx="10">
                  <c:v>Passenger Car Rental</c:v>
                </c:pt>
                <c:pt idx="11">
                  <c:v>Delivery Services</c:v>
                </c:pt>
                <c:pt idx="12">
                  <c:v>Ready-Mixed Concr. Mfg.</c:v>
                </c:pt>
                <c:pt idx="13">
                  <c:v>Internet Publishing</c:v>
                </c:pt>
                <c:pt idx="14">
                  <c:v>Sports Admin. Serv.</c:v>
                </c:pt>
              </c:strCache>
            </c:strRef>
          </c:cat>
          <c:val>
            <c:numRef>
              <c:f>Sheet1!$G$2:$G$16</c:f>
              <c:numCache>
                <c:formatCode>General</c:formatCode>
                <c:ptCount val="15"/>
                <c:pt idx="0">
                  <c:v>21.099999999999994</c:v>
                </c:pt>
                <c:pt idx="1">
                  <c:v>79.400000000000006</c:v>
                </c:pt>
                <c:pt idx="2">
                  <c:v>10.700000000000003</c:v>
                </c:pt>
                <c:pt idx="3">
                  <c:v>11.099999999999994</c:v>
                </c:pt>
                <c:pt idx="4">
                  <c:v>28.100000000000009</c:v>
                </c:pt>
                <c:pt idx="5">
                  <c:v>37.200000000000003</c:v>
                </c:pt>
                <c:pt idx="6">
                  <c:v>60.8</c:v>
                </c:pt>
                <c:pt idx="7">
                  <c:v>10.100000000000009</c:v>
                </c:pt>
                <c:pt idx="8">
                  <c:v>3.6999999999999886</c:v>
                </c:pt>
                <c:pt idx="9">
                  <c:v>6.3000000000000114</c:v>
                </c:pt>
                <c:pt idx="10">
                  <c:v>76.099999999999994</c:v>
                </c:pt>
                <c:pt idx="11">
                  <c:v>77.099999999999994</c:v>
                </c:pt>
                <c:pt idx="12">
                  <c:v>32.400000000000006</c:v>
                </c:pt>
                <c:pt idx="13">
                  <c:v>16.400000000000006</c:v>
                </c:pt>
                <c:pt idx="14">
                  <c:v>51.4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DA-4F0A-9C33-01C35D2DD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42402176"/>
        <c:axId val="342778624"/>
      </c:ba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 anchor="ctr" anchorCtr="0"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33.6</c:v>
                </c:pt>
                <c:pt idx="1">
                  <c:v>8.9</c:v>
                </c:pt>
                <c:pt idx="2">
                  <c:v>47</c:v>
                </c:pt>
                <c:pt idx="3">
                  <c:v>62.7</c:v>
                </c:pt>
                <c:pt idx="4">
                  <c:v>21</c:v>
                </c:pt>
                <c:pt idx="5">
                  <c:v>44.3</c:v>
                </c:pt>
                <c:pt idx="6">
                  <c:v>17.7</c:v>
                </c:pt>
                <c:pt idx="7">
                  <c:v>50.3</c:v>
                </c:pt>
                <c:pt idx="8">
                  <c:v>46.8</c:v>
                </c:pt>
                <c:pt idx="9">
                  <c:v>44.4</c:v>
                </c:pt>
                <c:pt idx="10">
                  <c:v>10.4</c:v>
                </c:pt>
                <c:pt idx="11">
                  <c:v>12</c:v>
                </c:pt>
                <c:pt idx="12">
                  <c:v>24.5</c:v>
                </c:pt>
                <c:pt idx="13">
                  <c:v>34.9</c:v>
                </c:pt>
                <c:pt idx="14">
                  <c:v>16.7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C-455E-86EA-A5375B6A19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29.3</c:v>
                </c:pt>
                <c:pt idx="1">
                  <c:v>6.2</c:v>
                </c:pt>
                <c:pt idx="2">
                  <c:v>25.5</c:v>
                </c:pt>
                <c:pt idx="3">
                  <c:v>26.2</c:v>
                </c:pt>
                <c:pt idx="4">
                  <c:v>19.899999999999999</c:v>
                </c:pt>
                <c:pt idx="5">
                  <c:v>18.5</c:v>
                </c:pt>
                <c:pt idx="6">
                  <c:v>12.2</c:v>
                </c:pt>
                <c:pt idx="7">
                  <c:v>33.799999999999997</c:v>
                </c:pt>
                <c:pt idx="8">
                  <c:v>30.2</c:v>
                </c:pt>
                <c:pt idx="9">
                  <c:v>35.299999999999997</c:v>
                </c:pt>
                <c:pt idx="10">
                  <c:v>8.1</c:v>
                </c:pt>
                <c:pt idx="11">
                  <c:v>10.9</c:v>
                </c:pt>
                <c:pt idx="12">
                  <c:v>20.8</c:v>
                </c:pt>
                <c:pt idx="13">
                  <c:v>18.7</c:v>
                </c:pt>
                <c:pt idx="14">
                  <c:v>9.8000000000000007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EC-455E-86EA-A5375B6A19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8.9</c:v>
                </c:pt>
                <c:pt idx="1">
                  <c:v>5.5</c:v>
                </c:pt>
                <c:pt idx="2">
                  <c:v>16.8</c:v>
                </c:pt>
                <c:pt idx="4">
                  <c:v>14.3</c:v>
                </c:pt>
                <c:pt idx="6">
                  <c:v>9.3000000000000007</c:v>
                </c:pt>
                <c:pt idx="7">
                  <c:v>5.8</c:v>
                </c:pt>
                <c:pt idx="8">
                  <c:v>9.9</c:v>
                </c:pt>
                <c:pt idx="9">
                  <c:v>14</c:v>
                </c:pt>
                <c:pt idx="10">
                  <c:v>5.4</c:v>
                </c:pt>
                <c:pt idx="12">
                  <c:v>16.7</c:v>
                </c:pt>
                <c:pt idx="13">
                  <c:v>15.3</c:v>
                </c:pt>
                <c:pt idx="14">
                  <c:v>8.3000000000000007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EC-455E-86EA-A5375B6A194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7.1</c:v>
                </c:pt>
                <c:pt idx="4">
                  <c:v>10.1</c:v>
                </c:pt>
                <c:pt idx="8">
                  <c:v>9.4</c:v>
                </c:pt>
                <c:pt idx="12">
                  <c:v>5.6</c:v>
                </c:pt>
                <c:pt idx="13">
                  <c:v>14.7</c:v>
                </c:pt>
                <c:pt idx="14">
                  <c:v>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EC-455E-86EA-A5375B6A194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Sheet1!$F$2:$F$16</c:f>
              <c:numCache>
                <c:formatCode>General</c:formatCode>
                <c:ptCount val="15"/>
                <c:pt idx="4">
                  <c:v>6.6</c:v>
                </c:pt>
                <c:pt idx="14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EC-455E-86EA-A5375B6A194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Sheet1!$G$2:$G$16</c:f>
              <c:numCache>
                <c:formatCode>General</c:formatCode>
                <c:ptCount val="15"/>
                <c:pt idx="0">
                  <c:v>21.099999999999994</c:v>
                </c:pt>
                <c:pt idx="1">
                  <c:v>79.400000000000006</c:v>
                </c:pt>
                <c:pt idx="2">
                  <c:v>10.700000000000003</c:v>
                </c:pt>
                <c:pt idx="3">
                  <c:v>11.099999999999994</c:v>
                </c:pt>
                <c:pt idx="4">
                  <c:v>28.100000000000009</c:v>
                </c:pt>
                <c:pt idx="5">
                  <c:v>37.200000000000003</c:v>
                </c:pt>
                <c:pt idx="6">
                  <c:v>60.8</c:v>
                </c:pt>
                <c:pt idx="7">
                  <c:v>10.100000000000009</c:v>
                </c:pt>
                <c:pt idx="8">
                  <c:v>3.6999999999999886</c:v>
                </c:pt>
                <c:pt idx="9">
                  <c:v>6.3000000000000114</c:v>
                </c:pt>
                <c:pt idx="10">
                  <c:v>76.099999999999994</c:v>
                </c:pt>
                <c:pt idx="11">
                  <c:v>77.099999999999994</c:v>
                </c:pt>
                <c:pt idx="12">
                  <c:v>32.400000000000006</c:v>
                </c:pt>
                <c:pt idx="13">
                  <c:v>16.400000000000006</c:v>
                </c:pt>
                <c:pt idx="14">
                  <c:v>51.4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EC-455E-86EA-A5375B6A194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Sheet1!$H$2:$H$16</c:f>
              <c:numCache>
                <c:formatCode>General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0-9401-4D1D-8C96-ACD299A6435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Sheet1!$I$2:$I$16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01-4D1D-8C96-ACD299A6435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VA</c:v>
                </c:pt>
              </c:strCache>
            </c:strRef>
          </c:tx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Sheet1!$J$2:$J$16</c:f>
              <c:numCache>
                <c:formatCode>General</c:formatCode>
                <c:ptCount val="15"/>
                <c:pt idx="0">
                  <c:v>17908</c:v>
                </c:pt>
                <c:pt idx="1">
                  <c:v>10557.8</c:v>
                </c:pt>
                <c:pt idx="2">
                  <c:v>9001.7999999999993</c:v>
                </c:pt>
                <c:pt idx="3">
                  <c:v>4663.5</c:v>
                </c:pt>
                <c:pt idx="4">
                  <c:v>2278.6999999999998</c:v>
                </c:pt>
                <c:pt idx="5">
                  <c:v>2268.3000000000002</c:v>
                </c:pt>
                <c:pt idx="6">
                  <c:v>2208.9</c:v>
                </c:pt>
                <c:pt idx="7">
                  <c:v>2103.4</c:v>
                </c:pt>
                <c:pt idx="8">
                  <c:v>2006.2</c:v>
                </c:pt>
                <c:pt idx="9">
                  <c:v>1957.8</c:v>
                </c:pt>
                <c:pt idx="10">
                  <c:v>1698.1</c:v>
                </c:pt>
                <c:pt idx="11">
                  <c:v>1196.7</c:v>
                </c:pt>
                <c:pt idx="12">
                  <c:v>1182.2</c:v>
                </c:pt>
                <c:pt idx="13">
                  <c:v>1125.4000000000001</c:v>
                </c:pt>
                <c:pt idx="14">
                  <c:v>1106.7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01-4D1D-8C96-ACD299A64350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Sheet1!$K$2:$K$16</c:f>
              <c:numCache>
                <c:formatCode>General</c:formatCode>
                <c:ptCount val="15"/>
                <c:pt idx="0">
                  <c:v>33.6</c:v>
                </c:pt>
                <c:pt idx="1">
                  <c:v>8.9</c:v>
                </c:pt>
                <c:pt idx="2">
                  <c:v>47</c:v>
                </c:pt>
                <c:pt idx="3">
                  <c:v>62.7</c:v>
                </c:pt>
                <c:pt idx="4">
                  <c:v>21</c:v>
                </c:pt>
                <c:pt idx="5">
                  <c:v>44.3</c:v>
                </c:pt>
                <c:pt idx="6">
                  <c:v>17.7</c:v>
                </c:pt>
                <c:pt idx="7">
                  <c:v>50.3</c:v>
                </c:pt>
                <c:pt idx="8">
                  <c:v>46.8</c:v>
                </c:pt>
                <c:pt idx="9">
                  <c:v>44.4</c:v>
                </c:pt>
                <c:pt idx="10">
                  <c:v>10.4</c:v>
                </c:pt>
                <c:pt idx="11">
                  <c:v>12</c:v>
                </c:pt>
                <c:pt idx="12">
                  <c:v>24.5</c:v>
                </c:pt>
                <c:pt idx="13">
                  <c:v>34.9</c:v>
                </c:pt>
                <c:pt idx="14">
                  <c:v>16.7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01-4D1D-8C96-ACD299A64350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Column4</c:v>
                </c:pt>
              </c:strCache>
            </c:strRef>
          </c:tx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Sheet1!$L$2:$L$16</c:f>
              <c:numCache>
                <c:formatCode>General</c:formatCode>
                <c:ptCount val="15"/>
                <c:pt idx="0">
                  <c:v>29.3</c:v>
                </c:pt>
                <c:pt idx="1">
                  <c:v>6.2</c:v>
                </c:pt>
                <c:pt idx="2">
                  <c:v>25.5</c:v>
                </c:pt>
                <c:pt idx="3">
                  <c:v>26.2</c:v>
                </c:pt>
                <c:pt idx="4">
                  <c:v>19.899999999999999</c:v>
                </c:pt>
                <c:pt idx="5">
                  <c:v>18.5</c:v>
                </c:pt>
                <c:pt idx="6">
                  <c:v>12.2</c:v>
                </c:pt>
                <c:pt idx="7">
                  <c:v>33.799999999999997</c:v>
                </c:pt>
                <c:pt idx="8">
                  <c:v>30.2</c:v>
                </c:pt>
                <c:pt idx="9">
                  <c:v>35.299999999999997</c:v>
                </c:pt>
                <c:pt idx="10">
                  <c:v>8.1</c:v>
                </c:pt>
                <c:pt idx="11">
                  <c:v>10.9</c:v>
                </c:pt>
                <c:pt idx="12">
                  <c:v>20.8</c:v>
                </c:pt>
                <c:pt idx="13">
                  <c:v>18.7</c:v>
                </c:pt>
                <c:pt idx="14">
                  <c:v>9.8000000000000007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01-4D1D-8C96-ACD299A64350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Column5</c:v>
                </c:pt>
              </c:strCache>
            </c:strRef>
          </c:tx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Sheet1!$M$2:$M$16</c:f>
              <c:numCache>
                <c:formatCode>General</c:formatCode>
                <c:ptCount val="15"/>
                <c:pt idx="0">
                  <c:v>8.9</c:v>
                </c:pt>
                <c:pt idx="1">
                  <c:v>5.5</c:v>
                </c:pt>
                <c:pt idx="2">
                  <c:v>16.8</c:v>
                </c:pt>
                <c:pt idx="4">
                  <c:v>14.3</c:v>
                </c:pt>
                <c:pt idx="6">
                  <c:v>9.3000000000000007</c:v>
                </c:pt>
                <c:pt idx="7">
                  <c:v>5.8</c:v>
                </c:pt>
                <c:pt idx="8">
                  <c:v>9.9</c:v>
                </c:pt>
                <c:pt idx="9">
                  <c:v>14</c:v>
                </c:pt>
                <c:pt idx="10">
                  <c:v>5.4</c:v>
                </c:pt>
                <c:pt idx="12">
                  <c:v>16.7</c:v>
                </c:pt>
                <c:pt idx="13">
                  <c:v>15.3</c:v>
                </c:pt>
                <c:pt idx="14">
                  <c:v>8.3000000000000007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401-4D1D-8C96-ACD299A64350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Column6</c:v>
                </c:pt>
              </c:strCache>
            </c:strRef>
          </c:tx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Sheet1!$N$2:$N$16</c:f>
              <c:numCache>
                <c:formatCode>General</c:formatCode>
                <c:ptCount val="15"/>
                <c:pt idx="0">
                  <c:v>7.1</c:v>
                </c:pt>
                <c:pt idx="4">
                  <c:v>10.1</c:v>
                </c:pt>
                <c:pt idx="8">
                  <c:v>9.4</c:v>
                </c:pt>
                <c:pt idx="12">
                  <c:v>5.6</c:v>
                </c:pt>
                <c:pt idx="13">
                  <c:v>14.7</c:v>
                </c:pt>
                <c:pt idx="14">
                  <c:v>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401-4D1D-8C96-ACD299A64350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Column7</c:v>
                </c:pt>
              </c:strCache>
            </c:strRef>
          </c:tx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Sheet1!$O$2:$O$16</c:f>
              <c:numCache>
                <c:formatCode>General</c:formatCode>
                <c:ptCount val="15"/>
                <c:pt idx="4">
                  <c:v>6.6</c:v>
                </c:pt>
                <c:pt idx="14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401-4D1D-8C96-ACD299A643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42402176"/>
        <c:axId val="342778624"/>
      </c:ba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Domestic Banks</c:v>
                </c:pt>
                <c:pt idx="1">
                  <c:v>Aged Care Residential</c:v>
                </c:pt>
                <c:pt idx="2">
                  <c:v>General Insurance</c:v>
                </c:pt>
                <c:pt idx="3">
                  <c:v>Life Insurance</c:v>
                </c:pt>
                <c:pt idx="4">
                  <c:v>Taxi &amp; Limo. Transport</c:v>
                </c:pt>
                <c:pt idx="5">
                  <c:v>Pharmacies</c:v>
                </c:pt>
                <c:pt idx="6">
                  <c:v>Foreign Banks</c:v>
                </c:pt>
                <c:pt idx="7">
                  <c:v>Casinos</c:v>
                </c:pt>
                <c:pt idx="8">
                  <c:v>Health Insurance</c:v>
                </c:pt>
                <c:pt idx="9">
                  <c:v>Free-to-Air TV</c:v>
                </c:pt>
                <c:pt idx="10">
                  <c:v>Sports Betting</c:v>
                </c:pt>
                <c:pt idx="11">
                  <c:v>Radio Broadcasting</c:v>
                </c:pt>
                <c:pt idx="12">
                  <c:v>Lotteries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25.5</c:v>
                </c:pt>
                <c:pt idx="1">
                  <c:v>4.5</c:v>
                </c:pt>
                <c:pt idx="2">
                  <c:v>26.7</c:v>
                </c:pt>
                <c:pt idx="3">
                  <c:v>13.6</c:v>
                </c:pt>
                <c:pt idx="4">
                  <c:v>0</c:v>
                </c:pt>
                <c:pt idx="5">
                  <c:v>23.3</c:v>
                </c:pt>
                <c:pt idx="6">
                  <c:v>11.3</c:v>
                </c:pt>
                <c:pt idx="7">
                  <c:v>52.4</c:v>
                </c:pt>
                <c:pt idx="8">
                  <c:v>26.9</c:v>
                </c:pt>
                <c:pt idx="9">
                  <c:v>25.5</c:v>
                </c:pt>
                <c:pt idx="10">
                  <c:v>43.9</c:v>
                </c:pt>
                <c:pt idx="11">
                  <c:v>26.2</c:v>
                </c:pt>
                <c:pt idx="12">
                  <c:v>61.5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B2-4D56-9DA7-FE1AF632FA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Domestic Banks</c:v>
                </c:pt>
                <c:pt idx="1">
                  <c:v>Aged Care Residential</c:v>
                </c:pt>
                <c:pt idx="2">
                  <c:v>General Insurance</c:v>
                </c:pt>
                <c:pt idx="3">
                  <c:v>Life Insurance</c:v>
                </c:pt>
                <c:pt idx="4">
                  <c:v>Taxi &amp; Limo. Transport</c:v>
                </c:pt>
                <c:pt idx="5">
                  <c:v>Pharmacies</c:v>
                </c:pt>
                <c:pt idx="6">
                  <c:v>Foreign Banks</c:v>
                </c:pt>
                <c:pt idx="7">
                  <c:v>Casinos</c:v>
                </c:pt>
                <c:pt idx="8">
                  <c:v>Health Insurance</c:v>
                </c:pt>
                <c:pt idx="9">
                  <c:v>Free-to-Air TV</c:v>
                </c:pt>
                <c:pt idx="10">
                  <c:v>Sports Betting</c:v>
                </c:pt>
                <c:pt idx="11">
                  <c:v>Radio Broadcasting</c:v>
                </c:pt>
                <c:pt idx="12">
                  <c:v>Lotteries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24</c:v>
                </c:pt>
                <c:pt idx="1">
                  <c:v>2.8</c:v>
                </c:pt>
                <c:pt idx="2">
                  <c:v>20.7</c:v>
                </c:pt>
                <c:pt idx="3">
                  <c:v>10.9</c:v>
                </c:pt>
                <c:pt idx="5">
                  <c:v>19.3</c:v>
                </c:pt>
                <c:pt idx="6">
                  <c:v>8.3000000000000007</c:v>
                </c:pt>
                <c:pt idx="7">
                  <c:v>38.4</c:v>
                </c:pt>
                <c:pt idx="8">
                  <c:v>26.9</c:v>
                </c:pt>
                <c:pt idx="9">
                  <c:v>22.5</c:v>
                </c:pt>
                <c:pt idx="10">
                  <c:v>17.100000000000001</c:v>
                </c:pt>
                <c:pt idx="11">
                  <c:v>18.600000000000001</c:v>
                </c:pt>
                <c:pt idx="12">
                  <c:v>12.9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B2-4D56-9DA7-FE1AF632FA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Domestic Banks</c:v>
                </c:pt>
                <c:pt idx="1">
                  <c:v>Aged Care Residential</c:v>
                </c:pt>
                <c:pt idx="2">
                  <c:v>General Insurance</c:v>
                </c:pt>
                <c:pt idx="3">
                  <c:v>Life Insurance</c:v>
                </c:pt>
                <c:pt idx="4">
                  <c:v>Taxi &amp; Limo. Transport</c:v>
                </c:pt>
                <c:pt idx="5">
                  <c:v>Pharmacies</c:v>
                </c:pt>
                <c:pt idx="6">
                  <c:v>Foreign Banks</c:v>
                </c:pt>
                <c:pt idx="7">
                  <c:v>Casinos</c:v>
                </c:pt>
                <c:pt idx="8">
                  <c:v>Health Insurance</c:v>
                </c:pt>
                <c:pt idx="9">
                  <c:v>Free-to-Air TV</c:v>
                </c:pt>
                <c:pt idx="10">
                  <c:v>Sports Betting</c:v>
                </c:pt>
                <c:pt idx="11">
                  <c:v>Radio Broadcasting</c:v>
                </c:pt>
                <c:pt idx="12">
                  <c:v>Lotteries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22.5</c:v>
                </c:pt>
                <c:pt idx="2">
                  <c:v>11.7</c:v>
                </c:pt>
                <c:pt idx="3">
                  <c:v>9.6999999999999993</c:v>
                </c:pt>
                <c:pt idx="5">
                  <c:v>12.1</c:v>
                </c:pt>
                <c:pt idx="6">
                  <c:v>7.7</c:v>
                </c:pt>
                <c:pt idx="8">
                  <c:v>11.4</c:v>
                </c:pt>
                <c:pt idx="9">
                  <c:v>14.4</c:v>
                </c:pt>
                <c:pt idx="10">
                  <c:v>15.8</c:v>
                </c:pt>
                <c:pt idx="11">
                  <c:v>14.2</c:v>
                </c:pt>
                <c:pt idx="12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B2-4D56-9DA7-FE1AF632FA3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Domestic Banks</c:v>
                </c:pt>
                <c:pt idx="1">
                  <c:v>Aged Care Residential</c:v>
                </c:pt>
                <c:pt idx="2">
                  <c:v>General Insurance</c:v>
                </c:pt>
                <c:pt idx="3">
                  <c:v>Life Insurance</c:v>
                </c:pt>
                <c:pt idx="4">
                  <c:v>Taxi &amp; Limo. Transport</c:v>
                </c:pt>
                <c:pt idx="5">
                  <c:v>Pharmacies</c:v>
                </c:pt>
                <c:pt idx="6">
                  <c:v>Foreign Banks</c:v>
                </c:pt>
                <c:pt idx="7">
                  <c:v>Casinos</c:v>
                </c:pt>
                <c:pt idx="8">
                  <c:v>Health Insurance</c:v>
                </c:pt>
                <c:pt idx="9">
                  <c:v>Free-to-Air TV</c:v>
                </c:pt>
                <c:pt idx="10">
                  <c:v>Sports Betting</c:v>
                </c:pt>
                <c:pt idx="11">
                  <c:v>Radio Broadcasting</c:v>
                </c:pt>
                <c:pt idx="12">
                  <c:v>Lotteries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21.7</c:v>
                </c:pt>
                <c:pt idx="2">
                  <c:v>10.1</c:v>
                </c:pt>
                <c:pt idx="3">
                  <c:v>9.4</c:v>
                </c:pt>
                <c:pt idx="5">
                  <c:v>10.199999999999999</c:v>
                </c:pt>
                <c:pt idx="8">
                  <c:v>6.7</c:v>
                </c:pt>
                <c:pt idx="9">
                  <c:v>11.3</c:v>
                </c:pt>
                <c:pt idx="10">
                  <c:v>5.4</c:v>
                </c:pt>
                <c:pt idx="11">
                  <c:v>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DDA-4F0A-9C33-01C35D2DD34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Domestic Banks</c:v>
                </c:pt>
                <c:pt idx="1">
                  <c:v>Aged Care Residential</c:v>
                </c:pt>
                <c:pt idx="2">
                  <c:v>General Insurance</c:v>
                </c:pt>
                <c:pt idx="3">
                  <c:v>Life Insurance</c:v>
                </c:pt>
                <c:pt idx="4">
                  <c:v>Taxi &amp; Limo. Transport</c:v>
                </c:pt>
                <c:pt idx="5">
                  <c:v>Pharmacies</c:v>
                </c:pt>
                <c:pt idx="6">
                  <c:v>Foreign Banks</c:v>
                </c:pt>
                <c:pt idx="7">
                  <c:v>Casinos</c:v>
                </c:pt>
                <c:pt idx="8">
                  <c:v>Health Insurance</c:v>
                </c:pt>
                <c:pt idx="9">
                  <c:v>Free-to-Air TV</c:v>
                </c:pt>
                <c:pt idx="10">
                  <c:v>Sports Betting</c:v>
                </c:pt>
                <c:pt idx="11">
                  <c:v>Radio Broadcasting</c:v>
                </c:pt>
                <c:pt idx="12">
                  <c:v>Lotteries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3"/>
                <c:pt idx="3">
                  <c:v>9</c:v>
                </c:pt>
                <c:pt idx="8">
                  <c:v>5.9</c:v>
                </c:pt>
                <c:pt idx="9">
                  <c:v>7.1</c:v>
                </c:pt>
                <c:pt idx="11">
                  <c:v>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DDA-4F0A-9C33-01C35D2DD34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Domestic Banks</c:v>
                </c:pt>
                <c:pt idx="1">
                  <c:v>Aged Care Residential</c:v>
                </c:pt>
                <c:pt idx="2">
                  <c:v>General Insurance</c:v>
                </c:pt>
                <c:pt idx="3">
                  <c:v>Life Insurance</c:v>
                </c:pt>
                <c:pt idx="4">
                  <c:v>Taxi &amp; Limo. Transport</c:v>
                </c:pt>
                <c:pt idx="5">
                  <c:v>Pharmacies</c:v>
                </c:pt>
                <c:pt idx="6">
                  <c:v>Foreign Banks</c:v>
                </c:pt>
                <c:pt idx="7">
                  <c:v>Casinos</c:v>
                </c:pt>
                <c:pt idx="8">
                  <c:v>Health Insurance</c:v>
                </c:pt>
                <c:pt idx="9">
                  <c:v>Free-to-Air TV</c:v>
                </c:pt>
                <c:pt idx="10">
                  <c:v>Sports Betting</c:v>
                </c:pt>
                <c:pt idx="11">
                  <c:v>Radio Broadcasting</c:v>
                </c:pt>
                <c:pt idx="12">
                  <c:v>Lotteries</c:v>
                </c:pt>
              </c:strCache>
            </c:strRef>
          </c:cat>
          <c:val>
            <c:numRef>
              <c:f>Sheet1!$G$2:$G$14</c:f>
              <c:numCache>
                <c:formatCode>General</c:formatCode>
                <c:ptCount val="13"/>
                <c:pt idx="0">
                  <c:v>6.2999999999999972</c:v>
                </c:pt>
                <c:pt idx="1">
                  <c:v>92.7</c:v>
                </c:pt>
                <c:pt idx="2">
                  <c:v>30.800000000000011</c:v>
                </c:pt>
                <c:pt idx="3">
                  <c:v>47.4</c:v>
                </c:pt>
                <c:pt idx="4">
                  <c:v>100</c:v>
                </c:pt>
                <c:pt idx="5">
                  <c:v>35.099999999999994</c:v>
                </c:pt>
                <c:pt idx="6">
                  <c:v>72.7</c:v>
                </c:pt>
                <c:pt idx="7">
                  <c:v>9.2000000000000028</c:v>
                </c:pt>
                <c:pt idx="8">
                  <c:v>22.199999999999989</c:v>
                </c:pt>
                <c:pt idx="9">
                  <c:v>19.200000000000003</c:v>
                </c:pt>
                <c:pt idx="10">
                  <c:v>17.799999999999997</c:v>
                </c:pt>
                <c:pt idx="11">
                  <c:v>20.5</c:v>
                </c:pt>
                <c:pt idx="12">
                  <c:v>16.899999999999991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DA-4F0A-9C33-01C35D2DD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42402176"/>
        <c:axId val="342778624"/>
      </c:ba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 anchor="ctr" anchorCtr="0"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25.5</c:v>
                </c:pt>
                <c:pt idx="1">
                  <c:v>4.5</c:v>
                </c:pt>
                <c:pt idx="2">
                  <c:v>26.7</c:v>
                </c:pt>
                <c:pt idx="3">
                  <c:v>13.6</c:v>
                </c:pt>
                <c:pt idx="4">
                  <c:v>0</c:v>
                </c:pt>
                <c:pt idx="5">
                  <c:v>23.3</c:v>
                </c:pt>
                <c:pt idx="6">
                  <c:v>11.3</c:v>
                </c:pt>
                <c:pt idx="7">
                  <c:v>52.4</c:v>
                </c:pt>
                <c:pt idx="8">
                  <c:v>26.9</c:v>
                </c:pt>
                <c:pt idx="9">
                  <c:v>25.5</c:v>
                </c:pt>
                <c:pt idx="10">
                  <c:v>43.9</c:v>
                </c:pt>
                <c:pt idx="11">
                  <c:v>26.2</c:v>
                </c:pt>
                <c:pt idx="12">
                  <c:v>61.5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C-455E-86EA-A5375B6A19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24</c:v>
                </c:pt>
                <c:pt idx="1">
                  <c:v>2.8</c:v>
                </c:pt>
                <c:pt idx="2">
                  <c:v>20.7</c:v>
                </c:pt>
                <c:pt idx="3">
                  <c:v>10.9</c:v>
                </c:pt>
                <c:pt idx="5">
                  <c:v>19.3</c:v>
                </c:pt>
                <c:pt idx="6">
                  <c:v>8.3000000000000007</c:v>
                </c:pt>
                <c:pt idx="7">
                  <c:v>38.4</c:v>
                </c:pt>
                <c:pt idx="8">
                  <c:v>26.9</c:v>
                </c:pt>
                <c:pt idx="9">
                  <c:v>22.5</c:v>
                </c:pt>
                <c:pt idx="10">
                  <c:v>17.100000000000001</c:v>
                </c:pt>
                <c:pt idx="11">
                  <c:v>18.600000000000001</c:v>
                </c:pt>
                <c:pt idx="12">
                  <c:v>12.9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EC-455E-86EA-A5375B6A19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22.5</c:v>
                </c:pt>
                <c:pt idx="2">
                  <c:v>11.7</c:v>
                </c:pt>
                <c:pt idx="3">
                  <c:v>9.6999999999999993</c:v>
                </c:pt>
                <c:pt idx="5">
                  <c:v>12.1</c:v>
                </c:pt>
                <c:pt idx="6">
                  <c:v>7.7</c:v>
                </c:pt>
                <c:pt idx="8">
                  <c:v>11.4</c:v>
                </c:pt>
                <c:pt idx="9">
                  <c:v>14.4</c:v>
                </c:pt>
                <c:pt idx="10">
                  <c:v>15.8</c:v>
                </c:pt>
                <c:pt idx="11">
                  <c:v>14.2</c:v>
                </c:pt>
                <c:pt idx="12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EC-455E-86EA-A5375B6A194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21.7</c:v>
                </c:pt>
                <c:pt idx="2">
                  <c:v>10.1</c:v>
                </c:pt>
                <c:pt idx="3">
                  <c:v>9.4</c:v>
                </c:pt>
                <c:pt idx="5">
                  <c:v>10.199999999999999</c:v>
                </c:pt>
                <c:pt idx="8">
                  <c:v>6.7</c:v>
                </c:pt>
                <c:pt idx="9">
                  <c:v>11.3</c:v>
                </c:pt>
                <c:pt idx="10">
                  <c:v>5.4</c:v>
                </c:pt>
                <c:pt idx="11">
                  <c:v>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EC-455E-86EA-A5375B6A194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3"/>
                <c:pt idx="3">
                  <c:v>9</c:v>
                </c:pt>
                <c:pt idx="8">
                  <c:v>5.9</c:v>
                </c:pt>
                <c:pt idx="9">
                  <c:v>7.1</c:v>
                </c:pt>
                <c:pt idx="11">
                  <c:v>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EC-455E-86EA-A5375B6A194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Sheet1!$G$2:$G$14</c:f>
              <c:numCache>
                <c:formatCode>General</c:formatCode>
                <c:ptCount val="13"/>
                <c:pt idx="0">
                  <c:v>6.2999999999999972</c:v>
                </c:pt>
                <c:pt idx="1">
                  <c:v>92.7</c:v>
                </c:pt>
                <c:pt idx="2">
                  <c:v>30.800000000000011</c:v>
                </c:pt>
                <c:pt idx="3">
                  <c:v>47.4</c:v>
                </c:pt>
                <c:pt idx="4">
                  <c:v>100</c:v>
                </c:pt>
                <c:pt idx="5">
                  <c:v>35.099999999999994</c:v>
                </c:pt>
                <c:pt idx="6">
                  <c:v>72.7</c:v>
                </c:pt>
                <c:pt idx="7">
                  <c:v>9.2000000000000028</c:v>
                </c:pt>
                <c:pt idx="8">
                  <c:v>22.199999999999989</c:v>
                </c:pt>
                <c:pt idx="9">
                  <c:v>19.200000000000003</c:v>
                </c:pt>
                <c:pt idx="10">
                  <c:v>17.799999999999997</c:v>
                </c:pt>
                <c:pt idx="11">
                  <c:v>20.5</c:v>
                </c:pt>
                <c:pt idx="12">
                  <c:v>16.899999999999991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EC-455E-86EA-A5375B6A194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Sheet1!$H$2:$H$14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0-9401-4D1D-8C96-ACD299A6435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Sheet1!$I$2:$I$14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01-4D1D-8C96-ACD299A6435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VA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Sheet1!$J$2:$J$14</c:f>
              <c:numCache>
                <c:formatCode>General</c:formatCode>
                <c:ptCount val="13"/>
                <c:pt idx="0">
                  <c:v>61611.6</c:v>
                </c:pt>
                <c:pt idx="1">
                  <c:v>13015.3</c:v>
                </c:pt>
                <c:pt idx="2">
                  <c:v>8762</c:v>
                </c:pt>
                <c:pt idx="3">
                  <c:v>6163.2</c:v>
                </c:pt>
                <c:pt idx="4">
                  <c:v>4665.8</c:v>
                </c:pt>
                <c:pt idx="5">
                  <c:v>3944.6</c:v>
                </c:pt>
                <c:pt idx="6">
                  <c:v>3492.1</c:v>
                </c:pt>
                <c:pt idx="7">
                  <c:v>3325.4</c:v>
                </c:pt>
                <c:pt idx="8">
                  <c:v>2840.7</c:v>
                </c:pt>
                <c:pt idx="9">
                  <c:v>1388.3</c:v>
                </c:pt>
                <c:pt idx="10">
                  <c:v>1037.2</c:v>
                </c:pt>
                <c:pt idx="11">
                  <c:v>708</c:v>
                </c:pt>
                <c:pt idx="12">
                  <c:v>691.7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01-4D1D-8C96-ACD299A64350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Sheet1!$K$2:$K$14</c:f>
              <c:numCache>
                <c:formatCode>General</c:formatCode>
                <c:ptCount val="13"/>
                <c:pt idx="0">
                  <c:v>25.5</c:v>
                </c:pt>
                <c:pt idx="1">
                  <c:v>4.5</c:v>
                </c:pt>
                <c:pt idx="2">
                  <c:v>26.7</c:v>
                </c:pt>
                <c:pt idx="3">
                  <c:v>13.6</c:v>
                </c:pt>
                <c:pt idx="4">
                  <c:v>0</c:v>
                </c:pt>
                <c:pt idx="5">
                  <c:v>23.3</c:v>
                </c:pt>
                <c:pt idx="6">
                  <c:v>11.3</c:v>
                </c:pt>
                <c:pt idx="7">
                  <c:v>52.4</c:v>
                </c:pt>
                <c:pt idx="8">
                  <c:v>26.9</c:v>
                </c:pt>
                <c:pt idx="9">
                  <c:v>25.5</c:v>
                </c:pt>
                <c:pt idx="10">
                  <c:v>43.9</c:v>
                </c:pt>
                <c:pt idx="11">
                  <c:v>26.2</c:v>
                </c:pt>
                <c:pt idx="12">
                  <c:v>61.5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01-4D1D-8C96-ACD299A64350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Column4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Sheet1!$L$2:$L$14</c:f>
              <c:numCache>
                <c:formatCode>General</c:formatCode>
                <c:ptCount val="13"/>
                <c:pt idx="0">
                  <c:v>24</c:v>
                </c:pt>
                <c:pt idx="1">
                  <c:v>2.8</c:v>
                </c:pt>
                <c:pt idx="2">
                  <c:v>20.7</c:v>
                </c:pt>
                <c:pt idx="3">
                  <c:v>10.9</c:v>
                </c:pt>
                <c:pt idx="5">
                  <c:v>19.3</c:v>
                </c:pt>
                <c:pt idx="6">
                  <c:v>8.3000000000000007</c:v>
                </c:pt>
                <c:pt idx="7">
                  <c:v>38.4</c:v>
                </c:pt>
                <c:pt idx="8">
                  <c:v>26.9</c:v>
                </c:pt>
                <c:pt idx="9">
                  <c:v>22.5</c:v>
                </c:pt>
                <c:pt idx="10">
                  <c:v>17.100000000000001</c:v>
                </c:pt>
                <c:pt idx="11">
                  <c:v>18.600000000000001</c:v>
                </c:pt>
                <c:pt idx="12">
                  <c:v>12.9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01-4D1D-8C96-ACD299A64350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Column5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Sheet1!$M$2:$M$14</c:f>
              <c:numCache>
                <c:formatCode>General</c:formatCode>
                <c:ptCount val="13"/>
                <c:pt idx="0">
                  <c:v>22.5</c:v>
                </c:pt>
                <c:pt idx="2">
                  <c:v>11.7</c:v>
                </c:pt>
                <c:pt idx="3">
                  <c:v>9.6999999999999993</c:v>
                </c:pt>
                <c:pt idx="5">
                  <c:v>12.1</c:v>
                </c:pt>
                <c:pt idx="6">
                  <c:v>7.7</c:v>
                </c:pt>
                <c:pt idx="8">
                  <c:v>11.4</c:v>
                </c:pt>
                <c:pt idx="9">
                  <c:v>14.4</c:v>
                </c:pt>
                <c:pt idx="10">
                  <c:v>15.8</c:v>
                </c:pt>
                <c:pt idx="11">
                  <c:v>14.2</c:v>
                </c:pt>
                <c:pt idx="12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401-4D1D-8C96-ACD299A64350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Column6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Sheet1!$N$2:$N$14</c:f>
              <c:numCache>
                <c:formatCode>General</c:formatCode>
                <c:ptCount val="13"/>
                <c:pt idx="0">
                  <c:v>21.7</c:v>
                </c:pt>
                <c:pt idx="2">
                  <c:v>10.1</c:v>
                </c:pt>
                <c:pt idx="3">
                  <c:v>9.4</c:v>
                </c:pt>
                <c:pt idx="5">
                  <c:v>10.199999999999999</c:v>
                </c:pt>
                <c:pt idx="8">
                  <c:v>6.7</c:v>
                </c:pt>
                <c:pt idx="9">
                  <c:v>11.3</c:v>
                </c:pt>
                <c:pt idx="10">
                  <c:v>5.4</c:v>
                </c:pt>
                <c:pt idx="11">
                  <c:v>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401-4D1D-8C96-ACD299A64350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Column7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Sheet1!$O$2:$O$14</c:f>
              <c:numCache>
                <c:formatCode>General</c:formatCode>
                <c:ptCount val="13"/>
                <c:pt idx="3">
                  <c:v>9</c:v>
                </c:pt>
                <c:pt idx="8">
                  <c:v>5.9</c:v>
                </c:pt>
                <c:pt idx="9">
                  <c:v>7.1</c:v>
                </c:pt>
                <c:pt idx="11">
                  <c:v>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401-4D1D-8C96-ACD299A643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42402176"/>
        <c:axId val="342778624"/>
      </c:ba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Residential Prop. Opr.</c:v>
                </c:pt>
                <c:pt idx="1">
                  <c:v>Comp. System Design</c:v>
                </c:pt>
                <c:pt idx="2">
                  <c:v>Engineering Consulting</c:v>
                </c:pt>
                <c:pt idx="3">
                  <c:v>Road Freight Transport</c:v>
                </c:pt>
                <c:pt idx="4">
                  <c:v>Temporary Staff Serv.</c:v>
                </c:pt>
                <c:pt idx="5">
                  <c:v>Accounting Services</c:v>
                </c:pt>
                <c:pt idx="6">
                  <c:v>Legal Services</c:v>
                </c:pt>
                <c:pt idx="7">
                  <c:v>Office Prop. Opr.</c:v>
                </c:pt>
                <c:pt idx="8">
                  <c:v>Heavy Industry Const.</c:v>
                </c:pt>
                <c:pt idx="9">
                  <c:v>Child Care Services</c:v>
                </c:pt>
                <c:pt idx="10">
                  <c:v>Financial Asset Inv.</c:v>
                </c:pt>
                <c:pt idx="11">
                  <c:v>GP Medical Serv.</c:v>
                </c:pt>
                <c:pt idx="12">
                  <c:v>Site Preparation Serv.</c:v>
                </c:pt>
                <c:pt idx="13">
                  <c:v>Specialist Medical</c:v>
                </c:pt>
                <c:pt idx="14">
                  <c:v>Restaurants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0</c:v>
                </c:pt>
                <c:pt idx="1">
                  <c:v>6.7</c:v>
                </c:pt>
                <c:pt idx="2">
                  <c:v>0</c:v>
                </c:pt>
                <c:pt idx="3">
                  <c:v>9.6</c:v>
                </c:pt>
                <c:pt idx="4">
                  <c:v>8.8000000000000007</c:v>
                </c:pt>
                <c:pt idx="5">
                  <c:v>7.9</c:v>
                </c:pt>
                <c:pt idx="6">
                  <c:v>0</c:v>
                </c:pt>
                <c:pt idx="7">
                  <c:v>0</c:v>
                </c:pt>
                <c:pt idx="8">
                  <c:v>15.1</c:v>
                </c:pt>
                <c:pt idx="9">
                  <c:v>7.8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B2-4D56-9DA7-FE1AF632FA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Residential Prop. Opr.</c:v>
                </c:pt>
                <c:pt idx="1">
                  <c:v>Comp. System Design</c:v>
                </c:pt>
                <c:pt idx="2">
                  <c:v>Engineering Consulting</c:v>
                </c:pt>
                <c:pt idx="3">
                  <c:v>Road Freight Transport</c:v>
                </c:pt>
                <c:pt idx="4">
                  <c:v>Temporary Staff Serv.</c:v>
                </c:pt>
                <c:pt idx="5">
                  <c:v>Accounting Services</c:v>
                </c:pt>
                <c:pt idx="6">
                  <c:v>Legal Services</c:v>
                </c:pt>
                <c:pt idx="7">
                  <c:v>Office Prop. Opr.</c:v>
                </c:pt>
                <c:pt idx="8">
                  <c:v>Heavy Industry Const.</c:v>
                </c:pt>
                <c:pt idx="9">
                  <c:v>Child Care Services</c:v>
                </c:pt>
                <c:pt idx="10">
                  <c:v>Financial Asset Inv.</c:v>
                </c:pt>
                <c:pt idx="11">
                  <c:v>GP Medical Serv.</c:v>
                </c:pt>
                <c:pt idx="12">
                  <c:v>Site Preparation Serv.</c:v>
                </c:pt>
                <c:pt idx="13">
                  <c:v>Specialist Medical</c:v>
                </c:pt>
                <c:pt idx="14">
                  <c:v>Restaurants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4">
                  <c:v>5.0999999999999996</c:v>
                </c:pt>
                <c:pt idx="5">
                  <c:v>6.6</c:v>
                </c:pt>
                <c:pt idx="8">
                  <c:v>7.8</c:v>
                </c:pt>
                <c:pt idx="9">
                  <c:v>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B2-4D56-9DA7-FE1AF632FA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Residential Prop. Opr.</c:v>
                </c:pt>
                <c:pt idx="1">
                  <c:v>Comp. System Design</c:v>
                </c:pt>
                <c:pt idx="2">
                  <c:v>Engineering Consulting</c:v>
                </c:pt>
                <c:pt idx="3">
                  <c:v>Road Freight Transport</c:v>
                </c:pt>
                <c:pt idx="4">
                  <c:v>Temporary Staff Serv.</c:v>
                </c:pt>
                <c:pt idx="5">
                  <c:v>Accounting Services</c:v>
                </c:pt>
                <c:pt idx="6">
                  <c:v>Legal Services</c:v>
                </c:pt>
                <c:pt idx="7">
                  <c:v>Office Prop. Opr.</c:v>
                </c:pt>
                <c:pt idx="8">
                  <c:v>Heavy Industry Const.</c:v>
                </c:pt>
                <c:pt idx="9">
                  <c:v>Child Care Services</c:v>
                </c:pt>
                <c:pt idx="10">
                  <c:v>Financial Asset Inv.</c:v>
                </c:pt>
                <c:pt idx="11">
                  <c:v>GP Medical Serv.</c:v>
                </c:pt>
                <c:pt idx="12">
                  <c:v>Site Preparation Serv.</c:v>
                </c:pt>
                <c:pt idx="13">
                  <c:v>Specialist Medical</c:v>
                </c:pt>
                <c:pt idx="14">
                  <c:v>Restaurants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5">
                  <c:v>4.8</c:v>
                </c:pt>
                <c:pt idx="8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B2-4D56-9DA7-FE1AF632FA3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Residential Prop. Opr.</c:v>
                </c:pt>
                <c:pt idx="1">
                  <c:v>Comp. System Design</c:v>
                </c:pt>
                <c:pt idx="2">
                  <c:v>Engineering Consulting</c:v>
                </c:pt>
                <c:pt idx="3">
                  <c:v>Road Freight Transport</c:v>
                </c:pt>
                <c:pt idx="4">
                  <c:v>Temporary Staff Serv.</c:v>
                </c:pt>
                <c:pt idx="5">
                  <c:v>Accounting Services</c:v>
                </c:pt>
                <c:pt idx="6">
                  <c:v>Legal Services</c:v>
                </c:pt>
                <c:pt idx="7">
                  <c:v>Office Prop. Opr.</c:v>
                </c:pt>
                <c:pt idx="8">
                  <c:v>Heavy Industry Const.</c:v>
                </c:pt>
                <c:pt idx="9">
                  <c:v>Child Care Services</c:v>
                </c:pt>
                <c:pt idx="10">
                  <c:v>Financial Asset Inv.</c:v>
                </c:pt>
                <c:pt idx="11">
                  <c:v>GP Medical Serv.</c:v>
                </c:pt>
                <c:pt idx="12">
                  <c:v>Site Preparation Serv.</c:v>
                </c:pt>
                <c:pt idx="13">
                  <c:v>Specialist Medical</c:v>
                </c:pt>
                <c:pt idx="14">
                  <c:v>Restaurants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5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DDA-4F0A-9C33-01C35D2DD34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Residential Prop. Opr.</c:v>
                </c:pt>
                <c:pt idx="1">
                  <c:v>Comp. System Design</c:v>
                </c:pt>
                <c:pt idx="2">
                  <c:v>Engineering Consulting</c:v>
                </c:pt>
                <c:pt idx="3">
                  <c:v>Road Freight Transport</c:v>
                </c:pt>
                <c:pt idx="4">
                  <c:v>Temporary Staff Serv.</c:v>
                </c:pt>
                <c:pt idx="5">
                  <c:v>Accounting Services</c:v>
                </c:pt>
                <c:pt idx="6">
                  <c:v>Legal Services</c:v>
                </c:pt>
                <c:pt idx="7">
                  <c:v>Office Prop. Opr.</c:v>
                </c:pt>
                <c:pt idx="8">
                  <c:v>Heavy Industry Const.</c:v>
                </c:pt>
                <c:pt idx="9">
                  <c:v>Child Care Services</c:v>
                </c:pt>
                <c:pt idx="10">
                  <c:v>Financial Asset Inv.</c:v>
                </c:pt>
                <c:pt idx="11">
                  <c:v>GP Medical Serv.</c:v>
                </c:pt>
                <c:pt idx="12">
                  <c:v>Site Preparation Serv.</c:v>
                </c:pt>
                <c:pt idx="13">
                  <c:v>Specialist Medical</c:v>
                </c:pt>
                <c:pt idx="14">
                  <c:v>Restaurants</c:v>
                </c:pt>
              </c:strCache>
            </c:strRef>
          </c:cat>
          <c:val>
            <c:numRef>
              <c:f>Sheet1!$F$2:$F$16</c:f>
              <c:numCache>
                <c:formatCode>General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7-6DDA-4F0A-9C33-01C35D2DD34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Residential Prop. Opr.</c:v>
                </c:pt>
                <c:pt idx="1">
                  <c:v>Comp. System Design</c:v>
                </c:pt>
                <c:pt idx="2">
                  <c:v>Engineering Consulting</c:v>
                </c:pt>
                <c:pt idx="3">
                  <c:v>Road Freight Transport</c:v>
                </c:pt>
                <c:pt idx="4">
                  <c:v>Temporary Staff Serv.</c:v>
                </c:pt>
                <c:pt idx="5">
                  <c:v>Accounting Services</c:v>
                </c:pt>
                <c:pt idx="6">
                  <c:v>Legal Services</c:v>
                </c:pt>
                <c:pt idx="7">
                  <c:v>Office Prop. Opr.</c:v>
                </c:pt>
                <c:pt idx="8">
                  <c:v>Heavy Industry Const.</c:v>
                </c:pt>
                <c:pt idx="9">
                  <c:v>Child Care Services</c:v>
                </c:pt>
                <c:pt idx="10">
                  <c:v>Financial Asset Inv.</c:v>
                </c:pt>
                <c:pt idx="11">
                  <c:v>GP Medical Serv.</c:v>
                </c:pt>
                <c:pt idx="12">
                  <c:v>Site Preparation Serv.</c:v>
                </c:pt>
                <c:pt idx="13">
                  <c:v>Specialist Medical</c:v>
                </c:pt>
                <c:pt idx="14">
                  <c:v>Restaurants</c:v>
                </c:pt>
              </c:strCache>
            </c:strRef>
          </c:cat>
          <c:val>
            <c:numRef>
              <c:f>Sheet1!$G$2:$G$16</c:f>
              <c:numCache>
                <c:formatCode>General</c:formatCode>
                <c:ptCount val="15"/>
                <c:pt idx="0">
                  <c:v>100</c:v>
                </c:pt>
                <c:pt idx="1">
                  <c:v>93.3</c:v>
                </c:pt>
                <c:pt idx="2">
                  <c:v>100</c:v>
                </c:pt>
                <c:pt idx="3">
                  <c:v>90.4</c:v>
                </c:pt>
                <c:pt idx="4">
                  <c:v>86.1</c:v>
                </c:pt>
                <c:pt idx="5">
                  <c:v>77.3</c:v>
                </c:pt>
                <c:pt idx="6">
                  <c:v>100</c:v>
                </c:pt>
                <c:pt idx="7">
                  <c:v>100</c:v>
                </c:pt>
                <c:pt idx="8">
                  <c:v>72.900000000000006</c:v>
                </c:pt>
                <c:pt idx="9">
                  <c:v>86.1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DA-4F0A-9C33-01C35D2DD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42402176"/>
        <c:axId val="342778624"/>
      </c:ba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 anchor="ctr" anchorCtr="0"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$31.7b</c:v>
                </c:pt>
                <c:pt idx="1">
                  <c:v>$26.3b</c:v>
                </c:pt>
                <c:pt idx="2">
                  <c:v>$18.2b</c:v>
                </c:pt>
                <c:pt idx="3">
                  <c:v>$15.9b</c:v>
                </c:pt>
                <c:pt idx="4">
                  <c:v>$14.8b</c:v>
                </c:pt>
                <c:pt idx="5">
                  <c:v>$14.4b</c:v>
                </c:pt>
                <c:pt idx="6">
                  <c:v>$14.2b</c:v>
                </c:pt>
                <c:pt idx="7">
                  <c:v>$13.1b</c:v>
                </c:pt>
                <c:pt idx="8">
                  <c:v>$12.1b</c:v>
                </c:pt>
                <c:pt idx="9">
                  <c:v>$9.2b</c:v>
                </c:pt>
                <c:pt idx="10">
                  <c:v>$8.9b</c:v>
                </c:pt>
                <c:pt idx="11">
                  <c:v>$8.7b</c:v>
                </c:pt>
                <c:pt idx="12">
                  <c:v>$8.4b</c:v>
                </c:pt>
                <c:pt idx="13">
                  <c:v>$8.4b</c:v>
                </c:pt>
                <c:pt idx="14">
                  <c:v>$8.3b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0</c:v>
                </c:pt>
                <c:pt idx="1">
                  <c:v>6.7</c:v>
                </c:pt>
                <c:pt idx="2">
                  <c:v>0</c:v>
                </c:pt>
                <c:pt idx="3">
                  <c:v>9.6</c:v>
                </c:pt>
                <c:pt idx="4">
                  <c:v>8.8000000000000007</c:v>
                </c:pt>
                <c:pt idx="5">
                  <c:v>7.9</c:v>
                </c:pt>
                <c:pt idx="6">
                  <c:v>0</c:v>
                </c:pt>
                <c:pt idx="7">
                  <c:v>0</c:v>
                </c:pt>
                <c:pt idx="8">
                  <c:v>15.1</c:v>
                </c:pt>
                <c:pt idx="9">
                  <c:v>7.8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C-455E-86EA-A5375B6A19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$31.7b</c:v>
                </c:pt>
                <c:pt idx="1">
                  <c:v>$26.3b</c:v>
                </c:pt>
                <c:pt idx="2">
                  <c:v>$18.2b</c:v>
                </c:pt>
                <c:pt idx="3">
                  <c:v>$15.9b</c:v>
                </c:pt>
                <c:pt idx="4">
                  <c:v>$14.8b</c:v>
                </c:pt>
                <c:pt idx="5">
                  <c:v>$14.4b</c:v>
                </c:pt>
                <c:pt idx="6">
                  <c:v>$14.2b</c:v>
                </c:pt>
                <c:pt idx="7">
                  <c:v>$13.1b</c:v>
                </c:pt>
                <c:pt idx="8">
                  <c:v>$12.1b</c:v>
                </c:pt>
                <c:pt idx="9">
                  <c:v>$9.2b</c:v>
                </c:pt>
                <c:pt idx="10">
                  <c:v>$8.9b</c:v>
                </c:pt>
                <c:pt idx="11">
                  <c:v>$8.7b</c:v>
                </c:pt>
                <c:pt idx="12">
                  <c:v>$8.4b</c:v>
                </c:pt>
                <c:pt idx="13">
                  <c:v>$8.4b</c:v>
                </c:pt>
                <c:pt idx="14">
                  <c:v>$8.3b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4">
                  <c:v>5.0999999999999996</c:v>
                </c:pt>
                <c:pt idx="5">
                  <c:v>6.6</c:v>
                </c:pt>
                <c:pt idx="8">
                  <c:v>7.8</c:v>
                </c:pt>
                <c:pt idx="9">
                  <c:v>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EC-455E-86EA-A5375B6A19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$31.7b</c:v>
                </c:pt>
                <c:pt idx="1">
                  <c:v>$26.3b</c:v>
                </c:pt>
                <c:pt idx="2">
                  <c:v>$18.2b</c:v>
                </c:pt>
                <c:pt idx="3">
                  <c:v>$15.9b</c:v>
                </c:pt>
                <c:pt idx="4">
                  <c:v>$14.8b</c:v>
                </c:pt>
                <c:pt idx="5">
                  <c:v>$14.4b</c:v>
                </c:pt>
                <c:pt idx="6">
                  <c:v>$14.2b</c:v>
                </c:pt>
                <c:pt idx="7">
                  <c:v>$13.1b</c:v>
                </c:pt>
                <c:pt idx="8">
                  <c:v>$12.1b</c:v>
                </c:pt>
                <c:pt idx="9">
                  <c:v>$9.2b</c:v>
                </c:pt>
                <c:pt idx="10">
                  <c:v>$8.9b</c:v>
                </c:pt>
                <c:pt idx="11">
                  <c:v>$8.7b</c:v>
                </c:pt>
                <c:pt idx="12">
                  <c:v>$8.4b</c:v>
                </c:pt>
                <c:pt idx="13">
                  <c:v>$8.4b</c:v>
                </c:pt>
                <c:pt idx="14">
                  <c:v>$8.3b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5">
                  <c:v>4.8</c:v>
                </c:pt>
                <c:pt idx="8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EC-455E-86EA-A5375B6A194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$31.7b</c:v>
                </c:pt>
                <c:pt idx="1">
                  <c:v>$26.3b</c:v>
                </c:pt>
                <c:pt idx="2">
                  <c:v>$18.2b</c:v>
                </c:pt>
                <c:pt idx="3">
                  <c:v>$15.9b</c:v>
                </c:pt>
                <c:pt idx="4">
                  <c:v>$14.8b</c:v>
                </c:pt>
                <c:pt idx="5">
                  <c:v>$14.4b</c:v>
                </c:pt>
                <c:pt idx="6">
                  <c:v>$14.2b</c:v>
                </c:pt>
                <c:pt idx="7">
                  <c:v>$13.1b</c:v>
                </c:pt>
                <c:pt idx="8">
                  <c:v>$12.1b</c:v>
                </c:pt>
                <c:pt idx="9">
                  <c:v>$9.2b</c:v>
                </c:pt>
                <c:pt idx="10">
                  <c:v>$8.9b</c:v>
                </c:pt>
                <c:pt idx="11">
                  <c:v>$8.7b</c:v>
                </c:pt>
                <c:pt idx="12">
                  <c:v>$8.4b</c:v>
                </c:pt>
                <c:pt idx="13">
                  <c:v>$8.4b</c:v>
                </c:pt>
                <c:pt idx="14">
                  <c:v>$8.3b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5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EC-455E-86EA-A5375B6A194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$31.7b</c:v>
                </c:pt>
                <c:pt idx="1">
                  <c:v>$26.3b</c:v>
                </c:pt>
                <c:pt idx="2">
                  <c:v>$18.2b</c:v>
                </c:pt>
                <c:pt idx="3">
                  <c:v>$15.9b</c:v>
                </c:pt>
                <c:pt idx="4">
                  <c:v>$14.8b</c:v>
                </c:pt>
                <c:pt idx="5">
                  <c:v>$14.4b</c:v>
                </c:pt>
                <c:pt idx="6">
                  <c:v>$14.2b</c:v>
                </c:pt>
                <c:pt idx="7">
                  <c:v>$13.1b</c:v>
                </c:pt>
                <c:pt idx="8">
                  <c:v>$12.1b</c:v>
                </c:pt>
                <c:pt idx="9">
                  <c:v>$9.2b</c:v>
                </c:pt>
                <c:pt idx="10">
                  <c:v>$8.9b</c:v>
                </c:pt>
                <c:pt idx="11">
                  <c:v>$8.7b</c:v>
                </c:pt>
                <c:pt idx="12">
                  <c:v>$8.4b</c:v>
                </c:pt>
                <c:pt idx="13">
                  <c:v>$8.4b</c:v>
                </c:pt>
                <c:pt idx="14">
                  <c:v>$8.3b</c:v>
                </c:pt>
              </c:strCache>
            </c:strRef>
          </c:cat>
          <c:val>
            <c:numRef>
              <c:f>Sheet1!$F$2:$F$16</c:f>
              <c:numCache>
                <c:formatCode>General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4-E8EC-455E-86EA-A5375B6A194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$31.7b</c:v>
                </c:pt>
                <c:pt idx="1">
                  <c:v>$26.3b</c:v>
                </c:pt>
                <c:pt idx="2">
                  <c:v>$18.2b</c:v>
                </c:pt>
                <c:pt idx="3">
                  <c:v>$15.9b</c:v>
                </c:pt>
                <c:pt idx="4">
                  <c:v>$14.8b</c:v>
                </c:pt>
                <c:pt idx="5">
                  <c:v>$14.4b</c:v>
                </c:pt>
                <c:pt idx="6">
                  <c:v>$14.2b</c:v>
                </c:pt>
                <c:pt idx="7">
                  <c:v>$13.1b</c:v>
                </c:pt>
                <c:pt idx="8">
                  <c:v>$12.1b</c:v>
                </c:pt>
                <c:pt idx="9">
                  <c:v>$9.2b</c:v>
                </c:pt>
                <c:pt idx="10">
                  <c:v>$8.9b</c:v>
                </c:pt>
                <c:pt idx="11">
                  <c:v>$8.7b</c:v>
                </c:pt>
                <c:pt idx="12">
                  <c:v>$8.4b</c:v>
                </c:pt>
                <c:pt idx="13">
                  <c:v>$8.4b</c:v>
                </c:pt>
                <c:pt idx="14">
                  <c:v>$8.3b</c:v>
                </c:pt>
              </c:strCache>
            </c:strRef>
          </c:cat>
          <c:val>
            <c:numRef>
              <c:f>Sheet1!$G$2:$G$16</c:f>
              <c:numCache>
                <c:formatCode>General</c:formatCode>
                <c:ptCount val="15"/>
                <c:pt idx="0">
                  <c:v>100</c:v>
                </c:pt>
                <c:pt idx="1">
                  <c:v>93.3</c:v>
                </c:pt>
                <c:pt idx="2">
                  <c:v>100</c:v>
                </c:pt>
                <c:pt idx="3">
                  <c:v>90.4</c:v>
                </c:pt>
                <c:pt idx="4">
                  <c:v>86.1</c:v>
                </c:pt>
                <c:pt idx="5">
                  <c:v>77.3</c:v>
                </c:pt>
                <c:pt idx="6">
                  <c:v>100</c:v>
                </c:pt>
                <c:pt idx="7">
                  <c:v>100</c:v>
                </c:pt>
                <c:pt idx="8">
                  <c:v>72.900000000000006</c:v>
                </c:pt>
                <c:pt idx="9">
                  <c:v>86.1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EC-455E-86EA-A5375B6A1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42402176"/>
        <c:axId val="342778624"/>
      </c:ba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5961438007862679E-2"/>
          <c:y val="3.5403288523497389E-2"/>
          <c:w val="0.88702047238416004"/>
          <c:h val="0.8233718475724921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Column1</c:v>
                </c:pt>
                <c:pt idx="1">
                  <c:v>Column2</c:v>
                </c:pt>
                <c:pt idx="2">
                  <c:v>Column3</c:v>
                </c:pt>
                <c:pt idx="3">
                  <c:v>Column4</c:v>
                </c:pt>
                <c:pt idx="4">
                  <c:v>Column5</c:v>
                </c:pt>
                <c:pt idx="5">
                  <c:v>Column6</c:v>
                </c:pt>
                <c:pt idx="6">
                  <c:v>Column7</c:v>
                </c:pt>
              </c:strCache>
            </c:strRef>
          </c:cat>
          <c:val>
            <c:numRef>
              <c:f>Sheet1!$B$2:$H$2</c:f>
              <c:numCache>
                <c:formatCode>0</c:formatCode>
                <c:ptCount val="7"/>
                <c:pt idx="0">
                  <c:v>0</c:v>
                </c:pt>
                <c:pt idx="1">
                  <c:v>620.87080000000014</c:v>
                </c:pt>
                <c:pt idx="2">
                  <c:v>657.73370000000023</c:v>
                </c:pt>
                <c:pt idx="3">
                  <c:v>723.1500000000002</c:v>
                </c:pt>
                <c:pt idx="4">
                  <c:v>834.7959000000003</c:v>
                </c:pt>
                <c:pt idx="5">
                  <c:v>1046.5500000000002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34-4138-B5E6-26F4B870715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Barriers = 0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Column1</c:v>
                </c:pt>
                <c:pt idx="1">
                  <c:v>Column2</c:v>
                </c:pt>
                <c:pt idx="2">
                  <c:v>Column3</c:v>
                </c:pt>
                <c:pt idx="3">
                  <c:v>Column4</c:v>
                </c:pt>
                <c:pt idx="4">
                  <c:v>Column5</c:v>
                </c:pt>
                <c:pt idx="5">
                  <c:v>Column6</c:v>
                </c:pt>
                <c:pt idx="6">
                  <c:v>Column7</c:v>
                </c:pt>
              </c:strCache>
            </c:strRef>
          </c:cat>
          <c:val>
            <c:numRef>
              <c:f>Sheet1!$B$3:$H$3</c:f>
              <c:numCache>
                <c:formatCode>0</c:formatCode>
                <c:ptCount val="7"/>
                <c:pt idx="0">
                  <c:v>620.87080000000014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34-4138-B5E6-26F4B870715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Barriers =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Column1</c:v>
                </c:pt>
                <c:pt idx="1">
                  <c:v>Column2</c:v>
                </c:pt>
                <c:pt idx="2">
                  <c:v>Column3</c:v>
                </c:pt>
                <c:pt idx="3">
                  <c:v>Column4</c:v>
                </c:pt>
                <c:pt idx="4">
                  <c:v>Column5</c:v>
                </c:pt>
                <c:pt idx="5">
                  <c:v>Column6</c:v>
                </c:pt>
                <c:pt idx="6">
                  <c:v>Column7</c:v>
                </c:pt>
              </c:strCache>
            </c:strRef>
          </c:cat>
          <c:val>
            <c:numRef>
              <c:f>Sheet1!$B$4:$H$4</c:f>
              <c:numCache>
                <c:formatCode>0</c:formatCode>
                <c:ptCount val="7"/>
                <c:pt idx="0">
                  <c:v>0</c:v>
                </c:pt>
                <c:pt idx="1">
                  <c:v>36.862900000000003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34-4138-B5E6-26F4B8707154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Barriers = 2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Column1</c:v>
                </c:pt>
                <c:pt idx="1">
                  <c:v>Column2</c:v>
                </c:pt>
                <c:pt idx="2">
                  <c:v>Column3</c:v>
                </c:pt>
                <c:pt idx="3">
                  <c:v>Column4</c:v>
                </c:pt>
                <c:pt idx="4">
                  <c:v>Column5</c:v>
                </c:pt>
                <c:pt idx="5">
                  <c:v>Column6</c:v>
                </c:pt>
                <c:pt idx="6">
                  <c:v>Column7</c:v>
                </c:pt>
              </c:strCache>
            </c:strRef>
          </c:cat>
          <c:val>
            <c:numRef>
              <c:f>Sheet1!$B$5:$H$5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65.416300000000007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BFE-48E3-A528-D4131323333B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Barriers = 3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Column1</c:v>
                </c:pt>
                <c:pt idx="1">
                  <c:v>Column2</c:v>
                </c:pt>
                <c:pt idx="2">
                  <c:v>Column3</c:v>
                </c:pt>
                <c:pt idx="3">
                  <c:v>Column4</c:v>
                </c:pt>
                <c:pt idx="4">
                  <c:v>Column5</c:v>
                </c:pt>
                <c:pt idx="5">
                  <c:v>Column6</c:v>
                </c:pt>
                <c:pt idx="6">
                  <c:v>Column7</c:v>
                </c:pt>
              </c:strCache>
            </c:strRef>
          </c:cat>
          <c:val>
            <c:numRef>
              <c:f>Sheet1!$B$6:$H$6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111.6459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BFE-48E3-A528-D4131323333B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Public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Column1</c:v>
                </c:pt>
                <c:pt idx="1">
                  <c:v>Column2</c:v>
                </c:pt>
                <c:pt idx="2">
                  <c:v>Column3</c:v>
                </c:pt>
                <c:pt idx="3">
                  <c:v>Column4</c:v>
                </c:pt>
                <c:pt idx="4">
                  <c:v>Column5</c:v>
                </c:pt>
                <c:pt idx="5">
                  <c:v>Column6</c:v>
                </c:pt>
                <c:pt idx="6">
                  <c:v>Column7</c:v>
                </c:pt>
              </c:strCache>
            </c:strRef>
          </c:cat>
          <c:val>
            <c:numRef>
              <c:f>Sheet1!$B$7:$H$7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211.75409999999997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BFE-48E3-A528-D4131323333B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Tradable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Column1</c:v>
                </c:pt>
                <c:pt idx="1">
                  <c:v>Column2</c:v>
                </c:pt>
                <c:pt idx="2">
                  <c:v>Column3</c:v>
                </c:pt>
                <c:pt idx="3">
                  <c:v>Column4</c:v>
                </c:pt>
                <c:pt idx="4">
                  <c:v>Column5</c:v>
                </c:pt>
                <c:pt idx="5">
                  <c:v>Column6</c:v>
                </c:pt>
                <c:pt idx="6">
                  <c:v>Column7</c:v>
                </c:pt>
              </c:strCache>
            </c:strRef>
          </c:cat>
          <c:val>
            <c:numRef>
              <c:f>Sheet1!$B$8:$H$8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205.8786999999999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BFE-48E3-A528-D4131323333B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rgbClr val="621214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Column1</c:v>
                </c:pt>
                <c:pt idx="1">
                  <c:v>Column2</c:v>
                </c:pt>
                <c:pt idx="2">
                  <c:v>Column3</c:v>
                </c:pt>
                <c:pt idx="3">
                  <c:v>Column4</c:v>
                </c:pt>
                <c:pt idx="4">
                  <c:v>Column5</c:v>
                </c:pt>
                <c:pt idx="5">
                  <c:v>Column6</c:v>
                </c:pt>
                <c:pt idx="6">
                  <c:v>Column7</c:v>
                </c:pt>
              </c:strCache>
            </c:strRef>
          </c:cat>
          <c:val>
            <c:numRef>
              <c:f>Sheet1!$B$9:$H$9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1252.4287000000002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BFE-48E3-A528-D413132333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24265856"/>
        <c:axId val="327427200"/>
      </c:barChart>
      <c:scatterChart>
        <c:scatterStyle val="lineMarker"/>
        <c:varyColors val="0"/>
        <c:ser>
          <c:idx val="8"/>
          <c:order val="8"/>
          <c:tx>
            <c:v>Dotty lines</c:v>
          </c:tx>
          <c:spPr>
            <a:ln w="28575">
              <a:noFill/>
            </a:ln>
          </c:spPr>
          <c:marker>
            <c:spPr>
              <a:noFill/>
              <a:ln>
                <a:solidFill>
                  <a:srgbClr val="FCCE91">
                    <a:alpha val="0"/>
                  </a:srgbClr>
                </a:solidFill>
              </a:ln>
            </c:spPr>
          </c:marker>
          <c:errBars>
            <c:errDir val="x"/>
            <c:errBarType val="plus"/>
            <c:errValType val="fixedVal"/>
            <c:noEndCap val="1"/>
            <c:val val="0.5"/>
            <c:spPr>
              <a:ln w="22225">
                <a:prstDash val="sysDot"/>
              </a:ln>
            </c:spPr>
          </c:errBars>
          <c:xVal>
            <c:numRef>
              <c:f>Sheet1!$L$4:$L$10</c:f>
              <c:numCache>
                <c:formatCode>General</c:formatCode>
                <c:ptCount val="7"/>
                <c:pt idx="0">
                  <c:v>1.25</c:v>
                </c:pt>
                <c:pt idx="1">
                  <c:v>2.25</c:v>
                </c:pt>
                <c:pt idx="2">
                  <c:v>3.25</c:v>
                </c:pt>
                <c:pt idx="3">
                  <c:v>4.25</c:v>
                </c:pt>
                <c:pt idx="4">
                  <c:v>5.25</c:v>
                </c:pt>
                <c:pt idx="5">
                  <c:v>6.25</c:v>
                </c:pt>
              </c:numCache>
            </c:numRef>
          </c:xVal>
          <c:yVal>
            <c:numRef>
              <c:f>Sheet1!$M$3:$M$9</c:f>
              <c:numCache>
                <c:formatCode>0</c:formatCode>
                <c:ptCount val="7"/>
                <c:pt idx="0">
                  <c:v>620.87080000000014</c:v>
                </c:pt>
                <c:pt idx="1">
                  <c:v>657.73370000000023</c:v>
                </c:pt>
                <c:pt idx="2">
                  <c:v>723.1500000000002</c:v>
                </c:pt>
                <c:pt idx="3">
                  <c:v>834.7959000000003</c:v>
                </c:pt>
                <c:pt idx="4">
                  <c:v>1046.5500000000002</c:v>
                </c:pt>
                <c:pt idx="5">
                  <c:v>1252.4287000000002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0A-4E3F-9874-53EE7CAEF4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65856"/>
        <c:axId val="327427200"/>
      </c:scatte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0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4852451120927713E-2"/>
          <c:y val="2.4464820672609664E-2"/>
          <c:w val="0.85506595244664574"/>
          <c:h val="0.896524493079007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90th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12.15</c:v>
                </c:pt>
                <c:pt idx="1">
                  <c:v>17.43</c:v>
                </c:pt>
                <c:pt idx="2">
                  <c:v>20.21</c:v>
                </c:pt>
                <c:pt idx="3">
                  <c:v>18.41</c:v>
                </c:pt>
                <c:pt idx="4">
                  <c:v>21.09</c:v>
                </c:pt>
                <c:pt idx="5">
                  <c:v>21.94</c:v>
                </c:pt>
                <c:pt idx="6">
                  <c:v>21.08</c:v>
                </c:pt>
                <c:pt idx="7">
                  <c:v>25.52</c:v>
                </c:pt>
                <c:pt idx="8">
                  <c:v>33.64</c:v>
                </c:pt>
                <c:pt idx="9">
                  <c:v>25.91</c:v>
                </c:pt>
                <c:pt idx="10">
                  <c:v>29.360000000000003</c:v>
                </c:pt>
                <c:pt idx="11">
                  <c:v>27.05</c:v>
                </c:pt>
                <c:pt idx="12">
                  <c:v>36.53</c:v>
                </c:pt>
                <c:pt idx="13">
                  <c:v>27.46</c:v>
                </c:pt>
                <c:pt idx="14">
                  <c:v>29.37</c:v>
                </c:pt>
                <c:pt idx="15">
                  <c:v>30.72</c:v>
                </c:pt>
                <c:pt idx="16">
                  <c:v>28.82</c:v>
                </c:pt>
                <c:pt idx="17">
                  <c:v>26.69</c:v>
                </c:pt>
                <c:pt idx="18">
                  <c:v>28.470000000000002</c:v>
                </c:pt>
                <c:pt idx="19">
                  <c:v>33.489999999999995</c:v>
                </c:pt>
                <c:pt idx="20">
                  <c:v>25.979999999999997</c:v>
                </c:pt>
                <c:pt idx="21">
                  <c:v>23.91</c:v>
                </c:pt>
                <c:pt idx="22">
                  <c:v>23.71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75th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Sheet1!$C$2:$C$24</c:f>
              <c:numCache>
                <c:formatCode>General</c:formatCode>
                <c:ptCount val="23"/>
                <c:pt idx="0">
                  <c:v>11.83</c:v>
                </c:pt>
                <c:pt idx="1">
                  <c:v>13.900000000000002</c:v>
                </c:pt>
                <c:pt idx="2">
                  <c:v>16.5</c:v>
                </c:pt>
                <c:pt idx="3">
                  <c:v>14.63</c:v>
                </c:pt>
                <c:pt idx="4">
                  <c:v>16.45</c:v>
                </c:pt>
                <c:pt idx="5">
                  <c:v>15.93</c:v>
                </c:pt>
                <c:pt idx="6">
                  <c:v>16.939999999999998</c:v>
                </c:pt>
                <c:pt idx="7">
                  <c:v>17.41</c:v>
                </c:pt>
                <c:pt idx="8">
                  <c:v>17.849999999999998</c:v>
                </c:pt>
                <c:pt idx="9">
                  <c:v>17.79</c:v>
                </c:pt>
                <c:pt idx="10">
                  <c:v>16.89</c:v>
                </c:pt>
                <c:pt idx="11">
                  <c:v>17.560000000000002</c:v>
                </c:pt>
                <c:pt idx="12">
                  <c:v>20.059999999999999</c:v>
                </c:pt>
                <c:pt idx="13">
                  <c:v>25.19</c:v>
                </c:pt>
                <c:pt idx="14">
                  <c:v>24.529999999999998</c:v>
                </c:pt>
                <c:pt idx="15">
                  <c:v>25.7</c:v>
                </c:pt>
                <c:pt idx="16">
                  <c:v>23.69</c:v>
                </c:pt>
                <c:pt idx="17">
                  <c:v>24.169999999999998</c:v>
                </c:pt>
                <c:pt idx="18">
                  <c:v>25.330000000000002</c:v>
                </c:pt>
                <c:pt idx="19">
                  <c:v>19.29</c:v>
                </c:pt>
                <c:pt idx="20">
                  <c:v>17.399999999999999</c:v>
                </c:pt>
                <c:pt idx="21">
                  <c:v>18.91</c:v>
                </c:pt>
                <c:pt idx="22">
                  <c:v>20.45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50th</c:v>
                </c:pt>
              </c:strCache>
            </c:strRef>
          </c:tx>
          <c:spPr>
            <a:ln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Sheet1!$D$2:$D$24</c:f>
              <c:numCache>
                <c:formatCode>General</c:formatCode>
                <c:ptCount val="23"/>
                <c:pt idx="0">
                  <c:v>10.059999999999999</c:v>
                </c:pt>
                <c:pt idx="1">
                  <c:v>11.93</c:v>
                </c:pt>
                <c:pt idx="2">
                  <c:v>13.4</c:v>
                </c:pt>
                <c:pt idx="3">
                  <c:v>11.219999999999999</c:v>
                </c:pt>
                <c:pt idx="4">
                  <c:v>10.6</c:v>
                </c:pt>
                <c:pt idx="5">
                  <c:v>10.93</c:v>
                </c:pt>
                <c:pt idx="6">
                  <c:v>12.509999999999998</c:v>
                </c:pt>
                <c:pt idx="7">
                  <c:v>13.94</c:v>
                </c:pt>
                <c:pt idx="8">
                  <c:v>10.47</c:v>
                </c:pt>
                <c:pt idx="9">
                  <c:v>12.18</c:v>
                </c:pt>
                <c:pt idx="10">
                  <c:v>12.389999999999999</c:v>
                </c:pt>
                <c:pt idx="11">
                  <c:v>13</c:v>
                </c:pt>
                <c:pt idx="12">
                  <c:v>16.45</c:v>
                </c:pt>
                <c:pt idx="13">
                  <c:v>18.18</c:v>
                </c:pt>
                <c:pt idx="14">
                  <c:v>17.829999999999998</c:v>
                </c:pt>
                <c:pt idx="15">
                  <c:v>13.26</c:v>
                </c:pt>
                <c:pt idx="16">
                  <c:v>11.66</c:v>
                </c:pt>
                <c:pt idx="17">
                  <c:v>11.76</c:v>
                </c:pt>
                <c:pt idx="18">
                  <c:v>14.32</c:v>
                </c:pt>
                <c:pt idx="19">
                  <c:v>13.03</c:v>
                </c:pt>
                <c:pt idx="20">
                  <c:v>12.75</c:v>
                </c:pt>
                <c:pt idx="21">
                  <c:v>12.07</c:v>
                </c:pt>
                <c:pt idx="22">
                  <c:v>13.66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B9-45A2-B316-07F289D74C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25th</c:v>
                </c:pt>
              </c:strCache>
            </c:strRef>
          </c:tx>
          <c:spPr>
            <a:ln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Sheet1!$E$2:$E$24</c:f>
              <c:numCache>
                <c:formatCode>General</c:formatCode>
                <c:ptCount val="23"/>
                <c:pt idx="0">
                  <c:v>7.5399999999999991</c:v>
                </c:pt>
                <c:pt idx="1">
                  <c:v>9.67</c:v>
                </c:pt>
                <c:pt idx="2">
                  <c:v>11.05</c:v>
                </c:pt>
                <c:pt idx="3">
                  <c:v>9.07</c:v>
                </c:pt>
                <c:pt idx="4">
                  <c:v>8.5299999999999994</c:v>
                </c:pt>
                <c:pt idx="5">
                  <c:v>8.2600000000000016</c:v>
                </c:pt>
                <c:pt idx="6">
                  <c:v>9.2899999999999991</c:v>
                </c:pt>
                <c:pt idx="7">
                  <c:v>9.6199999999999992</c:v>
                </c:pt>
                <c:pt idx="8">
                  <c:v>7.64</c:v>
                </c:pt>
                <c:pt idx="9">
                  <c:v>9.24</c:v>
                </c:pt>
                <c:pt idx="10">
                  <c:v>8.5400000000000009</c:v>
                </c:pt>
                <c:pt idx="11">
                  <c:v>9.9500000000000011</c:v>
                </c:pt>
                <c:pt idx="12">
                  <c:v>11.08</c:v>
                </c:pt>
                <c:pt idx="13">
                  <c:v>12.7</c:v>
                </c:pt>
                <c:pt idx="14">
                  <c:v>11.790000000000001</c:v>
                </c:pt>
                <c:pt idx="15">
                  <c:v>8.49</c:v>
                </c:pt>
                <c:pt idx="16">
                  <c:v>6.77</c:v>
                </c:pt>
                <c:pt idx="17">
                  <c:v>6.34</c:v>
                </c:pt>
                <c:pt idx="18">
                  <c:v>7.59</c:v>
                </c:pt>
                <c:pt idx="19">
                  <c:v>8.3000000000000007</c:v>
                </c:pt>
                <c:pt idx="20">
                  <c:v>8.6900000000000013</c:v>
                </c:pt>
                <c:pt idx="21">
                  <c:v>8.67</c:v>
                </c:pt>
                <c:pt idx="22">
                  <c:v>10.059999999999999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B9-45A2-B316-07F289D74C8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10th</c:v>
                </c:pt>
              </c:strCache>
            </c:strRef>
          </c:tx>
          <c:spPr>
            <a:ln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Sheet1!$F$2:$F$24</c:f>
              <c:numCache>
                <c:formatCode>General</c:formatCode>
                <c:ptCount val="23"/>
                <c:pt idx="0">
                  <c:v>5.3199999999999994</c:v>
                </c:pt>
                <c:pt idx="1">
                  <c:v>8.5299999999999994</c:v>
                </c:pt>
                <c:pt idx="2">
                  <c:v>8.6199999999999992</c:v>
                </c:pt>
                <c:pt idx="3">
                  <c:v>6.43</c:v>
                </c:pt>
                <c:pt idx="4">
                  <c:v>5.91</c:v>
                </c:pt>
                <c:pt idx="5">
                  <c:v>6.370000000000001</c:v>
                </c:pt>
                <c:pt idx="6">
                  <c:v>6.87</c:v>
                </c:pt>
                <c:pt idx="7">
                  <c:v>6.8500000000000005</c:v>
                </c:pt>
                <c:pt idx="8">
                  <c:v>4.8500000000000005</c:v>
                </c:pt>
                <c:pt idx="9">
                  <c:v>5.1400000000000006</c:v>
                </c:pt>
                <c:pt idx="10">
                  <c:v>7.3</c:v>
                </c:pt>
                <c:pt idx="11">
                  <c:v>8.129999999999999</c:v>
                </c:pt>
                <c:pt idx="12">
                  <c:v>6.9099999999999993</c:v>
                </c:pt>
                <c:pt idx="13">
                  <c:v>7.3800000000000008</c:v>
                </c:pt>
                <c:pt idx="14">
                  <c:v>5.28</c:v>
                </c:pt>
                <c:pt idx="15">
                  <c:v>5.36</c:v>
                </c:pt>
                <c:pt idx="16">
                  <c:v>3.74</c:v>
                </c:pt>
                <c:pt idx="17">
                  <c:v>4.93</c:v>
                </c:pt>
                <c:pt idx="18">
                  <c:v>5.3</c:v>
                </c:pt>
                <c:pt idx="19">
                  <c:v>5.12</c:v>
                </c:pt>
                <c:pt idx="20">
                  <c:v>4.93</c:v>
                </c:pt>
                <c:pt idx="21">
                  <c:v>5.24</c:v>
                </c:pt>
                <c:pt idx="22">
                  <c:v>6.69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B9-45A2-B316-07F289D74C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250419840"/>
        <c:scaling>
          <c:orientation val="minMax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4852451120927713E-2"/>
          <c:y val="2.4464820672609664E-2"/>
          <c:w val="0.8664602634117059"/>
          <c:h val="0.896524493079007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 or above the 90th</c:v>
                </c:pt>
              </c:strCache>
            </c:strRef>
          </c:tx>
          <c:spPr>
            <a:ln w="38100">
              <a:solidFill>
                <a:srgbClr val="000000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38.214999999999996</c:v>
                </c:pt>
                <c:pt idx="1">
                  <c:v>34.979999999999997</c:v>
                </c:pt>
                <c:pt idx="2">
                  <c:v>33.6</c:v>
                </c:pt>
                <c:pt idx="3">
                  <c:v>30.25</c:v>
                </c:pt>
                <c:pt idx="4">
                  <c:v>29.354999999999997</c:v>
                </c:pt>
                <c:pt idx="5">
                  <c:v>27.844999999999999</c:v>
                </c:pt>
                <c:pt idx="6">
                  <c:v>26.729999999999997</c:v>
                </c:pt>
                <c:pt idx="7">
                  <c:v>26.164999999999999</c:v>
                </c:pt>
                <c:pt idx="8">
                  <c:v>23.36</c:v>
                </c:pt>
                <c:pt idx="9">
                  <c:v>21.589999999999996</c:v>
                </c:pt>
                <c:pt idx="10">
                  <c:v>21.034999999999997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Between the 75th and the 90th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20.734999999999999</c:v>
                </c:pt>
                <c:pt idx="1">
                  <c:v>19.48</c:v>
                </c:pt>
                <c:pt idx="2">
                  <c:v>18.350000000000001</c:v>
                </c:pt>
                <c:pt idx="3">
                  <c:v>16.91</c:v>
                </c:pt>
                <c:pt idx="4">
                  <c:v>16.12</c:v>
                </c:pt>
                <c:pt idx="5">
                  <c:v>15.994999999999997</c:v>
                </c:pt>
                <c:pt idx="6">
                  <c:v>15.7</c:v>
                </c:pt>
                <c:pt idx="7">
                  <c:v>15.494999999999997</c:v>
                </c:pt>
                <c:pt idx="8">
                  <c:v>14.92</c:v>
                </c:pt>
                <c:pt idx="9">
                  <c:v>14.75</c:v>
                </c:pt>
                <c:pt idx="10">
                  <c:v>14.93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Between the 50th and the 75th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12.839999999999998</c:v>
                </c:pt>
                <c:pt idx="1">
                  <c:v>12.68</c:v>
                </c:pt>
                <c:pt idx="2">
                  <c:v>11.875</c:v>
                </c:pt>
                <c:pt idx="3">
                  <c:v>11.610000000000001</c:v>
                </c:pt>
                <c:pt idx="4">
                  <c:v>11.48</c:v>
                </c:pt>
                <c:pt idx="5">
                  <c:v>11.43</c:v>
                </c:pt>
                <c:pt idx="6">
                  <c:v>11.44</c:v>
                </c:pt>
                <c:pt idx="7">
                  <c:v>10.775</c:v>
                </c:pt>
                <c:pt idx="8">
                  <c:v>10.58</c:v>
                </c:pt>
                <c:pt idx="9">
                  <c:v>10.07</c:v>
                </c:pt>
                <c:pt idx="10">
                  <c:v>9.8250000000000011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B9-45A2-B316-07F289D74C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Between the 25th and the 50th</c:v>
                </c:pt>
              </c:strCache>
            </c:strRef>
          </c:tx>
          <c:spPr>
            <a:ln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7.88</c:v>
                </c:pt>
                <c:pt idx="1">
                  <c:v>7.91</c:v>
                </c:pt>
                <c:pt idx="2">
                  <c:v>8.1199999999999992</c:v>
                </c:pt>
                <c:pt idx="3">
                  <c:v>8.2850000000000001</c:v>
                </c:pt>
                <c:pt idx="4">
                  <c:v>8.33</c:v>
                </c:pt>
                <c:pt idx="5">
                  <c:v>8.34</c:v>
                </c:pt>
                <c:pt idx="6">
                  <c:v>8.32</c:v>
                </c:pt>
                <c:pt idx="7">
                  <c:v>8.36</c:v>
                </c:pt>
                <c:pt idx="8">
                  <c:v>8.0299999999999994</c:v>
                </c:pt>
                <c:pt idx="9">
                  <c:v>8.0850000000000009</c:v>
                </c:pt>
                <c:pt idx="10">
                  <c:v>8.129999999999999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B9-45A2-B316-07F289D74C8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Between the 10th and the 25th</c:v>
                </c:pt>
              </c:strCache>
            </c:strRef>
          </c:tx>
          <c:spPr>
            <a:ln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4.375</c:v>
                </c:pt>
                <c:pt idx="1">
                  <c:v>5.29</c:v>
                </c:pt>
                <c:pt idx="2">
                  <c:v>5.81</c:v>
                </c:pt>
                <c:pt idx="3">
                  <c:v>5.93</c:v>
                </c:pt>
                <c:pt idx="4">
                  <c:v>6.12</c:v>
                </c:pt>
                <c:pt idx="5">
                  <c:v>6.83</c:v>
                </c:pt>
                <c:pt idx="6">
                  <c:v>6.84</c:v>
                </c:pt>
                <c:pt idx="7">
                  <c:v>6.5699999999999994</c:v>
                </c:pt>
                <c:pt idx="8">
                  <c:v>6.84</c:v>
                </c:pt>
                <c:pt idx="9">
                  <c:v>5.88</c:v>
                </c:pt>
                <c:pt idx="10">
                  <c:v>5.53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B9-45A2-B316-07F289D74C8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Below the 10th</c:v>
                </c:pt>
              </c:strCache>
            </c:strRef>
          </c:tx>
          <c:spPr>
            <a:ln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-9.6950000000000003</c:v>
                </c:pt>
                <c:pt idx="1">
                  <c:v>-4.8</c:v>
                </c:pt>
                <c:pt idx="2">
                  <c:v>-2.9499999999999997</c:v>
                </c:pt>
                <c:pt idx="3">
                  <c:v>-2.64</c:v>
                </c:pt>
                <c:pt idx="4">
                  <c:v>-2.33</c:v>
                </c:pt>
                <c:pt idx="5">
                  <c:v>-2.23</c:v>
                </c:pt>
                <c:pt idx="6">
                  <c:v>-1.7149999999999999</c:v>
                </c:pt>
                <c:pt idx="7">
                  <c:v>0.28999999999999998</c:v>
                </c:pt>
                <c:pt idx="8">
                  <c:v>0.91</c:v>
                </c:pt>
                <c:pt idx="9">
                  <c:v>1.5550000000000002</c:v>
                </c:pt>
                <c:pt idx="10">
                  <c:v>1.1349999999999998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F7-4744-8761-1DBE9520E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  <c:extLst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25041984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2007-2011 concentration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7"/>
            <c:spPr>
              <a:solidFill>
                <a:srgbClr val="F68B33"/>
              </a:solidFill>
              <a:ln w="3175">
                <a:solidFill>
                  <a:schemeClr val="accent2"/>
                </a:solidFill>
              </a:ln>
            </c:spPr>
          </c:marker>
          <c:dPt>
            <c:idx val="0"/>
            <c:marker>
              <c:spPr>
                <a:solidFill>
                  <a:srgbClr val="A02226"/>
                </a:solidFill>
                <a:ln w="3175">
                  <a:solidFill>
                    <a:srgbClr val="A02226"/>
                  </a:solidFill>
                </a:ln>
              </c:spPr>
            </c:marker>
            <c:bubble3D val="0"/>
            <c:spPr>
              <a:ln w="25400">
                <a:solidFill>
                  <a:srgbClr val="A02226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3046-4E97-9D9E-4FB4ECF1DB66}"/>
              </c:ext>
            </c:extLst>
          </c:dPt>
          <c:dLbls>
            <c:dLbl>
              <c:idx val="0"/>
              <c:layout>
                <c:manualLayout>
                  <c:x val="-1.8245099203536772E-2"/>
                  <c:y val="2.8613352626847E-2"/>
                </c:manualLayout>
              </c:layout>
              <c:tx>
                <c:rich>
                  <a:bodyPr wrap="square" lIns="38100" tIns="0" rIns="38100" bIns="18000" anchor="ctr">
                    <a:spAutoFit/>
                  </a:bodyPr>
                  <a:lstStyle/>
                  <a:p>
                    <a:pPr>
                      <a:defRPr b="1" baseline="0">
                        <a:solidFill>
                          <a:schemeClr val="tx2"/>
                        </a:solidFill>
                      </a:defRPr>
                    </a:pPr>
                    <a:fld id="{202DFE1B-6D4C-4D9C-A67B-CFC8AE78DA54}" type="CELLRANGE">
                      <a:rPr lang="en-US" b="1" baseline="0">
                        <a:solidFill>
                          <a:schemeClr val="tx2"/>
                        </a:solidFill>
                      </a:rPr>
                      <a:pPr>
                        <a:defRPr b="1" baseline="0">
                          <a:solidFill>
                            <a:schemeClr val="tx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3046-4E97-9D9E-4FB4ECF1DB6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E2A5EE1-106A-46E7-B552-07A551DF5A5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3046-4E97-9D9E-4FB4ECF1DB6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046-4E97-9D9E-4FB4ECF1DB66}"/>
                </c:ext>
              </c:extLst>
            </c:dLbl>
            <c:dLbl>
              <c:idx val="3"/>
              <c:layout>
                <c:manualLayout>
                  <c:x val="-2.2806374004421075E-2"/>
                  <c:y val="-3.6167711100297761E-2"/>
                </c:manualLayout>
              </c:layout>
              <c:tx>
                <c:rich>
                  <a:bodyPr/>
                  <a:lstStyle/>
                  <a:p>
                    <a:fld id="{18E15B12-EFF6-4196-B95C-E9A812F66EA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3046-4E97-9D9E-4FB4ECF1DB6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046-4E97-9D9E-4FB4ECF1DB66}"/>
                </c:ext>
              </c:extLst>
            </c:dLbl>
            <c:dLbl>
              <c:idx val="5"/>
              <c:layout>
                <c:manualLayout>
                  <c:x val="-5.5748270224254207E-17"/>
                  <c:y val="-1.6878265180138935E-2"/>
                </c:manualLayout>
              </c:layout>
              <c:tx>
                <c:rich>
                  <a:bodyPr/>
                  <a:lstStyle/>
                  <a:p>
                    <a:fld id="{2232AEF8-6262-496C-8752-A1A223D48B5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3046-4E97-9D9E-4FB4ECF1DB66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E774080-2E67-4DCC-AC04-84E92B950DB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3046-4E97-9D9E-4FB4ECF1DB66}"/>
                </c:ext>
              </c:extLst>
            </c:dLbl>
            <c:dLbl>
              <c:idx val="7"/>
              <c:layout>
                <c:manualLayout>
                  <c:x val="-6.0816997345123133E-3"/>
                  <c:y val="-6.269069924051604E-2"/>
                </c:manualLayout>
              </c:layout>
              <c:tx>
                <c:rich>
                  <a:bodyPr/>
                  <a:lstStyle/>
                  <a:p>
                    <a:fld id="{B609291B-CE65-47F2-858F-ADEE4E97223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3046-4E97-9D9E-4FB4ECF1DB66}"/>
                </c:ext>
              </c:extLst>
            </c:dLbl>
            <c:dLbl>
              <c:idx val="8"/>
              <c:layout>
                <c:manualLayout>
                  <c:x val="1.5204249336280643E-2"/>
                  <c:y val="-7.2335422200595426E-3"/>
                </c:manualLayout>
              </c:layout>
              <c:tx>
                <c:rich>
                  <a:bodyPr/>
                  <a:lstStyle/>
                  <a:p>
                    <a:fld id="{02088F74-D203-4049-9708-6214E82A807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3046-4E97-9D9E-4FB4ECF1DB6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3B4E2EE5-592E-4FD3-937E-0D509755C05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3046-4E97-9D9E-4FB4ECF1DB66}"/>
                </c:ext>
              </c:extLst>
            </c:dLbl>
            <c:dLbl>
              <c:idx val="10"/>
              <c:layout>
                <c:manualLayout>
                  <c:x val="-0.11707271988936095"/>
                  <c:y val="1.9289445920158781E-2"/>
                </c:manualLayout>
              </c:layout>
              <c:tx>
                <c:rich>
                  <a:bodyPr/>
                  <a:lstStyle/>
                  <a:p>
                    <a:fld id="{3382714C-2EAE-4DD5-8811-E8E70D443DA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3046-4E97-9D9E-4FB4ECF1DB66}"/>
                </c:ext>
              </c:extLst>
            </c:dLbl>
            <c:dLbl>
              <c:idx val="11"/>
              <c:layout>
                <c:manualLayout>
                  <c:x val="0"/>
                  <c:y val="1.9289445920158781E-2"/>
                </c:manualLayout>
              </c:layout>
              <c:tx>
                <c:rich>
                  <a:bodyPr/>
                  <a:lstStyle/>
                  <a:p>
                    <a:fld id="{DE5706A6-CF34-46B0-8302-C7B7F0F3088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3046-4E97-9D9E-4FB4ECF1DB66}"/>
                </c:ext>
              </c:extLst>
            </c:dLbl>
            <c:dLbl>
              <c:idx val="12"/>
              <c:layout>
                <c:manualLayout>
                  <c:x val="0"/>
                  <c:y val="3.0511102548536378E-2"/>
                </c:manualLayout>
              </c:layout>
              <c:tx>
                <c:rich>
                  <a:bodyPr/>
                  <a:lstStyle/>
                  <a:p>
                    <a:fld id="{66E04C58-2BFD-404E-8772-463F4B7EE05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3046-4E97-9D9E-4FB4ECF1DB66}"/>
                </c:ext>
              </c:extLst>
            </c:dLbl>
            <c:dLbl>
              <c:idx val="13"/>
              <c:layout>
                <c:manualLayout>
                  <c:x val="-0.12320769435579955"/>
                  <c:y val="-4.302798089015719E-17"/>
                </c:manualLayout>
              </c:layout>
              <c:tx>
                <c:rich>
                  <a:bodyPr/>
                  <a:lstStyle/>
                  <a:p>
                    <a:fld id="{73C6086B-2628-420B-8AA6-147AFA83812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3046-4E97-9D9E-4FB4ECF1DB66}"/>
                </c:ext>
              </c:extLst>
            </c:dLbl>
            <c:dLbl>
              <c:idx val="14"/>
              <c:layout>
                <c:manualLayout>
                  <c:x val="3.3449348539817417E-2"/>
                  <c:y val="-4.8223614800397396E-3"/>
                </c:manualLayout>
              </c:layout>
              <c:tx>
                <c:rich>
                  <a:bodyPr/>
                  <a:lstStyle/>
                  <a:p>
                    <a:fld id="{81DE75E3-65F8-400F-8B33-4FB7055CD08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3046-4E97-9D9E-4FB4ECF1DB66}"/>
                </c:ext>
              </c:extLst>
            </c:dLbl>
            <c:dLbl>
              <c:idx val="15"/>
              <c:layout>
                <c:manualLayout>
                  <c:x val="1.5204249336280642E-3"/>
                  <c:y val="3.9899134101932215E-2"/>
                </c:manualLayout>
              </c:layout>
              <c:tx>
                <c:rich>
                  <a:bodyPr/>
                  <a:lstStyle/>
                  <a:p>
                    <a:fld id="{BCFC9DB5-85AE-415F-8CEC-07119B8FF8D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3046-4E97-9D9E-4FB4ECF1DB66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27867B78-1D55-4D43-B32C-4A5D0B598EB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3046-4E97-9D9E-4FB4ECF1DB66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B98EEDA3-5D33-46D0-AB18-B2DE559040A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3046-4E97-9D9E-4FB4ECF1DB66}"/>
                </c:ext>
              </c:extLst>
            </c:dLbl>
            <c:dLbl>
              <c:idx val="18"/>
              <c:layout>
                <c:manualLayout>
                  <c:x val="1.2163399469024514E-2"/>
                  <c:y val="1.4467084440119042E-2"/>
                </c:manualLayout>
              </c:layout>
              <c:tx>
                <c:rich>
                  <a:bodyPr/>
                  <a:lstStyle/>
                  <a:p>
                    <a:fld id="{E39C58B2-2D09-4125-96B5-EA339D41F45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3046-4E97-9D9E-4FB4ECF1DB66}"/>
                </c:ext>
              </c:extLst>
            </c:dLbl>
            <c:dLbl>
              <c:idx val="19"/>
              <c:layout>
                <c:manualLayout>
                  <c:x val="-0.19621849966861921"/>
                  <c:y val="-2.1123070995140585E-2"/>
                </c:manualLayout>
              </c:layout>
              <c:tx>
                <c:rich>
                  <a:bodyPr/>
                  <a:lstStyle/>
                  <a:p>
                    <a:fld id="{54130FF1-C889-468A-8222-FD81474995A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3046-4E97-9D9E-4FB4ECF1DB66}"/>
                </c:ext>
              </c:extLst>
            </c:dLbl>
            <c:dLbl>
              <c:idx val="20"/>
              <c:layout>
                <c:manualLayout>
                  <c:x val="-0.10186847055308036"/>
                  <c:y val="-7.9568964420654975E-2"/>
                </c:manualLayout>
              </c:layout>
              <c:tx>
                <c:rich>
                  <a:bodyPr/>
                  <a:lstStyle/>
                  <a:p>
                    <a:fld id="{07BBF294-2DB0-4673-9FDC-DA21BD2FED9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3046-4E97-9D9E-4FB4ECF1DB66}"/>
                </c:ext>
              </c:extLst>
            </c:dLbl>
            <c:dLbl>
              <c:idx val="21"/>
              <c:layout>
                <c:manualLayout>
                  <c:x val="-0.11866150408575298"/>
                  <c:y val="1.4082047330093724E-2"/>
                </c:manualLayout>
              </c:layout>
              <c:tx>
                <c:rich>
                  <a:bodyPr/>
                  <a:lstStyle/>
                  <a:p>
                    <a:fld id="{ECAAF779-662E-4F28-B4DC-37632CAC365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3046-4E97-9D9E-4FB4ECF1DB66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3046-4E97-9D9E-4FB4ECF1DB66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046-4E97-9D9E-4FB4ECF1DB66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E5EE36C6-8DE9-44F7-8EF7-84AC2854DC1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3046-4E97-9D9E-4FB4ECF1DB66}"/>
                </c:ext>
              </c:extLst>
            </c:dLbl>
            <c:dLbl>
              <c:idx val="25"/>
              <c:layout>
                <c:manualLayout>
                  <c:x val="4.5612748008840819E-3"/>
                  <c:y val="1.6878265180138935E-2"/>
                </c:manualLayout>
              </c:layout>
              <c:tx>
                <c:rich>
                  <a:bodyPr/>
                  <a:lstStyle/>
                  <a:p>
                    <a:fld id="{FFB2A293-EB66-4B25-8E8E-B3DBAEA7B9A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3046-4E97-9D9E-4FB4ECF1DB66}"/>
                </c:ext>
              </c:extLst>
            </c:dLbl>
            <c:dLbl>
              <c:idx val="26"/>
              <c:layout>
                <c:manualLayout>
                  <c:x val="-3.0408498672561284E-3"/>
                  <c:y val="-1.6878265180138935E-2"/>
                </c:manualLayout>
              </c:layout>
              <c:tx>
                <c:rich>
                  <a:bodyPr/>
                  <a:lstStyle/>
                  <a:p>
                    <a:fld id="{F6734AEB-E75F-4B7C-87C5-B483BFAE793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3046-4E97-9D9E-4FB4ECF1DB66}"/>
                </c:ext>
              </c:extLst>
            </c:dLbl>
            <c:dLbl>
              <c:idx val="27"/>
              <c:layout>
                <c:manualLayout>
                  <c:x val="4.2571898141585747E-2"/>
                  <c:y val="-2.4111807400198477E-3"/>
                </c:manualLayout>
              </c:layout>
              <c:tx>
                <c:rich>
                  <a:bodyPr/>
                  <a:lstStyle/>
                  <a:p>
                    <a:fld id="{2EF46041-9924-4575-8D2F-136267245E2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3046-4E97-9D9E-4FB4ECF1DB66}"/>
                </c:ext>
              </c:extLst>
            </c:dLbl>
            <c:dLbl>
              <c:idx val="28"/>
              <c:layout>
                <c:manualLayout>
                  <c:x val="0.10186847055308031"/>
                  <c:y val="-4.8223614800396953E-3"/>
                </c:manualLayout>
              </c:layout>
              <c:tx>
                <c:rich>
                  <a:bodyPr/>
                  <a:lstStyle/>
                  <a:p>
                    <a:fld id="{FB28D5B4-EFE4-42D6-8AD7-853F7207E59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3046-4E97-9D9E-4FB4ECF1DB66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9E5CEA90-690A-431B-8D43-67365083F72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3046-4E97-9D9E-4FB4ECF1DB6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Sheet1!$C$2:$C$31</c:f>
              <c:numCache>
                <c:formatCode>General</c:formatCode>
                <c:ptCount val="30"/>
                <c:pt idx="0">
                  <c:v>22.34</c:v>
                </c:pt>
                <c:pt idx="1">
                  <c:v>8.3885339999999999</c:v>
                </c:pt>
                <c:pt idx="2">
                  <c:v>11.047739999999999</c:v>
                </c:pt>
                <c:pt idx="3">
                  <c:v>34.483980000000003</c:v>
                </c:pt>
                <c:pt idx="4">
                  <c:v>10.49667</c:v>
                </c:pt>
                <c:pt idx="5">
                  <c:v>5.5705720000000003</c:v>
                </c:pt>
                <c:pt idx="6">
                  <c:v>1.3349470000000001</c:v>
                </c:pt>
                <c:pt idx="7">
                  <c:v>5.3860000000000001</c:v>
                </c:pt>
                <c:pt idx="8">
                  <c:v>63.22316</c:v>
                </c:pt>
                <c:pt idx="9">
                  <c:v>81.039749999999998</c:v>
                </c:pt>
                <c:pt idx="10">
                  <c:v>11.124000000000001</c:v>
                </c:pt>
                <c:pt idx="11">
                  <c:v>9.9588230000000006</c:v>
                </c:pt>
                <c:pt idx="12">
                  <c:v>0.31901350000000001</c:v>
                </c:pt>
                <c:pt idx="13">
                  <c:v>4.5749000000000004</c:v>
                </c:pt>
                <c:pt idx="14">
                  <c:v>7.7657999999999996</c:v>
                </c:pt>
                <c:pt idx="15">
                  <c:v>60.626440000000002</c:v>
                </c:pt>
                <c:pt idx="16">
                  <c:v>127.79900000000001</c:v>
                </c:pt>
                <c:pt idx="17">
                  <c:v>0.51834599999999997</c:v>
                </c:pt>
                <c:pt idx="18">
                  <c:v>16.693069999999999</c:v>
                </c:pt>
                <c:pt idx="19">
                  <c:v>4.3840000000000003</c:v>
                </c:pt>
                <c:pt idx="20">
                  <c:v>4.9530000000000003</c:v>
                </c:pt>
                <c:pt idx="21">
                  <c:v>38.525669999999998</c:v>
                </c:pt>
                <c:pt idx="22">
                  <c:v>10.55756</c:v>
                </c:pt>
                <c:pt idx="23">
                  <c:v>5.3983840000000001</c:v>
                </c:pt>
                <c:pt idx="24">
                  <c:v>2.0524960000000001</c:v>
                </c:pt>
                <c:pt idx="25">
                  <c:v>46.736260000000001</c:v>
                </c:pt>
                <c:pt idx="26">
                  <c:v>9.4492119999999993</c:v>
                </c:pt>
                <c:pt idx="27">
                  <c:v>7.9123979999999996</c:v>
                </c:pt>
                <c:pt idx="28">
                  <c:v>62.435200000000002</c:v>
                </c:pt>
                <c:pt idx="29">
                  <c:v>311.72160000000002</c:v>
                </c:pt>
              </c:numCache>
            </c:numRef>
          </c:xVal>
          <c:yVal>
            <c:numRef>
              <c:f>Sheet1!$B$2:$B$31</c:f>
              <c:numCache>
                <c:formatCode>General</c:formatCode>
                <c:ptCount val="30"/>
                <c:pt idx="0">
                  <c:v>65.134519999999995</c:v>
                </c:pt>
                <c:pt idx="1">
                  <c:v>57.406644000000007</c:v>
                </c:pt>
                <c:pt idx="2">
                  <c:v>87.113320000000002</c:v>
                </c:pt>
                <c:pt idx="3">
                  <c:v>72.775617999999994</c:v>
                </c:pt>
                <c:pt idx="4">
                  <c:v>65.633642000000009</c:v>
                </c:pt>
                <c:pt idx="5">
                  <c:v>81.149704</c:v>
                </c:pt>
                <c:pt idx="6">
                  <c:v>96.27579999999999</c:v>
                </c:pt>
                <c:pt idx="7">
                  <c:v>95.528897999999998</c:v>
                </c:pt>
                <c:pt idx="8">
                  <c:v>63.680025999999998</c:v>
                </c:pt>
                <c:pt idx="9">
                  <c:v>74.996362000000005</c:v>
                </c:pt>
                <c:pt idx="10">
                  <c:v>67.162134000000009</c:v>
                </c:pt>
                <c:pt idx="11">
                  <c:v>75.136972</c:v>
                </c:pt>
                <c:pt idx="12">
                  <c:v>99.999510000000001</c:v>
                </c:pt>
                <c:pt idx="13">
                  <c:v>70.272487999999996</c:v>
                </c:pt>
                <c:pt idx="14">
                  <c:v>77.402299999999997</c:v>
                </c:pt>
                <c:pt idx="15">
                  <c:v>55.499144000000001</c:v>
                </c:pt>
                <c:pt idx="16">
                  <c:v>44.267668</c:v>
                </c:pt>
                <c:pt idx="17">
                  <c:v>30.360446000000003</c:v>
                </c:pt>
                <c:pt idx="18">
                  <c:v>85.756693999999996</c:v>
                </c:pt>
                <c:pt idx="19">
                  <c:v>79.670721999999998</c:v>
                </c:pt>
                <c:pt idx="20">
                  <c:v>94.831174000000004</c:v>
                </c:pt>
                <c:pt idx="21">
                  <c:v>48.346040000000002</c:v>
                </c:pt>
                <c:pt idx="22">
                  <c:v>86.216183999999998</c:v>
                </c:pt>
                <c:pt idx="23">
                  <c:v>71.295563999999999</c:v>
                </c:pt>
                <c:pt idx="24">
                  <c:v>54.591354000000003</c:v>
                </c:pt>
                <c:pt idx="25">
                  <c:v>72.960933999999995</c:v>
                </c:pt>
                <c:pt idx="26">
                  <c:v>94.098236000000014</c:v>
                </c:pt>
                <c:pt idx="27">
                  <c:v>88.946096000000011</c:v>
                </c:pt>
                <c:pt idx="28">
                  <c:v>58.610225999999997</c:v>
                </c:pt>
                <c:pt idx="29">
                  <c:v>33.645641999999995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Sheet1!$A$2:$A$31</c15:f>
                <c15:dlblRangeCache>
                  <c:ptCount val="30"/>
                  <c:pt idx="0">
                    <c:v>Australia</c:v>
                  </c:pt>
                  <c:pt idx="1">
                    <c:v>Austria</c:v>
                  </c:pt>
                  <c:pt idx="2">
                    <c:v>Belgium</c:v>
                  </c:pt>
                  <c:pt idx="3">
                    <c:v>Canada</c:v>
                  </c:pt>
                  <c:pt idx="4">
                    <c:v>Czech Republic</c:v>
                  </c:pt>
                  <c:pt idx="5">
                    <c:v>Denmark</c:v>
                  </c:pt>
                  <c:pt idx="6">
                    <c:v>Estonia</c:v>
                  </c:pt>
                  <c:pt idx="7">
                    <c:v>Finland</c:v>
                  </c:pt>
                  <c:pt idx="8">
                    <c:v>France</c:v>
                  </c:pt>
                  <c:pt idx="9">
                    <c:v>Germany</c:v>
                  </c:pt>
                  <c:pt idx="10">
                    <c:v>Greece</c:v>
                  </c:pt>
                  <c:pt idx="11">
                    <c:v>Hungary</c:v>
                  </c:pt>
                  <c:pt idx="12">
                    <c:v>Iceland</c:v>
                  </c:pt>
                  <c:pt idx="13">
                    <c:v>Ireland</c:v>
                  </c:pt>
                  <c:pt idx="14">
                    <c:v>Israel</c:v>
                  </c:pt>
                  <c:pt idx="15">
                    <c:v>Italy</c:v>
                  </c:pt>
                  <c:pt idx="16">
                    <c:v>Japan</c:v>
                  </c:pt>
                  <c:pt idx="17">
                    <c:v>Luxembourg</c:v>
                  </c:pt>
                  <c:pt idx="18">
                    <c:v>Netherlands</c:v>
                  </c:pt>
                  <c:pt idx="19">
                    <c:v>New Zealand</c:v>
                  </c:pt>
                  <c:pt idx="20">
                    <c:v>Norway</c:v>
                  </c:pt>
                  <c:pt idx="21">
                    <c:v>Poland</c:v>
                  </c:pt>
                  <c:pt idx="22">
                    <c:v>Portugal</c:v>
                  </c:pt>
                  <c:pt idx="23">
                    <c:v>Slovak Republic</c:v>
                  </c:pt>
                  <c:pt idx="24">
                    <c:v>Slovenia</c:v>
                  </c:pt>
                  <c:pt idx="25">
                    <c:v>Spain</c:v>
                  </c:pt>
                  <c:pt idx="26">
                    <c:v>Sweden</c:v>
                  </c:pt>
                  <c:pt idx="27">
                    <c:v>Switzerland</c:v>
                  </c:pt>
                  <c:pt idx="28">
                    <c:v>United Kingdom</c:v>
                  </c:pt>
                  <c:pt idx="29">
                    <c:v>United States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logBase val="10"/>
          <c:orientation val="minMax"/>
          <c:min val="0.3000000000000000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4852451120927713E-2"/>
          <c:y val="2.4464820672609664E-2"/>
          <c:w val="0.8664602634117059"/>
          <c:h val="0.896524493079007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 or above the 90th</c:v>
                </c:pt>
              </c:strCache>
            </c:strRef>
          </c:tx>
          <c:spPr>
            <a:ln w="38100">
              <a:solidFill>
                <a:srgbClr val="000000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34.932984407777724</c:v>
                </c:pt>
                <c:pt idx="1">
                  <c:v>24.035641970183118</c:v>
                </c:pt>
                <c:pt idx="2">
                  <c:v>24.035641970183118</c:v>
                </c:pt>
                <c:pt idx="3">
                  <c:v>21.500031266187765</c:v>
                </c:pt>
                <c:pt idx="4">
                  <c:v>20.419664148676375</c:v>
                </c:pt>
                <c:pt idx="5">
                  <c:v>20.123174488085908</c:v>
                </c:pt>
                <c:pt idx="6">
                  <c:v>16.386438946280911</c:v>
                </c:pt>
                <c:pt idx="7">
                  <c:v>16.291011635985729</c:v>
                </c:pt>
                <c:pt idx="8">
                  <c:v>14.15194212941144</c:v>
                </c:pt>
                <c:pt idx="9">
                  <c:v>13.956645726789251</c:v>
                </c:pt>
                <c:pt idx="10">
                  <c:v>16.036513217877904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Between the 75th and the 90th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20.668765443390757</c:v>
                </c:pt>
                <c:pt idx="1">
                  <c:v>18.354822273329546</c:v>
                </c:pt>
                <c:pt idx="2">
                  <c:v>16.534830040467025</c:v>
                </c:pt>
                <c:pt idx="3">
                  <c:v>15.774707529331353</c:v>
                </c:pt>
                <c:pt idx="4">
                  <c:v>15.669415058662706</c:v>
                </c:pt>
                <c:pt idx="5">
                  <c:v>14.704608581079087</c:v>
                </c:pt>
                <c:pt idx="6">
                  <c:v>14.154916904160473</c:v>
                </c:pt>
                <c:pt idx="7">
                  <c:v>14.012555137819641</c:v>
                </c:pt>
                <c:pt idx="8">
                  <c:v>13.798728968974805</c:v>
                </c:pt>
                <c:pt idx="9">
                  <c:v>12.543412139123433</c:v>
                </c:pt>
                <c:pt idx="10">
                  <c:v>12.070159837223079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Between the 50th and the 75th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13.828265943341112</c:v>
                </c:pt>
                <c:pt idx="1">
                  <c:v>12.775324390149706</c:v>
                </c:pt>
                <c:pt idx="2">
                  <c:v>12.805133730310775</c:v>
                </c:pt>
                <c:pt idx="3">
                  <c:v>13.234630706354144</c:v>
                </c:pt>
                <c:pt idx="4">
                  <c:v>12.586740568332536</c:v>
                </c:pt>
                <c:pt idx="5">
                  <c:v>13.231123336160266</c:v>
                </c:pt>
                <c:pt idx="6">
                  <c:v>11.599367210907298</c:v>
                </c:pt>
                <c:pt idx="7">
                  <c:v>11.413502023586968</c:v>
                </c:pt>
                <c:pt idx="8">
                  <c:v>11.058091884966913</c:v>
                </c:pt>
                <c:pt idx="9">
                  <c:v>11.202428091127356</c:v>
                </c:pt>
                <c:pt idx="10">
                  <c:v>11.422209440976863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B9-45A2-B316-07F289D74C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Between the 25th and the 50th</c:v>
                </c:pt>
              </c:strCache>
            </c:strRef>
          </c:tx>
          <c:spPr>
            <a:ln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7.9347140827776661</c:v>
                </c:pt>
                <c:pt idx="1">
                  <c:v>8.2634135462048075</c:v>
                </c:pt>
                <c:pt idx="2">
                  <c:v>8.379109939745403</c:v>
                </c:pt>
                <c:pt idx="3">
                  <c:v>8.8518001332542422</c:v>
                </c:pt>
                <c:pt idx="4">
                  <c:v>8.9925309714779722</c:v>
                </c:pt>
                <c:pt idx="5">
                  <c:v>9.3545134006100579</c:v>
                </c:pt>
                <c:pt idx="6">
                  <c:v>9.4201743035140009</c:v>
                </c:pt>
                <c:pt idx="7">
                  <c:v>9.3827167513501308</c:v>
                </c:pt>
                <c:pt idx="8">
                  <c:v>8.6647126351334744</c:v>
                </c:pt>
                <c:pt idx="9">
                  <c:v>9.0300192872042899</c:v>
                </c:pt>
                <c:pt idx="10">
                  <c:v>8.9484913150036789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B9-45A2-B316-07F289D74C8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Between the 10th and the 25th</c:v>
                </c:pt>
              </c:strCache>
            </c:strRef>
          </c:tx>
          <c:spPr>
            <a:ln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0.12280088095629385</c:v>
                </c:pt>
                <c:pt idx="1">
                  <c:v>5.5981556474197109</c:v>
                </c:pt>
                <c:pt idx="2">
                  <c:v>7.1530062695782677</c:v>
                </c:pt>
                <c:pt idx="3">
                  <c:v>7.5277724536394919</c:v>
                </c:pt>
                <c:pt idx="4">
                  <c:v>9.3122326367285133</c:v>
                </c:pt>
                <c:pt idx="5">
                  <c:v>8.8383734884819667</c:v>
                </c:pt>
                <c:pt idx="6">
                  <c:v>9.3412751609562008</c:v>
                </c:pt>
                <c:pt idx="7">
                  <c:v>8.9944037825806404</c:v>
                </c:pt>
                <c:pt idx="8">
                  <c:v>9.17</c:v>
                </c:pt>
                <c:pt idx="9">
                  <c:v>9.3565928873877962</c:v>
                </c:pt>
                <c:pt idx="10">
                  <c:v>7.1324986387826916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B9-45A2-B316-07F289D74C8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Below the 10th</c:v>
                </c:pt>
              </c:strCache>
            </c:strRef>
          </c:tx>
          <c:spPr>
            <a:ln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-35.372118330564511</c:v>
                </c:pt>
                <c:pt idx="1">
                  <c:v>-10.257167773544523</c:v>
                </c:pt>
                <c:pt idx="2">
                  <c:v>-1.6402808792833332</c:v>
                </c:pt>
                <c:pt idx="3">
                  <c:v>2.5508376117726295</c:v>
                </c:pt>
                <c:pt idx="4">
                  <c:v>2.2555002267460709</c:v>
                </c:pt>
                <c:pt idx="5">
                  <c:v>2.2800000000000002</c:v>
                </c:pt>
                <c:pt idx="6">
                  <c:v>2.2515518338867322</c:v>
                </c:pt>
                <c:pt idx="7">
                  <c:v>2.1662007454463472</c:v>
                </c:pt>
                <c:pt idx="8">
                  <c:v>3.1054865233322446</c:v>
                </c:pt>
                <c:pt idx="9">
                  <c:v>8.4449192192550111</c:v>
                </c:pt>
                <c:pt idx="10">
                  <c:v>4.9298766337192514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F7-4744-8761-1DBE9520E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  <c:extLst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25041984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4367564876825986"/>
          <c:y val="9.0234910113392783E-2"/>
          <c:w val="0.81490743207604766"/>
          <c:h val="0.83752589282243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noFill/>
            </a:ln>
          </c:spPr>
          <c:invertIfNegative val="0"/>
          <c:dPt>
            <c:idx val="6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68D1-46A8-8ABD-A987932ECEF6}"/>
              </c:ext>
            </c:extLst>
          </c:dPt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Sheet1!$A$2:$A$14</c15:sqref>
                  </c15:fullRef>
                </c:ext>
              </c:extLst>
              <c:f>(Sheet1!$A$2,Sheet1!$A$4:$A$14)</c:f>
              <c:strCache>
                <c:ptCount val="12"/>
                <c:pt idx="0">
                  <c:v>323m</c:v>
                </c:pt>
                <c:pt idx="1">
                  <c:v>81m</c:v>
                </c:pt>
                <c:pt idx="2">
                  <c:v>66m</c:v>
                </c:pt>
                <c:pt idx="3">
                  <c:v>65m</c:v>
                </c:pt>
                <c:pt idx="4">
                  <c:v>46m</c:v>
                </c:pt>
                <c:pt idx="5">
                  <c:v>38m</c:v>
                </c:pt>
                <c:pt idx="6">
                  <c:v>36m</c:v>
                </c:pt>
                <c:pt idx="7">
                  <c:v>25m</c:v>
                </c:pt>
                <c:pt idx="8">
                  <c:v>20m</c:v>
                </c:pt>
                <c:pt idx="9">
                  <c:v>17m</c:v>
                </c:pt>
                <c:pt idx="10">
                  <c:v>5m</c:v>
                </c:pt>
                <c:pt idx="11">
                  <c:v>5m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Sheet1!$B$2:$B$14</c15:sqref>
                  </c15:fullRef>
                </c:ext>
              </c:extLst>
              <c:f>(Sheet1!$B$2,Sheet1!$B$4:$B$14)</c:f>
              <c:numCache>
                <c:formatCode>General</c:formatCode>
                <c:ptCount val="12"/>
                <c:pt idx="0">
                  <c:v>35.74</c:v>
                </c:pt>
                <c:pt idx="1">
                  <c:v>34</c:v>
                </c:pt>
                <c:pt idx="2">
                  <c:v>36</c:v>
                </c:pt>
                <c:pt idx="3">
                  <c:v>35</c:v>
                </c:pt>
                <c:pt idx="4">
                  <c:v>30</c:v>
                </c:pt>
                <c:pt idx="5">
                  <c:v>28</c:v>
                </c:pt>
                <c:pt idx="6">
                  <c:v>33</c:v>
                </c:pt>
                <c:pt idx="7">
                  <c:v>33.799999999999997</c:v>
                </c:pt>
                <c:pt idx="8">
                  <c:v>43</c:v>
                </c:pt>
                <c:pt idx="9">
                  <c:v>32.5</c:v>
                </c:pt>
                <c:pt idx="10">
                  <c:v>52</c:v>
                </c:pt>
                <c:pt idx="11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D1-46A8-8ABD-A987932ECE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6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68D1-46A8-8ABD-A987932ECEF6}"/>
              </c:ext>
            </c:extLst>
          </c:dPt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Sheet1!$A$2:$A$14</c15:sqref>
                  </c15:fullRef>
                </c:ext>
              </c:extLst>
              <c:f>(Sheet1!$A$2,Sheet1!$A$4:$A$14)</c:f>
              <c:strCache>
                <c:ptCount val="12"/>
                <c:pt idx="0">
                  <c:v>323m</c:v>
                </c:pt>
                <c:pt idx="1">
                  <c:v>81m</c:v>
                </c:pt>
                <c:pt idx="2">
                  <c:v>66m</c:v>
                </c:pt>
                <c:pt idx="3">
                  <c:v>65m</c:v>
                </c:pt>
                <c:pt idx="4">
                  <c:v>46m</c:v>
                </c:pt>
                <c:pt idx="5">
                  <c:v>38m</c:v>
                </c:pt>
                <c:pt idx="6">
                  <c:v>36m</c:v>
                </c:pt>
                <c:pt idx="7">
                  <c:v>25m</c:v>
                </c:pt>
                <c:pt idx="8">
                  <c:v>20m</c:v>
                </c:pt>
                <c:pt idx="9">
                  <c:v>17m</c:v>
                </c:pt>
                <c:pt idx="10">
                  <c:v>5m</c:v>
                </c:pt>
                <c:pt idx="11">
                  <c:v>5m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Sheet1!$C$2:$C$14</c15:sqref>
                  </c15:fullRef>
                </c:ext>
              </c:extLst>
              <c:f>(Sheet1!$C$2,Sheet1!$C$4:$C$14)</c:f>
              <c:numCache>
                <c:formatCode>General</c:formatCode>
                <c:ptCount val="12"/>
                <c:pt idx="0">
                  <c:v>33.130000000000003</c:v>
                </c:pt>
                <c:pt idx="1">
                  <c:v>33</c:v>
                </c:pt>
                <c:pt idx="2">
                  <c:v>30</c:v>
                </c:pt>
                <c:pt idx="3">
                  <c:v>21</c:v>
                </c:pt>
                <c:pt idx="4">
                  <c:v>28</c:v>
                </c:pt>
                <c:pt idx="5">
                  <c:v>26</c:v>
                </c:pt>
                <c:pt idx="6">
                  <c:v>29</c:v>
                </c:pt>
                <c:pt idx="7">
                  <c:v>27.700000000000003</c:v>
                </c:pt>
                <c:pt idx="8">
                  <c:v>29</c:v>
                </c:pt>
                <c:pt idx="9">
                  <c:v>22.5</c:v>
                </c:pt>
                <c:pt idx="10">
                  <c:v>37</c:v>
                </c:pt>
                <c:pt idx="1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8D1-46A8-8ABD-A987932ECEF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6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68D1-46A8-8ABD-A987932ECEF6}"/>
              </c:ext>
            </c:extLst>
          </c:dPt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Sheet1!$A$2:$A$14</c15:sqref>
                  </c15:fullRef>
                </c:ext>
              </c:extLst>
              <c:f>(Sheet1!$A$2,Sheet1!$A$4:$A$14)</c:f>
              <c:strCache>
                <c:ptCount val="12"/>
                <c:pt idx="0">
                  <c:v>323m</c:v>
                </c:pt>
                <c:pt idx="1">
                  <c:v>81m</c:v>
                </c:pt>
                <c:pt idx="2">
                  <c:v>66m</c:v>
                </c:pt>
                <c:pt idx="3">
                  <c:v>65m</c:v>
                </c:pt>
                <c:pt idx="4">
                  <c:v>46m</c:v>
                </c:pt>
                <c:pt idx="5">
                  <c:v>38m</c:v>
                </c:pt>
                <c:pt idx="6">
                  <c:v>36m</c:v>
                </c:pt>
                <c:pt idx="7">
                  <c:v>25m</c:v>
                </c:pt>
                <c:pt idx="8">
                  <c:v>20m</c:v>
                </c:pt>
                <c:pt idx="9">
                  <c:v>17m</c:v>
                </c:pt>
                <c:pt idx="10">
                  <c:v>5m</c:v>
                </c:pt>
                <c:pt idx="11">
                  <c:v>5m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Sheet1!$D$2:$D$14</c15:sqref>
                  </c15:fullRef>
                </c:ext>
              </c:extLst>
              <c:f>(Sheet1!$D$2,Sheet1!$D$4:$D$14)</c:f>
              <c:numCache>
                <c:formatCode>General</c:formatCode>
                <c:ptCount val="12"/>
                <c:pt idx="0">
                  <c:v>16.88</c:v>
                </c:pt>
                <c:pt idx="1">
                  <c:v>33</c:v>
                </c:pt>
                <c:pt idx="2">
                  <c:v>21</c:v>
                </c:pt>
                <c:pt idx="3">
                  <c:v>16</c:v>
                </c:pt>
                <c:pt idx="4">
                  <c:v>26</c:v>
                </c:pt>
                <c:pt idx="5">
                  <c:v>23</c:v>
                </c:pt>
                <c:pt idx="6">
                  <c:v>28</c:v>
                </c:pt>
                <c:pt idx="7">
                  <c:v>16.100000000000001</c:v>
                </c:pt>
                <c:pt idx="8">
                  <c:v>23</c:v>
                </c:pt>
                <c:pt idx="9">
                  <c:v>17.5</c:v>
                </c:pt>
                <c:pt idx="1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8D1-46A8-8ABD-A987932ECEF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</c:spPr>
          <c:invertIfNegative val="0"/>
          <c:dPt>
            <c:idx val="6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68D1-46A8-8ABD-A987932ECEF6}"/>
              </c:ext>
            </c:extLst>
          </c:dPt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Sheet1!$A$2:$A$14</c15:sqref>
                  </c15:fullRef>
                </c:ext>
              </c:extLst>
              <c:f>(Sheet1!$A$2,Sheet1!$A$4:$A$14)</c:f>
              <c:strCache>
                <c:ptCount val="12"/>
                <c:pt idx="0">
                  <c:v>323m</c:v>
                </c:pt>
                <c:pt idx="1">
                  <c:v>81m</c:v>
                </c:pt>
                <c:pt idx="2">
                  <c:v>66m</c:v>
                </c:pt>
                <c:pt idx="3">
                  <c:v>65m</c:v>
                </c:pt>
                <c:pt idx="4">
                  <c:v>46m</c:v>
                </c:pt>
                <c:pt idx="5">
                  <c:v>38m</c:v>
                </c:pt>
                <c:pt idx="6">
                  <c:v>36m</c:v>
                </c:pt>
                <c:pt idx="7">
                  <c:v>25m</c:v>
                </c:pt>
                <c:pt idx="8">
                  <c:v>20m</c:v>
                </c:pt>
                <c:pt idx="9">
                  <c:v>17m</c:v>
                </c:pt>
                <c:pt idx="10">
                  <c:v>5m</c:v>
                </c:pt>
                <c:pt idx="11">
                  <c:v>5m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Sheet1!$E$2:$E$14</c15:sqref>
                  </c15:fullRef>
                </c:ext>
              </c:extLst>
              <c:f>(Sheet1!$E$2,Sheet1!$E$4:$E$14)</c:f>
              <c:numCache>
                <c:formatCode>General</c:formatCode>
                <c:ptCount val="12"/>
                <c:pt idx="0">
                  <c:v>12.8</c:v>
                </c:pt>
                <c:pt idx="2">
                  <c:v>13</c:v>
                </c:pt>
                <c:pt idx="3">
                  <c:v>17</c:v>
                </c:pt>
                <c:pt idx="5">
                  <c:v>21</c:v>
                </c:pt>
                <c:pt idx="7">
                  <c:v>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8D1-46A8-8ABD-A987932ECEF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</c:spPr>
          <c:invertIfNegative val="0"/>
          <c:dPt>
            <c:idx val="6"/>
            <c:invertIfNegative val="0"/>
            <c:bubble3D val="0"/>
            <c:spPr>
              <a:solidFill>
                <a:srgbClr val="6A737B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68D1-46A8-8ABD-A987932ECEF6}"/>
              </c:ext>
            </c:extLst>
          </c:dPt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Sheet1!$A$2:$A$14</c15:sqref>
                  </c15:fullRef>
                </c:ext>
              </c:extLst>
              <c:f>(Sheet1!$A$2,Sheet1!$A$4:$A$14)</c:f>
              <c:strCache>
                <c:ptCount val="12"/>
                <c:pt idx="0">
                  <c:v>323m</c:v>
                </c:pt>
                <c:pt idx="1">
                  <c:v>81m</c:v>
                </c:pt>
                <c:pt idx="2">
                  <c:v>66m</c:v>
                </c:pt>
                <c:pt idx="3">
                  <c:v>65m</c:v>
                </c:pt>
                <c:pt idx="4">
                  <c:v>46m</c:v>
                </c:pt>
                <c:pt idx="5">
                  <c:v>38m</c:v>
                </c:pt>
                <c:pt idx="6">
                  <c:v>36m</c:v>
                </c:pt>
                <c:pt idx="7">
                  <c:v>25m</c:v>
                </c:pt>
                <c:pt idx="8">
                  <c:v>20m</c:v>
                </c:pt>
                <c:pt idx="9">
                  <c:v>17m</c:v>
                </c:pt>
                <c:pt idx="10">
                  <c:v>5m</c:v>
                </c:pt>
                <c:pt idx="11">
                  <c:v>5m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Sheet1!$F$2:$F$14</c15:sqref>
                  </c15:fullRef>
                </c:ext>
              </c:extLst>
              <c:f>(Sheet1!$F$2,Sheet1!$F$4:$F$14)</c:f>
              <c:numCache>
                <c:formatCode>General</c:formatCode>
                <c:ptCount val="12"/>
                <c:pt idx="0">
                  <c:v>1.46</c:v>
                </c:pt>
                <c:pt idx="1">
                  <c:v>0</c:v>
                </c:pt>
                <c:pt idx="2">
                  <c:v>0</c:v>
                </c:pt>
                <c:pt idx="3">
                  <c:v>11</c:v>
                </c:pt>
                <c:pt idx="4">
                  <c:v>16</c:v>
                </c:pt>
                <c:pt idx="5">
                  <c:v>2</c:v>
                </c:pt>
                <c:pt idx="6">
                  <c:v>10</c:v>
                </c:pt>
                <c:pt idx="7">
                  <c:v>17</c:v>
                </c:pt>
                <c:pt idx="8">
                  <c:v>5</c:v>
                </c:pt>
                <c:pt idx="9">
                  <c:v>27.5</c:v>
                </c:pt>
                <c:pt idx="10">
                  <c:v>11</c:v>
                </c:pt>
                <c:pt idx="1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8D1-46A8-8ABD-A987932ECE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3785342621046421"/>
          <c:y val="9.0234910113392783E-2"/>
          <c:w val="0.72616216860478289"/>
          <c:h val="0.83752589282243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32E3-4AA0-93E1-3C744F22EBE5}"/>
              </c:ext>
            </c:extLst>
          </c:dPt>
          <c:dPt>
            <c:idx val="7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102E-491D-ACB4-88A0EA4E9EEB}"/>
              </c:ext>
            </c:extLst>
          </c:dPt>
          <c:cat>
            <c:strRef>
              <c:f>Sheet1!$A$2:$A$14</c:f>
              <c:strCache>
                <c:ptCount val="12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Spain</c:v>
                </c:pt>
                <c:pt idx="5">
                  <c:v>Poland</c:v>
                </c:pt>
                <c:pt idx="6">
                  <c:v>Canada</c:v>
                </c:pt>
                <c:pt idx="7">
                  <c:v>Australia</c:v>
                </c:pt>
                <c:pt idx="8">
                  <c:v>Romania</c:v>
                </c:pt>
                <c:pt idx="9">
                  <c:v>Netherlands</c:v>
                </c:pt>
                <c:pt idx="10">
                  <c:v>Norway</c:v>
                </c:pt>
                <c:pt idx="11">
                  <c:v>Ireland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2"/>
                <c:pt idx="0">
                  <c:v>35.74</c:v>
                </c:pt>
                <c:pt idx="1">
                  <c:v>34</c:v>
                </c:pt>
                <c:pt idx="2">
                  <c:v>36</c:v>
                </c:pt>
                <c:pt idx="3">
                  <c:v>35</c:v>
                </c:pt>
                <c:pt idx="4">
                  <c:v>30</c:v>
                </c:pt>
                <c:pt idx="5">
                  <c:v>28</c:v>
                </c:pt>
                <c:pt idx="6">
                  <c:v>33</c:v>
                </c:pt>
                <c:pt idx="7">
                  <c:v>33.799999999999997</c:v>
                </c:pt>
                <c:pt idx="8">
                  <c:v>43</c:v>
                </c:pt>
                <c:pt idx="9">
                  <c:v>32.5</c:v>
                </c:pt>
                <c:pt idx="10">
                  <c:v>52</c:v>
                </c:pt>
                <c:pt idx="11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32E3-4AA0-93E1-3C744F22EBE5}"/>
              </c:ext>
            </c:extLst>
          </c:dPt>
          <c:dPt>
            <c:idx val="7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102E-491D-ACB4-88A0EA4E9EEB}"/>
              </c:ext>
            </c:extLst>
          </c:dPt>
          <c:cat>
            <c:strRef>
              <c:f>Sheet1!$A$2:$A$14</c:f>
              <c:strCache>
                <c:ptCount val="12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Spain</c:v>
                </c:pt>
                <c:pt idx="5">
                  <c:v>Poland</c:v>
                </c:pt>
                <c:pt idx="6">
                  <c:v>Canada</c:v>
                </c:pt>
                <c:pt idx="7">
                  <c:v>Australia</c:v>
                </c:pt>
                <c:pt idx="8">
                  <c:v>Romania</c:v>
                </c:pt>
                <c:pt idx="9">
                  <c:v>Netherlands</c:v>
                </c:pt>
                <c:pt idx="10">
                  <c:v>Norway</c:v>
                </c:pt>
                <c:pt idx="11">
                  <c:v>Ireland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2"/>
                <c:pt idx="0">
                  <c:v>33.130000000000003</c:v>
                </c:pt>
                <c:pt idx="1">
                  <c:v>33</c:v>
                </c:pt>
                <c:pt idx="2">
                  <c:v>30</c:v>
                </c:pt>
                <c:pt idx="3">
                  <c:v>21</c:v>
                </c:pt>
                <c:pt idx="4">
                  <c:v>28</c:v>
                </c:pt>
                <c:pt idx="5">
                  <c:v>26</c:v>
                </c:pt>
                <c:pt idx="6">
                  <c:v>29</c:v>
                </c:pt>
                <c:pt idx="7">
                  <c:v>27.700000000000003</c:v>
                </c:pt>
                <c:pt idx="8">
                  <c:v>29</c:v>
                </c:pt>
                <c:pt idx="9">
                  <c:v>22.5</c:v>
                </c:pt>
                <c:pt idx="10">
                  <c:v>37</c:v>
                </c:pt>
                <c:pt idx="1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32E3-4AA0-93E1-3C744F22EBE5}"/>
              </c:ext>
            </c:extLst>
          </c:dPt>
          <c:dPt>
            <c:idx val="7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C-102E-491D-ACB4-88A0EA4E9EEB}"/>
              </c:ext>
            </c:extLst>
          </c:dPt>
          <c:cat>
            <c:strRef>
              <c:f>Sheet1!$A$2:$A$14</c:f>
              <c:strCache>
                <c:ptCount val="12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Spain</c:v>
                </c:pt>
                <c:pt idx="5">
                  <c:v>Poland</c:v>
                </c:pt>
                <c:pt idx="6">
                  <c:v>Canada</c:v>
                </c:pt>
                <c:pt idx="7">
                  <c:v>Australia</c:v>
                </c:pt>
                <c:pt idx="8">
                  <c:v>Romania</c:v>
                </c:pt>
                <c:pt idx="9">
                  <c:v>Netherlands</c:v>
                </c:pt>
                <c:pt idx="10">
                  <c:v>Norway</c:v>
                </c:pt>
                <c:pt idx="11">
                  <c:v>Ireland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2"/>
                <c:pt idx="0">
                  <c:v>16.88</c:v>
                </c:pt>
                <c:pt idx="1">
                  <c:v>33</c:v>
                </c:pt>
                <c:pt idx="2">
                  <c:v>21</c:v>
                </c:pt>
                <c:pt idx="3">
                  <c:v>16</c:v>
                </c:pt>
                <c:pt idx="4">
                  <c:v>26</c:v>
                </c:pt>
                <c:pt idx="5">
                  <c:v>23</c:v>
                </c:pt>
                <c:pt idx="6">
                  <c:v>28</c:v>
                </c:pt>
                <c:pt idx="7">
                  <c:v>16.100000000000001</c:v>
                </c:pt>
                <c:pt idx="8">
                  <c:v>23</c:v>
                </c:pt>
                <c:pt idx="9">
                  <c:v>17.5</c:v>
                </c:pt>
                <c:pt idx="1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63-465B-B048-19A6CF0C99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dPt>
            <c:idx val="6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32E3-4AA0-93E1-3C744F22EBE5}"/>
              </c:ext>
            </c:extLst>
          </c:dPt>
          <c:dPt>
            <c:idx val="7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102E-491D-ACB4-88A0EA4E9EEB}"/>
              </c:ext>
            </c:extLst>
          </c:dPt>
          <c:cat>
            <c:strRef>
              <c:f>Sheet1!$A$2:$A$14</c:f>
              <c:strCache>
                <c:ptCount val="12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Spain</c:v>
                </c:pt>
                <c:pt idx="5">
                  <c:v>Poland</c:v>
                </c:pt>
                <c:pt idx="6">
                  <c:v>Canada</c:v>
                </c:pt>
                <c:pt idx="7">
                  <c:v>Australia</c:v>
                </c:pt>
                <c:pt idx="8">
                  <c:v>Romania</c:v>
                </c:pt>
                <c:pt idx="9">
                  <c:v>Netherlands</c:v>
                </c:pt>
                <c:pt idx="10">
                  <c:v>Norway</c:v>
                </c:pt>
                <c:pt idx="11">
                  <c:v>Ireland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2"/>
                <c:pt idx="0">
                  <c:v>12.8</c:v>
                </c:pt>
                <c:pt idx="2">
                  <c:v>13</c:v>
                </c:pt>
                <c:pt idx="3">
                  <c:v>17</c:v>
                </c:pt>
                <c:pt idx="5">
                  <c:v>21</c:v>
                </c:pt>
                <c:pt idx="7">
                  <c:v>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2E3-4AA0-93E1-3C744F22EB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32E3-4AA0-93E1-3C744F22EBE5}"/>
              </c:ext>
            </c:extLst>
          </c:dPt>
          <c:dPt>
            <c:idx val="7"/>
            <c:invertIfNegative val="0"/>
            <c:bubble3D val="0"/>
            <c:spPr>
              <a:solidFill>
                <a:srgbClr val="6A737B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102E-491D-ACB4-88A0EA4E9EEB}"/>
              </c:ext>
            </c:extLst>
          </c:dPt>
          <c:cat>
            <c:strRef>
              <c:f>Sheet1!$A$2:$A$14</c:f>
              <c:strCache>
                <c:ptCount val="12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Spain</c:v>
                </c:pt>
                <c:pt idx="5">
                  <c:v>Poland</c:v>
                </c:pt>
                <c:pt idx="6">
                  <c:v>Canada</c:v>
                </c:pt>
                <c:pt idx="7">
                  <c:v>Australia</c:v>
                </c:pt>
                <c:pt idx="8">
                  <c:v>Romania</c:v>
                </c:pt>
                <c:pt idx="9">
                  <c:v>Netherlands</c:v>
                </c:pt>
                <c:pt idx="10">
                  <c:v>Norway</c:v>
                </c:pt>
                <c:pt idx="11">
                  <c:v>Ireland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2"/>
                <c:pt idx="0">
                  <c:v>1.46</c:v>
                </c:pt>
                <c:pt idx="1">
                  <c:v>0</c:v>
                </c:pt>
                <c:pt idx="2">
                  <c:v>0</c:v>
                </c:pt>
                <c:pt idx="3">
                  <c:v>11</c:v>
                </c:pt>
                <c:pt idx="4">
                  <c:v>16</c:v>
                </c:pt>
                <c:pt idx="5">
                  <c:v>2</c:v>
                </c:pt>
                <c:pt idx="6">
                  <c:v>10</c:v>
                </c:pt>
                <c:pt idx="7">
                  <c:v>17</c:v>
                </c:pt>
                <c:pt idx="8">
                  <c:v>5</c:v>
                </c:pt>
                <c:pt idx="9">
                  <c:v>27.5</c:v>
                </c:pt>
                <c:pt idx="10">
                  <c:v>11</c:v>
                </c:pt>
                <c:pt idx="1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2E3-4AA0-93E1-3C744F22E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0.88064</cdr:x>
      <cdr:y>0.08614</cdr:y>
    </cdr:from>
    <cdr:to>
      <cdr:x>0.88065</cdr:x>
      <cdr:y>0.1339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746602" y="449610"/>
          <a:ext cx="65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90000"/>
            </a:lnSpc>
          </a:pPr>
          <a:endParaRPr lang="en-AU" sz="18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4" tIns="47382" rIns="94764" bIns="4738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0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4" tIns="47382" rIns="94764" bIns="4738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17538" y="768350"/>
            <a:ext cx="58642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2016"/>
            <a:ext cx="5680103" cy="460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4" tIns="47382" rIns="94764" bIns="473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55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4" tIns="47382" rIns="94764" bIns="4738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0755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4" tIns="47382" rIns="94764" bIns="4738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225" y="531813"/>
            <a:ext cx="4057650" cy="2654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Top 5</a:t>
            </a:r>
            <a:r>
              <a:rPr lang="en-AU" baseline="0" dirty="0"/>
              <a:t>0 Australian ASX firms (by market capitalisation), excluding ETFs</a:t>
            </a:r>
          </a:p>
          <a:p>
            <a:r>
              <a:rPr lang="en-AU" baseline="0" dirty="0"/>
              <a:t>As a % of GDP, nominal, financial years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analysis\Morningstar\Lucy\Trends data – take 2.xlsx </a:t>
            </a:r>
          </a:p>
          <a:p>
            <a:r>
              <a:rPr lang="en-AU" baseline="0" dirty="0"/>
              <a:t>Sheet: “Summary”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94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Supermarkets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40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Banking by deposits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55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from “Chart 3”</a:t>
            </a:r>
          </a:p>
          <a:p>
            <a:r>
              <a:rPr lang="en-AU" dirty="0"/>
              <a:t>Revenue share by ROE</a:t>
            </a:r>
          </a:p>
          <a:p>
            <a:r>
              <a:rPr lang="en-AU" dirty="0"/>
              <a:t>Earlier years excluded due to poorer quality data and a number of big listings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79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Small business is bad</a:t>
            </a:r>
            <a:r>
              <a:rPr lang="en-AU" baseline="0" dirty="0"/>
              <a:t> for business</a:t>
            </a:r>
          </a:p>
          <a:p>
            <a:r>
              <a:rPr lang="en-AU" baseline="0" dirty="0"/>
              <a:t>Employment in small business (1-19 employees) and GDP per capita ($USD ‘000s)</a:t>
            </a:r>
          </a:p>
          <a:p>
            <a:r>
              <a:rPr lang="en-AU" baseline="0" dirty="0"/>
              <a:t>OECD Stat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23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Big</a:t>
            </a:r>
            <a:r>
              <a:rPr lang="en-AU" baseline="0" dirty="0"/>
              <a:t> business is good business</a:t>
            </a:r>
          </a:p>
          <a:p>
            <a:r>
              <a:rPr lang="en-AU" baseline="0" dirty="0"/>
              <a:t>Employment in large businesses (250+ employees) and GDP per capita ($USD ‘000s)</a:t>
            </a:r>
          </a:p>
          <a:p>
            <a:r>
              <a:rPr lang="en-AU" baseline="0" dirty="0"/>
              <a:t>OECD Stat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2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Health insurance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55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Barrier: Natural monopoly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32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Barrier: Network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27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Barrier: Reg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26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Barrier: 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2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225" y="531813"/>
            <a:ext cx="4057650" cy="2654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All </a:t>
            </a:r>
            <a:r>
              <a:rPr lang="en-AU" baseline="0" dirty="0"/>
              <a:t>Australian ASX firms, excluding ETFs and mining and metals</a:t>
            </a:r>
          </a:p>
          <a:p>
            <a:r>
              <a:rPr lang="en-AU" baseline="0" dirty="0"/>
              <a:t>Largest firms by revenue as % of all reported revenue, nominal, financial years</a:t>
            </a:r>
          </a:p>
          <a:p>
            <a:r>
              <a:rPr lang="en-AU" baseline="0" dirty="0"/>
              <a:t>Some negative values due to write downs?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analysis\Morningstar\Lucy\Concentration – Australian firms only </a:t>
            </a:r>
            <a:r>
              <a:rPr lang="en-AU" baseline="0" dirty="0" err="1"/>
              <a:t>exc</a:t>
            </a:r>
            <a:r>
              <a:rPr lang="en-AU" baseline="0" dirty="0"/>
              <a:t> miners.xlsx </a:t>
            </a:r>
          </a:p>
          <a:p>
            <a:r>
              <a:rPr lang="en-AU" baseline="0" dirty="0"/>
              <a:t>Sheet: “Revenue – </a:t>
            </a:r>
            <a:r>
              <a:rPr lang="en-AU" baseline="0" dirty="0" err="1"/>
              <a:t>Aust</a:t>
            </a:r>
            <a:r>
              <a:rPr lang="en-AU" baseline="0" dirty="0"/>
              <a:t> </a:t>
            </a:r>
            <a:r>
              <a:rPr lang="en-AU" baseline="0" dirty="0" err="1"/>
              <a:t>exc</a:t>
            </a:r>
            <a:r>
              <a:rPr lang="en-AU" baseline="0" dirty="0"/>
              <a:t> ETFs”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21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225" y="531813"/>
            <a:ext cx="4057650" cy="2654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aseline="0" dirty="0"/>
              <a:t>Australian ASX firms, excluding ETFs and miners</a:t>
            </a:r>
          </a:p>
          <a:p>
            <a:r>
              <a:rPr lang="en-AU" baseline="0" dirty="0"/>
              <a:t>ASX-wide aggregate </a:t>
            </a:r>
            <a:r>
              <a:rPr lang="en-AU" baseline="0" dirty="0" err="1"/>
              <a:t>Herfindahl</a:t>
            </a:r>
            <a:r>
              <a:rPr lang="en-AU" baseline="0" dirty="0"/>
              <a:t> index using GICS industries, financial years</a:t>
            </a:r>
          </a:p>
          <a:p>
            <a:r>
              <a:rPr lang="en-AU" baseline="0" dirty="0"/>
              <a:t>Industry revenue weighted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analysis\Morningstar\Lucy\Concentration – Australian firms only </a:t>
            </a:r>
            <a:r>
              <a:rPr lang="en-AU" baseline="0" dirty="0" err="1"/>
              <a:t>exc</a:t>
            </a:r>
            <a:r>
              <a:rPr lang="en-AU" baseline="0" dirty="0"/>
              <a:t> miners.xlsx </a:t>
            </a:r>
          </a:p>
          <a:p>
            <a:r>
              <a:rPr lang="en-AU" baseline="0" dirty="0"/>
              <a:t>Sheet: “</a:t>
            </a:r>
            <a:r>
              <a:rPr lang="en-AU" baseline="0" dirty="0" err="1"/>
              <a:t>Herfindahl</a:t>
            </a:r>
            <a:r>
              <a:rPr lang="en-AU" baseline="0" dirty="0"/>
              <a:t> weighted”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58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225" y="531813"/>
            <a:ext cx="4057650" cy="2654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Largest</a:t>
            </a:r>
            <a:r>
              <a:rPr lang="en-AU" baseline="0" dirty="0"/>
              <a:t> 200</a:t>
            </a:r>
            <a:r>
              <a:rPr lang="en-AU" dirty="0"/>
              <a:t> </a:t>
            </a:r>
            <a:r>
              <a:rPr lang="en-AU" baseline="0" dirty="0"/>
              <a:t>Australian ASX firms by market cap, excluding ETFs and mining and metals</a:t>
            </a:r>
          </a:p>
          <a:p>
            <a:r>
              <a:rPr lang="en-AU" baseline="0" dirty="0"/>
              <a:t>Revenue weighted ROE percentiles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analysis\Morningstar\Lucy\ROE </a:t>
            </a:r>
            <a:r>
              <a:rPr lang="en-AU" baseline="0" dirty="0" err="1"/>
              <a:t>exc</a:t>
            </a:r>
            <a:r>
              <a:rPr lang="en-AU" baseline="0" dirty="0"/>
              <a:t> mining.xlsx </a:t>
            </a:r>
          </a:p>
          <a:p>
            <a:r>
              <a:rPr lang="en-AU" baseline="0" dirty="0"/>
              <a:t>Sheet: “Weighted percentiles </a:t>
            </a:r>
            <a:r>
              <a:rPr lang="en-AU" baseline="0" dirty="0" err="1"/>
              <a:t>exc</a:t>
            </a:r>
            <a:r>
              <a:rPr lang="en-AU" baseline="0" dirty="0"/>
              <a:t> mining”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31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225" y="531813"/>
            <a:ext cx="4057650" cy="2654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Largest</a:t>
            </a:r>
            <a:r>
              <a:rPr lang="en-AU" baseline="0" dirty="0"/>
              <a:t> 100</a:t>
            </a:r>
            <a:r>
              <a:rPr lang="en-AU" dirty="0"/>
              <a:t> </a:t>
            </a:r>
            <a:r>
              <a:rPr lang="en-AU" baseline="0" dirty="0"/>
              <a:t>Australian ASX firms by market cap at any time between 2005 and 2015, excluding ETFs and mining and metals</a:t>
            </a:r>
          </a:p>
          <a:p>
            <a:r>
              <a:rPr lang="en-AU" baseline="0" dirty="0"/>
              <a:t>Decay analysis: for any ROE between 2001 and 2015, the ROE in each subsequent year up to 10 years after. ROE not adjusted for goodwill</a:t>
            </a:r>
          </a:p>
          <a:p>
            <a:r>
              <a:rPr lang="en-AU" baseline="0" dirty="0"/>
              <a:t>Median ROE in t = n for each category of firms at t = 0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analysis\Morningstar\Lucy\Decay analysis.xlsx </a:t>
            </a:r>
          </a:p>
          <a:p>
            <a:r>
              <a:rPr lang="en-AU" baseline="0" dirty="0"/>
              <a:t>Sheet: “ROE Decay (2)”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652059">
              <a:defRPr/>
            </a:pPr>
            <a:r>
              <a:rPr lang="en-AU" dirty="0"/>
              <a:t>Source: World Bank, </a:t>
            </a:r>
            <a:r>
              <a:rPr lang="en-AU" sz="700" dirty="0"/>
              <a:t>Financial Development and Structure Dataset (updated Nov. 2013)</a:t>
            </a:r>
            <a:endParaRPr lang="en-AU" b="0" dirty="0"/>
          </a:p>
          <a:p>
            <a:r>
              <a:rPr lang="en-AU" b="0" dirty="0"/>
              <a:t>http://econ.worldban</a:t>
            </a:r>
            <a:r>
              <a:rPr lang="en-AU" dirty="0"/>
              <a:t>k.org/WBSITE/EXTERNAL/EXTDEC/EXTRESEARCH/0,,contentMDK:20696167~pagePK:64214825~piPK:64214943~theSitePK:469382,00.html</a:t>
            </a:r>
          </a:p>
          <a:p>
            <a:endParaRPr lang="en-AU" dirty="0"/>
          </a:p>
          <a:p>
            <a:r>
              <a:rPr lang="en-AU" dirty="0"/>
              <a:t>3 firm bank concentration (average 2007-2011) and population (log scale)</a:t>
            </a:r>
          </a:p>
          <a:p>
            <a:r>
              <a:rPr lang="en-AU" dirty="0"/>
              <a:t>And population: </a:t>
            </a:r>
            <a:r>
              <a:rPr lang="en-AU" dirty="0" err="1"/>
              <a:t>OECD.stat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97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225" y="531813"/>
            <a:ext cx="4057650" cy="2654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All </a:t>
            </a:r>
            <a:r>
              <a:rPr lang="en-AU" baseline="0" dirty="0"/>
              <a:t>Australian ASX firms, excluding ETFs and mining and metals, excludes negative revenue</a:t>
            </a:r>
          </a:p>
          <a:p>
            <a:r>
              <a:rPr lang="en-AU" baseline="0" dirty="0"/>
              <a:t>Decay analysis: for any revenue weighted industry ROE between 2001 and 2015, the ROE in each subsequent year up to 10 years after</a:t>
            </a:r>
          </a:p>
          <a:p>
            <a:r>
              <a:rPr lang="en-AU" baseline="0" dirty="0"/>
              <a:t>Median ROE in t = n for each quintile of firms at t = 0</a:t>
            </a:r>
          </a:p>
          <a:p>
            <a:r>
              <a:rPr lang="en-AU" baseline="0" dirty="0"/>
              <a:t>Source: Morningstar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67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Mobile operators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21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ISPs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75600"/>
            <a:ext cx="8172000" cy="536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62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7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5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92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32" indent="-13532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95" indent="-169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511" indent="-10874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9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7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4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42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98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7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9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7" Type="http://schemas.openxmlformats.org/officeDocument/2006/relationships/chart" Target="../charts/chart2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9789165"/>
              </p:ext>
            </p:extLst>
          </p:nvPr>
        </p:nvGraphicFramePr>
        <p:xfrm>
          <a:off x="-60456" y="-15115"/>
          <a:ext cx="8081497" cy="5289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5787041" y="454072"/>
            <a:ext cx="2154436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Total includin</a:t>
            </a:r>
            <a:r>
              <a:rPr lang="en-US" sz="1800" b="1" baseline="0" dirty="0">
                <a:solidFill>
                  <a:schemeClr val="tx2"/>
                </a:solidFill>
              </a:rPr>
              <a:t>g</a:t>
            </a:r>
          </a:p>
          <a:p>
            <a:pPr algn="r"/>
            <a:r>
              <a:rPr lang="en-US" sz="1800" b="1" baseline="0" dirty="0">
                <a:solidFill>
                  <a:schemeClr val="tx2"/>
                </a:solidFill>
              </a:rPr>
              <a:t>‘mining and metals’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58566" y="2559908"/>
            <a:ext cx="2182911" cy="5539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Excluding</a:t>
            </a:r>
          </a:p>
          <a:p>
            <a:pPr algn="r"/>
            <a:r>
              <a:rPr lang="en-US" sz="1800" b="1" dirty="0">
                <a:solidFill>
                  <a:schemeClr val="accent2"/>
                </a:solidFill>
              </a:rPr>
              <a:t>‘mining and metals’</a:t>
            </a:r>
          </a:p>
        </p:txBody>
      </p:sp>
    </p:spTree>
    <p:extLst>
      <p:ext uri="{BB962C8B-B14F-4D97-AF65-F5344CB8AC3E}">
        <p14:creationId xmlns:p14="http://schemas.microsoft.com/office/powerpoint/2010/main" val="227384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46972587"/>
              </p:ext>
            </p:extLst>
          </p:nvPr>
        </p:nvGraphicFramePr>
        <p:xfrm>
          <a:off x="6652890" y="-54447"/>
          <a:ext cx="7200800" cy="527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01076498"/>
              </p:ext>
            </p:extLst>
          </p:nvPr>
        </p:nvGraphicFramePr>
        <p:xfrm>
          <a:off x="-43854" y="-54446"/>
          <a:ext cx="7272808" cy="527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260402" y="4914106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2</a:t>
            </a:r>
            <a:r>
              <a:rPr lang="en-US" sz="1800" b="1" baseline="30000" dirty="0">
                <a:solidFill>
                  <a:schemeClr val="accent1"/>
                </a:solidFill>
              </a:rPr>
              <a:t>nd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412530" y="4914106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2"/>
                </a:solidFill>
              </a:rPr>
              <a:t>3</a:t>
            </a:r>
            <a:r>
              <a:rPr lang="en-US" sz="1800" b="1" baseline="30000" dirty="0">
                <a:solidFill>
                  <a:schemeClr val="accent2"/>
                </a:solidFill>
              </a:rPr>
              <a:t>rd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636666" y="4914106"/>
            <a:ext cx="1522381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3"/>
                </a:solidFill>
              </a:rPr>
              <a:t>4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r>
              <a:rPr lang="en-US" sz="1800" b="1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932810" y="4914106"/>
            <a:ext cx="101230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6"/>
                </a:solidFill>
              </a:rPr>
              <a:t>Others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252290" y="4917690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</a:rPr>
              <a:t>1</a:t>
            </a:r>
            <a:r>
              <a:rPr lang="en-US" sz="1800" b="1" baseline="30000" dirty="0">
                <a:solidFill>
                  <a:schemeClr val="tx2"/>
                </a:solidFill>
              </a:rPr>
              <a:t>st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60202" y="2667186"/>
            <a:ext cx="98745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/>
              <a:t>Australia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123261" y="161578"/>
            <a:ext cx="853927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err="1"/>
              <a:t>Pop’n</a:t>
            </a:r>
            <a:endParaRPr lang="en-US" sz="1800" b="1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7228954" y="593626"/>
            <a:ext cx="0" cy="41044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-55962" y="4914106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</p:spTree>
    <p:extLst>
      <p:ext uri="{BB962C8B-B14F-4D97-AF65-F5344CB8AC3E}">
        <p14:creationId xmlns:p14="http://schemas.microsoft.com/office/powerpoint/2010/main" val="438379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599132048"/>
              </p:ext>
            </p:extLst>
          </p:nvPr>
        </p:nvGraphicFramePr>
        <p:xfrm>
          <a:off x="-43854" y="-54446"/>
          <a:ext cx="7416824" cy="527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260402" y="4914106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2</a:t>
            </a:r>
            <a:r>
              <a:rPr lang="en-US" sz="1800" b="1" baseline="30000" dirty="0">
                <a:solidFill>
                  <a:schemeClr val="accent1"/>
                </a:solidFill>
              </a:rPr>
              <a:t>nd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836466" y="4914106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2"/>
                </a:solidFill>
              </a:rPr>
              <a:t>3</a:t>
            </a:r>
            <a:r>
              <a:rPr lang="en-US" sz="1800" b="1" baseline="30000" dirty="0">
                <a:solidFill>
                  <a:schemeClr val="accent2"/>
                </a:solidFill>
              </a:rPr>
              <a:t>rd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700562" y="4914106"/>
            <a:ext cx="1522381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3"/>
                </a:solidFill>
              </a:rPr>
              <a:t>4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endParaRPr lang="en-US" sz="1800" b="1" dirty="0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568578" y="4914106"/>
            <a:ext cx="101230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6"/>
                </a:solidFill>
              </a:rPr>
              <a:t>Others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396306" y="4917690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</a:rPr>
              <a:t>1</a:t>
            </a:r>
            <a:r>
              <a:rPr lang="en-US" sz="1800" b="1" baseline="30000" dirty="0">
                <a:solidFill>
                  <a:schemeClr val="tx2"/>
                </a:solidFill>
              </a:rPr>
              <a:t>st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32892" y="1457722"/>
            <a:ext cx="98745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/>
              <a:t>Australia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123261" y="161578"/>
            <a:ext cx="853927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err="1"/>
              <a:t>Pop’n</a:t>
            </a:r>
            <a:endParaRPr lang="en-US" sz="1800" b="1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7228954" y="593626"/>
            <a:ext cx="0" cy="41044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-55962" y="4914106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</p:spTree>
    <p:extLst>
      <p:ext uri="{BB962C8B-B14F-4D97-AF65-F5344CB8AC3E}">
        <p14:creationId xmlns:p14="http://schemas.microsoft.com/office/powerpoint/2010/main" val="2639122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770128021"/>
              </p:ext>
            </p:extLst>
          </p:nvPr>
        </p:nvGraphicFramePr>
        <p:xfrm>
          <a:off x="-115861" y="0"/>
          <a:ext cx="7488831" cy="5219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04207" y="400621"/>
            <a:ext cx="79508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bg2"/>
                </a:solidFill>
              </a:rPr>
              <a:t>25-35%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87677" y="848383"/>
            <a:ext cx="79508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20-25%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2095" y="1745754"/>
            <a:ext cx="79508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15-20%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4207" y="2825874"/>
            <a:ext cx="79508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10-15%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46216" y="4050010"/>
            <a:ext cx="66684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5-10%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45603" y="4455288"/>
            <a:ext cx="46807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&lt;5%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89170" y="185304"/>
            <a:ext cx="59631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6"/>
                </a:solidFill>
              </a:rPr>
              <a:t>&gt;35%</a:t>
            </a:r>
          </a:p>
        </p:txBody>
      </p:sp>
    </p:spTree>
    <p:extLst>
      <p:ext uri="{BB962C8B-B14F-4D97-AF65-F5344CB8AC3E}">
        <p14:creationId xmlns:p14="http://schemas.microsoft.com/office/powerpoint/2010/main" val="3244585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/>
        </p:nvGraphicFramePr>
        <p:xfrm>
          <a:off x="-3092" y="0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-6185" y="0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-1" y="1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1" y="1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0" y="1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60802" y="3401938"/>
            <a:ext cx="61555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bg2"/>
                </a:solidFill>
              </a:rPr>
              <a:t>PIIGS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04418" y="3761978"/>
            <a:ext cx="1815158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Eastern and Central Europe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89769" y="1216551"/>
            <a:ext cx="2088232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Western Europe and Scandinavia</a:t>
            </a:r>
          </a:p>
        </p:txBody>
      </p:sp>
    </p:spTree>
    <p:extLst>
      <p:ext uri="{BB962C8B-B14F-4D97-AF65-F5344CB8AC3E}">
        <p14:creationId xmlns:p14="http://schemas.microsoft.com/office/powerpoint/2010/main" val="173901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/>
        </p:nvGraphicFramePr>
        <p:xfrm>
          <a:off x="-3092" y="0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-6185" y="0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-1" y="1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1" y="1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0" y="1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60402" y="3329930"/>
            <a:ext cx="61555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bg2"/>
                </a:solidFill>
              </a:rPr>
              <a:t>PIIGS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60599" y="4026828"/>
            <a:ext cx="1815158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Eastern and Central Europe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88123" y="1202372"/>
            <a:ext cx="2088232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Western Europe and Scandinavia</a:t>
            </a:r>
          </a:p>
        </p:txBody>
      </p:sp>
    </p:spTree>
    <p:extLst>
      <p:ext uri="{BB962C8B-B14F-4D97-AF65-F5344CB8AC3E}">
        <p14:creationId xmlns:p14="http://schemas.microsoft.com/office/powerpoint/2010/main" val="35934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2" y="-270470"/>
            <a:ext cx="7228954" cy="55446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4534536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3"/>
                </a:solidFill>
              </a:rPr>
              <a:t>1st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3473946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2"/>
                </a:solidFill>
              </a:rPr>
              <a:t>2nd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2501837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</a:rPr>
              <a:t>3rd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0" y="1441247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2"/>
                </a:solidFill>
              </a:rPr>
              <a:t>4th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0" y="469138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2"/>
                </a:solidFill>
              </a:rPr>
              <a:t>5th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516986" y="377602"/>
            <a:ext cx="748234" cy="2736304"/>
            <a:chOff x="7516986" y="377602"/>
            <a:chExt cx="748234" cy="4425438"/>
          </a:xfrm>
        </p:grpSpPr>
        <p:sp>
          <p:nvSpPr>
            <p:cNvPr id="8" name="Rectangle 7"/>
            <p:cNvSpPr/>
            <p:nvPr/>
          </p:nvSpPr>
          <p:spPr bwMode="auto">
            <a:xfrm>
              <a:off x="7516986" y="4443000"/>
              <a:ext cx="748234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chemeClr val="accent3"/>
                  </a:solidFill>
                </a:rPr>
                <a:t>1st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516986" y="3382410"/>
              <a:ext cx="748234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chemeClr val="accent2"/>
                  </a:solidFill>
                </a:rPr>
                <a:t>2nd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516986" y="2410301"/>
              <a:ext cx="748234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</a:rPr>
                <a:t>3rd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516986" y="1349711"/>
              <a:ext cx="748234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chemeClr val="tx2"/>
                  </a:solidFill>
                </a:rPr>
                <a:t>4th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516986" y="377602"/>
              <a:ext cx="748234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chemeClr val="bg2"/>
                  </a:solidFill>
                </a:rPr>
                <a:t>5th</a:t>
              </a: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7255718" y="3978002"/>
            <a:ext cx="72513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6"/>
                </a:solidFill>
              </a:rPr>
              <a:t>No data*</a:t>
            </a:r>
          </a:p>
        </p:txBody>
      </p:sp>
    </p:spTree>
    <p:extLst>
      <p:ext uri="{BB962C8B-B14F-4D97-AF65-F5344CB8AC3E}">
        <p14:creationId xmlns:p14="http://schemas.microsoft.com/office/powerpoint/2010/main" val="853956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86" y="-342478"/>
            <a:ext cx="7200800" cy="56886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4534536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3"/>
                </a:solidFill>
              </a:rPr>
              <a:t>1st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3473946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2"/>
                </a:solidFill>
              </a:rPr>
              <a:t>2nd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2501837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</a:rPr>
              <a:t>3rd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0" y="1441247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2"/>
                </a:solidFill>
              </a:rPr>
              <a:t>4th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0" y="469138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2"/>
                </a:solidFill>
              </a:rPr>
              <a:t>5th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522270" y="4518562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3"/>
                </a:solidFill>
              </a:rPr>
              <a:t>1st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522270" y="3457972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2"/>
                </a:solidFill>
              </a:rPr>
              <a:t>2nd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522270" y="2485863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</a:rPr>
              <a:t>3rd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522270" y="1425273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2"/>
                </a:solidFill>
              </a:rPr>
              <a:t>4th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522270" y="453164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2"/>
                </a:solidFill>
              </a:rPr>
              <a:t>5th</a:t>
            </a:r>
          </a:p>
        </p:txBody>
      </p:sp>
    </p:spTree>
    <p:extLst>
      <p:ext uri="{BB962C8B-B14F-4D97-AF65-F5344CB8AC3E}">
        <p14:creationId xmlns:p14="http://schemas.microsoft.com/office/powerpoint/2010/main" val="3059342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423448866"/>
              </p:ext>
            </p:extLst>
          </p:nvPr>
        </p:nvGraphicFramePr>
        <p:xfrm>
          <a:off x="-43854" y="-54445"/>
          <a:ext cx="8064896" cy="2592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259002787"/>
              </p:ext>
            </p:extLst>
          </p:nvPr>
        </p:nvGraphicFramePr>
        <p:xfrm>
          <a:off x="-10495" y="2609850"/>
          <a:ext cx="8064896" cy="2609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39324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07119268"/>
              </p:ext>
            </p:extLst>
          </p:nvPr>
        </p:nvGraphicFramePr>
        <p:xfrm>
          <a:off x="-43854" y="-54446"/>
          <a:ext cx="8136904" cy="527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790249" y="4905692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2</a:t>
            </a:r>
            <a:r>
              <a:rPr lang="en-US" sz="1800" b="1" baseline="30000" dirty="0">
                <a:solidFill>
                  <a:schemeClr val="accent1"/>
                </a:solidFill>
              </a:rPr>
              <a:t>nd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954485" y="4913312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2"/>
                </a:solidFill>
              </a:rPr>
              <a:t>3</a:t>
            </a:r>
            <a:r>
              <a:rPr lang="en-US" sz="1800" b="1" baseline="30000" dirty="0">
                <a:solidFill>
                  <a:schemeClr val="accent2"/>
                </a:solidFill>
              </a:rPr>
              <a:t>rd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039711" y="4913312"/>
            <a:ext cx="1522381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3"/>
                </a:solidFill>
              </a:rPr>
              <a:t>4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432674" y="4914106"/>
            <a:ext cx="101230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6"/>
                </a:solidFill>
              </a:rPr>
              <a:t>Others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20342" y="4917690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</a:rPr>
              <a:t>1</a:t>
            </a:r>
            <a:r>
              <a:rPr lang="en-US" sz="1800" b="1" baseline="30000" dirty="0">
                <a:solidFill>
                  <a:schemeClr val="tx2"/>
                </a:solidFill>
              </a:rPr>
              <a:t>st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22554" y="3185914"/>
            <a:ext cx="98745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/>
              <a:t>Australia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-55962" y="4914106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481820" y="4913312"/>
            <a:ext cx="1522381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1800" b="1" baseline="30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878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18800159"/>
              </p:ext>
            </p:extLst>
          </p:nvPr>
        </p:nvGraphicFramePr>
        <p:xfrm>
          <a:off x="-43853" y="-54445"/>
          <a:ext cx="7488831" cy="5040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3042277" y="4905692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2</a:t>
            </a:r>
            <a:r>
              <a:rPr lang="en-US" sz="1800" b="1" baseline="30000" dirty="0">
                <a:solidFill>
                  <a:schemeClr val="accent1"/>
                </a:solidFill>
              </a:rPr>
              <a:t>nd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206513" y="4913312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2"/>
                </a:solidFill>
              </a:rPr>
              <a:t>3</a:t>
            </a:r>
            <a:r>
              <a:rPr lang="en-US" sz="1800" b="1" baseline="30000" dirty="0">
                <a:solidFill>
                  <a:schemeClr val="accent2"/>
                </a:solidFill>
              </a:rPr>
              <a:t>rd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91740" y="4913312"/>
            <a:ext cx="135994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3"/>
                </a:solidFill>
              </a:rPr>
              <a:t>4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684702" y="4914106"/>
            <a:ext cx="90429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6"/>
                </a:solidFill>
              </a:rPr>
              <a:t>Others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72370" y="4917690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</a:rPr>
              <a:t>1</a:t>
            </a:r>
            <a:r>
              <a:rPr lang="en-US" sz="1800" b="1" baseline="30000" dirty="0">
                <a:solidFill>
                  <a:schemeClr val="tx2"/>
                </a:solidFill>
              </a:rPr>
              <a:t>st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2210" y="4914106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733849" y="4913312"/>
            <a:ext cx="135994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1800" b="1" baseline="30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128098918"/>
              </p:ext>
            </p:extLst>
          </p:nvPr>
        </p:nvGraphicFramePr>
        <p:xfrm>
          <a:off x="7137883" y="-54446"/>
          <a:ext cx="7560839" cy="5040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Rectangle 12"/>
          <p:cNvSpPr/>
          <p:nvPr/>
        </p:nvSpPr>
        <p:spPr bwMode="auto">
          <a:xfrm>
            <a:off x="7228954" y="-36000"/>
            <a:ext cx="90429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Value added</a:t>
            </a:r>
          </a:p>
        </p:txBody>
      </p:sp>
    </p:spTree>
    <p:extLst>
      <p:ext uri="{BB962C8B-B14F-4D97-AF65-F5344CB8AC3E}">
        <p14:creationId xmlns:p14="http://schemas.microsoft.com/office/powerpoint/2010/main" val="184045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250090258"/>
              </p:ext>
            </p:extLst>
          </p:nvPr>
        </p:nvGraphicFramePr>
        <p:xfrm>
          <a:off x="26331" y="-33423"/>
          <a:ext cx="7977187" cy="5219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7244886" y="2033786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3"/>
                </a:solidFill>
              </a:rPr>
              <a:t>Top 20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239410" y="1383660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Top 50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093671" y="889826"/>
            <a:ext cx="893973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1"/>
                </a:solidFill>
              </a:rPr>
              <a:t>Top 100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093672" y="633606"/>
            <a:ext cx="899447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Top 200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084938" y="383922"/>
            <a:ext cx="90818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bg2"/>
                </a:solidFill>
              </a:rPr>
              <a:t>Top 500</a:t>
            </a:r>
          </a:p>
        </p:txBody>
      </p:sp>
    </p:spTree>
    <p:extLst>
      <p:ext uri="{BB962C8B-B14F-4D97-AF65-F5344CB8AC3E}">
        <p14:creationId xmlns:p14="http://schemas.microsoft.com/office/powerpoint/2010/main" val="1079651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761755513"/>
              </p:ext>
            </p:extLst>
          </p:nvPr>
        </p:nvGraphicFramePr>
        <p:xfrm>
          <a:off x="-43853" y="-54445"/>
          <a:ext cx="7488831" cy="5040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3042277" y="4905692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2</a:t>
            </a:r>
            <a:r>
              <a:rPr lang="en-US" sz="1800" b="1" baseline="30000" dirty="0">
                <a:solidFill>
                  <a:schemeClr val="accent1"/>
                </a:solidFill>
              </a:rPr>
              <a:t>nd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206513" y="4913312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2"/>
                </a:solidFill>
              </a:rPr>
              <a:t>3</a:t>
            </a:r>
            <a:r>
              <a:rPr lang="en-US" sz="1800" b="1" baseline="30000" dirty="0">
                <a:solidFill>
                  <a:schemeClr val="accent2"/>
                </a:solidFill>
              </a:rPr>
              <a:t>rd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91740" y="4913312"/>
            <a:ext cx="135994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3"/>
                </a:solidFill>
              </a:rPr>
              <a:t>4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684702" y="4914106"/>
            <a:ext cx="90429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6"/>
                </a:solidFill>
              </a:rPr>
              <a:t>Others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72370" y="4917690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</a:rPr>
              <a:t>1</a:t>
            </a:r>
            <a:r>
              <a:rPr lang="en-US" sz="1800" b="1" baseline="30000" dirty="0">
                <a:solidFill>
                  <a:schemeClr val="tx2"/>
                </a:solidFill>
              </a:rPr>
              <a:t>st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2210" y="4914106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733849" y="4913312"/>
            <a:ext cx="135994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1800" b="1" baseline="30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012164600"/>
              </p:ext>
            </p:extLst>
          </p:nvPr>
        </p:nvGraphicFramePr>
        <p:xfrm>
          <a:off x="7137883" y="-54446"/>
          <a:ext cx="7560839" cy="5040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Rectangle 12"/>
          <p:cNvSpPr/>
          <p:nvPr/>
        </p:nvSpPr>
        <p:spPr bwMode="auto">
          <a:xfrm>
            <a:off x="7228954" y="-36000"/>
            <a:ext cx="90429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Value added</a:t>
            </a:r>
          </a:p>
        </p:txBody>
      </p:sp>
    </p:spTree>
    <p:extLst>
      <p:ext uri="{BB962C8B-B14F-4D97-AF65-F5344CB8AC3E}">
        <p14:creationId xmlns:p14="http://schemas.microsoft.com/office/powerpoint/2010/main" val="1623264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79197180"/>
              </p:ext>
            </p:extLst>
          </p:nvPr>
        </p:nvGraphicFramePr>
        <p:xfrm>
          <a:off x="-43853" y="-54445"/>
          <a:ext cx="7488831" cy="5040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3042277" y="4905692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2</a:t>
            </a:r>
            <a:r>
              <a:rPr lang="en-US" sz="1800" b="1" baseline="30000" dirty="0">
                <a:solidFill>
                  <a:schemeClr val="accent1"/>
                </a:solidFill>
              </a:rPr>
              <a:t>nd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206513" y="4913312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2"/>
                </a:solidFill>
              </a:rPr>
              <a:t>3</a:t>
            </a:r>
            <a:r>
              <a:rPr lang="en-US" sz="1800" b="1" baseline="30000" dirty="0">
                <a:solidFill>
                  <a:schemeClr val="accent2"/>
                </a:solidFill>
              </a:rPr>
              <a:t>rd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91740" y="4913312"/>
            <a:ext cx="135994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3"/>
                </a:solidFill>
              </a:rPr>
              <a:t>4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684702" y="4914106"/>
            <a:ext cx="90429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6"/>
                </a:solidFill>
              </a:rPr>
              <a:t>Others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72370" y="4917690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</a:rPr>
              <a:t>1</a:t>
            </a:r>
            <a:r>
              <a:rPr lang="en-US" sz="1800" b="1" baseline="30000" dirty="0">
                <a:solidFill>
                  <a:schemeClr val="tx2"/>
                </a:solidFill>
              </a:rPr>
              <a:t>st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2210" y="4914106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733849" y="4913312"/>
            <a:ext cx="135994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1800" b="1" baseline="30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041463399"/>
              </p:ext>
            </p:extLst>
          </p:nvPr>
        </p:nvGraphicFramePr>
        <p:xfrm>
          <a:off x="7137883" y="-54446"/>
          <a:ext cx="7560839" cy="5040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Rectangle 12"/>
          <p:cNvSpPr/>
          <p:nvPr/>
        </p:nvSpPr>
        <p:spPr bwMode="auto">
          <a:xfrm>
            <a:off x="7228954" y="-36000"/>
            <a:ext cx="90429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Value added</a:t>
            </a:r>
          </a:p>
        </p:txBody>
      </p:sp>
    </p:spTree>
    <p:extLst>
      <p:ext uri="{BB962C8B-B14F-4D97-AF65-F5344CB8AC3E}">
        <p14:creationId xmlns:p14="http://schemas.microsoft.com/office/powerpoint/2010/main" val="710499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583898090"/>
              </p:ext>
            </p:extLst>
          </p:nvPr>
        </p:nvGraphicFramePr>
        <p:xfrm>
          <a:off x="-43853" y="-54445"/>
          <a:ext cx="7488831" cy="5040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3042277" y="4905692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2</a:t>
            </a:r>
            <a:r>
              <a:rPr lang="en-US" sz="1800" b="1" baseline="30000" dirty="0">
                <a:solidFill>
                  <a:schemeClr val="accent1"/>
                </a:solidFill>
              </a:rPr>
              <a:t>nd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206513" y="4913312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2"/>
                </a:solidFill>
              </a:rPr>
              <a:t>3</a:t>
            </a:r>
            <a:r>
              <a:rPr lang="en-US" sz="1800" b="1" baseline="30000" dirty="0">
                <a:solidFill>
                  <a:schemeClr val="accent2"/>
                </a:solidFill>
              </a:rPr>
              <a:t>rd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91740" y="4913312"/>
            <a:ext cx="135994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3"/>
                </a:solidFill>
              </a:rPr>
              <a:t>4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684702" y="4914106"/>
            <a:ext cx="90429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6"/>
                </a:solidFill>
              </a:rPr>
              <a:t>Others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72370" y="4917690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</a:rPr>
              <a:t>1</a:t>
            </a:r>
            <a:r>
              <a:rPr lang="en-US" sz="1800" b="1" baseline="30000" dirty="0">
                <a:solidFill>
                  <a:schemeClr val="tx2"/>
                </a:solidFill>
              </a:rPr>
              <a:t>st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2210" y="4914106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733849" y="4913312"/>
            <a:ext cx="135994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1800" b="1" baseline="30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822630020"/>
              </p:ext>
            </p:extLst>
          </p:nvPr>
        </p:nvGraphicFramePr>
        <p:xfrm>
          <a:off x="7137883" y="-54446"/>
          <a:ext cx="7560839" cy="5040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Rectangle 12"/>
          <p:cNvSpPr/>
          <p:nvPr/>
        </p:nvSpPr>
        <p:spPr bwMode="auto">
          <a:xfrm>
            <a:off x="7228954" y="-36000"/>
            <a:ext cx="90429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Value added</a:t>
            </a:r>
          </a:p>
        </p:txBody>
      </p:sp>
    </p:spTree>
    <p:extLst>
      <p:ext uri="{BB962C8B-B14F-4D97-AF65-F5344CB8AC3E}">
        <p14:creationId xmlns:p14="http://schemas.microsoft.com/office/powerpoint/2010/main" val="3642308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74656070"/>
              </p:ext>
            </p:extLst>
          </p:nvPr>
        </p:nvGraphicFramePr>
        <p:xfrm>
          <a:off x="-115862" y="-54446"/>
          <a:ext cx="8208912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1756346" y="4626074"/>
            <a:ext cx="100811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Natural monopoly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73116" y="4626074"/>
            <a:ext cx="90429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Low barriers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764458" y="4626074"/>
            <a:ext cx="100811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Network effects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844578" y="4626074"/>
            <a:ext cx="100811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Higher regulation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924698" y="4706814"/>
            <a:ext cx="100811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Public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932810" y="4706814"/>
            <a:ext cx="100811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Tradable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940922" y="4706814"/>
            <a:ext cx="100811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Total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73116" y="953666"/>
            <a:ext cx="3960440" cy="3805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2"/>
                </a:solidFill>
              </a:rPr>
              <a:t>Domestic private sector</a:t>
            </a:r>
          </a:p>
        </p:txBody>
      </p:sp>
    </p:spTree>
    <p:extLst>
      <p:ext uri="{BB962C8B-B14F-4D97-AF65-F5344CB8AC3E}">
        <p14:creationId xmlns:p14="http://schemas.microsoft.com/office/powerpoint/2010/main" val="101533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72275976"/>
              </p:ext>
            </p:extLst>
          </p:nvPr>
        </p:nvGraphicFramePr>
        <p:xfrm>
          <a:off x="-43854" y="-54446"/>
          <a:ext cx="8280920" cy="5274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991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53739757"/>
              </p:ext>
            </p:extLst>
          </p:nvPr>
        </p:nvGraphicFramePr>
        <p:xfrm>
          <a:off x="-115862" y="-33423"/>
          <a:ext cx="8119381" cy="5307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7218182" y="4482058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3"/>
                </a:solidFill>
              </a:rPr>
              <a:t>10th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234056" y="3976154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25th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086477" y="3616114"/>
            <a:ext cx="893973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1"/>
                </a:solidFill>
              </a:rPr>
              <a:t>50th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088197" y="2872402"/>
            <a:ext cx="899447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75th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079462" y="1615406"/>
            <a:ext cx="90818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bg2"/>
                </a:solidFill>
              </a:rPr>
              <a:t>90th</a:t>
            </a:r>
          </a:p>
        </p:txBody>
      </p:sp>
    </p:spTree>
    <p:extLst>
      <p:ext uri="{BB962C8B-B14F-4D97-AF65-F5344CB8AC3E}">
        <p14:creationId xmlns:p14="http://schemas.microsoft.com/office/powerpoint/2010/main" val="282486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98580630"/>
              </p:ext>
            </p:extLst>
          </p:nvPr>
        </p:nvGraphicFramePr>
        <p:xfrm>
          <a:off x="-43854" y="-41381"/>
          <a:ext cx="8352928" cy="5883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4780682" y="502746"/>
            <a:ext cx="302433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bg2"/>
                </a:solidFill>
              </a:rPr>
              <a:t>Between the 75</a:t>
            </a:r>
            <a:r>
              <a:rPr lang="en-US" sz="1800" b="1" baseline="30000" dirty="0">
                <a:solidFill>
                  <a:schemeClr val="bg2"/>
                </a:solidFill>
              </a:rPr>
              <a:t>th</a:t>
            </a:r>
            <a:r>
              <a:rPr lang="en-US" sz="1800" b="1" dirty="0">
                <a:solidFill>
                  <a:schemeClr val="bg2"/>
                </a:solidFill>
              </a:rPr>
              <a:t>&amp; the 90</a:t>
            </a:r>
            <a:r>
              <a:rPr lang="en-US" sz="1800" b="1" baseline="30000" dirty="0">
                <a:solidFill>
                  <a:schemeClr val="bg2"/>
                </a:solidFill>
              </a:rPr>
              <a:t>th</a:t>
            </a:r>
            <a:r>
              <a:rPr lang="en-US" sz="18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185484" y="4863058"/>
            <a:ext cx="1750235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Year after t=0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212730" y="227998"/>
            <a:ext cx="258876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/>
              <a:t>At or above the 90</a:t>
            </a:r>
            <a:r>
              <a:rPr lang="en-US" sz="1800" b="1" baseline="30000" dirty="0"/>
              <a:t>th</a:t>
            </a:r>
            <a:endParaRPr lang="en-US" sz="1800" b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780682" y="777494"/>
            <a:ext cx="302433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Between the 50</a:t>
            </a:r>
            <a:r>
              <a:rPr lang="en-US" sz="1800" b="1" baseline="30000" dirty="0">
                <a:solidFill>
                  <a:schemeClr val="tx2"/>
                </a:solidFill>
              </a:rPr>
              <a:t>th</a:t>
            </a:r>
            <a:r>
              <a:rPr lang="en-US" sz="1800" b="1" dirty="0">
                <a:solidFill>
                  <a:schemeClr val="tx2"/>
                </a:solidFill>
              </a:rPr>
              <a:t> &amp; the 75</a:t>
            </a:r>
            <a:r>
              <a:rPr lang="en-US" sz="1800" b="1" baseline="30000" dirty="0">
                <a:solidFill>
                  <a:schemeClr val="tx2"/>
                </a:solidFill>
              </a:rPr>
              <a:t>th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20642" y="1052242"/>
            <a:ext cx="338437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1"/>
                </a:solidFill>
              </a:rPr>
              <a:t>Between the 25</a:t>
            </a:r>
            <a:r>
              <a:rPr lang="en-US" sz="1800" b="1" baseline="30000" dirty="0">
                <a:solidFill>
                  <a:schemeClr val="accent1"/>
                </a:solidFill>
              </a:rPr>
              <a:t>th</a:t>
            </a:r>
            <a:r>
              <a:rPr lang="en-US" sz="1800" b="1" dirty="0">
                <a:solidFill>
                  <a:schemeClr val="accent1"/>
                </a:solidFill>
              </a:rPr>
              <a:t> &amp; the 50</a:t>
            </a:r>
            <a:r>
              <a:rPr lang="en-US" sz="1800" b="1" baseline="30000" dirty="0">
                <a:solidFill>
                  <a:schemeClr val="accent1"/>
                </a:solidFill>
              </a:rPr>
              <a:t>th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492650" y="1326990"/>
            <a:ext cx="331236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Between the 10</a:t>
            </a:r>
            <a:r>
              <a:rPr lang="en-US" sz="1800" b="1" baseline="30000" dirty="0">
                <a:solidFill>
                  <a:schemeClr val="accent2"/>
                </a:solidFill>
              </a:rPr>
              <a:t>th</a:t>
            </a:r>
            <a:r>
              <a:rPr lang="en-US" sz="1800" b="1" dirty="0">
                <a:solidFill>
                  <a:schemeClr val="accent2"/>
                </a:solidFill>
              </a:rPr>
              <a:t> &amp; the 25</a:t>
            </a:r>
            <a:r>
              <a:rPr lang="en-US" sz="1800" b="1" baseline="30000" dirty="0">
                <a:solidFill>
                  <a:schemeClr val="accent2"/>
                </a:solidFill>
              </a:rPr>
              <a:t>th</a:t>
            </a:r>
            <a:endParaRPr lang="en-US" sz="1800" b="1" dirty="0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20642" y="1601738"/>
            <a:ext cx="338437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3"/>
                </a:solidFill>
              </a:rPr>
              <a:t>Below the 10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535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15506378"/>
              </p:ext>
            </p:extLst>
          </p:nvPr>
        </p:nvGraphicFramePr>
        <p:xfrm>
          <a:off x="-115862" y="-414486"/>
          <a:ext cx="8352928" cy="5411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14750" y="4996659"/>
            <a:ext cx="254768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2011 Population, millions</a:t>
            </a:r>
          </a:p>
        </p:txBody>
      </p:sp>
    </p:spTree>
    <p:extLst>
      <p:ext uri="{BB962C8B-B14F-4D97-AF65-F5344CB8AC3E}">
        <p14:creationId xmlns:p14="http://schemas.microsoft.com/office/powerpoint/2010/main" val="416672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2426702"/>
              </p:ext>
            </p:extLst>
          </p:nvPr>
        </p:nvGraphicFramePr>
        <p:xfrm>
          <a:off x="-43854" y="-41381"/>
          <a:ext cx="8352928" cy="5883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4708674" y="3676686"/>
            <a:ext cx="302433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bg2"/>
                </a:solidFill>
              </a:rPr>
              <a:t>Between the 75</a:t>
            </a:r>
            <a:r>
              <a:rPr lang="en-US" sz="1800" b="1" baseline="30000" dirty="0">
                <a:solidFill>
                  <a:schemeClr val="bg2"/>
                </a:solidFill>
              </a:rPr>
              <a:t>th</a:t>
            </a:r>
            <a:r>
              <a:rPr lang="en-US" sz="1800" b="1" dirty="0">
                <a:solidFill>
                  <a:schemeClr val="bg2"/>
                </a:solidFill>
              </a:rPr>
              <a:t>&amp; the 90</a:t>
            </a:r>
            <a:r>
              <a:rPr lang="en-US" sz="1800" b="1" baseline="30000" dirty="0">
                <a:solidFill>
                  <a:schemeClr val="bg2"/>
                </a:solidFill>
              </a:rPr>
              <a:t>th</a:t>
            </a:r>
            <a:r>
              <a:rPr lang="en-US" sz="18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185484" y="4863058"/>
            <a:ext cx="1750235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Year after t=0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140722" y="3401938"/>
            <a:ext cx="258876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/>
              <a:t>At or above the 90</a:t>
            </a:r>
            <a:r>
              <a:rPr lang="en-US" sz="1800" b="1" baseline="30000" dirty="0"/>
              <a:t>th</a:t>
            </a:r>
            <a:endParaRPr lang="en-US" sz="1800" b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708674" y="3951434"/>
            <a:ext cx="302433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Between the 50</a:t>
            </a:r>
            <a:r>
              <a:rPr lang="en-US" sz="1800" b="1" baseline="30000" dirty="0">
                <a:solidFill>
                  <a:schemeClr val="tx2"/>
                </a:solidFill>
              </a:rPr>
              <a:t>th</a:t>
            </a:r>
            <a:r>
              <a:rPr lang="en-US" sz="1800" b="1" dirty="0">
                <a:solidFill>
                  <a:schemeClr val="tx2"/>
                </a:solidFill>
              </a:rPr>
              <a:t> &amp; the 75</a:t>
            </a:r>
            <a:r>
              <a:rPr lang="en-US" sz="1800" b="1" baseline="30000" dirty="0">
                <a:solidFill>
                  <a:schemeClr val="tx2"/>
                </a:solidFill>
              </a:rPr>
              <a:t>th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348634" y="4226182"/>
            <a:ext cx="338437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1"/>
                </a:solidFill>
              </a:rPr>
              <a:t>Between the 25</a:t>
            </a:r>
            <a:r>
              <a:rPr lang="en-US" sz="1800" b="1" baseline="30000" dirty="0">
                <a:solidFill>
                  <a:schemeClr val="accent1"/>
                </a:solidFill>
              </a:rPr>
              <a:t>th</a:t>
            </a:r>
            <a:r>
              <a:rPr lang="en-US" sz="1800" b="1" dirty="0">
                <a:solidFill>
                  <a:schemeClr val="accent1"/>
                </a:solidFill>
              </a:rPr>
              <a:t> &amp; the 50</a:t>
            </a:r>
            <a:r>
              <a:rPr lang="en-US" sz="1800" b="1" baseline="30000" dirty="0">
                <a:solidFill>
                  <a:schemeClr val="accent1"/>
                </a:solidFill>
              </a:rPr>
              <a:t>th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420642" y="4500930"/>
            <a:ext cx="331236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Between the 10</a:t>
            </a:r>
            <a:r>
              <a:rPr lang="en-US" sz="1800" b="1" baseline="30000" dirty="0">
                <a:solidFill>
                  <a:schemeClr val="accent2"/>
                </a:solidFill>
              </a:rPr>
              <a:t>th</a:t>
            </a:r>
            <a:r>
              <a:rPr lang="en-US" sz="1800" b="1" dirty="0">
                <a:solidFill>
                  <a:schemeClr val="accent2"/>
                </a:solidFill>
              </a:rPr>
              <a:t> &amp; the 25</a:t>
            </a:r>
            <a:r>
              <a:rPr lang="en-US" sz="1800" b="1" baseline="30000" dirty="0">
                <a:solidFill>
                  <a:schemeClr val="accent2"/>
                </a:solidFill>
              </a:rPr>
              <a:t>th</a:t>
            </a:r>
            <a:endParaRPr lang="en-US" sz="1800" b="1" dirty="0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348634" y="4775678"/>
            <a:ext cx="338437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3"/>
                </a:solidFill>
              </a:rPr>
              <a:t>Below the 10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768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635151886"/>
              </p:ext>
            </p:extLst>
          </p:nvPr>
        </p:nvGraphicFramePr>
        <p:xfrm>
          <a:off x="7015574" y="-54447"/>
          <a:ext cx="7416824" cy="527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56544213"/>
              </p:ext>
            </p:extLst>
          </p:nvPr>
        </p:nvGraphicFramePr>
        <p:xfrm>
          <a:off x="-43854" y="-54446"/>
          <a:ext cx="7416824" cy="527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-55962" y="4914106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616446" y="4914106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2</a:t>
            </a:r>
            <a:r>
              <a:rPr lang="en-US" sz="1800" b="1" baseline="30000" dirty="0">
                <a:solidFill>
                  <a:schemeClr val="accent1"/>
                </a:solidFill>
              </a:rPr>
              <a:t>nd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068714" y="4914106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2"/>
                </a:solidFill>
              </a:rPr>
              <a:t>3</a:t>
            </a:r>
            <a:r>
              <a:rPr lang="en-US" sz="1800" b="1" baseline="30000" dirty="0">
                <a:solidFill>
                  <a:schemeClr val="accent2"/>
                </a:solidFill>
              </a:rPr>
              <a:t>rd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860802" y="4914106"/>
            <a:ext cx="13876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3"/>
                </a:solidFill>
              </a:rPr>
              <a:t>4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r>
              <a:rPr lang="en-US" sz="1800" b="1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738283" y="4914106"/>
            <a:ext cx="922719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6"/>
                </a:solidFill>
              </a:rPr>
              <a:t>Others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20343" y="4917690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</a:rPr>
              <a:t>1</a:t>
            </a:r>
            <a:r>
              <a:rPr lang="en-US" sz="1800" b="1" baseline="30000" dirty="0">
                <a:solidFill>
                  <a:schemeClr val="tx2"/>
                </a:solidFill>
              </a:rPr>
              <a:t>st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95053" y="3060000"/>
            <a:ext cx="1152128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/>
              <a:t>Australia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123261" y="161578"/>
            <a:ext cx="853927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err="1"/>
              <a:t>Pop’n</a:t>
            </a:r>
            <a:endParaRPr lang="en-US" sz="1800" b="1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7228954" y="593626"/>
            <a:ext cx="0" cy="41044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1821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755598968"/>
              </p:ext>
            </p:extLst>
          </p:nvPr>
        </p:nvGraphicFramePr>
        <p:xfrm>
          <a:off x="6364858" y="-54445"/>
          <a:ext cx="8136904" cy="527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95212751"/>
              </p:ext>
            </p:extLst>
          </p:nvPr>
        </p:nvGraphicFramePr>
        <p:xfrm>
          <a:off x="-43854" y="-54446"/>
          <a:ext cx="8136904" cy="527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3412530" y="4914106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2</a:t>
            </a:r>
            <a:r>
              <a:rPr lang="en-US" sz="1800" b="1" baseline="30000" dirty="0">
                <a:solidFill>
                  <a:schemeClr val="accent1"/>
                </a:solidFill>
              </a:rPr>
              <a:t>nd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636666" y="4914106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2"/>
                </a:solidFill>
              </a:rPr>
              <a:t>3</a:t>
            </a:r>
            <a:r>
              <a:rPr lang="en-US" sz="1800" b="1" baseline="30000" dirty="0">
                <a:solidFill>
                  <a:schemeClr val="accent2"/>
                </a:solidFill>
              </a:rPr>
              <a:t>rd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572770" y="4914106"/>
            <a:ext cx="1522381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3"/>
                </a:solidFill>
              </a:rPr>
              <a:t>4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432674" y="4914106"/>
            <a:ext cx="101230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6"/>
                </a:solidFill>
              </a:rPr>
              <a:t>Others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20342" y="4917690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</a:rPr>
              <a:t>1</a:t>
            </a:r>
            <a:r>
              <a:rPr lang="en-US" sz="1800" b="1" baseline="30000" dirty="0">
                <a:solidFill>
                  <a:schemeClr val="tx2"/>
                </a:solidFill>
              </a:rPr>
              <a:t>st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60202" y="3761978"/>
            <a:ext cx="98745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/>
              <a:t>Australia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123261" y="161578"/>
            <a:ext cx="853927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err="1"/>
              <a:t>Pop’n</a:t>
            </a:r>
            <a:endParaRPr lang="en-US" sz="1800" b="1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7228954" y="593626"/>
            <a:ext cx="0" cy="41044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-55962" y="4914106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</p:spTree>
    <p:extLst>
      <p:ext uri="{BB962C8B-B14F-4D97-AF65-F5344CB8AC3E}">
        <p14:creationId xmlns:p14="http://schemas.microsoft.com/office/powerpoint/2010/main" val="1016544549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Charts for reports</Template>
  <TotalTime>44797</TotalTime>
  <Words>822</Words>
  <Application>Microsoft Office PowerPoint</Application>
  <PresentationFormat>Custom</PresentationFormat>
  <Paragraphs>275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Chisholm</dc:creator>
  <cp:lastModifiedBy>Lucy Percival</cp:lastModifiedBy>
  <cp:revision>154</cp:revision>
  <cp:lastPrinted>2015-07-02T06:10:52Z</cp:lastPrinted>
  <dcterms:created xsi:type="dcterms:W3CDTF">2017-07-20T02:28:34Z</dcterms:created>
  <dcterms:modified xsi:type="dcterms:W3CDTF">2017-11-02T04:37:23Z</dcterms:modified>
</cp:coreProperties>
</file>