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3"/>
  </p:notesMasterIdLst>
  <p:sldIdLst>
    <p:sldId id="624" r:id="rId2"/>
    <p:sldId id="625" r:id="rId3"/>
    <p:sldId id="626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5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FFD283"/>
    <a:srgbClr val="FFCF7A"/>
    <a:srgbClr val="F7A25B"/>
    <a:srgbClr val="B34E51"/>
    <a:srgbClr val="814142"/>
    <a:srgbClr val="FEF0DE"/>
    <a:srgbClr val="FFE07F"/>
    <a:srgbClr val="FF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74" autoAdjust="0"/>
  </p:normalViewPr>
  <p:slideViewPr>
    <p:cSldViewPr>
      <p:cViewPr varScale="1">
        <p:scale>
          <a:sx n="125" d="100"/>
          <a:sy n="125" d="100"/>
        </p:scale>
        <p:origin x="1554" y="114"/>
      </p:cViewPr>
      <p:guideLst>
        <p:guide orient="horz" pos="2885"/>
        <p:guide orient="horz" pos="67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9488287036520531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mining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22.921616886467568</c:v>
                </c:pt>
                <c:pt idx="1">
                  <c:v>25.819891396160187</c:v>
                </c:pt>
                <c:pt idx="2">
                  <c:v>25.971428808223319</c:v>
                </c:pt>
                <c:pt idx="3">
                  <c:v>25.708045152738492</c:v>
                </c:pt>
                <c:pt idx="4">
                  <c:v>28.105854983974758</c:v>
                </c:pt>
                <c:pt idx="5">
                  <c:v>35.412070692609703</c:v>
                </c:pt>
                <c:pt idx="6">
                  <c:v>32.631579982608699</c:v>
                </c:pt>
                <c:pt idx="7">
                  <c:v>31.175238460805879</c:v>
                </c:pt>
                <c:pt idx="8">
                  <c:v>31.243935496188609</c:v>
                </c:pt>
                <c:pt idx="9">
                  <c:v>30.391277836410204</c:v>
                </c:pt>
                <c:pt idx="10">
                  <c:v>30.521115986162446</c:v>
                </c:pt>
                <c:pt idx="11">
                  <c:v>31.439138896266492</c:v>
                </c:pt>
                <c:pt idx="12">
                  <c:v>34.606447202184548</c:v>
                </c:pt>
                <c:pt idx="13">
                  <c:v>32.472129592331378</c:v>
                </c:pt>
                <c:pt idx="14">
                  <c:v>29.464108604428745</c:v>
                </c:pt>
                <c:pt idx="15">
                  <c:v>26.805971404867112</c:v>
                </c:pt>
                <c:pt idx="16">
                  <c:v>27.445861550250935</c:v>
                </c:pt>
                <c:pt idx="17">
                  <c:v>26.016091509956013</c:v>
                </c:pt>
                <c:pt idx="18">
                  <c:v>24.462259188041763</c:v>
                </c:pt>
                <c:pt idx="19">
                  <c:v>27.349724447474458</c:v>
                </c:pt>
                <c:pt idx="20">
                  <c:v>28.881538828984588</c:v>
                </c:pt>
                <c:pt idx="21">
                  <c:v>27.074609305634173</c:v>
                </c:pt>
                <c:pt idx="22">
                  <c:v>27.478750265550868</c:v>
                </c:pt>
                <c:pt idx="23">
                  <c:v>25.634007899198963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 Mining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29.285167417431268</c:v>
                </c:pt>
                <c:pt idx="1">
                  <c:v>32.266536156332272</c:v>
                </c:pt>
                <c:pt idx="2">
                  <c:v>34.099473238738284</c:v>
                </c:pt>
                <c:pt idx="3">
                  <c:v>32.749040016012145</c:v>
                </c:pt>
                <c:pt idx="4">
                  <c:v>35.391882937158812</c:v>
                </c:pt>
                <c:pt idx="5">
                  <c:v>40.853880242079157</c:v>
                </c:pt>
                <c:pt idx="6">
                  <c:v>38.564446296296296</c:v>
                </c:pt>
                <c:pt idx="7">
                  <c:v>37.324078623160474</c:v>
                </c:pt>
                <c:pt idx="8">
                  <c:v>39.193812548120363</c:v>
                </c:pt>
                <c:pt idx="9">
                  <c:v>37.442520518331321</c:v>
                </c:pt>
                <c:pt idx="10">
                  <c:v>36.276461475423126</c:v>
                </c:pt>
                <c:pt idx="11">
                  <c:v>38.396073067283368</c:v>
                </c:pt>
                <c:pt idx="12">
                  <c:v>43.147783175181097</c:v>
                </c:pt>
                <c:pt idx="13">
                  <c:v>41.160139505217046</c:v>
                </c:pt>
                <c:pt idx="14">
                  <c:v>38.056108310895311</c:v>
                </c:pt>
                <c:pt idx="15">
                  <c:v>41.519630813219102</c:v>
                </c:pt>
                <c:pt idx="16">
                  <c:v>38.228475086557395</c:v>
                </c:pt>
                <c:pt idx="17">
                  <c:v>36.383662811173423</c:v>
                </c:pt>
                <c:pt idx="18">
                  <c:v>34.26039312293593</c:v>
                </c:pt>
                <c:pt idx="19">
                  <c:v>36.401711654033775</c:v>
                </c:pt>
                <c:pt idx="20">
                  <c:v>38.482178624432009</c:v>
                </c:pt>
                <c:pt idx="21">
                  <c:v>36.542063689824772</c:v>
                </c:pt>
                <c:pt idx="22">
                  <c:v>35.528913634002386</c:v>
                </c:pt>
                <c:pt idx="23">
                  <c:v>32.736583706213921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4"/>
      </c:val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14"/>
          <c:y val="9.0234910113392783E-2"/>
          <c:w val="0.75155151809779563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3950-4964-BC9D-28C7B44AB48D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21.4</c:v>
                </c:pt>
                <c:pt idx="1">
                  <c:v>25.7</c:v>
                </c:pt>
                <c:pt idx="2">
                  <c:v>27.6</c:v>
                </c:pt>
                <c:pt idx="3">
                  <c:v>21.1</c:v>
                </c:pt>
                <c:pt idx="4">
                  <c:v>8</c:v>
                </c:pt>
                <c:pt idx="5">
                  <c:v>23.6</c:v>
                </c:pt>
                <c:pt idx="6">
                  <c:v>34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950-4964-BC9D-28C7B44AB48D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10.199999999999999</c:v>
                </c:pt>
                <c:pt idx="1">
                  <c:v>18.5</c:v>
                </c:pt>
                <c:pt idx="2">
                  <c:v>15.7</c:v>
                </c:pt>
                <c:pt idx="3">
                  <c:v>20.9</c:v>
                </c:pt>
                <c:pt idx="4">
                  <c:v>6.4</c:v>
                </c:pt>
                <c:pt idx="5">
                  <c:v>8.5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3950-4964-BC9D-28C7B44AB48D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5.2</c:v>
                </c:pt>
                <c:pt idx="1">
                  <c:v>16</c:v>
                </c:pt>
                <c:pt idx="2">
                  <c:v>16.100000000000001</c:v>
                </c:pt>
                <c:pt idx="3">
                  <c:v>14.3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950-4964-BC9D-28C7B44AB48D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4.2</c:v>
                </c:pt>
                <c:pt idx="2">
                  <c:v>10.4</c:v>
                </c:pt>
                <c:pt idx="3">
                  <c:v>11.5</c:v>
                </c:pt>
                <c:pt idx="5">
                  <c:v>5.7</c:v>
                </c:pt>
                <c:pt idx="6">
                  <c:v>8.6</c:v>
                </c:pt>
                <c:pt idx="7">
                  <c:v>9.3000000000000007</c:v>
                </c:pt>
                <c:pt idx="10">
                  <c:v>5.4</c:v>
                </c:pt>
                <c:pt idx="12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950-4964-BC9D-28C7B44AB48D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59</c:v>
                </c:pt>
                <c:pt idx="1">
                  <c:v>39.799999999999997</c:v>
                </c:pt>
                <c:pt idx="2">
                  <c:v>30.299999999999997</c:v>
                </c:pt>
                <c:pt idx="3">
                  <c:v>32.200000000000003</c:v>
                </c:pt>
                <c:pt idx="4">
                  <c:v>80</c:v>
                </c:pt>
                <c:pt idx="5">
                  <c:v>54</c:v>
                </c:pt>
                <c:pt idx="6">
                  <c:v>26.300000000000011</c:v>
                </c:pt>
                <c:pt idx="7">
                  <c:v>8.6</c:v>
                </c:pt>
                <c:pt idx="8">
                  <c:v>15.799999999999997</c:v>
                </c:pt>
                <c:pt idx="9">
                  <c:v>16.5</c:v>
                </c:pt>
                <c:pt idx="10">
                  <c:v>22.499999999999986</c:v>
                </c:pt>
                <c:pt idx="11">
                  <c:v>52.199999999999996</c:v>
                </c:pt>
                <c:pt idx="12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14"/>
          <c:y val="9.0234910113392783E-2"/>
          <c:w val="0.75155151809779563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A50-4369-AA3B-67D20A0C6578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Sheet1!$A$2:$A$15</c15:sqref>
                  </c15:fullRef>
                </c:ext>
              </c:extLst>
              <c:f>Sheet1!$A$2:$A$14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Sheet1!$B$2:$B$15</c15:sqref>
                  </c15:fullRef>
                </c:ext>
              </c:extLst>
              <c:f>Sheet1!$B$2:$B$14</c:f>
              <c:numCache>
                <c:formatCode>General</c:formatCode>
                <c:ptCount val="13"/>
                <c:pt idx="0">
                  <c:v>10.73</c:v>
                </c:pt>
                <c:pt idx="1">
                  <c:v>21.7</c:v>
                </c:pt>
                <c:pt idx="2">
                  <c:v>19.68</c:v>
                </c:pt>
                <c:pt idx="3">
                  <c:v>24.5</c:v>
                </c:pt>
                <c:pt idx="4">
                  <c:v>35.119999999999997</c:v>
                </c:pt>
                <c:pt idx="5">
                  <c:v>19.010000000000002</c:v>
                </c:pt>
                <c:pt idx="6">
                  <c:v>17.84</c:v>
                </c:pt>
                <c:pt idx="7">
                  <c:v>23.49</c:v>
                </c:pt>
                <c:pt idx="8">
                  <c:v>17.899999999999999</c:v>
                </c:pt>
                <c:pt idx="9">
                  <c:v>21.96</c:v>
                </c:pt>
                <c:pt idx="10">
                  <c:v>21.24</c:v>
                </c:pt>
                <c:pt idx="11">
                  <c:v>10.45</c:v>
                </c:pt>
                <c:pt idx="12">
                  <c:v>24.12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2A50-4369-AA3B-67D20A0C6578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Sheet1!$A$2:$A$15</c15:sqref>
                  </c15:fullRef>
                </c:ext>
              </c:extLst>
              <c:f>Sheet1!$A$2:$A$14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Sheet1!$C$2:$C$15</c15:sqref>
                  </c15:fullRef>
                </c:ext>
              </c:extLst>
              <c:f>Sheet1!$C$2:$C$14</c:f>
              <c:numCache>
                <c:formatCode>General</c:formatCode>
                <c:ptCount val="13"/>
                <c:pt idx="0">
                  <c:v>10.29</c:v>
                </c:pt>
                <c:pt idx="1">
                  <c:v>19.5</c:v>
                </c:pt>
                <c:pt idx="2">
                  <c:v>14.75</c:v>
                </c:pt>
                <c:pt idx="3">
                  <c:v>21.1</c:v>
                </c:pt>
                <c:pt idx="4">
                  <c:v>7.91</c:v>
                </c:pt>
                <c:pt idx="5">
                  <c:v>14.6</c:v>
                </c:pt>
                <c:pt idx="6">
                  <c:v>11.07</c:v>
                </c:pt>
                <c:pt idx="7">
                  <c:v>10.06</c:v>
                </c:pt>
                <c:pt idx="8">
                  <c:v>14.09</c:v>
                </c:pt>
                <c:pt idx="9">
                  <c:v>15.64</c:v>
                </c:pt>
                <c:pt idx="10">
                  <c:v>12.29</c:v>
                </c:pt>
                <c:pt idx="11">
                  <c:v>9.33</c:v>
                </c:pt>
                <c:pt idx="12">
                  <c:v>11.12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A50-4369-AA3B-67D20A0C6578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Sheet1!$A$2:$A$15</c15:sqref>
                  </c15:fullRef>
                </c:ext>
              </c:extLst>
              <c:f>Sheet1!$A$2:$A$14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Sheet1!$D$2:$D$15</c15:sqref>
                  </c15:fullRef>
                </c:ext>
              </c:extLst>
              <c:f>Sheet1!$D$2:$D$14</c:f>
              <c:numCache>
                <c:formatCode>General</c:formatCode>
                <c:ptCount val="13"/>
                <c:pt idx="0">
                  <c:v>10.199999999999999</c:v>
                </c:pt>
                <c:pt idx="1">
                  <c:v>9.3699999999999992</c:v>
                </c:pt>
                <c:pt idx="2">
                  <c:v>9.34</c:v>
                </c:pt>
                <c:pt idx="3">
                  <c:v>16.7</c:v>
                </c:pt>
                <c:pt idx="4">
                  <c:v>7.5</c:v>
                </c:pt>
                <c:pt idx="5">
                  <c:v>8.91</c:v>
                </c:pt>
                <c:pt idx="6">
                  <c:v>8.83</c:v>
                </c:pt>
                <c:pt idx="7">
                  <c:v>7.86</c:v>
                </c:pt>
                <c:pt idx="8">
                  <c:v>11.81</c:v>
                </c:pt>
                <c:pt idx="9">
                  <c:v>14.59</c:v>
                </c:pt>
                <c:pt idx="10">
                  <c:v>10.62</c:v>
                </c:pt>
                <c:pt idx="11">
                  <c:v>8.84</c:v>
                </c:pt>
                <c:pt idx="1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2A50-4369-AA3B-67D20A0C6578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Sheet1!$A$2:$A$15</c15:sqref>
                  </c15:fullRef>
                </c:ext>
              </c:extLst>
              <c:f>Sheet1!$A$2:$A$14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Sheet1!$E$2:$E$15</c15:sqref>
                  </c15:fullRef>
                </c:ext>
              </c:extLst>
              <c:f>Sheet1!$E$2:$E$14</c:f>
              <c:numCache>
                <c:formatCode>General</c:formatCode>
                <c:ptCount val="13"/>
                <c:pt idx="0">
                  <c:v>4.3899999999999997</c:v>
                </c:pt>
                <c:pt idx="1">
                  <c:v>6.21</c:v>
                </c:pt>
                <c:pt idx="2">
                  <c:v>8.7899999999999991</c:v>
                </c:pt>
                <c:pt idx="3">
                  <c:v>14.9</c:v>
                </c:pt>
                <c:pt idx="4">
                  <c:v>7.31</c:v>
                </c:pt>
                <c:pt idx="5">
                  <c:v>5.32</c:v>
                </c:pt>
                <c:pt idx="6">
                  <c:v>6.17</c:v>
                </c:pt>
                <c:pt idx="7">
                  <c:v>4.04</c:v>
                </c:pt>
                <c:pt idx="8">
                  <c:v>9.0500000000000007</c:v>
                </c:pt>
                <c:pt idx="9">
                  <c:v>6.12</c:v>
                </c:pt>
                <c:pt idx="10">
                  <c:v>10.5</c:v>
                </c:pt>
                <c:pt idx="11">
                  <c:v>6.91</c:v>
                </c:pt>
                <c:pt idx="12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2A50-4369-AA3B-67D20A0C6578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Sheet1!$A$2:$A$15</c15:sqref>
                  </c15:fullRef>
                </c:ext>
              </c:extLst>
              <c:f>Sheet1!$A$2:$A$14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Sheet1!$F$2:$F$15</c15:sqref>
                  </c15:fullRef>
                </c:ext>
              </c:extLst>
              <c:f>Sheet1!$F$2:$F$14</c:f>
              <c:numCache>
                <c:formatCode>General</c:formatCode>
                <c:ptCount val="13"/>
                <c:pt idx="0">
                  <c:v>64.39</c:v>
                </c:pt>
                <c:pt idx="1">
                  <c:v>43.22</c:v>
                </c:pt>
                <c:pt idx="2">
                  <c:v>47.440000000000005</c:v>
                </c:pt>
                <c:pt idx="3">
                  <c:v>22.799999999999997</c:v>
                </c:pt>
                <c:pt idx="4">
                  <c:v>42.16</c:v>
                </c:pt>
                <c:pt idx="5">
                  <c:v>52.160000000000004</c:v>
                </c:pt>
                <c:pt idx="6">
                  <c:v>56.089999999999996</c:v>
                </c:pt>
                <c:pt idx="7">
                  <c:v>54.550000000000004</c:v>
                </c:pt>
                <c:pt idx="8">
                  <c:v>47.150000000000006</c:v>
                </c:pt>
                <c:pt idx="9">
                  <c:v>41.690000000000005</c:v>
                </c:pt>
                <c:pt idx="10">
                  <c:v>45.35</c:v>
                </c:pt>
                <c:pt idx="11">
                  <c:v>64.47</c:v>
                </c:pt>
                <c:pt idx="12">
                  <c:v>44.959999999999994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1048883522474791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61.542408557674314</c:v>
                </c:pt>
                <c:pt idx="1">
                  <c:v>53.675964369900655</c:v>
                </c:pt>
                <c:pt idx="2">
                  <c:v>53.202900113255893</c:v>
                </c:pt>
                <c:pt idx="3">
                  <c:v>51.667838631194542</c:v>
                </c:pt>
                <c:pt idx="4">
                  <c:v>51.922982954280684</c:v>
                </c:pt>
                <c:pt idx="5">
                  <c:v>54.40670232058666</c:v>
                </c:pt>
                <c:pt idx="6">
                  <c:v>51.394770663348311</c:v>
                </c:pt>
                <c:pt idx="7">
                  <c:v>51.869359763920244</c:v>
                </c:pt>
                <c:pt idx="8">
                  <c:v>51.743544941006171</c:v>
                </c:pt>
                <c:pt idx="9">
                  <c:v>52.69804726313231</c:v>
                </c:pt>
                <c:pt idx="10">
                  <c:v>52.354402172243496</c:v>
                </c:pt>
                <c:pt idx="11">
                  <c:v>52.118163060387758</c:v>
                </c:pt>
                <c:pt idx="12">
                  <c:v>49.412248553482662</c:v>
                </c:pt>
                <c:pt idx="13">
                  <c:v>50.223979940704602</c:v>
                </c:pt>
                <c:pt idx="14">
                  <c:v>48.542364547474918</c:v>
                </c:pt>
                <c:pt idx="15">
                  <c:v>46.17467109174985</c:v>
                </c:pt>
                <c:pt idx="16">
                  <c:v>48.110913280037295</c:v>
                </c:pt>
                <c:pt idx="17">
                  <c:v>50.443263593900724</c:v>
                </c:pt>
                <c:pt idx="18">
                  <c:v>51.042480748189554</c:v>
                </c:pt>
                <c:pt idx="19">
                  <c:v>55.368003855893512</c:v>
                </c:pt>
                <c:pt idx="20">
                  <c:v>56.474948283739089</c:v>
                </c:pt>
                <c:pt idx="21">
                  <c:v>55.155120209261945</c:v>
                </c:pt>
                <c:pt idx="22">
                  <c:v>53.823823522491857</c:v>
                </c:pt>
                <c:pt idx="23">
                  <c:v>50.687033935161388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81.290122236619851</c:v>
                </c:pt>
                <c:pt idx="1">
                  <c:v>76.964094311893433</c:v>
                </c:pt>
                <c:pt idx="2">
                  <c:v>74.783855970472175</c:v>
                </c:pt>
                <c:pt idx="3">
                  <c:v>72.692961938222794</c:v>
                </c:pt>
                <c:pt idx="4">
                  <c:v>72.882165353075536</c:v>
                </c:pt>
                <c:pt idx="5">
                  <c:v>74.045076071784109</c:v>
                </c:pt>
                <c:pt idx="6">
                  <c:v>71.484306432643052</c:v>
                </c:pt>
                <c:pt idx="7">
                  <c:v>71.893661849761585</c:v>
                </c:pt>
                <c:pt idx="8">
                  <c:v>73.270634769358082</c:v>
                </c:pt>
                <c:pt idx="9">
                  <c:v>72.233156105624403</c:v>
                </c:pt>
                <c:pt idx="10">
                  <c:v>73.463834970712256</c:v>
                </c:pt>
                <c:pt idx="11">
                  <c:v>73.476483996732</c:v>
                </c:pt>
                <c:pt idx="12">
                  <c:v>73.339307803814066</c:v>
                </c:pt>
                <c:pt idx="13">
                  <c:v>70.699674683850205</c:v>
                </c:pt>
                <c:pt idx="14">
                  <c:v>69.078077388074348</c:v>
                </c:pt>
                <c:pt idx="15">
                  <c:v>68.851610437397198</c:v>
                </c:pt>
                <c:pt idx="16">
                  <c:v>69.979129508411248</c:v>
                </c:pt>
                <c:pt idx="17">
                  <c:v>70.82410504348357</c:v>
                </c:pt>
                <c:pt idx="18">
                  <c:v>71.270160605437837</c:v>
                </c:pt>
                <c:pt idx="19">
                  <c:v>74.026633867497551</c:v>
                </c:pt>
                <c:pt idx="20">
                  <c:v>75.134697821742861</c:v>
                </c:pt>
                <c:pt idx="21">
                  <c:v>73.891188126695766</c:v>
                </c:pt>
                <c:pt idx="22">
                  <c:v>72.03208722396721</c:v>
                </c:pt>
                <c:pt idx="23">
                  <c:v>71.011822332153315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90.851290416959102</c:v>
                </c:pt>
                <c:pt idx="1">
                  <c:v>88.09051916187704</c:v>
                </c:pt>
                <c:pt idx="2">
                  <c:v>86.493719551094969</c:v>
                </c:pt>
                <c:pt idx="3">
                  <c:v>85.885130048195819</c:v>
                </c:pt>
                <c:pt idx="4">
                  <c:v>86.157592814532634</c:v>
                </c:pt>
                <c:pt idx="5">
                  <c:v>86.815243261699635</c:v>
                </c:pt>
                <c:pt idx="6">
                  <c:v>85.752059228335469</c:v>
                </c:pt>
                <c:pt idx="7">
                  <c:v>85.136382449789338</c:v>
                </c:pt>
                <c:pt idx="8">
                  <c:v>86.428477222633461</c:v>
                </c:pt>
                <c:pt idx="9">
                  <c:v>85.835087221929797</c:v>
                </c:pt>
                <c:pt idx="10">
                  <c:v>86.309873118787479</c:v>
                </c:pt>
                <c:pt idx="11">
                  <c:v>86.352678108666822</c:v>
                </c:pt>
                <c:pt idx="12">
                  <c:v>86.02692988391874</c:v>
                </c:pt>
                <c:pt idx="13">
                  <c:v>84.008055891351546</c:v>
                </c:pt>
                <c:pt idx="14">
                  <c:v>83.536252664303873</c:v>
                </c:pt>
                <c:pt idx="15">
                  <c:v>83.82126257930345</c:v>
                </c:pt>
                <c:pt idx="16">
                  <c:v>84.363911389628882</c:v>
                </c:pt>
                <c:pt idx="17">
                  <c:v>84.720122131413135</c:v>
                </c:pt>
                <c:pt idx="18">
                  <c:v>85.179750048792187</c:v>
                </c:pt>
                <c:pt idx="19">
                  <c:v>86.818795305716094</c:v>
                </c:pt>
                <c:pt idx="20">
                  <c:v>87.491114967027599</c:v>
                </c:pt>
                <c:pt idx="21">
                  <c:v>86.388061432567795</c:v>
                </c:pt>
                <c:pt idx="22">
                  <c:v>85.228288070352704</c:v>
                </c:pt>
                <c:pt idx="23">
                  <c:v>85.1626095564569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97.374141718387506</c:v>
                </c:pt>
                <c:pt idx="1">
                  <c:v>95.766987327217294</c:v>
                </c:pt>
                <c:pt idx="2">
                  <c:v>94.822860846802541</c:v>
                </c:pt>
                <c:pt idx="3">
                  <c:v>94.44227334760636</c:v>
                </c:pt>
                <c:pt idx="4">
                  <c:v>94.737793266684591</c:v>
                </c:pt>
                <c:pt idx="5">
                  <c:v>95.036830992947046</c:v>
                </c:pt>
                <c:pt idx="6">
                  <c:v>94.534626943608842</c:v>
                </c:pt>
                <c:pt idx="7">
                  <c:v>94.043044096157303</c:v>
                </c:pt>
                <c:pt idx="8">
                  <c:v>94.470658036531205</c:v>
                </c:pt>
                <c:pt idx="9">
                  <c:v>94.474714897766034</c:v>
                </c:pt>
                <c:pt idx="10">
                  <c:v>94.638676800404852</c:v>
                </c:pt>
                <c:pt idx="11">
                  <c:v>94.792806363256133</c:v>
                </c:pt>
                <c:pt idx="12">
                  <c:v>94.546650553244845</c:v>
                </c:pt>
                <c:pt idx="13">
                  <c:v>93.520816450553383</c:v>
                </c:pt>
                <c:pt idx="14">
                  <c:v>92.880941256200828</c:v>
                </c:pt>
                <c:pt idx="15">
                  <c:v>92.895291645196764</c:v>
                </c:pt>
                <c:pt idx="16">
                  <c:v>93.397626200758822</c:v>
                </c:pt>
                <c:pt idx="17">
                  <c:v>93.706867128637199</c:v>
                </c:pt>
                <c:pt idx="18">
                  <c:v>93.766291033226366</c:v>
                </c:pt>
                <c:pt idx="19">
                  <c:v>94.623589354129152</c:v>
                </c:pt>
                <c:pt idx="20">
                  <c:v>95.020749521297262</c:v>
                </c:pt>
                <c:pt idx="21">
                  <c:v>94.615593923264711</c:v>
                </c:pt>
                <c:pt idx="22">
                  <c:v>93.912342843149759</c:v>
                </c:pt>
                <c:pt idx="23">
                  <c:v>93.756012348150335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500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Sheet1!$F$2:$F$25</c:f>
              <c:numCache>
                <c:formatCode>General</c:formatCode>
                <c:ptCount val="24"/>
                <c:pt idx="0">
                  <c:v>99.917655982545995</c:v>
                </c:pt>
                <c:pt idx="1">
                  <c:v>99.763075150503909</c:v>
                </c:pt>
                <c:pt idx="2">
                  <c:v>99.673817712520091</c:v>
                </c:pt>
                <c:pt idx="3">
                  <c:v>99.573428026280013</c:v>
                </c:pt>
                <c:pt idx="4">
                  <c:v>99.602489155179214</c:v>
                </c:pt>
                <c:pt idx="5">
                  <c:v>99.631133312372995</c:v>
                </c:pt>
                <c:pt idx="6">
                  <c:v>99.427381199893233</c:v>
                </c:pt>
                <c:pt idx="7">
                  <c:v>99.240295074840503</c:v>
                </c:pt>
                <c:pt idx="8">
                  <c:v>99.319891581947772</c:v>
                </c:pt>
                <c:pt idx="9">
                  <c:v>99.363360063377598</c:v>
                </c:pt>
                <c:pt idx="10">
                  <c:v>99.412564958518558</c:v>
                </c:pt>
                <c:pt idx="11">
                  <c:v>99.326035589490346</c:v>
                </c:pt>
                <c:pt idx="12">
                  <c:v>99.290007825673584</c:v>
                </c:pt>
                <c:pt idx="13">
                  <c:v>99.15713609311257</c:v>
                </c:pt>
                <c:pt idx="14">
                  <c:v>98.994235109417346</c:v>
                </c:pt>
                <c:pt idx="15">
                  <c:v>98.89441715551645</c:v>
                </c:pt>
                <c:pt idx="16">
                  <c:v>99.050361535032536</c:v>
                </c:pt>
                <c:pt idx="17">
                  <c:v>99.043848814007617</c:v>
                </c:pt>
                <c:pt idx="18">
                  <c:v>99.16002895477348</c:v>
                </c:pt>
                <c:pt idx="19">
                  <c:v>99.396775806349794</c:v>
                </c:pt>
                <c:pt idx="20">
                  <c:v>99.481828376373812</c:v>
                </c:pt>
                <c:pt idx="21">
                  <c:v>99.471005712113637</c:v>
                </c:pt>
                <c:pt idx="22">
                  <c:v>99.323580150308374</c:v>
                </c:pt>
                <c:pt idx="23">
                  <c:v>99.22708260996103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8372267066072285"/>
          <c:h val="0.8965244930790070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ASX HHI, indexed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92.381424426003051</c:v>
                </c:pt>
                <c:pt idx="2">
                  <c:v>85.880727622032296</c:v>
                </c:pt>
                <c:pt idx="3">
                  <c:v>85.41509361107741</c:v>
                </c:pt>
                <c:pt idx="4">
                  <c:v>90.005841321927278</c:v>
                </c:pt>
                <c:pt idx="5">
                  <c:v>102.03902741950763</c:v>
                </c:pt>
                <c:pt idx="6">
                  <c:v>93.765537242860603</c:v>
                </c:pt>
                <c:pt idx="7">
                  <c:v>89.731444101263705</c:v>
                </c:pt>
                <c:pt idx="8">
                  <c:v>82.143563191847022</c:v>
                </c:pt>
                <c:pt idx="9">
                  <c:v>79.213880449146288</c:v>
                </c:pt>
                <c:pt idx="10">
                  <c:v>85.791158548355313</c:v>
                </c:pt>
                <c:pt idx="11">
                  <c:v>84.401246614202392</c:v>
                </c:pt>
                <c:pt idx="12">
                  <c:v>82.937825549833335</c:v>
                </c:pt>
                <c:pt idx="13">
                  <c:v>85.218777290272612</c:v>
                </c:pt>
                <c:pt idx="14">
                  <c:v>81.46294460800803</c:v>
                </c:pt>
                <c:pt idx="15">
                  <c:v>83.284828188474151</c:v>
                </c:pt>
                <c:pt idx="16">
                  <c:v>82.522065536414559</c:v>
                </c:pt>
                <c:pt idx="17">
                  <c:v>82.998484955197654</c:v>
                </c:pt>
                <c:pt idx="18">
                  <c:v>84.806875695202322</c:v>
                </c:pt>
                <c:pt idx="19">
                  <c:v>88.387845385498395</c:v>
                </c:pt>
                <c:pt idx="20">
                  <c:v>89.824466306637206</c:v>
                </c:pt>
                <c:pt idx="21">
                  <c:v>85.886565271973183</c:v>
                </c:pt>
                <c:pt idx="22">
                  <c:v>81.899541785601372</c:v>
                </c:pt>
                <c:pt idx="23">
                  <c:v>82.423211392448209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5506595244664574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15.7097724434695</c:v>
                </c:pt>
                <c:pt idx="1">
                  <c:v>20.276265082462118</c:v>
                </c:pt>
                <c:pt idx="2">
                  <c:v>24.900720694219739</c:v>
                </c:pt>
                <c:pt idx="3">
                  <c:v>22.168443452318861</c:v>
                </c:pt>
                <c:pt idx="4">
                  <c:v>22.11002810414983</c:v>
                </c:pt>
                <c:pt idx="5">
                  <c:v>23.213249100357167</c:v>
                </c:pt>
                <c:pt idx="6">
                  <c:v>27.623421529650109</c:v>
                </c:pt>
                <c:pt idx="7">
                  <c:v>35.738168333383996</c:v>
                </c:pt>
                <c:pt idx="8">
                  <c:v>37.80284043441938</c:v>
                </c:pt>
                <c:pt idx="9">
                  <c:v>41.304561380529812</c:v>
                </c:pt>
                <c:pt idx="10">
                  <c:v>48.637696658784996</c:v>
                </c:pt>
                <c:pt idx="11">
                  <c:v>44.670686583133318</c:v>
                </c:pt>
                <c:pt idx="12">
                  <c:v>64.343306184258992</c:v>
                </c:pt>
                <c:pt idx="13">
                  <c:v>83.273129703408586</c:v>
                </c:pt>
                <c:pt idx="14">
                  <c:v>72.643756975688333</c:v>
                </c:pt>
                <c:pt idx="15">
                  <c:v>66.642153406000034</c:v>
                </c:pt>
                <c:pt idx="16">
                  <c:v>47.760978744050036</c:v>
                </c:pt>
                <c:pt idx="17">
                  <c:v>45.303920998001665</c:v>
                </c:pt>
                <c:pt idx="18">
                  <c:v>48.220781274711371</c:v>
                </c:pt>
                <c:pt idx="19">
                  <c:v>52.863761498690664</c:v>
                </c:pt>
                <c:pt idx="20">
                  <c:v>40.372730215721475</c:v>
                </c:pt>
                <c:pt idx="21">
                  <c:v>50.596659347218967</c:v>
                </c:pt>
                <c:pt idx="22">
                  <c:v>57.439123657490867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75th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13.266020745217627</c:v>
                </c:pt>
                <c:pt idx="1">
                  <c:v>16.390826133721941</c:v>
                </c:pt>
                <c:pt idx="2">
                  <c:v>18.742066792139013</c:v>
                </c:pt>
                <c:pt idx="3">
                  <c:v>16.992316136114162</c:v>
                </c:pt>
                <c:pt idx="4">
                  <c:v>19.038760067745937</c:v>
                </c:pt>
                <c:pt idx="5">
                  <c:v>22.782028941586486</c:v>
                </c:pt>
                <c:pt idx="6">
                  <c:v>20.036786244918051</c:v>
                </c:pt>
                <c:pt idx="7">
                  <c:v>20.311179837076949</c:v>
                </c:pt>
                <c:pt idx="8">
                  <c:v>23.261661643650758</c:v>
                </c:pt>
                <c:pt idx="9">
                  <c:v>25.070411592176058</c:v>
                </c:pt>
                <c:pt idx="10">
                  <c:v>26.783722634715275</c:v>
                </c:pt>
                <c:pt idx="11">
                  <c:v>27.107894595176575</c:v>
                </c:pt>
                <c:pt idx="12">
                  <c:v>28.700130301060756</c:v>
                </c:pt>
                <c:pt idx="13">
                  <c:v>35.095249450229183</c:v>
                </c:pt>
                <c:pt idx="14">
                  <c:v>42.20426409903714</c:v>
                </c:pt>
                <c:pt idx="15">
                  <c:v>37.842865373778814</c:v>
                </c:pt>
                <c:pt idx="16">
                  <c:v>40.347188976541851</c:v>
                </c:pt>
                <c:pt idx="17">
                  <c:v>36.332181728446372</c:v>
                </c:pt>
                <c:pt idx="18">
                  <c:v>39.794880698447344</c:v>
                </c:pt>
                <c:pt idx="19">
                  <c:v>37.992852201982934</c:v>
                </c:pt>
                <c:pt idx="20">
                  <c:v>33.879305953474152</c:v>
                </c:pt>
                <c:pt idx="21">
                  <c:v>36.508620689655174</c:v>
                </c:pt>
                <c:pt idx="22">
                  <c:v>33.47340469216239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11.989596110363989</c:v>
                </c:pt>
                <c:pt idx="1">
                  <c:v>12.751290287652939</c:v>
                </c:pt>
                <c:pt idx="2">
                  <c:v>16.846256387469452</c:v>
                </c:pt>
                <c:pt idx="3">
                  <c:v>12.569038140861904</c:v>
                </c:pt>
                <c:pt idx="4">
                  <c:v>13.701611879680161</c:v>
                </c:pt>
                <c:pt idx="5">
                  <c:v>15.49948455614469</c:v>
                </c:pt>
                <c:pt idx="6">
                  <c:v>15.232341554428505</c:v>
                </c:pt>
                <c:pt idx="7">
                  <c:v>17.01907148621671</c:v>
                </c:pt>
                <c:pt idx="8">
                  <c:v>14.647224835371588</c:v>
                </c:pt>
                <c:pt idx="9">
                  <c:v>16.448888083699444</c:v>
                </c:pt>
                <c:pt idx="10">
                  <c:v>15.819213461927962</c:v>
                </c:pt>
                <c:pt idx="11">
                  <c:v>17.72730766274691</c:v>
                </c:pt>
                <c:pt idx="12">
                  <c:v>19.577357049947295</c:v>
                </c:pt>
                <c:pt idx="13">
                  <c:v>26.967404369652829</c:v>
                </c:pt>
                <c:pt idx="14">
                  <c:v>25.372498935717324</c:v>
                </c:pt>
                <c:pt idx="15">
                  <c:v>23.05298229905641</c:v>
                </c:pt>
                <c:pt idx="16">
                  <c:v>20.789473684210527</c:v>
                </c:pt>
                <c:pt idx="17">
                  <c:v>18.556200949487014</c:v>
                </c:pt>
                <c:pt idx="18">
                  <c:v>21.490367106433691</c:v>
                </c:pt>
                <c:pt idx="19">
                  <c:v>20.470496490772032</c:v>
                </c:pt>
                <c:pt idx="20">
                  <c:v>18.968579354140861</c:v>
                </c:pt>
                <c:pt idx="21">
                  <c:v>19.42852347585281</c:v>
                </c:pt>
                <c:pt idx="22">
                  <c:v>20.479259341187007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8.6059092800665837</c:v>
                </c:pt>
                <c:pt idx="1">
                  <c:v>10.178983929669453</c:v>
                </c:pt>
                <c:pt idx="2">
                  <c:v>12.917450442807906</c:v>
                </c:pt>
                <c:pt idx="3">
                  <c:v>10.000355757942296</c:v>
                </c:pt>
                <c:pt idx="4">
                  <c:v>9.6228213507625266</c:v>
                </c:pt>
                <c:pt idx="5">
                  <c:v>10.849297188218831</c:v>
                </c:pt>
                <c:pt idx="6">
                  <c:v>11.028065168272089</c:v>
                </c:pt>
                <c:pt idx="7">
                  <c:v>11.15498722916125</c:v>
                </c:pt>
                <c:pt idx="8">
                  <c:v>9.2613258107312024</c:v>
                </c:pt>
                <c:pt idx="9">
                  <c:v>10.641417226634086</c:v>
                </c:pt>
                <c:pt idx="10">
                  <c:v>11.781694481861145</c:v>
                </c:pt>
                <c:pt idx="11">
                  <c:v>12.844460884039208</c:v>
                </c:pt>
                <c:pt idx="12">
                  <c:v>13.102673556504158</c:v>
                </c:pt>
                <c:pt idx="13">
                  <c:v>18.032717275132008</c:v>
                </c:pt>
                <c:pt idx="14">
                  <c:v>15.75927023610317</c:v>
                </c:pt>
                <c:pt idx="15">
                  <c:v>11.276825593542391</c:v>
                </c:pt>
                <c:pt idx="16">
                  <c:v>11.763084555783541</c:v>
                </c:pt>
                <c:pt idx="17">
                  <c:v>10.525438758324357</c:v>
                </c:pt>
                <c:pt idx="18">
                  <c:v>13.002669439417721</c:v>
                </c:pt>
                <c:pt idx="19">
                  <c:v>13.91823437470576</c:v>
                </c:pt>
                <c:pt idx="20">
                  <c:v>11.299809223113364</c:v>
                </c:pt>
                <c:pt idx="21">
                  <c:v>10.213809866445473</c:v>
                </c:pt>
                <c:pt idx="22">
                  <c:v>13.260439688263348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3"/>
                <c:pt idx="0">
                  <c:v>6.6782013427867524</c:v>
                </c:pt>
                <c:pt idx="1">
                  <c:v>9.5189615678289634</c:v>
                </c:pt>
                <c:pt idx="2">
                  <c:v>8.768563141941252</c:v>
                </c:pt>
                <c:pt idx="3">
                  <c:v>6.8774524197207905</c:v>
                </c:pt>
                <c:pt idx="4">
                  <c:v>6.8720130468694602</c:v>
                </c:pt>
                <c:pt idx="5">
                  <c:v>7.4250780015224009</c:v>
                </c:pt>
                <c:pt idx="6">
                  <c:v>6.7240757806604616</c:v>
                </c:pt>
                <c:pt idx="7">
                  <c:v>6.1582417399344438</c:v>
                </c:pt>
                <c:pt idx="8">
                  <c:v>4.0349497597204023</c:v>
                </c:pt>
                <c:pt idx="9">
                  <c:v>7.1276312283506531</c:v>
                </c:pt>
                <c:pt idx="10">
                  <c:v>6.5133862640899736</c:v>
                </c:pt>
                <c:pt idx="11">
                  <c:v>8.983201213404687</c:v>
                </c:pt>
                <c:pt idx="12">
                  <c:v>8.7497318456772586</c:v>
                </c:pt>
                <c:pt idx="13">
                  <c:v>9.225974566325986</c:v>
                </c:pt>
                <c:pt idx="14">
                  <c:v>5.0972341823048835</c:v>
                </c:pt>
                <c:pt idx="15">
                  <c:v>6.5800462723242594</c:v>
                </c:pt>
                <c:pt idx="16">
                  <c:v>4.0832769866751963</c:v>
                </c:pt>
                <c:pt idx="17">
                  <c:v>4.5332662868863016</c:v>
                </c:pt>
                <c:pt idx="18">
                  <c:v>4.9043630762058887</c:v>
                </c:pt>
                <c:pt idx="19">
                  <c:v>6.3882871031651272</c:v>
                </c:pt>
                <c:pt idx="20">
                  <c:v>5.5914226021687652</c:v>
                </c:pt>
                <c:pt idx="21">
                  <c:v>5.6623818123871237</c:v>
                </c:pt>
                <c:pt idx="22">
                  <c:v>6.6941888944562269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&gt;=.50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63.019999999999996</c:v>
                </c:pt>
                <c:pt idx="1">
                  <c:v>49.2</c:v>
                </c:pt>
                <c:pt idx="2">
                  <c:v>36.94</c:v>
                </c:pt>
                <c:pt idx="3">
                  <c:v>31.45</c:v>
                </c:pt>
                <c:pt idx="4">
                  <c:v>28.78</c:v>
                </c:pt>
                <c:pt idx="5">
                  <c:v>25.175000000000004</c:v>
                </c:pt>
                <c:pt idx="6">
                  <c:v>18.535</c:v>
                </c:pt>
                <c:pt idx="7">
                  <c:v>18.535</c:v>
                </c:pt>
                <c:pt idx="8">
                  <c:v>16.7</c:v>
                </c:pt>
                <c:pt idx="9">
                  <c:v>17.025000000000002</c:v>
                </c:pt>
                <c:pt idx="10">
                  <c:v>16.55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.30 to .50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37.69</c:v>
                </c:pt>
                <c:pt idx="1">
                  <c:v>35.709999999999994</c:v>
                </c:pt>
                <c:pt idx="2">
                  <c:v>34.880000000000003</c:v>
                </c:pt>
                <c:pt idx="3">
                  <c:v>30.115000000000002</c:v>
                </c:pt>
                <c:pt idx="4">
                  <c:v>30.454999999999998</c:v>
                </c:pt>
                <c:pt idx="5">
                  <c:v>27.344999999999999</c:v>
                </c:pt>
                <c:pt idx="6">
                  <c:v>26.534999999999997</c:v>
                </c:pt>
                <c:pt idx="7">
                  <c:v>23.275000000000002</c:v>
                </c:pt>
                <c:pt idx="8">
                  <c:v>19</c:v>
                </c:pt>
                <c:pt idx="9">
                  <c:v>16.585000000000001</c:v>
                </c:pt>
                <c:pt idx="10">
                  <c:v>17.5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.20 to .30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23.71</c:v>
                </c:pt>
                <c:pt idx="1">
                  <c:v>22.61</c:v>
                </c:pt>
                <c:pt idx="2">
                  <c:v>21.87</c:v>
                </c:pt>
                <c:pt idx="3">
                  <c:v>20.309999999999999</c:v>
                </c:pt>
                <c:pt idx="4">
                  <c:v>19.024999999999999</c:v>
                </c:pt>
                <c:pt idx="5">
                  <c:v>17.68</c:v>
                </c:pt>
                <c:pt idx="6">
                  <c:v>15.25</c:v>
                </c:pt>
                <c:pt idx="7">
                  <c:v>15.810000000000002</c:v>
                </c:pt>
                <c:pt idx="8">
                  <c:v>15.784999999999998</c:v>
                </c:pt>
                <c:pt idx="9">
                  <c:v>15.360000000000001</c:v>
                </c:pt>
                <c:pt idx="10">
                  <c:v>15.190000000000001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.10 to .20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13.705</c:v>
                </c:pt>
                <c:pt idx="1">
                  <c:v>13.600000000000001</c:v>
                </c:pt>
                <c:pt idx="2">
                  <c:v>13.37</c:v>
                </c:pt>
                <c:pt idx="3">
                  <c:v>12.93</c:v>
                </c:pt>
                <c:pt idx="4">
                  <c:v>12.17</c:v>
                </c:pt>
                <c:pt idx="5">
                  <c:v>12.17</c:v>
                </c:pt>
                <c:pt idx="6">
                  <c:v>12.07</c:v>
                </c:pt>
                <c:pt idx="7">
                  <c:v>11.56</c:v>
                </c:pt>
                <c:pt idx="8">
                  <c:v>10.72</c:v>
                </c:pt>
                <c:pt idx="9">
                  <c:v>10.67</c:v>
                </c:pt>
                <c:pt idx="10">
                  <c:v>10.51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 to 0.1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6.69</c:v>
                </c:pt>
                <c:pt idx="1">
                  <c:v>7.16</c:v>
                </c:pt>
                <c:pt idx="2">
                  <c:v>7.4700000000000006</c:v>
                </c:pt>
                <c:pt idx="3">
                  <c:v>7.51</c:v>
                </c:pt>
                <c:pt idx="4">
                  <c:v>7.6300000000000008</c:v>
                </c:pt>
                <c:pt idx="5">
                  <c:v>7.79</c:v>
                </c:pt>
                <c:pt idx="6">
                  <c:v>7.794999999999999</c:v>
                </c:pt>
                <c:pt idx="7">
                  <c:v>7.79</c:v>
                </c:pt>
                <c:pt idx="8">
                  <c:v>7.19</c:v>
                </c:pt>
                <c:pt idx="9">
                  <c:v>7.02</c:v>
                </c:pt>
                <c:pt idx="10">
                  <c:v>7.42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&lt;0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-9.8699999999999992</c:v>
                </c:pt>
                <c:pt idx="1">
                  <c:v>-5.6099999999999994</c:v>
                </c:pt>
                <c:pt idx="2">
                  <c:v>-2.33</c:v>
                </c:pt>
                <c:pt idx="3">
                  <c:v>-1.7399999999999998</c:v>
                </c:pt>
                <c:pt idx="4">
                  <c:v>-2.0950000000000002</c:v>
                </c:pt>
                <c:pt idx="5">
                  <c:v>0.59000000000000008</c:v>
                </c:pt>
                <c:pt idx="6">
                  <c:v>3.4549999999999996</c:v>
                </c:pt>
                <c:pt idx="7">
                  <c:v>4.72</c:v>
                </c:pt>
                <c:pt idx="8">
                  <c:v>3.6999999999999997</c:v>
                </c:pt>
                <c:pt idx="9">
                  <c:v>4.6500000000000004</c:v>
                </c:pt>
                <c:pt idx="10">
                  <c:v>4.6850000000000005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&lt;0.1</c:v>
                      </c:pt>
                    </c:strCache>
                  </c:strRef>
                </c:tx>
                <c:spPr>
                  <a:ln>
                    <a:solidFill>
                      <a:srgbClr val="FFE07F"/>
                    </a:solidFill>
                  </a:ln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Sheet1!$H$2:$H$12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5.76</c:v>
                      </c:pt>
                      <c:pt idx="1">
                        <c:v>6.54</c:v>
                      </c:pt>
                      <c:pt idx="2">
                        <c:v>6.8949999999999996</c:v>
                      </c:pt>
                      <c:pt idx="3">
                        <c:v>7.1099999999999994</c:v>
                      </c:pt>
                      <c:pt idx="4">
                        <c:v>7.214999999999999</c:v>
                      </c:pt>
                      <c:pt idx="5">
                        <c:v>7.3800000000000008</c:v>
                      </c:pt>
                      <c:pt idx="6">
                        <c:v>7.335</c:v>
                      </c:pt>
                      <c:pt idx="7">
                        <c:v>7.214999999999999</c:v>
                      </c:pt>
                      <c:pt idx="8">
                        <c:v>6.9750000000000005</c:v>
                      </c:pt>
                      <c:pt idx="9">
                        <c:v>6.77</c:v>
                      </c:pt>
                      <c:pt idx="10">
                        <c:v>7.07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6F7-4744-8761-1DBE9520E249}"/>
                  </c:ext>
                </c:extLst>
              </c15:ser>
            </c15:filteredLineSeries>
          </c:ext>
        </c:extLst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dPt>
            <c:idx val="0"/>
            <c:marker>
              <c:spPr>
                <a:solidFill>
                  <a:srgbClr val="A02226"/>
                </a:solidFill>
                <a:ln w="3175">
                  <a:solidFill>
                    <a:srgbClr val="A02226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Lbls>
            <c:dLbl>
              <c:idx val="0"/>
              <c:layout>
                <c:manualLayout>
                  <c:x val="-1.8245099203536772E-2"/>
                  <c:y val="2.8613352626847E-2"/>
                </c:manualLayout>
              </c:layout>
              <c:tx>
                <c:rich>
                  <a:bodyPr wrap="square" lIns="38100" tIns="0" rIns="38100" bIns="18000" anchor="ctr">
                    <a:sp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6093A7A-C5EB-452B-AA6D-72DB368C731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2.2806374004421075E-2"/>
                  <c:y val="-3.6167711100297761E-2"/>
                </c:manualLayout>
              </c:layout>
              <c:tx>
                <c:rich>
                  <a:bodyPr/>
                  <a:lstStyle/>
                  <a:p>
                    <a:fld id="{D54266BD-2210-4F7B-A601-9884C944B7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layout>
                <c:manualLayout>
                  <c:x val="-5.5748270224254207E-17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A30520F8-E1C4-49BB-9D95-7958F8D6E91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270D76C-6CA6-4AFA-AE1C-C8C58700888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layout>
                <c:manualLayout>
                  <c:x val="-6.0816997345123133E-3"/>
                  <c:y val="-6.269069924051604E-2"/>
                </c:manualLayout>
              </c:layout>
              <c:tx>
                <c:rich>
                  <a:bodyPr/>
                  <a:lstStyle/>
                  <a:p>
                    <a:fld id="{6BE6A9C8-5B83-4166-93DB-0F0F39137D9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layout>
                <c:manualLayout>
                  <c:x val="1.5204249336280643E-2"/>
                  <c:y val="-7.2335422200595426E-3"/>
                </c:manualLayout>
              </c:layout>
              <c:tx>
                <c:rich>
                  <a:bodyPr/>
                  <a:lstStyle/>
                  <a:p>
                    <a:fld id="{9C31B0B6-BC93-42EE-A47B-B81248C7872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50EB8B1-8656-4070-9380-5ADF3549F8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layout>
                <c:manualLayout>
                  <c:x val="-0.11707271988936095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A8385194-CB08-4A5F-AE53-DA1BF2F46A5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layout>
                <c:manualLayout>
                  <c:x val="0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8B255D1D-BC8A-4D85-8C02-E365A54C73B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0"/>
                  <c:y val="3.0511102548536378E-2"/>
                </c:manualLayout>
              </c:layout>
              <c:tx>
                <c:rich>
                  <a:bodyPr/>
                  <a:lstStyle/>
                  <a:p>
                    <a:fld id="{F0A661A0-CADC-490A-AA0A-CB06B375053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layout>
                <c:manualLayout>
                  <c:x val="-0.12320769435579955"/>
                  <c:y val="-4.302798089015719E-17"/>
                </c:manualLayout>
              </c:layout>
              <c:tx>
                <c:rich>
                  <a:bodyPr/>
                  <a:lstStyle/>
                  <a:p>
                    <a:fld id="{EEA17498-0539-4E4D-B8BB-0A02191B03B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layout>
                <c:manualLayout>
                  <c:x val="3.3449348539817417E-2"/>
                  <c:y val="-4.8223614800397396E-3"/>
                </c:manualLayout>
              </c:layout>
              <c:tx>
                <c:rich>
                  <a:bodyPr/>
                  <a:lstStyle/>
                  <a:p>
                    <a:fld id="{484BA9BC-B757-484A-8D7F-8A131F9BEAE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layout>
                <c:manualLayout>
                  <c:x val="1.5204249336280642E-3"/>
                  <c:y val="3.9899134101932215E-2"/>
                </c:manualLayout>
              </c:layout>
              <c:tx>
                <c:rich>
                  <a:bodyPr/>
                  <a:lstStyle/>
                  <a:p>
                    <a:fld id="{EF8F7977-55F0-41C0-8D42-FC21DEAC067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320F6E2-7CFA-4430-809C-9D633475B13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C07C795-5C0E-4756-8CD2-8719FD54C9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1.2163399469024514E-2"/>
                  <c:y val="1.4467084440119042E-2"/>
                </c:manualLayout>
              </c:layout>
              <c:tx>
                <c:rich>
                  <a:bodyPr/>
                  <a:lstStyle/>
                  <a:p>
                    <a:fld id="{ED7A6C32-91CD-433F-9A01-62BBD95FE94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9621849966861921"/>
                  <c:y val="-2.1123070995140585E-2"/>
                </c:manualLayout>
              </c:layout>
              <c:tx>
                <c:rich>
                  <a:bodyPr/>
                  <a:lstStyle/>
                  <a:p>
                    <a:fld id="{D3ADDC16-B7F1-43BA-BCA3-B950A4CF8D9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layout>
                <c:manualLayout>
                  <c:x val="-0.10186847055308036"/>
                  <c:y val="-7.9568964420654975E-2"/>
                </c:manualLayout>
              </c:layout>
              <c:tx>
                <c:rich>
                  <a:bodyPr/>
                  <a:lstStyle/>
                  <a:p>
                    <a:fld id="{3C642086-6D74-4462-B0E7-EA98BAD21AE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layout>
                <c:manualLayout>
                  <c:x val="-0.11866150408575298"/>
                  <c:y val="1.4082047330093724E-2"/>
                </c:manualLayout>
              </c:layout>
              <c:tx>
                <c:rich>
                  <a:bodyPr/>
                  <a:lstStyle/>
                  <a:p>
                    <a:fld id="{1B72EA71-4E86-48D6-8963-F217C68D5A9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E40BEC2-B1A8-492F-B249-8B9E8EA127B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layout>
                <c:manualLayout>
                  <c:x val="4.5612748008840819E-3"/>
                  <c:y val="1.6878265180138935E-2"/>
                </c:manualLayout>
              </c:layout>
              <c:tx>
                <c:rich>
                  <a:bodyPr/>
                  <a:lstStyle/>
                  <a:p>
                    <a:fld id="{66A720B3-9BCC-4C30-BC69-657C0D3D255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layout>
                <c:manualLayout>
                  <c:x val="-3.0408498672561284E-3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4E9D1BED-8427-47FD-B6EA-F53B0E184C7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layout>
                <c:manualLayout>
                  <c:x val="4.2571898141585747E-2"/>
                  <c:y val="-2.4111807400198477E-3"/>
                </c:manualLayout>
              </c:layout>
              <c:tx>
                <c:rich>
                  <a:bodyPr/>
                  <a:lstStyle/>
                  <a:p>
                    <a:fld id="{B115A61B-F7EC-4CA4-8074-4B4DB86AE0C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layout>
                <c:manualLayout>
                  <c:x val="0.10186847055308031"/>
                  <c:y val="-4.8223614800396953E-3"/>
                </c:manualLayout>
              </c:layout>
              <c:tx>
                <c:rich>
                  <a:bodyPr/>
                  <a:lstStyle/>
                  <a:p>
                    <a:fld id="{6CFFDD63-0E6D-40D1-ABCC-91E5387B73F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BE8CE06E-CF1E-4490-850B-07860329828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65.134519999999995</c:v>
                </c:pt>
                <c:pt idx="1">
                  <c:v>57.406644000000007</c:v>
                </c:pt>
                <c:pt idx="2">
                  <c:v>87.113320000000002</c:v>
                </c:pt>
                <c:pt idx="3">
                  <c:v>72.775617999999994</c:v>
                </c:pt>
                <c:pt idx="4">
                  <c:v>65.633642000000009</c:v>
                </c:pt>
                <c:pt idx="5">
                  <c:v>81.149704</c:v>
                </c:pt>
                <c:pt idx="6">
                  <c:v>96.27579999999999</c:v>
                </c:pt>
                <c:pt idx="7">
                  <c:v>95.528897999999998</c:v>
                </c:pt>
                <c:pt idx="8">
                  <c:v>63.680025999999998</c:v>
                </c:pt>
                <c:pt idx="9">
                  <c:v>74.996362000000005</c:v>
                </c:pt>
                <c:pt idx="10">
                  <c:v>67.162134000000009</c:v>
                </c:pt>
                <c:pt idx="11">
                  <c:v>75.136972</c:v>
                </c:pt>
                <c:pt idx="12">
                  <c:v>99.999510000000001</c:v>
                </c:pt>
                <c:pt idx="13">
                  <c:v>70.272487999999996</c:v>
                </c:pt>
                <c:pt idx="14">
                  <c:v>77.402299999999997</c:v>
                </c:pt>
                <c:pt idx="15">
                  <c:v>55.499144000000001</c:v>
                </c:pt>
                <c:pt idx="16">
                  <c:v>44.267668</c:v>
                </c:pt>
                <c:pt idx="17">
                  <c:v>30.360446000000003</c:v>
                </c:pt>
                <c:pt idx="18">
                  <c:v>85.756693999999996</c:v>
                </c:pt>
                <c:pt idx="19">
                  <c:v>79.670721999999998</c:v>
                </c:pt>
                <c:pt idx="20">
                  <c:v>94.831174000000004</c:v>
                </c:pt>
                <c:pt idx="21">
                  <c:v>48.346040000000002</c:v>
                </c:pt>
                <c:pt idx="22">
                  <c:v>86.216183999999998</c:v>
                </c:pt>
                <c:pt idx="23">
                  <c:v>71.295563999999999</c:v>
                </c:pt>
                <c:pt idx="24">
                  <c:v>54.591354000000003</c:v>
                </c:pt>
                <c:pt idx="25">
                  <c:v>72.960933999999995</c:v>
                </c:pt>
                <c:pt idx="26">
                  <c:v>94.098236000000014</c:v>
                </c:pt>
                <c:pt idx="27">
                  <c:v>88.946096000000011</c:v>
                </c:pt>
                <c:pt idx="28">
                  <c:v>58.610225999999997</c:v>
                </c:pt>
                <c:pt idx="29">
                  <c:v>33.645641999999995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5th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26.056659148223254</c:v>
                </c:pt>
                <c:pt idx="1">
                  <c:v>20.599659039945418</c:v>
                </c:pt>
                <c:pt idx="2">
                  <c:v>19.346338431183487</c:v>
                </c:pt>
                <c:pt idx="3">
                  <c:v>18.228892724451942</c:v>
                </c:pt>
                <c:pt idx="4">
                  <c:v>16.622088109300474</c:v>
                </c:pt>
                <c:pt idx="5">
                  <c:v>16.860111054785186</c:v>
                </c:pt>
                <c:pt idx="6">
                  <c:v>16.001052894928407</c:v>
                </c:pt>
                <c:pt idx="7">
                  <c:v>13.979362744964643</c:v>
                </c:pt>
                <c:pt idx="8">
                  <c:v>13.246301991178544</c:v>
                </c:pt>
                <c:pt idx="9">
                  <c:v>10.756997954454924</c:v>
                </c:pt>
                <c:pt idx="10">
                  <c:v>10.277890006713145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57-4807-8F1C-282E40744396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4th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15.502149842499726</c:v>
                </c:pt>
                <c:pt idx="1">
                  <c:v>14.724653423498379</c:v>
                </c:pt>
                <c:pt idx="2">
                  <c:v>13.853479389235094</c:v>
                </c:pt>
                <c:pt idx="3">
                  <c:v>13.58320405526889</c:v>
                </c:pt>
                <c:pt idx="4">
                  <c:v>13.35609441671324</c:v>
                </c:pt>
                <c:pt idx="5">
                  <c:v>13.783213609240732</c:v>
                </c:pt>
                <c:pt idx="6">
                  <c:v>12.417098152836173</c:v>
                </c:pt>
                <c:pt idx="7">
                  <c:v>11.175724314519266</c:v>
                </c:pt>
                <c:pt idx="8">
                  <c:v>10.719632602642349</c:v>
                </c:pt>
                <c:pt idx="9">
                  <c:v>11.175724314519266</c:v>
                </c:pt>
                <c:pt idx="10">
                  <c:v>10.34949638938869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57-4807-8F1C-282E4074439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10.137249469973804</c:v>
                </c:pt>
                <c:pt idx="1">
                  <c:v>9.6091256524705457</c:v>
                </c:pt>
                <c:pt idx="2">
                  <c:v>9.2664902386893697</c:v>
                </c:pt>
                <c:pt idx="3">
                  <c:v>8.7462771825542429</c:v>
                </c:pt>
                <c:pt idx="4">
                  <c:v>8.6957535467040525</c:v>
                </c:pt>
                <c:pt idx="5">
                  <c:v>8.892859540759785</c:v>
                </c:pt>
                <c:pt idx="6">
                  <c:v>8.0552223135195877</c:v>
                </c:pt>
                <c:pt idx="7">
                  <c:v>7.9771678878342884</c:v>
                </c:pt>
                <c:pt idx="8">
                  <c:v>7.4497030398348345</c:v>
                </c:pt>
                <c:pt idx="9">
                  <c:v>8.315071567027168</c:v>
                </c:pt>
                <c:pt idx="10">
                  <c:v>9.1692224583934703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57-4807-8F1C-282E40744396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2nd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5.7240457889257366</c:v>
                </c:pt>
                <c:pt idx="1">
                  <c:v>7.0667202963657569</c:v>
                </c:pt>
                <c:pt idx="2">
                  <c:v>7.2573094077737155</c:v>
                </c:pt>
                <c:pt idx="3">
                  <c:v>7.4497030398348345</c:v>
                </c:pt>
                <c:pt idx="4">
                  <c:v>8.137282520281433</c:v>
                </c:pt>
                <c:pt idx="5">
                  <c:v>8.0224815967072249</c:v>
                </c:pt>
                <c:pt idx="6">
                  <c:v>8.1725902129884709</c:v>
                </c:pt>
                <c:pt idx="7">
                  <c:v>8.5842431250580606</c:v>
                </c:pt>
                <c:pt idx="8">
                  <c:v>8.5531456359779856</c:v>
                </c:pt>
                <c:pt idx="9">
                  <c:v>7.0990663893249071</c:v>
                </c:pt>
                <c:pt idx="10">
                  <c:v>8.4030743907661858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57-4807-8F1C-282E40744396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1st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-11.882426543550581</c:v>
                </c:pt>
                <c:pt idx="1">
                  <c:v>1.4449520371964346</c:v>
                </c:pt>
                <c:pt idx="2">
                  <c:v>3.2986631259875927</c:v>
                </c:pt>
                <c:pt idx="3">
                  <c:v>4.9658398388138778</c:v>
                </c:pt>
                <c:pt idx="4">
                  <c:v>4.297823860749781</c:v>
                </c:pt>
                <c:pt idx="5">
                  <c:v>4.8784426125596472</c:v>
                </c:pt>
                <c:pt idx="6">
                  <c:v>4.3867892782592772</c:v>
                </c:pt>
                <c:pt idx="7">
                  <c:v>3.6083051647011755</c:v>
                </c:pt>
                <c:pt idx="8">
                  <c:v>6.0035963168068269</c:v>
                </c:pt>
                <c:pt idx="9">
                  <c:v>7.9864204510396162</c:v>
                </c:pt>
                <c:pt idx="10">
                  <c:v>4.6484905485322692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57-4807-8F1C-282E4074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14"/>
          <c:y val="9.0234910113392783E-2"/>
          <c:w val="0.75155151809779563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2"/>
                <c:pt idx="0">
                  <c:v>35.74</c:v>
                </c:pt>
                <c:pt idx="1">
                  <c:v>34</c:v>
                </c:pt>
                <c:pt idx="2">
                  <c:v>36</c:v>
                </c:pt>
                <c:pt idx="3">
                  <c:v>35</c:v>
                </c:pt>
                <c:pt idx="4">
                  <c:v>30</c:v>
                </c:pt>
                <c:pt idx="5">
                  <c:v>28</c:v>
                </c:pt>
                <c:pt idx="6">
                  <c:v>33</c:v>
                </c:pt>
                <c:pt idx="7">
                  <c:v>33.799999999999997</c:v>
                </c:pt>
                <c:pt idx="8">
                  <c:v>43</c:v>
                </c:pt>
                <c:pt idx="9">
                  <c:v>32.5</c:v>
                </c:pt>
                <c:pt idx="10">
                  <c:v>52</c:v>
                </c:pt>
                <c:pt idx="1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2"/>
                <c:pt idx="0">
                  <c:v>33.130000000000003</c:v>
                </c:pt>
                <c:pt idx="1">
                  <c:v>33</c:v>
                </c:pt>
                <c:pt idx="2">
                  <c:v>30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29</c:v>
                </c:pt>
                <c:pt idx="7">
                  <c:v>24.6</c:v>
                </c:pt>
                <c:pt idx="8">
                  <c:v>29</c:v>
                </c:pt>
                <c:pt idx="9">
                  <c:v>22.5</c:v>
                </c:pt>
                <c:pt idx="10">
                  <c:v>37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2"/>
                <c:pt idx="0">
                  <c:v>16.88</c:v>
                </c:pt>
                <c:pt idx="1">
                  <c:v>33</c:v>
                </c:pt>
                <c:pt idx="2">
                  <c:v>21</c:v>
                </c:pt>
                <c:pt idx="3">
                  <c:v>16</c:v>
                </c:pt>
                <c:pt idx="4">
                  <c:v>26</c:v>
                </c:pt>
                <c:pt idx="5">
                  <c:v>23</c:v>
                </c:pt>
                <c:pt idx="6">
                  <c:v>28</c:v>
                </c:pt>
                <c:pt idx="7">
                  <c:v>16.100000000000001</c:v>
                </c:pt>
                <c:pt idx="8">
                  <c:v>23</c:v>
                </c:pt>
                <c:pt idx="9">
                  <c:v>17.5</c:v>
                </c:pt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2"/>
                <c:pt idx="0">
                  <c:v>12.8</c:v>
                </c:pt>
                <c:pt idx="2">
                  <c:v>13</c:v>
                </c:pt>
                <c:pt idx="3">
                  <c:v>17</c:v>
                </c:pt>
                <c:pt idx="5">
                  <c:v>21</c:v>
                </c:pt>
                <c:pt idx="7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</c:spPr>
          <c:invertIfNegative val="0"/>
          <c:dPt>
            <c:idx val="7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cat>
            <c:strRef>
              <c:f>Sheet1!$A$2:$A$14</c:f>
              <c:strCache>
                <c:ptCount val="12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Spain</c:v>
                </c:pt>
                <c:pt idx="5">
                  <c:v>Poland</c:v>
                </c:pt>
                <c:pt idx="6">
                  <c:v>Canada</c:v>
                </c:pt>
                <c:pt idx="7">
                  <c:v>Australia</c:v>
                </c:pt>
                <c:pt idx="8">
                  <c:v>Romania</c:v>
                </c:pt>
                <c:pt idx="9">
                  <c:v>Netherlands</c:v>
                </c:pt>
                <c:pt idx="10">
                  <c:v>Norway</c:v>
                </c:pt>
                <c:pt idx="11">
                  <c:v>Ireland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2"/>
                <c:pt idx="0">
                  <c:v>1.46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16</c:v>
                </c:pt>
                <c:pt idx="5">
                  <c:v>2</c:v>
                </c:pt>
                <c:pt idx="6">
                  <c:v>10</c:v>
                </c:pt>
                <c:pt idx="7">
                  <c:v>22.400000000000006</c:v>
                </c:pt>
                <c:pt idx="8">
                  <c:v>5</c:v>
                </c:pt>
                <c:pt idx="9">
                  <c:v>27.5</c:v>
                </c:pt>
                <c:pt idx="10">
                  <c:v>11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14"/>
          <c:y val="9.0234910113392783E-2"/>
          <c:w val="0.75155151809779563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21.6</c:v>
                </c:pt>
                <c:pt idx="1">
                  <c:v>30.2</c:v>
                </c:pt>
                <c:pt idx="2">
                  <c:v>36.299999999999997</c:v>
                </c:pt>
                <c:pt idx="3">
                  <c:v>40.5</c:v>
                </c:pt>
                <c:pt idx="4">
                  <c:v>18.399999999999999</c:v>
                </c:pt>
                <c:pt idx="5">
                  <c:v>46.3</c:v>
                </c:pt>
                <c:pt idx="6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17.2</c:v>
                </c:pt>
                <c:pt idx="1">
                  <c:v>24.1</c:v>
                </c:pt>
                <c:pt idx="2">
                  <c:v>23.2</c:v>
                </c:pt>
                <c:pt idx="3">
                  <c:v>22.6</c:v>
                </c:pt>
                <c:pt idx="4">
                  <c:v>16.5</c:v>
                </c:pt>
                <c:pt idx="5">
                  <c:v>15.9</c:v>
                </c:pt>
                <c:pt idx="6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12.1</c:v>
                </c:pt>
                <c:pt idx="1">
                  <c:v>5.9</c:v>
                </c:pt>
                <c:pt idx="2">
                  <c:v>19.2</c:v>
                </c:pt>
                <c:pt idx="3">
                  <c:v>20.9</c:v>
                </c:pt>
                <c:pt idx="4">
                  <c:v>16</c:v>
                </c:pt>
                <c:pt idx="5">
                  <c:v>15.1</c:v>
                </c:pt>
                <c:pt idx="6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9.4</c:v>
                </c:pt>
                <c:pt idx="1">
                  <c:v>5.4</c:v>
                </c:pt>
                <c:pt idx="2">
                  <c:v>12.6</c:v>
                </c:pt>
                <c:pt idx="3">
                  <c:v>8.1</c:v>
                </c:pt>
                <c:pt idx="4">
                  <c:v>12</c:v>
                </c:pt>
                <c:pt idx="5">
                  <c:v>11.6</c:v>
                </c:pt>
                <c:pt idx="6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United States</c:v>
                </c:pt>
                <c:pt idx="1">
                  <c:v>Japan</c:v>
                </c:pt>
                <c:pt idx="2">
                  <c:v>UK</c:v>
                </c:pt>
                <c:pt idx="3">
                  <c:v>France</c:v>
                </c:pt>
                <c:pt idx="4">
                  <c:v>Canada</c:v>
                </c:pt>
                <c:pt idx="5">
                  <c:v>Australia</c:v>
                </c:pt>
                <c:pt idx="6">
                  <c:v>Netherlands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39.700000000000003</c:v>
                </c:pt>
                <c:pt idx="1">
                  <c:v>34.4</c:v>
                </c:pt>
                <c:pt idx="2">
                  <c:v>8.7000000000000028</c:v>
                </c:pt>
                <c:pt idx="3">
                  <c:v>7.9</c:v>
                </c:pt>
                <c:pt idx="4">
                  <c:v>37.099999999999994</c:v>
                </c:pt>
                <c:pt idx="5">
                  <c:v>11</c:v>
                </c:pt>
                <c:pt idx="6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0.35652</cdr:x>
      <cdr:y>0.04186</cdr:y>
    </cdr:from>
    <cdr:to>
      <cdr:x>0.499</cdr:x>
      <cdr:y>0.08849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52328" y="223798"/>
          <a:ext cx="1179810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b="1" dirty="0" smtClean="0"/>
            <a:t>AMP listed</a:t>
          </a:r>
        </a:p>
      </cdr:txBody>
    </cdr:sp>
  </cdr:relSizeAnchor>
  <cdr:relSizeAnchor xmlns:cdr="http://schemas.openxmlformats.org/drawingml/2006/chartDrawing">
    <cdr:from>
      <cdr:x>0.27826</cdr:x>
      <cdr:y>0.06518</cdr:y>
    </cdr:from>
    <cdr:to>
      <cdr:x>0.35652</cdr:x>
      <cdr:y>0.08081</cdr:y>
    </cdr:to>
    <cdr:cxnSp macro="">
      <cdr:nvCxnSpPr>
        <cdr:cNvPr id="4" name="Straight Arrow Connector 3"/>
        <cdr:cNvCxnSpPr>
          <a:stCxn xmlns:a="http://schemas.openxmlformats.org/drawingml/2006/main" id="2" idx="1"/>
        </cdr:cNvCxnSpPr>
      </cdr:nvCxnSpPr>
      <cdr:spPr bwMode="auto">
        <a:xfrm xmlns:a="http://schemas.openxmlformats.org/drawingml/2006/main" flipH="1">
          <a:off x="2304256" y="348448"/>
          <a:ext cx="648072" cy="836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22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 xmlns:a="http://schemas.openxmlformats.org/drawingml/2006/main"/>
      </cdr:spPr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Top 5</a:t>
            </a:r>
            <a:r>
              <a:rPr lang="en-AU" baseline="0" dirty="0"/>
              <a:t>0 Australian ASX firms (by market capitalisation), excluding ETFs</a:t>
            </a:r>
          </a:p>
          <a:p>
            <a:r>
              <a:rPr lang="en-AU" baseline="0" dirty="0"/>
              <a:t>As a % of GDP, nominal, financial years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analysis\Morningstar\Lucy\Trends data – take 2.xlsx </a:t>
            </a:r>
          </a:p>
          <a:p>
            <a:r>
              <a:rPr lang="en-AU" baseline="0" dirty="0"/>
              <a:t>Sheet: “Summary”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Supermarkets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Banking by deposits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</a:t>
            </a:r>
          </a:p>
          <a:p>
            <a:r>
              <a:rPr lang="en-AU" baseline="0" dirty="0"/>
              <a:t>Largest firms by revenue as % of all reported revenue, nominal, financial years</a:t>
            </a:r>
          </a:p>
          <a:p>
            <a:r>
              <a:rPr lang="en-AU" baseline="0" dirty="0"/>
              <a:t>Some negative values due to write downs?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“Revenue – </a:t>
            </a:r>
            <a:r>
              <a:rPr lang="en-AU" baseline="0" dirty="0" err="1"/>
              <a:t>Aust</a:t>
            </a:r>
            <a:r>
              <a:rPr lang="en-AU" baseline="0" dirty="0"/>
              <a:t> </a:t>
            </a:r>
            <a:r>
              <a:rPr lang="en-AU" baseline="0" dirty="0" err="1"/>
              <a:t>exc</a:t>
            </a:r>
            <a:r>
              <a:rPr lang="en-AU" baseline="0" dirty="0"/>
              <a:t> ETFs”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Australian ASX firms, excluding ETFs and miners</a:t>
            </a:r>
          </a:p>
          <a:p>
            <a:r>
              <a:rPr lang="en-AU" baseline="0" dirty="0"/>
              <a:t>ASX-wide aggregate </a:t>
            </a:r>
            <a:r>
              <a:rPr lang="en-AU" baseline="0" dirty="0" err="1"/>
              <a:t>Herfindahl</a:t>
            </a:r>
            <a:r>
              <a:rPr lang="en-AU" baseline="0" dirty="0"/>
              <a:t> index using GICS industries, financial years</a:t>
            </a:r>
          </a:p>
          <a:p>
            <a:r>
              <a:rPr lang="en-AU" baseline="0" dirty="0"/>
              <a:t>Industry revenue weighted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</a:t>
            </a:r>
            <a:r>
              <a:rPr lang="en-AU" baseline="0" dirty="0" err="1"/>
              <a:t>Herfindahl</a:t>
            </a:r>
            <a:r>
              <a:rPr lang="en-AU" baseline="0" dirty="0"/>
              <a:t> weighted”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200</a:t>
            </a:r>
            <a:r>
              <a:rPr lang="en-AU" dirty="0"/>
              <a:t> </a:t>
            </a:r>
            <a:r>
              <a:rPr lang="en-AU" baseline="0" dirty="0"/>
              <a:t>Australian ASX firms by market cap, excluding ETFs and mining and metals</a:t>
            </a:r>
          </a:p>
          <a:p>
            <a:r>
              <a:rPr lang="en-AU" baseline="0" dirty="0"/>
              <a:t>Revenue weighted </a:t>
            </a:r>
            <a:r>
              <a:rPr lang="en-AU" baseline="0" dirty="0" smtClean="0"/>
              <a:t>ROE (</a:t>
            </a:r>
            <a:r>
              <a:rPr lang="en-AU" baseline="0" dirty="0" err="1" smtClean="0"/>
              <a:t>exc</a:t>
            </a:r>
            <a:r>
              <a:rPr lang="en-AU" baseline="0" dirty="0" smtClean="0"/>
              <a:t> goodwill) </a:t>
            </a:r>
            <a:r>
              <a:rPr lang="en-AU" baseline="0" dirty="0"/>
              <a:t>percentiles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analysis\Morningstar\Lucy\ROE </a:t>
            </a:r>
            <a:r>
              <a:rPr lang="en-AU" baseline="0" dirty="0" err="1"/>
              <a:t>exc</a:t>
            </a:r>
            <a:r>
              <a:rPr lang="en-AU" baseline="0" dirty="0"/>
              <a:t> mining.xlsx </a:t>
            </a:r>
          </a:p>
          <a:p>
            <a:r>
              <a:rPr lang="en-AU" baseline="0" dirty="0"/>
              <a:t>Sheet: “Weighted percentiles </a:t>
            </a:r>
            <a:r>
              <a:rPr lang="en-AU" baseline="0" dirty="0" err="1"/>
              <a:t>exc</a:t>
            </a:r>
            <a:r>
              <a:rPr lang="en-AU" baseline="0" dirty="0"/>
              <a:t> mining”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100</a:t>
            </a:r>
            <a:r>
              <a:rPr lang="en-AU" dirty="0"/>
              <a:t> </a:t>
            </a:r>
            <a:r>
              <a:rPr lang="en-AU" baseline="0" dirty="0"/>
              <a:t>Australian ASX firms by market cap at any time between 2005 and 2015, excluding ETFs and mining and metals</a:t>
            </a:r>
          </a:p>
          <a:p>
            <a:r>
              <a:rPr lang="en-AU" baseline="0" dirty="0"/>
              <a:t>Decay analysis: for any ROE between 2001 and 2015, the ROE in each subsequent year up to 10 years after</a:t>
            </a:r>
          </a:p>
          <a:p>
            <a:r>
              <a:rPr lang="en-AU" baseline="0" dirty="0"/>
              <a:t>Median ROE in t = n for each category of firms at t = 0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analysis\Morningstar\Lucy\Decay analysis.xlsx </a:t>
            </a:r>
          </a:p>
          <a:p>
            <a:r>
              <a:rPr lang="en-AU" baseline="0" dirty="0"/>
              <a:t>Sheet: “ROE Decay (2)”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Source: World Bank, </a:t>
            </a:r>
            <a:r>
              <a:rPr lang="en-AU" sz="945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Financial Development and Structure Dataset (updated Nov. 2013)</a:t>
            </a:r>
            <a:endParaRPr lang="en-AU" b="0" dirty="0" smtClean="0"/>
          </a:p>
          <a:p>
            <a:r>
              <a:rPr lang="en-AU" b="0" dirty="0" smtClean="0"/>
              <a:t>http://econ.worldban</a:t>
            </a:r>
            <a:r>
              <a:rPr lang="en-AU" dirty="0" smtClean="0"/>
              <a:t>k.org/WBSITE/EXTERNAL/EXTDEC/EXTRESEARCH/0,,contentMDK:20696167~pagePK:64214825~piPK:64214943~theSitePK:469382,00.html</a:t>
            </a:r>
          </a:p>
          <a:p>
            <a:endParaRPr lang="en-AU" dirty="0" smtClean="0"/>
          </a:p>
          <a:p>
            <a:r>
              <a:rPr lang="en-AU" dirty="0" smtClean="0"/>
              <a:t>3 firm bank concentration (average 2007-2011) and population (log scale)</a:t>
            </a:r>
          </a:p>
          <a:p>
            <a:r>
              <a:rPr lang="en-AU" dirty="0" smtClean="0"/>
              <a:t>And population: </a:t>
            </a:r>
            <a:r>
              <a:rPr lang="en-AU" dirty="0" err="1" smtClean="0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All </a:t>
            </a:r>
            <a:r>
              <a:rPr lang="en-AU" baseline="0" dirty="0" smtClean="0"/>
              <a:t>Australian ASX firms, excluding ETFs and mining and metals, excludes negative revenue</a:t>
            </a:r>
          </a:p>
          <a:p>
            <a:r>
              <a:rPr lang="en-AU" baseline="0" dirty="0" smtClean="0"/>
              <a:t>Decay analysis: for any revenue weighted industry ROE between 2001 and 2015, the ROE in each subsequent year up to 10 years after</a:t>
            </a:r>
          </a:p>
          <a:p>
            <a:r>
              <a:rPr lang="en-AU" baseline="0" dirty="0" smtClean="0"/>
              <a:t>Median ROE in t = n for each quintile of firms at t = 0</a:t>
            </a:r>
          </a:p>
          <a:p>
            <a:r>
              <a:rPr lang="en-AU" baseline="0" dirty="0" smtClean="0"/>
              <a:t>Source: Morningstar</a:t>
            </a:r>
          </a:p>
          <a:p>
            <a:r>
              <a:rPr lang="en-AU" baseline="0" dirty="0" smtClean="0"/>
              <a:t>Data: Dropbox (Grattan Institute)\Productivity Growth\Reports\Competitive pressure\Data and analysis\Morningstar\Lucy\Decay analysis - Industry.xlsx </a:t>
            </a:r>
          </a:p>
          <a:p>
            <a:r>
              <a:rPr lang="en-AU" baseline="0" dirty="0" smtClean="0"/>
              <a:t>Sheet: “ROE Industry Decay (2)”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Mobile operators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ISPs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9789165"/>
              </p:ext>
            </p:extLst>
          </p:nvPr>
        </p:nvGraphicFramePr>
        <p:xfrm>
          <a:off x="-60456" y="-15115"/>
          <a:ext cx="8081497" cy="528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787041" y="454072"/>
            <a:ext cx="2154436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Total includin</a:t>
            </a:r>
            <a:r>
              <a:rPr lang="en-US" sz="1800" b="1" baseline="0" dirty="0">
                <a:solidFill>
                  <a:schemeClr val="tx2"/>
                </a:solidFill>
              </a:rPr>
              <a:t>g</a:t>
            </a:r>
          </a:p>
          <a:p>
            <a:pPr algn="r"/>
            <a:r>
              <a:rPr lang="en-US" sz="1800" b="1" baseline="0" dirty="0">
                <a:solidFill>
                  <a:schemeClr val="tx2"/>
                </a:solidFill>
              </a:rPr>
              <a:t>‘mining and metals’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58566" y="2559908"/>
            <a:ext cx="2182911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Excluding</a:t>
            </a:r>
          </a:p>
          <a:p>
            <a:pPr algn="r"/>
            <a:r>
              <a:rPr lang="en-US" sz="1800" b="1" dirty="0">
                <a:solidFill>
                  <a:schemeClr val="accent2"/>
                </a:solidFill>
              </a:rPr>
              <a:t>‘mining and metals’</a:t>
            </a:r>
          </a:p>
        </p:txBody>
      </p:sp>
    </p:spTree>
    <p:extLst>
      <p:ext uri="{BB962C8B-B14F-4D97-AF65-F5344CB8AC3E}">
        <p14:creationId xmlns:p14="http://schemas.microsoft.com/office/powerpoint/2010/main" val="22738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7044102"/>
              </p:ext>
            </p:extLst>
          </p:nvPr>
        </p:nvGraphicFramePr>
        <p:xfrm>
          <a:off x="-43854" y="-54446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59673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Largest operators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45941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2nd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70078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2"/>
                </a:solidFill>
              </a:rPr>
              <a:t>3rd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32809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3"/>
                </a:solidFill>
              </a:rPr>
              <a:t>4</a:t>
            </a:r>
            <a:r>
              <a:rPr lang="en-US" sz="1800" b="1" baseline="30000" dirty="0" smtClean="0">
                <a:solidFill>
                  <a:schemeClr val="accent3"/>
                </a:solidFill>
              </a:rPr>
              <a:t>th</a:t>
            </a:r>
            <a:r>
              <a:rPr lang="en-US" sz="1800" b="1" dirty="0" smtClean="0">
                <a:solidFill>
                  <a:schemeClr val="accent3"/>
                </a:solidFill>
              </a:rPr>
              <a:t>*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56946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6"/>
                </a:solidFill>
              </a:rPr>
              <a:t>Other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20342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1st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80614" y="2825874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 smtClean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43837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5185615"/>
              </p:ext>
            </p:extLst>
          </p:nvPr>
        </p:nvGraphicFramePr>
        <p:xfrm>
          <a:off x="-43854" y="-54446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59673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Largest operators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45941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2nd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70078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2"/>
                </a:solidFill>
              </a:rPr>
              <a:t>3rd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32809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3"/>
                </a:solidFill>
              </a:rPr>
              <a:t>4</a:t>
            </a:r>
            <a:r>
              <a:rPr lang="en-US" sz="1800" b="1" baseline="30000" dirty="0" smtClean="0">
                <a:solidFill>
                  <a:schemeClr val="accent3"/>
                </a:solidFill>
              </a:rPr>
              <a:t>th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56946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6"/>
                </a:solidFill>
              </a:rPr>
              <a:t>Other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20342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1st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77085" y="1486800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 smtClean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263912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50090258"/>
              </p:ext>
            </p:extLst>
          </p:nvPr>
        </p:nvGraphicFramePr>
        <p:xfrm>
          <a:off x="26331" y="-33423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44886" y="203378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Top 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9410" y="1383660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Top 50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93671" y="889826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Top 100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93672" y="633606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Top 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84938" y="383922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 500</a:t>
            </a:r>
          </a:p>
        </p:txBody>
      </p:sp>
    </p:spTree>
    <p:extLst>
      <p:ext uri="{BB962C8B-B14F-4D97-AF65-F5344CB8AC3E}">
        <p14:creationId xmlns:p14="http://schemas.microsoft.com/office/powerpoint/2010/main" val="107965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168805"/>
              </p:ext>
            </p:extLst>
          </p:nvPr>
        </p:nvGraphicFramePr>
        <p:xfrm>
          <a:off x="-43854" y="-126454"/>
          <a:ext cx="8280920" cy="534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923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96769072"/>
              </p:ext>
            </p:extLst>
          </p:nvPr>
        </p:nvGraphicFramePr>
        <p:xfrm>
          <a:off x="-115862" y="-33423"/>
          <a:ext cx="8119381" cy="530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18182" y="448205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10th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4056" y="3976154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25th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86477" y="3616114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50th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88197" y="2872402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75th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79462" y="1615406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90th</a:t>
            </a:r>
          </a:p>
        </p:txBody>
      </p:sp>
    </p:spTree>
    <p:extLst>
      <p:ext uri="{BB962C8B-B14F-4D97-AF65-F5344CB8AC3E}">
        <p14:creationId xmlns:p14="http://schemas.microsoft.com/office/powerpoint/2010/main" val="28248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9487714"/>
              </p:ext>
            </p:extLst>
          </p:nvPr>
        </p:nvGraphicFramePr>
        <p:xfrm>
          <a:off x="-115862" y="-41381"/>
          <a:ext cx="8424936" cy="58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6195230" y="1006802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&gt;=30 to &lt;50%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93316" y="732054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&gt;=50%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95230" y="1281550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&gt;=20 to &lt;30%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195230" y="1556298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&gt;=10 to &lt;20%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195230" y="1831046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&gt;0 to &lt;10%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95230" y="2105794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4"/>
                </a:solidFill>
              </a:rPr>
              <a:t>&lt;0%</a:t>
            </a:r>
          </a:p>
        </p:txBody>
      </p:sp>
    </p:spTree>
    <p:extLst>
      <p:ext uri="{BB962C8B-B14F-4D97-AF65-F5344CB8AC3E}">
        <p14:creationId xmlns:p14="http://schemas.microsoft.com/office/powerpoint/2010/main" val="31153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15506378"/>
              </p:ext>
            </p:extLst>
          </p:nvPr>
        </p:nvGraphicFramePr>
        <p:xfrm>
          <a:off x="-115862" y="-414486"/>
          <a:ext cx="8352928" cy="541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750" y="4996659"/>
            <a:ext cx="254768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 smtClean="0"/>
              <a:t>2011 Population, millions</a:t>
            </a:r>
          </a:p>
        </p:txBody>
      </p:sp>
    </p:spTree>
    <p:extLst>
      <p:ext uri="{BB962C8B-B14F-4D97-AF65-F5344CB8AC3E}">
        <p14:creationId xmlns:p14="http://schemas.microsoft.com/office/powerpoint/2010/main" val="41667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9258413"/>
              </p:ext>
            </p:extLst>
          </p:nvPr>
        </p:nvGraphicFramePr>
        <p:xfrm>
          <a:off x="-115862" y="-414486"/>
          <a:ext cx="8424936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6076826" y="142706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bg2"/>
                </a:solidFill>
              </a:rPr>
              <a:t>5</a:t>
            </a:r>
            <a:r>
              <a:rPr lang="en-US" sz="1800" b="1" baseline="30000" dirty="0" smtClean="0">
                <a:solidFill>
                  <a:schemeClr val="bg2"/>
                </a:solidFill>
              </a:rPr>
              <a:t>th</a:t>
            </a:r>
            <a:r>
              <a:rPr lang="en-US" sz="1800" b="1" dirty="0" smtClean="0">
                <a:solidFill>
                  <a:schemeClr val="bg2"/>
                </a:solidFill>
              </a:rPr>
              <a:t> quintile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76826" y="417454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tx2"/>
                </a:solidFill>
              </a:rPr>
              <a:t>4</a:t>
            </a:r>
            <a:r>
              <a:rPr lang="en-US" sz="18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1800" b="1" dirty="0" smtClean="0">
                <a:solidFill>
                  <a:schemeClr val="tx2"/>
                </a:solidFill>
              </a:rPr>
              <a:t> quintile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76826" y="692202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accent1"/>
                </a:solidFill>
              </a:rPr>
              <a:t>3</a:t>
            </a:r>
            <a:r>
              <a:rPr lang="en-US" sz="1800" b="1" baseline="30000" dirty="0" smtClean="0">
                <a:solidFill>
                  <a:schemeClr val="accent1"/>
                </a:solidFill>
              </a:rPr>
              <a:t>rd</a:t>
            </a:r>
            <a:r>
              <a:rPr lang="en-US" sz="1800" b="1" dirty="0" smtClean="0">
                <a:solidFill>
                  <a:schemeClr val="accent1"/>
                </a:solidFill>
              </a:rPr>
              <a:t> quintile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76826" y="966950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accent2"/>
                </a:solidFill>
              </a:rPr>
              <a:t>2</a:t>
            </a:r>
            <a:r>
              <a:rPr lang="en-US" sz="1800" b="1" baseline="30000" dirty="0" smtClean="0">
                <a:solidFill>
                  <a:schemeClr val="accent2"/>
                </a:solidFill>
              </a:rPr>
              <a:t>nd</a:t>
            </a:r>
            <a:r>
              <a:rPr lang="en-US" sz="1800" b="1" dirty="0" smtClean="0">
                <a:solidFill>
                  <a:schemeClr val="accent2"/>
                </a:solidFill>
              </a:rPr>
              <a:t> quintile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76826" y="1241698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accent4"/>
                </a:solidFill>
              </a:rPr>
              <a:t>1</a:t>
            </a:r>
            <a:r>
              <a:rPr lang="en-US" sz="1800" b="1" baseline="30000" dirty="0" smtClean="0">
                <a:solidFill>
                  <a:schemeClr val="accent4"/>
                </a:solidFill>
              </a:rPr>
              <a:t>st</a:t>
            </a:r>
            <a:r>
              <a:rPr lang="en-US" sz="1800" b="1" dirty="0" smtClean="0">
                <a:solidFill>
                  <a:schemeClr val="accent4"/>
                </a:solidFill>
              </a:rPr>
              <a:t> quintile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</p:spTree>
    <p:extLst>
      <p:ext uri="{BB962C8B-B14F-4D97-AF65-F5344CB8AC3E}">
        <p14:creationId xmlns:p14="http://schemas.microsoft.com/office/powerpoint/2010/main" val="144249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31156099"/>
              </p:ext>
            </p:extLst>
          </p:nvPr>
        </p:nvGraphicFramePr>
        <p:xfrm>
          <a:off x="-43854" y="-54446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59673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Largest operators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45941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2nd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70078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2"/>
                </a:solidFill>
              </a:rPr>
              <a:t>3rd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32809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3"/>
                </a:solidFill>
              </a:rPr>
              <a:t>4th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56946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6"/>
                </a:solidFill>
              </a:rPr>
              <a:t>Other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20342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1st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60202" y="3041898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 smtClean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141821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1276406"/>
              </p:ext>
            </p:extLst>
          </p:nvPr>
        </p:nvGraphicFramePr>
        <p:xfrm>
          <a:off x="-43854" y="-54446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59673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Largest operators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45941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2nd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70078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2"/>
                </a:solidFill>
              </a:rPr>
              <a:t>3rd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32809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3"/>
                </a:solidFill>
              </a:rPr>
              <a:t>4th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56946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accent6"/>
                </a:solidFill>
              </a:rPr>
              <a:t>Other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20342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1st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60202" y="3761978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 smtClean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1016544549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19382</TotalTime>
  <Words>562</Words>
  <Application>Microsoft Office PowerPoint</Application>
  <PresentationFormat>Custom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98</cp:revision>
  <cp:lastPrinted>2015-07-02T06:10:52Z</cp:lastPrinted>
  <dcterms:created xsi:type="dcterms:W3CDTF">2017-07-20T02:28:34Z</dcterms:created>
  <dcterms:modified xsi:type="dcterms:W3CDTF">2017-09-21T07:58:08Z</dcterms:modified>
</cp:coreProperties>
</file>