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"/>
  </p:notesMasterIdLst>
  <p:sldIdLst>
    <p:sldId id="736" r:id="rId2"/>
  </p:sldIdLst>
  <p:sldSz cx="7977188" cy="296227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 userDrawn="1">
          <p15:clr>
            <a:srgbClr val="A4A3A4"/>
          </p15:clr>
        </p15:guide>
        <p15:guide id="2" orient="horz" pos="3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BF"/>
    <a:srgbClr val="FAC599"/>
    <a:srgbClr val="FFEFBF"/>
    <a:srgbClr val="FFE79F"/>
    <a:srgbClr val="F8A866"/>
    <a:srgbClr val="B7595C"/>
    <a:srgbClr val="F9B984"/>
    <a:srgbClr val="F8AD70"/>
    <a:srgbClr val="ECD2D3"/>
    <a:srgbClr val="E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26" autoAdjust="0"/>
  </p:normalViewPr>
  <p:slideViewPr>
    <p:cSldViewPr>
      <p:cViewPr varScale="1">
        <p:scale>
          <a:sx n="132" d="100"/>
          <a:sy n="132" d="100"/>
        </p:scale>
        <p:origin x="126" y="882"/>
      </p:cViewPr>
      <p:guideLst>
        <p:guide orient="horz" pos="1629"/>
        <p:guide orient="horz" pos="3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F-4E2D-9354-3D4A81DBA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F-4E2D-9354-3D4A81DBA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F-4E2D-9354-3D4A81DBAC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F-4E2D-9354-3D4A81DBAC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90FF-4E2D-9354-3D4A81DBAC6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FF-4E2D-9354-3D4A81DBAC6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90FF-4E2D-9354-3D4A81DBAC66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90FF-4E2D-9354-3D4A81DBAC66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90FF-4E2D-9354-3D4A81DBAC66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90FF-4E2D-9354-3D4A81DBAC66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90FF-4E2D-9354-3D4A81DBAC66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90FF-4E2D-9354-3D4A81DBAC66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7-90FF-4E2D-9354-3D4A81DBAC66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9-90FF-4E2D-9354-3D4A81DBAC66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B-90FF-4E2D-9354-3D4A81DBAC66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D-90FF-4E2D-9354-3D4A81DBAC66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F-90FF-4E2D-9354-3D4A81DBAC66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1-90FF-4E2D-9354-3D4A81DBAC66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3-90FF-4E2D-9354-3D4A81DBAC66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90FF-4E2D-9354-3D4A81DBAC6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6-90FF-4E2D-9354-3D4A81DBAC66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52.4</c:v>
                </c:pt>
                <c:pt idx="1">
                  <c:v>23.066789235000002</c:v>
                </c:pt>
                <c:pt idx="2">
                  <c:v>26.9</c:v>
                </c:pt>
                <c:pt idx="3">
                  <c:v>26.7</c:v>
                </c:pt>
                <c:pt idx="4">
                  <c:v>23.3</c:v>
                </c:pt>
                <c:pt idx="5">
                  <c:v>13.6</c:v>
                </c:pt>
                <c:pt idx="6">
                  <c:v>4.5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6-4F95-832D-68F02CE5D9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38.4</c:v>
                </c:pt>
                <c:pt idx="1">
                  <c:v>21.709919280000001</c:v>
                </c:pt>
                <c:pt idx="2">
                  <c:v>26.9</c:v>
                </c:pt>
                <c:pt idx="3">
                  <c:v>20.7</c:v>
                </c:pt>
                <c:pt idx="4">
                  <c:v>19.3</c:v>
                </c:pt>
                <c:pt idx="5">
                  <c:v>10.9</c:v>
                </c:pt>
                <c:pt idx="6">
                  <c:v>2.8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36-4F95-832D-68F02CE5D9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20.353049325000001</c:v>
                </c:pt>
                <c:pt idx="2">
                  <c:v>11.4</c:v>
                </c:pt>
                <c:pt idx="3">
                  <c:v>11.7</c:v>
                </c:pt>
                <c:pt idx="4">
                  <c:v>12.1</c:v>
                </c:pt>
                <c:pt idx="5">
                  <c:v>9.6999999999999993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36-4F95-832D-68F02CE5D9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</c:v>
                </c:pt>
                <c:pt idx="1">
                  <c:v>19.629385349</c:v>
                </c:pt>
                <c:pt idx="2">
                  <c:v>6.7</c:v>
                </c:pt>
                <c:pt idx="3">
                  <c:v>10.1</c:v>
                </c:pt>
                <c:pt idx="4">
                  <c:v>10.199999999999999</c:v>
                </c:pt>
                <c:pt idx="5">
                  <c:v>9.4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36-4F95-832D-68F02CE5D9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9.2000000000000028</c:v>
                </c:pt>
                <c:pt idx="1">
                  <c:v>15.240856811</c:v>
                </c:pt>
                <c:pt idx="2">
                  <c:v>28.099999999999994</c:v>
                </c:pt>
                <c:pt idx="3">
                  <c:v>30.800000000000011</c:v>
                </c:pt>
                <c:pt idx="4">
                  <c:v>35.099999999999994</c:v>
                </c:pt>
                <c:pt idx="5">
                  <c:v>56.4</c:v>
                </c:pt>
                <c:pt idx="6">
                  <c:v>92.7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36-4F95-832D-68F02CE5D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Casinos</c:v>
                      </c:pt>
                      <c:pt idx="1">
                        <c:v>Banks</c:v>
                      </c:pt>
                      <c:pt idx="2">
                        <c:v>Health Insurance</c:v>
                      </c:pt>
                      <c:pt idx="3">
                        <c:v>General Insurance</c:v>
                      </c:pt>
                      <c:pt idx="4">
                        <c:v>Pharmacies</c:v>
                      </c:pt>
                      <c:pt idx="5">
                        <c:v>Life Insurance</c:v>
                      </c:pt>
                      <c:pt idx="6">
                        <c:v>Aged Care Residential</c:v>
                      </c:pt>
                      <c:pt idx="7">
                        <c:v>Taxi &amp; Limo.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B236-4F95-832D-68F02CE5D98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xVal>
          <c:yVal>
            <c:numRef>
              <c:f>Sheet1!$S$2:$S$9</c:f>
              <c:numCache>
                <c:formatCode>General</c:formatCode>
                <c:ptCount val="8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236-4F95-832D-68F02CE5D986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Sheet1!$V$2:$V$18</c:f>
              <c:numCache>
                <c:formatCode>General</c:formatCode>
                <c:ptCount val="17"/>
                <c:pt idx="0">
                  <c:v>140</c:v>
                </c:pt>
                <c:pt idx="1">
                  <c:v>138.3373</c:v>
                </c:pt>
                <c:pt idx="2">
                  <c:v>140</c:v>
                </c:pt>
                <c:pt idx="3">
                  <c:v>107.44815</c:v>
                </c:pt>
                <c:pt idx="4">
                  <c:v>140</c:v>
                </c:pt>
                <c:pt idx="5">
                  <c:v>138.57964999999999</c:v>
                </c:pt>
                <c:pt idx="6">
                  <c:v>140</c:v>
                </c:pt>
                <c:pt idx="7">
                  <c:v>135.619</c:v>
                </c:pt>
                <c:pt idx="8">
                  <c:v>138.02770000000001</c:v>
                </c:pt>
                <c:pt idx="9">
                  <c:v>0</c:v>
                </c:pt>
                <c:pt idx="10">
                  <c:v>136.91839999999999</c:v>
                </c:pt>
                <c:pt idx="11">
                  <c:v>0</c:v>
                </c:pt>
                <c:pt idx="12">
                  <c:v>133.49234999999999</c:v>
                </c:pt>
                <c:pt idx="13">
                  <c:v>0</c:v>
                </c:pt>
                <c:pt idx="14">
                  <c:v>137.6671</c:v>
                </c:pt>
                <c:pt idx="15">
                  <c:v>0</c:v>
                </c:pt>
                <c:pt idx="16">
                  <c:v>0</c:v>
                </c:pt>
              </c:numCache>
            </c:numRef>
          </c:xVal>
          <c:yVal>
            <c:numRef>
              <c:f>Sheet1!$U$2:$U$18</c:f>
              <c:numCache>
                <c:formatCode>General</c:formatCode>
                <c:ptCount val="17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0</c:v>
                </c:pt>
                <c:pt idx="10">
                  <c:v>5.5</c:v>
                </c:pt>
                <c:pt idx="11">
                  <c:v>0</c:v>
                </c:pt>
                <c:pt idx="12">
                  <c:v>6.5</c:v>
                </c:pt>
                <c:pt idx="13">
                  <c:v>0</c:v>
                </c:pt>
                <c:pt idx="14">
                  <c:v>7.5</c:v>
                </c:pt>
                <c:pt idx="15">
                  <c:v>0</c:v>
                </c:pt>
                <c:pt idx="16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236-4F95-832D-68F02CE5D98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Sheet1!$Y$2:$Y$12</c:f>
              <c:numCache>
                <c:formatCode>General</c:formatCode>
                <c:ptCount val="11"/>
                <c:pt idx="7">
                  <c:v>100</c:v>
                </c:pt>
              </c:numCache>
            </c:numRef>
          </c:xVal>
          <c:yVal>
            <c:numRef>
              <c:f>Sheet1!$X$2:$X$12</c:f>
              <c:numCache>
                <c:formatCode>General</c:formatCode>
                <c:ptCount val="1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236-4F95-832D-68F02CE5D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t"/>
        <c:numFmt formatCode="General" sourceLinked="0"/>
        <c:majorTickMark val="out"/>
        <c:minorTickMark val="none"/>
        <c:tickLblPos val="nextTo"/>
        <c:crossAx val="342402176"/>
        <c:crossesAt val="8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E348-43CA-9EC9-C0EE1A70FAF9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E348-43CA-9EC9-C0EE1A70FAF9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E348-43CA-9EC9-C0EE1A70FAF9}"/>
              </c:ext>
            </c:extLst>
          </c:dPt>
          <c:dPt>
            <c:idx val="8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E348-43CA-9EC9-C0EE1A70FAF9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25-E348-43CA-9EC9-C0EE1A70FAF9}"/>
              </c:ext>
            </c:extLst>
          </c:dPt>
          <c:dPt>
            <c:idx val="10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E348-43CA-9EC9-C0EE1A70FAF9}"/>
              </c:ext>
            </c:extLst>
          </c:dPt>
          <c:dPt>
            <c:idx val="1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E348-43CA-9EC9-C0EE1A70FAF9}"/>
              </c:ext>
            </c:extLst>
          </c:dPt>
          <c:dPt>
            <c:idx val="1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E348-43CA-9EC9-C0EE1A70FAF9}"/>
              </c:ext>
            </c:extLst>
          </c:dPt>
          <c:dPt>
            <c:idx val="1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E348-43CA-9EC9-C0EE1A70FAF9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3325.4</c:v>
                </c:pt>
                <c:pt idx="1">
                  <c:v>65103.7</c:v>
                </c:pt>
                <c:pt idx="2">
                  <c:v>2840.7</c:v>
                </c:pt>
                <c:pt idx="3">
                  <c:v>8762</c:v>
                </c:pt>
                <c:pt idx="4">
                  <c:v>3944.6</c:v>
                </c:pt>
                <c:pt idx="5">
                  <c:v>6163.2</c:v>
                </c:pt>
                <c:pt idx="6">
                  <c:v>13015.3</c:v>
                </c:pt>
                <c:pt idx="7">
                  <c:v>4665.8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6-E348-43CA-9EC9-C0EE1A70F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284413" y="1077913"/>
            <a:ext cx="1450975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4413" y="1077913"/>
            <a:ext cx="1450975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Heavily regulated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42900"/>
            <a:ext cx="8172000" cy="30441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5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0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1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24" indent="-1353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76" indent="-16914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484" indent="-108736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62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15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368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322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274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53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07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6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13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766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2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672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625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1ADB29-F2EE-4306-B70D-DF7DD034C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98448"/>
              </p:ext>
            </p:extLst>
          </p:nvPr>
        </p:nvGraphicFramePr>
        <p:xfrm>
          <a:off x="-1001545" y="-127900"/>
          <a:ext cx="9366157" cy="289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79AD21-9A4E-412D-8F57-D4ACD23D424E}"/>
              </a:ext>
            </a:extLst>
          </p:cNvPr>
          <p:cNvSpPr txBox="1"/>
          <p:nvPr/>
        </p:nvSpPr>
        <p:spPr>
          <a:xfrm>
            <a:off x="3239755" y="2726487"/>
            <a:ext cx="27571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market share (%)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91BA1A-07CB-4249-A792-1FE9318E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199076"/>
              </p:ext>
            </p:extLst>
          </p:nvPr>
        </p:nvGraphicFramePr>
        <p:xfrm>
          <a:off x="-1001545" y="-77589"/>
          <a:ext cx="9366157" cy="2852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B23DBA4-B611-4F7D-8976-A9538AD0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668737"/>
              </p:ext>
            </p:extLst>
          </p:nvPr>
        </p:nvGraphicFramePr>
        <p:xfrm>
          <a:off x="6004831" y="-208782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FA76718-A0A3-4B59-9EB9-CF2379C6596B}"/>
              </a:ext>
            </a:extLst>
          </p:cNvPr>
          <p:cNvSpPr/>
          <p:nvPr/>
        </p:nvSpPr>
        <p:spPr bwMode="auto">
          <a:xfrm>
            <a:off x="7012931" y="2467481"/>
            <a:ext cx="1152128" cy="3791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26763993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99020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534</cp:revision>
  <cp:lastPrinted>2015-07-02T06:10:52Z</cp:lastPrinted>
  <dcterms:created xsi:type="dcterms:W3CDTF">2017-07-20T02:28:34Z</dcterms:created>
  <dcterms:modified xsi:type="dcterms:W3CDTF">2017-11-24T02:09:18Z</dcterms:modified>
</cp:coreProperties>
</file>