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4"/>
  </p:notesMasterIdLst>
  <p:sldIdLst>
    <p:sldId id="664" r:id="rId3"/>
  </p:sldIdLst>
  <p:sldSz cx="7977188" cy="8712200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73944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47888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121832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95776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869719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243663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617607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991551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86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559"/>
    <a:srgbClr val="DC2C32"/>
    <a:srgbClr val="C8292E"/>
    <a:srgbClr val="F68B33"/>
    <a:srgbClr val="A02226"/>
    <a:srgbClr val="FFC35A"/>
    <a:srgbClr val="FFE07F"/>
    <a:srgbClr val="D4582A"/>
    <a:srgbClr val="621214"/>
    <a:srgbClr val="FEF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 autoAdjust="0"/>
    <p:restoredTop sz="90129" autoAdjust="0"/>
  </p:normalViewPr>
  <p:slideViewPr>
    <p:cSldViewPr>
      <p:cViewPr varScale="1">
        <p:scale>
          <a:sx n="81" d="100"/>
          <a:sy n="81" d="100"/>
        </p:scale>
        <p:origin x="2388" y="138"/>
      </p:cViewPr>
      <p:guideLst>
        <p:guide orient="horz" pos="5086"/>
        <p:guide orient="horz" pos="104"/>
        <p:guide pos="3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138" d="100"/>
          <a:sy n="138" d="100"/>
        </p:scale>
        <p:origin x="102" y="78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Regulatory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Sheet1!$A$2:$A$26</c:f>
              <c:strCache>
                <c:ptCount val="25"/>
                <c:pt idx="0">
                  <c:v>Internet Publishing</c:v>
                </c:pt>
                <c:pt idx="1">
                  <c:v>Airport Operations</c:v>
                </c:pt>
                <c:pt idx="2">
                  <c:v>Wired Telecom.</c:v>
                </c:pt>
                <c:pt idx="3">
                  <c:v>Pipeline Transport</c:v>
                </c:pt>
                <c:pt idx="4">
                  <c:v>Electricity Distribution</c:v>
                </c:pt>
                <c:pt idx="5">
                  <c:v>ISPs</c:v>
                </c:pt>
                <c:pt idx="6">
                  <c:v>Water Transport Terminals</c:v>
                </c:pt>
                <c:pt idx="7">
                  <c:v>Wireless Telecom.</c:v>
                </c:pt>
                <c:pt idx="8">
                  <c:v>Sports Betting</c:v>
                </c:pt>
                <c:pt idx="9">
                  <c:v>Electricity Transmission</c:v>
                </c:pt>
                <c:pt idx="10">
                  <c:v>Delivery Services</c:v>
                </c:pt>
                <c:pt idx="11">
                  <c:v>Liquor Retailing</c:v>
                </c:pt>
                <c:pt idx="12">
                  <c:v>Passenger Car Rental</c:v>
                </c:pt>
                <c:pt idx="13">
                  <c:v>Banks</c:v>
                </c:pt>
                <c:pt idx="14">
                  <c:v>Taxi &amp; Limo. Transport</c:v>
                </c:pt>
                <c:pt idx="15">
                  <c:v>Casinos</c:v>
                </c:pt>
                <c:pt idx="16">
                  <c:v>Supermarkets</c:v>
                </c:pt>
                <c:pt idx="17">
                  <c:v>Health Insurance</c:v>
                </c:pt>
                <c:pt idx="18">
                  <c:v>Rail Freight Transport</c:v>
                </c:pt>
                <c:pt idx="19">
                  <c:v>Lotteries</c:v>
                </c:pt>
                <c:pt idx="20">
                  <c:v>Pathology Services</c:v>
                </c:pt>
                <c:pt idx="21">
                  <c:v>Fuel Retailing</c:v>
                </c:pt>
                <c:pt idx="22">
                  <c:v>Diagnostic Imaging Serv.</c:v>
                </c:pt>
                <c:pt idx="23">
                  <c:v>Pharmacies</c:v>
                </c:pt>
                <c:pt idx="24">
                  <c:v>Aged Care Residential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7.2501319999999998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3.862781</c:v>
                </c:pt>
                <c:pt idx="14">
                  <c:v>3.6181190000000001</c:v>
                </c:pt>
                <c:pt idx="15">
                  <c:v>3.587161</c:v>
                </c:pt>
                <c:pt idx="16">
                  <c:v>0</c:v>
                </c:pt>
                <c:pt idx="17">
                  <c:v>2.8936000000000002</c:v>
                </c:pt>
                <c:pt idx="18">
                  <c:v>0</c:v>
                </c:pt>
                <c:pt idx="19">
                  <c:v>1.748742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0.62103520000000001</c:v>
                </c:pt>
                <c:pt idx="24">
                  <c:v>0.2159452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Natural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Sheet1!$A$2:$A$26</c:f>
              <c:strCache>
                <c:ptCount val="25"/>
                <c:pt idx="0">
                  <c:v>Internet Publishing</c:v>
                </c:pt>
                <c:pt idx="1">
                  <c:v>Airport Operations</c:v>
                </c:pt>
                <c:pt idx="2">
                  <c:v>Wired Telecom.</c:v>
                </c:pt>
                <c:pt idx="3">
                  <c:v>Pipeline Transport</c:v>
                </c:pt>
                <c:pt idx="4">
                  <c:v>Electricity Distribution</c:v>
                </c:pt>
                <c:pt idx="5">
                  <c:v>ISPs</c:v>
                </c:pt>
                <c:pt idx="6">
                  <c:v>Water Transport Terminals</c:v>
                </c:pt>
                <c:pt idx="7">
                  <c:v>Wireless Telecom.</c:v>
                </c:pt>
                <c:pt idx="8">
                  <c:v>Sports Betting</c:v>
                </c:pt>
                <c:pt idx="9">
                  <c:v>Electricity Transmission</c:v>
                </c:pt>
                <c:pt idx="10">
                  <c:v>Delivery Services</c:v>
                </c:pt>
                <c:pt idx="11">
                  <c:v>Liquor Retailing</c:v>
                </c:pt>
                <c:pt idx="12">
                  <c:v>Passenger Car Rental</c:v>
                </c:pt>
                <c:pt idx="13">
                  <c:v>Banks</c:v>
                </c:pt>
                <c:pt idx="14">
                  <c:v>Taxi &amp; Limo. Transport</c:v>
                </c:pt>
                <c:pt idx="15">
                  <c:v>Casinos</c:v>
                </c:pt>
                <c:pt idx="16">
                  <c:v>Supermarkets</c:v>
                </c:pt>
                <c:pt idx="17">
                  <c:v>Health Insurance</c:v>
                </c:pt>
                <c:pt idx="18">
                  <c:v>Rail Freight Transport</c:v>
                </c:pt>
                <c:pt idx="19">
                  <c:v>Lotteries</c:v>
                </c:pt>
                <c:pt idx="20">
                  <c:v>Pathology Services</c:v>
                </c:pt>
                <c:pt idx="21">
                  <c:v>Fuel Retailing</c:v>
                </c:pt>
                <c:pt idx="22">
                  <c:v>Diagnostic Imaging Serv.</c:v>
                </c:pt>
                <c:pt idx="23">
                  <c:v>Pharmacies</c:v>
                </c:pt>
                <c:pt idx="24">
                  <c:v>Aged Care Residential</c:v>
                </c:pt>
              </c:strCache>
            </c:str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</c:v>
                </c:pt>
                <c:pt idx="1">
                  <c:v>20.019929999999999</c:v>
                </c:pt>
                <c:pt idx="2">
                  <c:v>19.51247</c:v>
                </c:pt>
                <c:pt idx="3">
                  <c:v>12.804729999999999</c:v>
                </c:pt>
                <c:pt idx="4">
                  <c:v>12.31024</c:v>
                </c:pt>
                <c:pt idx="5">
                  <c:v>0</c:v>
                </c:pt>
                <c:pt idx="6">
                  <c:v>7.6499300000000003</c:v>
                </c:pt>
                <c:pt idx="7">
                  <c:v>0</c:v>
                </c:pt>
                <c:pt idx="8">
                  <c:v>0</c:v>
                </c:pt>
                <c:pt idx="9">
                  <c:v>6.6522579999999998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1.8627739999999999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Network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Sheet1!$A$2:$A$26</c:f>
              <c:strCache>
                <c:ptCount val="25"/>
                <c:pt idx="0">
                  <c:v>Internet Publishing</c:v>
                </c:pt>
                <c:pt idx="1">
                  <c:v>Airport Operations</c:v>
                </c:pt>
                <c:pt idx="2">
                  <c:v>Wired Telecom.</c:v>
                </c:pt>
                <c:pt idx="3">
                  <c:v>Pipeline Transport</c:v>
                </c:pt>
                <c:pt idx="4">
                  <c:v>Electricity Distribution</c:v>
                </c:pt>
                <c:pt idx="5">
                  <c:v>ISPs</c:v>
                </c:pt>
                <c:pt idx="6">
                  <c:v>Water Transport Terminals</c:v>
                </c:pt>
                <c:pt idx="7">
                  <c:v>Wireless Telecom.</c:v>
                </c:pt>
                <c:pt idx="8">
                  <c:v>Sports Betting</c:v>
                </c:pt>
                <c:pt idx="9">
                  <c:v>Electricity Transmission</c:v>
                </c:pt>
                <c:pt idx="10">
                  <c:v>Delivery Services</c:v>
                </c:pt>
                <c:pt idx="11">
                  <c:v>Liquor Retailing</c:v>
                </c:pt>
                <c:pt idx="12">
                  <c:v>Passenger Car Rental</c:v>
                </c:pt>
                <c:pt idx="13">
                  <c:v>Banks</c:v>
                </c:pt>
                <c:pt idx="14">
                  <c:v>Taxi &amp; Limo. Transport</c:v>
                </c:pt>
                <c:pt idx="15">
                  <c:v>Casinos</c:v>
                </c:pt>
                <c:pt idx="16">
                  <c:v>Supermarkets</c:v>
                </c:pt>
                <c:pt idx="17">
                  <c:v>Health Insurance</c:v>
                </c:pt>
                <c:pt idx="18">
                  <c:v>Rail Freight Transport</c:v>
                </c:pt>
                <c:pt idx="19">
                  <c:v>Lotteries</c:v>
                </c:pt>
                <c:pt idx="20">
                  <c:v>Pathology Services</c:v>
                </c:pt>
                <c:pt idx="21">
                  <c:v>Fuel Retailing</c:v>
                </c:pt>
                <c:pt idx="22">
                  <c:v>Diagnostic Imaging Serv.</c:v>
                </c:pt>
                <c:pt idx="23">
                  <c:v>Pharmacies</c:v>
                </c:pt>
                <c:pt idx="24">
                  <c:v>Aged Care Residential</c:v>
                </c:pt>
              </c:strCache>
            </c:str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25.89405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9.2737750000000005</c:v>
                </c:pt>
                <c:pt idx="6">
                  <c:v>0</c:v>
                </c:pt>
                <c:pt idx="7">
                  <c:v>7.587091</c:v>
                </c:pt>
                <c:pt idx="8">
                  <c:v>0</c:v>
                </c:pt>
                <c:pt idx="9">
                  <c:v>0</c:v>
                </c:pt>
                <c:pt idx="10">
                  <c:v>5.7416600000000004</c:v>
                </c:pt>
                <c:pt idx="11">
                  <c:v>5.1946399999999997</c:v>
                </c:pt>
                <c:pt idx="12">
                  <c:v>3.9175930000000001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3.3812540000000002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1.4284570000000001</c:v>
                </c:pt>
                <c:pt idx="21">
                  <c:v>0.90252580000000004</c:v>
                </c:pt>
                <c:pt idx="22">
                  <c:v>0.87494139999999998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26"/>
          <c:min val="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98625" y="746125"/>
            <a:ext cx="34115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4" y="4721745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81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73944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47888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121832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95776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869719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6pPr>
    <a:lvl7pPr marL="2243663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7pPr>
    <a:lvl8pPr marL="2617607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8pPr>
    <a:lvl9pPr marL="2991551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8625" y="746125"/>
            <a:ext cx="3411538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Supernormal profits as a % of total revenue,</a:t>
            </a:r>
            <a:r>
              <a:rPr lang="en-AU" baseline="0" dirty="0"/>
              <a:t> industries with barriers to entry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7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3260" y="4081835"/>
            <a:ext cx="5915136" cy="774418"/>
          </a:xfrm>
          <a:prstGeom prst="rect">
            <a:avLst/>
          </a:prstGeom>
        </p:spPr>
        <p:txBody>
          <a:bodyPr/>
          <a:lstStyle>
            <a:lvl1pPr algn="r">
              <a:defRPr sz="327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3260" y="5215243"/>
            <a:ext cx="5915136" cy="463842"/>
          </a:xfrm>
          <a:prstGeom prst="rect">
            <a:avLst/>
          </a:prstGeom>
        </p:spPr>
        <p:txBody>
          <a:bodyPr/>
          <a:lstStyle>
            <a:lvl1pPr algn="r">
              <a:defRPr sz="1961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8859" y="7933755"/>
            <a:ext cx="1861344" cy="6050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44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25539" y="7933755"/>
            <a:ext cx="2526110" cy="6050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44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16985" y="7933755"/>
            <a:ext cx="1861344" cy="605014"/>
          </a:xfrm>
          <a:prstGeom prst="rect">
            <a:avLst/>
          </a:prstGeom>
        </p:spPr>
        <p:txBody>
          <a:bodyPr/>
          <a:lstStyle>
            <a:lvl1pPr eaLnBrk="0" hangingPunct="0">
              <a:defRPr sz="1144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6139" y="1246338"/>
            <a:ext cx="3422265" cy="137338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6836642" y="8227306"/>
            <a:ext cx="702577" cy="232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232749A-1F16-48E7-8C9C-B29AF4C40EC4}" type="slidenum">
              <a:rPr lang="en-US" sz="900" i="0" smtClean="0"/>
              <a:pPr algn="r"/>
              <a:t>‹#›</a:t>
            </a:fld>
            <a:endParaRPr lang="en-US" sz="900" i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40" y="579248"/>
            <a:ext cx="5567413" cy="586423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24" y="1367336"/>
            <a:ext cx="6959584" cy="35183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9195" y="7953924"/>
            <a:ext cx="6593963" cy="60501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828" y="696475"/>
            <a:ext cx="5567413" cy="46918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3260" y="4081835"/>
            <a:ext cx="5915136" cy="774418"/>
          </a:xfrm>
          <a:prstGeom prst="rect">
            <a:avLst/>
          </a:prstGeom>
        </p:spPr>
        <p:txBody>
          <a:bodyPr/>
          <a:lstStyle>
            <a:lvl1pPr algn="r">
              <a:defRPr sz="327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3260" y="5215243"/>
            <a:ext cx="5915136" cy="463842"/>
          </a:xfrm>
          <a:prstGeom prst="rect">
            <a:avLst/>
          </a:prstGeom>
        </p:spPr>
        <p:txBody>
          <a:bodyPr/>
          <a:lstStyle>
            <a:lvl1pPr algn="r">
              <a:defRPr sz="1961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8859" y="7933755"/>
            <a:ext cx="1861344" cy="6050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44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25539" y="7933755"/>
            <a:ext cx="2526110" cy="6050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44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16985" y="7933755"/>
            <a:ext cx="1861344" cy="605014"/>
          </a:xfrm>
          <a:prstGeom prst="rect">
            <a:avLst/>
          </a:prstGeom>
        </p:spPr>
        <p:txBody>
          <a:bodyPr/>
          <a:lstStyle>
            <a:lvl1pPr eaLnBrk="0" hangingPunct="0">
              <a:defRPr sz="1144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6139" y="1246338"/>
            <a:ext cx="3422265" cy="1373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828" y="816785"/>
            <a:ext cx="5567413" cy="348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809" y="1367338"/>
            <a:ext cx="6959584" cy="2345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40" y="148169"/>
            <a:ext cx="5567413" cy="586423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24" y="879985"/>
            <a:ext cx="6959584" cy="35183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9195" y="7953924"/>
            <a:ext cx="6593963" cy="60501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828" y="696475"/>
            <a:ext cx="5567413" cy="46918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9" r:id="rId10"/>
    <p:sldLayoutId id="2147483650" r:id="rId11"/>
    <p:sldLayoutId id="2147483662" r:id="rId12"/>
    <p:sldLayoutId id="2147483665" r:id="rId13"/>
    <p:sldLayoutId id="2147483653" r:id="rId14"/>
    <p:sldLayoutId id="2147483654" r:id="rId15"/>
    <p:sldLayoutId id="2147483655" r:id="rId16"/>
    <p:sldLayoutId id="2147483656" r:id="rId17"/>
    <p:sldLayoutId id="2147483659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73646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74729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12093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49458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81" b="1">
          <a:solidFill>
            <a:schemeClr val="tx1"/>
          </a:solidFill>
          <a:latin typeface="+mn-lt"/>
          <a:ea typeface="+mn-ea"/>
          <a:cs typeface="+mn-cs"/>
        </a:defRPr>
      </a:lvl1pPr>
      <a:lvl2pPr marL="146605" indent="-145306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81">
          <a:solidFill>
            <a:schemeClr val="tx1"/>
          </a:solidFill>
          <a:latin typeface="+mn-lt"/>
          <a:ea typeface="+mn-ea"/>
        </a:defRPr>
      </a:lvl2pPr>
      <a:lvl3pPr marL="329534" indent="-181632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81">
          <a:solidFill>
            <a:schemeClr val="tx1"/>
          </a:solidFill>
          <a:latin typeface="+mn-lt"/>
          <a:ea typeface="+mn-ea"/>
        </a:defRPr>
      </a:lvl3pPr>
      <a:lvl4pPr marL="457977" indent="-116764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81">
          <a:solidFill>
            <a:schemeClr val="tx1"/>
          </a:solidFill>
          <a:latin typeface="+mn-lt"/>
          <a:ea typeface="+mn-ea"/>
        </a:defRPr>
      </a:lvl4pPr>
      <a:lvl5pPr marL="644799" indent="-1712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81">
          <a:solidFill>
            <a:schemeClr val="tx1"/>
          </a:solidFill>
          <a:latin typeface="+mn-lt"/>
          <a:ea typeface="+mn-ea"/>
        </a:defRPr>
      </a:lvl5pPr>
      <a:lvl6pPr marL="1018444" indent="-1712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81">
          <a:solidFill>
            <a:schemeClr val="tx1"/>
          </a:solidFill>
          <a:latin typeface="+mn-lt"/>
          <a:ea typeface="+mn-ea"/>
        </a:defRPr>
      </a:lvl6pPr>
      <a:lvl7pPr marL="1392090" indent="-1712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81">
          <a:solidFill>
            <a:schemeClr val="tx1"/>
          </a:solidFill>
          <a:latin typeface="+mn-lt"/>
          <a:ea typeface="+mn-ea"/>
        </a:defRPr>
      </a:lvl7pPr>
      <a:lvl8pPr marL="1765738" indent="-1712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81">
          <a:solidFill>
            <a:schemeClr val="tx1"/>
          </a:solidFill>
          <a:latin typeface="+mn-lt"/>
          <a:ea typeface="+mn-ea"/>
        </a:defRPr>
      </a:lvl8pPr>
      <a:lvl9pPr marL="2139382" indent="-1712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8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1pPr>
      <a:lvl2pPr marL="373646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2pPr>
      <a:lvl3pPr marL="747290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3pPr>
      <a:lvl4pPr marL="1120938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4pPr>
      <a:lvl5pPr marL="1494584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5pPr>
      <a:lvl6pPr marL="1868230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6pPr>
      <a:lvl7pPr marL="2241874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7pPr>
      <a:lvl8pPr marL="2615521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8pPr>
      <a:lvl9pPr marL="2989169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73646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74729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12093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49458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81" b="1">
          <a:solidFill>
            <a:schemeClr val="tx1"/>
          </a:solidFill>
          <a:latin typeface="+mn-lt"/>
          <a:ea typeface="+mn-ea"/>
          <a:cs typeface="+mn-cs"/>
        </a:defRPr>
      </a:lvl1pPr>
      <a:lvl2pPr marL="146605" indent="-145306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81">
          <a:solidFill>
            <a:schemeClr val="tx1"/>
          </a:solidFill>
          <a:latin typeface="+mn-lt"/>
          <a:ea typeface="+mn-ea"/>
        </a:defRPr>
      </a:lvl2pPr>
      <a:lvl3pPr marL="329534" indent="-181632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81">
          <a:solidFill>
            <a:schemeClr val="tx1"/>
          </a:solidFill>
          <a:latin typeface="+mn-lt"/>
          <a:ea typeface="+mn-ea"/>
        </a:defRPr>
      </a:lvl3pPr>
      <a:lvl4pPr marL="457977" indent="-116764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81">
          <a:solidFill>
            <a:schemeClr val="tx1"/>
          </a:solidFill>
          <a:latin typeface="+mn-lt"/>
          <a:ea typeface="+mn-ea"/>
        </a:defRPr>
      </a:lvl4pPr>
      <a:lvl5pPr marL="644799" indent="-1712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81">
          <a:solidFill>
            <a:schemeClr val="tx1"/>
          </a:solidFill>
          <a:latin typeface="+mn-lt"/>
          <a:ea typeface="+mn-ea"/>
        </a:defRPr>
      </a:lvl5pPr>
      <a:lvl6pPr marL="1018444" indent="-1712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81">
          <a:solidFill>
            <a:schemeClr val="tx1"/>
          </a:solidFill>
          <a:latin typeface="+mn-lt"/>
          <a:ea typeface="+mn-ea"/>
        </a:defRPr>
      </a:lvl6pPr>
      <a:lvl7pPr marL="1392090" indent="-1712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81">
          <a:solidFill>
            <a:schemeClr val="tx1"/>
          </a:solidFill>
          <a:latin typeface="+mn-lt"/>
          <a:ea typeface="+mn-ea"/>
        </a:defRPr>
      </a:lvl7pPr>
      <a:lvl8pPr marL="1765738" indent="-1712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81">
          <a:solidFill>
            <a:schemeClr val="tx1"/>
          </a:solidFill>
          <a:latin typeface="+mn-lt"/>
          <a:ea typeface="+mn-ea"/>
        </a:defRPr>
      </a:lvl8pPr>
      <a:lvl9pPr marL="2139382" indent="-1712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8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1pPr>
      <a:lvl2pPr marL="373646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2pPr>
      <a:lvl3pPr marL="747290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3pPr>
      <a:lvl4pPr marL="1120938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4pPr>
      <a:lvl5pPr marL="1494584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5pPr>
      <a:lvl6pPr marL="1868230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6pPr>
      <a:lvl7pPr marL="2241874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7pPr>
      <a:lvl8pPr marL="2615521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8pPr>
      <a:lvl9pPr marL="2989169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524907991"/>
              </p:ext>
            </p:extLst>
          </p:nvPr>
        </p:nvGraphicFramePr>
        <p:xfrm>
          <a:off x="-76199" y="-219866"/>
          <a:ext cx="8193833" cy="9085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5CF875C-34C9-4BED-B08F-2DEB83DB7CD6}"/>
              </a:ext>
            </a:extLst>
          </p:cNvPr>
          <p:cNvSpPr txBox="1"/>
          <p:nvPr/>
        </p:nvSpPr>
        <p:spPr>
          <a:xfrm>
            <a:off x="3800516" y="-25319"/>
            <a:ext cx="131769" cy="283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26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7E36C-E71A-4B28-8ABF-17C75BCDA4D2}"/>
              </a:ext>
            </a:extLst>
          </p:cNvPr>
          <p:cNvSpPr txBox="1"/>
          <p:nvPr/>
        </p:nvSpPr>
        <p:spPr>
          <a:xfrm>
            <a:off x="4684917" y="-25319"/>
            <a:ext cx="263535" cy="283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26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48552-EF2F-4B41-94F0-3DB11D7D5843}"/>
              </a:ext>
            </a:extLst>
          </p:cNvPr>
          <p:cNvSpPr txBox="1"/>
          <p:nvPr/>
        </p:nvSpPr>
        <p:spPr>
          <a:xfrm>
            <a:off x="5634624" y="-25319"/>
            <a:ext cx="263535" cy="283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26" dirty="0"/>
              <a:t>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BB2E43-225A-40BC-8899-3660CCFF652B}"/>
              </a:ext>
            </a:extLst>
          </p:cNvPr>
          <p:cNvSpPr txBox="1"/>
          <p:nvPr/>
        </p:nvSpPr>
        <p:spPr>
          <a:xfrm>
            <a:off x="6580888" y="-25319"/>
            <a:ext cx="263535" cy="283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26" dirty="0"/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BB1D8-9853-442A-A563-C194A706A19E}"/>
              </a:ext>
            </a:extLst>
          </p:cNvPr>
          <p:cNvSpPr txBox="1"/>
          <p:nvPr/>
        </p:nvSpPr>
        <p:spPr>
          <a:xfrm>
            <a:off x="7527152" y="-25319"/>
            <a:ext cx="263535" cy="283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26" dirty="0"/>
              <a:t>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DB6883-67B1-417D-90A4-4C8AD377A686}"/>
              </a:ext>
            </a:extLst>
          </p:cNvPr>
          <p:cNvSpPr/>
          <p:nvPr/>
        </p:nvSpPr>
        <p:spPr bwMode="gray">
          <a:xfrm>
            <a:off x="5260769" y="2279266"/>
            <a:ext cx="2148760" cy="927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7037" y="2876422"/>
            <a:ext cx="1926223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b="1" dirty="0">
                <a:solidFill>
                  <a:schemeClr val="accent3"/>
                </a:solidFill>
              </a:rPr>
              <a:t>Heavy regulation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7031" y="2589720"/>
            <a:ext cx="1939506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b="1" dirty="0">
                <a:solidFill>
                  <a:schemeClr val="accent2"/>
                </a:solidFill>
              </a:rPr>
              <a:t>Scale economies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7032" y="2303016"/>
            <a:ext cx="2032497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b="1" dirty="0">
                <a:solidFill>
                  <a:schemeClr val="tx2"/>
                </a:solidFill>
              </a:rPr>
              <a:t>Natural monopoly</a:t>
            </a:r>
          </a:p>
        </p:txBody>
      </p:sp>
    </p:spTree>
    <p:extLst>
      <p:ext uri="{BB962C8B-B14F-4D97-AF65-F5344CB8AC3E}">
        <p14:creationId xmlns:p14="http://schemas.microsoft.com/office/powerpoint/2010/main" val="951626506"/>
      </p:ext>
    </p:extLst>
  </p:cSld>
  <p:clrMapOvr>
    <a:masterClrMapping/>
  </p:clrMapOvr>
</p:sld>
</file>

<file path=ppt/theme/theme1.xml><?xml version="1.0" encoding="utf-8"?>
<a:theme xmlns:a="http://schemas.openxmlformats.org/drawingml/2006/main" name="Grattan charts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>
          <a:noFill/>
          <a:miter lim="800000"/>
          <a:headEnd/>
          <a:tailEnd/>
        </a:ln>
        <a:effectLst/>
      </a:spPr>
      <a:bodyPr wrap="none" lIns="0" tIns="0" rIns="0" bIns="0" anchor="ctr">
        <a:spAutoFit/>
      </a:bodyPr>
      <a:lstStyle>
        <a:defPPr algn="ctr" defTabSz="761588">
          <a:lnSpc>
            <a:spcPct val="85000"/>
          </a:lnSpc>
          <a:defRPr sz="2200" dirty="0">
            <a:latin typeface="Arial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19A78C94-5D41-454D-A334-A8B023468C6C}"/>
    </a:ext>
  </a:ext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7469A900-68D6-4C6C-98A5-3668A64923F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</Template>
  <TotalTime>178284</TotalTime>
  <Words>26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Grattan charts</vt:lpstr>
      <vt:lpstr>NEW IMPROVED Charts for REPORTS 16 MAY 2016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Lucy Percival</dc:creator>
  <cp:lastModifiedBy>Cameron Chisholm</cp:lastModifiedBy>
  <cp:revision>840</cp:revision>
  <cp:lastPrinted>2017-06-23T05:31:21Z</cp:lastPrinted>
  <dcterms:created xsi:type="dcterms:W3CDTF">2016-08-05T00:21:55Z</dcterms:created>
  <dcterms:modified xsi:type="dcterms:W3CDTF">2017-11-24T05:35:11Z</dcterms:modified>
</cp:coreProperties>
</file>