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heme/themeOverride7.xml" ContentType="application/vnd.openxmlformats-officedocument.themeOverride+xml"/>
  <Override PartName="/ppt/drawings/drawing1.xml" ContentType="application/vnd.openxmlformats-officedocument.drawingml.chartshapes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heme/themeOverride10.xml" ContentType="application/vnd.openxmlformats-officedocument.themeOverride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heme/themeOverride11.xml" ContentType="application/vnd.openxmlformats-officedocument.themeOverride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heme/themeOverride12.xml" ContentType="application/vnd.openxmlformats-officedocument.themeOverride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theme/themeOverride13.xml" ContentType="application/vnd.openxmlformats-officedocument.themeOverride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theme/themeOverride14.xml" ContentType="application/vnd.openxmlformats-officedocument.themeOverride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theme/themeOverride15.xml" ContentType="application/vnd.openxmlformats-officedocument.themeOverride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theme/themeOverride16.xml" ContentType="application/vnd.openxmlformats-officedocument.themeOverride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theme/themeOverride17.xml" ContentType="application/vnd.openxmlformats-officedocument.themeOverride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theme/themeOverride18.xml" ContentType="application/vnd.openxmlformats-officedocument.themeOverride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theme/themeOverride19.xml" ContentType="application/vnd.openxmlformats-officedocument.themeOverride+xml"/>
  <Override PartName="/ppt/notesSlides/notesSlide23.xml" ContentType="application/vnd.openxmlformats-officedocument.presentationml.notesSlide+xml"/>
  <Override PartName="/ppt/charts/chart23.xml" ContentType="application/vnd.openxmlformats-officedocument.drawingml.chart+xml"/>
  <Override PartName="/ppt/theme/themeOverride20.xml" ContentType="application/vnd.openxmlformats-officedocument.themeOverride+xml"/>
  <Override PartName="/ppt/notesSlides/notesSlide24.xml" ContentType="application/vnd.openxmlformats-officedocument.presentationml.notesSlide+xml"/>
  <Override PartName="/ppt/charts/chart24.xml" ContentType="application/vnd.openxmlformats-officedocument.drawingml.chart+xml"/>
  <Override PartName="/ppt/theme/themeOverride21.xml" ContentType="application/vnd.openxmlformats-officedocument.themeOverride+xml"/>
  <Override PartName="/ppt/notesSlides/notesSlide25.xml" ContentType="application/vnd.openxmlformats-officedocument.presentationml.notesSlide+xml"/>
  <Override PartName="/ppt/charts/chart25.xml" ContentType="application/vnd.openxmlformats-officedocument.drawingml.chart+xml"/>
  <Override PartName="/ppt/theme/themeOverride22.xml" ContentType="application/vnd.openxmlformats-officedocument.themeOverride+xml"/>
  <Override PartName="/ppt/notesSlides/notesSlide26.xml" ContentType="application/vnd.openxmlformats-officedocument.presentationml.notesSlide+xml"/>
  <Override PartName="/ppt/charts/chart26.xml" ContentType="application/vnd.openxmlformats-officedocument.drawingml.chart+xml"/>
  <Override PartName="/ppt/theme/themeOverride23.xml" ContentType="application/vnd.openxmlformats-officedocument.themeOverride+xml"/>
  <Override PartName="/ppt/notesSlides/notesSlide27.xml" ContentType="application/vnd.openxmlformats-officedocument.presentationml.notesSlide+xml"/>
  <Override PartName="/ppt/charts/chart27.xml" ContentType="application/vnd.openxmlformats-officedocument.drawingml.chart+xml"/>
  <Override PartName="/ppt/theme/themeOverride24.xml" ContentType="application/vnd.openxmlformats-officedocument.themeOverride+xml"/>
  <Override PartName="/ppt/notesSlides/notesSlide28.xml" ContentType="application/vnd.openxmlformats-officedocument.presentationml.notesSlide+xml"/>
  <Override PartName="/ppt/charts/chart28.xml" ContentType="application/vnd.openxmlformats-officedocument.drawingml.chart+xml"/>
  <Override PartName="/ppt/theme/themeOverride25.xml" ContentType="application/vnd.openxmlformats-officedocument.themeOverride+xml"/>
  <Override PartName="/ppt/notesSlides/notesSlide29.xml" ContentType="application/vnd.openxmlformats-officedocument.presentationml.notesSlide+xml"/>
  <Override PartName="/ppt/charts/chart29.xml" ContentType="application/vnd.openxmlformats-officedocument.drawingml.chart+xml"/>
  <Override PartName="/ppt/theme/themeOverride26.xml" ContentType="application/vnd.openxmlformats-officedocument.themeOverride+xml"/>
  <Override PartName="/ppt/drawings/drawing2.xml" ContentType="application/vnd.openxmlformats-officedocument.drawingml.chartshapes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ppt/theme/themeOverride27.xml" ContentType="application/vnd.openxmlformats-officedocument.themeOverride+xml"/>
  <Override PartName="/ppt/drawings/drawing3.xml" ContentType="application/vnd.openxmlformats-officedocument.drawingml.chartshapes+xml"/>
  <Override PartName="/ppt/notesSlides/notesSlide31.xml" ContentType="application/vnd.openxmlformats-officedocument.presentationml.notesSlide+xml"/>
  <Override PartName="/ppt/charts/chart31.xml" ContentType="application/vnd.openxmlformats-officedocument.drawingml.chart+xml"/>
  <Override PartName="/ppt/theme/themeOverride28.xml" ContentType="application/vnd.openxmlformats-officedocument.themeOverride+xml"/>
  <Override PartName="/ppt/notesSlides/notesSlide32.xml" ContentType="application/vnd.openxmlformats-officedocument.presentationml.notesSlide+xml"/>
  <Override PartName="/ppt/charts/chart32.xml" ContentType="application/vnd.openxmlformats-officedocument.drawingml.chart+xml"/>
  <Override PartName="/ppt/theme/themeOverride29.xml" ContentType="application/vnd.openxmlformats-officedocument.themeOverride+xml"/>
  <Override PartName="/ppt/notesSlides/notesSlide33.xml" ContentType="application/vnd.openxmlformats-officedocument.presentationml.notesSlide+xml"/>
  <Override PartName="/ppt/charts/chart33.xml" ContentType="application/vnd.openxmlformats-officedocument.drawingml.chart+xml"/>
  <Override PartName="/ppt/theme/themeOverride30.xml" ContentType="application/vnd.openxmlformats-officedocument.themeOverride+xml"/>
  <Override PartName="/ppt/notesSlides/notesSlide34.xml" ContentType="application/vnd.openxmlformats-officedocument.presentationml.notesSlide+xml"/>
  <Override PartName="/ppt/charts/chart34.xml" ContentType="application/vnd.openxmlformats-officedocument.drawingml.chart+xml"/>
  <Override PartName="/ppt/theme/themeOverride31.xml" ContentType="application/vnd.openxmlformats-officedocument.themeOverride+xml"/>
  <Override PartName="/ppt/notesSlides/notesSlide35.xml" ContentType="application/vnd.openxmlformats-officedocument.presentationml.notesSlide+xml"/>
  <Override PartName="/ppt/charts/chart35.xml" ContentType="application/vnd.openxmlformats-officedocument.drawingml.chart+xml"/>
  <Override PartName="/ppt/theme/themeOverride32.xml" ContentType="application/vnd.openxmlformats-officedocument.themeOverride+xml"/>
  <Override PartName="/ppt/notesSlides/notesSlide36.xml" ContentType="application/vnd.openxmlformats-officedocument.presentationml.notesSlide+xml"/>
  <Override PartName="/ppt/charts/chart36.xml" ContentType="application/vnd.openxmlformats-officedocument.drawingml.chart+xml"/>
  <Override PartName="/ppt/theme/themeOverride33.xml" ContentType="application/vnd.openxmlformats-officedocument.themeOverride+xml"/>
  <Override PartName="/ppt/notesSlides/notesSlide37.xml" ContentType="application/vnd.openxmlformats-officedocument.presentationml.notesSlide+xml"/>
  <Override PartName="/ppt/charts/chart37.xml" ContentType="application/vnd.openxmlformats-officedocument.drawingml.chart+xml"/>
  <Override PartName="/ppt/theme/themeOverride34.xml" ContentType="application/vnd.openxmlformats-officedocument.themeOverride+xml"/>
  <Override PartName="/ppt/notesSlides/notesSlide38.xml" ContentType="application/vnd.openxmlformats-officedocument.presentationml.notesSlide+xml"/>
  <Override PartName="/ppt/charts/chart38.xml" ContentType="application/vnd.openxmlformats-officedocument.drawingml.chart+xml"/>
  <Override PartName="/ppt/theme/themeOverride35.xml" ContentType="application/vnd.openxmlformats-officedocument.themeOverride+xml"/>
  <Override PartName="/ppt/notesSlides/notesSlide39.xml" ContentType="application/vnd.openxmlformats-officedocument.presentationml.notesSlide+xml"/>
  <Override PartName="/ppt/charts/chart39.xml" ContentType="application/vnd.openxmlformats-officedocument.drawingml.chart+xml"/>
  <Override PartName="/ppt/theme/themeOverride36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  <p:sldMasterId id="2147483689" r:id="rId2"/>
  </p:sldMasterIdLst>
  <p:notesMasterIdLst>
    <p:notesMasterId r:id="rId42"/>
  </p:notesMasterIdLst>
  <p:sldIdLst>
    <p:sldId id="644" r:id="rId3"/>
    <p:sldId id="670" r:id="rId4"/>
    <p:sldId id="641" r:id="rId5"/>
    <p:sldId id="646" r:id="rId6"/>
    <p:sldId id="643" r:id="rId7"/>
    <p:sldId id="673" r:id="rId8"/>
    <p:sldId id="679" r:id="rId9"/>
    <p:sldId id="684" r:id="rId10"/>
    <p:sldId id="650" r:id="rId11"/>
    <p:sldId id="685" r:id="rId12"/>
    <p:sldId id="667" r:id="rId13"/>
    <p:sldId id="626" r:id="rId14"/>
    <p:sldId id="638" r:id="rId15"/>
    <p:sldId id="639" r:id="rId16"/>
    <p:sldId id="640" r:id="rId17"/>
    <p:sldId id="645" r:id="rId18"/>
    <p:sldId id="647" r:id="rId19"/>
    <p:sldId id="632" r:id="rId20"/>
    <p:sldId id="649" r:id="rId21"/>
    <p:sldId id="652" r:id="rId22"/>
    <p:sldId id="653" r:id="rId23"/>
    <p:sldId id="654" r:id="rId24"/>
    <p:sldId id="655" r:id="rId25"/>
    <p:sldId id="661" r:id="rId26"/>
    <p:sldId id="671" r:id="rId27"/>
    <p:sldId id="660" r:id="rId28"/>
    <p:sldId id="662" r:id="rId29"/>
    <p:sldId id="663" r:id="rId30"/>
    <p:sldId id="668" r:id="rId31"/>
    <p:sldId id="675" r:id="rId32"/>
    <p:sldId id="676" r:id="rId33"/>
    <p:sldId id="669" r:id="rId34"/>
    <p:sldId id="672" r:id="rId35"/>
    <p:sldId id="674" r:id="rId36"/>
    <p:sldId id="678" r:id="rId37"/>
    <p:sldId id="680" r:id="rId38"/>
    <p:sldId id="681" r:id="rId39"/>
    <p:sldId id="682" r:id="rId40"/>
    <p:sldId id="688" r:id="rId41"/>
  </p:sldIdLst>
  <p:sldSz cx="7977188" cy="5219700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159447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519355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879263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5" userDrawn="1">
          <p15:clr>
            <a:srgbClr val="A4A3A4"/>
          </p15:clr>
        </p15:guide>
        <p15:guide id="2" orient="horz" pos="61" userDrawn="1">
          <p15:clr>
            <a:srgbClr val="A4A3A4"/>
          </p15:clr>
        </p15:guide>
        <p15:guide id="3" pos="3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ACAD"/>
    <a:srgbClr val="B34E51"/>
    <a:srgbClr val="F7A25B"/>
    <a:srgbClr val="FFCF7A"/>
    <a:srgbClr val="814142"/>
    <a:srgbClr val="FEF0DE"/>
    <a:srgbClr val="FFE07F"/>
    <a:srgbClr val="FFC35A"/>
    <a:srgbClr val="F68B33"/>
    <a:srgbClr val="D458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7" autoAdjust="0"/>
    <p:restoredTop sz="85396" autoAdjust="0"/>
  </p:normalViewPr>
  <p:slideViewPr>
    <p:cSldViewPr>
      <p:cViewPr varScale="1">
        <p:scale>
          <a:sx n="103" d="100"/>
          <a:sy n="103" d="100"/>
        </p:scale>
        <p:origin x="120" y="168"/>
      </p:cViewPr>
      <p:guideLst>
        <p:guide orient="horz" pos="3045"/>
        <p:guide orient="horz" pos="61"/>
        <p:guide pos="321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9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0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1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2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3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4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5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6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9.xlsx"/><Relationship Id="rId1" Type="http://schemas.openxmlformats.org/officeDocument/2006/relationships/themeOverride" Target="../theme/themeOverride17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0.xlsx"/><Relationship Id="rId1" Type="http://schemas.openxmlformats.org/officeDocument/2006/relationships/themeOverride" Target="../theme/themeOverride18.xm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1.xlsx"/><Relationship Id="rId1" Type="http://schemas.openxmlformats.org/officeDocument/2006/relationships/themeOverride" Target="../theme/themeOverride19.xml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2.xlsx"/><Relationship Id="rId1" Type="http://schemas.openxmlformats.org/officeDocument/2006/relationships/themeOverride" Target="../theme/themeOverride20.xm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3.xlsx"/><Relationship Id="rId1" Type="http://schemas.openxmlformats.org/officeDocument/2006/relationships/themeOverride" Target="../theme/themeOverride21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22.xml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5.xlsx"/><Relationship Id="rId1" Type="http://schemas.openxmlformats.org/officeDocument/2006/relationships/themeOverride" Target="../theme/themeOverride23.xml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6.xlsx"/><Relationship Id="rId1" Type="http://schemas.openxmlformats.org/officeDocument/2006/relationships/themeOverride" Target="../theme/themeOverride24.xml"/></Relationships>
</file>

<file path=ppt/charts/_rels/chart2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7.xlsx"/><Relationship Id="rId1" Type="http://schemas.openxmlformats.org/officeDocument/2006/relationships/themeOverride" Target="../theme/themeOverride25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package" Target="../embeddings/Microsoft_Excel_Worksheet28.xlsx"/><Relationship Id="rId1" Type="http://schemas.openxmlformats.org/officeDocument/2006/relationships/themeOverride" Target="../theme/themeOverride26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3.xml"/><Relationship Id="rId2" Type="http://schemas.openxmlformats.org/officeDocument/2006/relationships/package" Target="../embeddings/Microsoft_Excel_Worksheet29.xlsx"/><Relationship Id="rId1" Type="http://schemas.openxmlformats.org/officeDocument/2006/relationships/themeOverride" Target="../theme/themeOverride27.xml"/></Relationships>
</file>

<file path=ppt/charts/_rels/chart3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0.xlsx"/><Relationship Id="rId1" Type="http://schemas.openxmlformats.org/officeDocument/2006/relationships/themeOverride" Target="../theme/themeOverride28.xml"/></Relationships>
</file>

<file path=ppt/charts/_rels/chart3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1.xlsx"/><Relationship Id="rId1" Type="http://schemas.openxmlformats.org/officeDocument/2006/relationships/themeOverride" Target="../theme/themeOverride29.xml"/></Relationships>
</file>

<file path=ppt/charts/_rels/chart3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2.xlsx"/><Relationship Id="rId1" Type="http://schemas.openxmlformats.org/officeDocument/2006/relationships/themeOverride" Target="../theme/themeOverride30.xml"/></Relationships>
</file>

<file path=ppt/charts/_rels/chart3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3.xlsx"/><Relationship Id="rId1" Type="http://schemas.openxmlformats.org/officeDocument/2006/relationships/themeOverride" Target="../theme/themeOverride31.xml"/></Relationships>
</file>

<file path=ppt/charts/_rels/chart3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4.xlsx"/><Relationship Id="rId1" Type="http://schemas.openxmlformats.org/officeDocument/2006/relationships/themeOverride" Target="../theme/themeOverride32.xml"/></Relationships>
</file>

<file path=ppt/charts/_rels/chart3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5.xlsx"/><Relationship Id="rId1" Type="http://schemas.openxmlformats.org/officeDocument/2006/relationships/themeOverride" Target="../theme/themeOverride33.xml"/></Relationships>
</file>

<file path=ppt/charts/_rels/chart3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6.xlsx"/><Relationship Id="rId1" Type="http://schemas.openxmlformats.org/officeDocument/2006/relationships/themeOverride" Target="../theme/themeOverride34.xml"/></Relationships>
</file>

<file path=ppt/charts/_rels/chart3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7.xlsx"/><Relationship Id="rId1" Type="http://schemas.openxmlformats.org/officeDocument/2006/relationships/themeOverride" Target="../theme/themeOverride35.xml"/></Relationships>
</file>

<file path=ppt/charts/_rels/chart3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8.xlsx"/><Relationship Id="rId1" Type="http://schemas.openxmlformats.org/officeDocument/2006/relationships/themeOverride" Target="../theme/themeOverride36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7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4852451120927713E-2"/>
          <c:y val="2.4464820672609664E-2"/>
          <c:w val="0.8630142429906682"/>
          <c:h val="0.89165831209807311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Distribution</c:v>
                </c:pt>
              </c:strCache>
            </c:strRef>
          </c:tx>
          <c:spPr>
            <a:solidFill>
              <a:srgbClr val="A02226"/>
            </a:solidFill>
            <a:ln w="28575">
              <a:solidFill>
                <a:srgbClr val="FFFFFF"/>
              </a:solidFill>
            </a:ln>
          </c:spPr>
          <c:cat>
            <c:numRef>
              <c:f>Sheet1!$A$2:$A$13</c:f>
              <c:numCache>
                <c:formatCode>General</c:formatCode>
                <c:ptCount val="12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</c:numCache>
            </c:numRef>
          </c:cat>
          <c:val>
            <c:numRef>
              <c:f>Sheet1!$B$2:$B$13</c:f>
              <c:numCache>
                <c:formatCode>_-* #,##0_-;\-* #,##0_-;_-* "-"??_-;_-@_-</c:formatCode>
                <c:ptCount val="12"/>
                <c:pt idx="0">
                  <c:v>38722.166666666664</c:v>
                </c:pt>
                <c:pt idx="1">
                  <c:v>41786</c:v>
                </c:pt>
                <c:pt idx="2">
                  <c:v>44215</c:v>
                </c:pt>
                <c:pt idx="3">
                  <c:v>46687</c:v>
                </c:pt>
                <c:pt idx="4">
                  <c:v>51029</c:v>
                </c:pt>
                <c:pt idx="5">
                  <c:v>53736</c:v>
                </c:pt>
                <c:pt idx="6">
                  <c:v>58200</c:v>
                </c:pt>
                <c:pt idx="7">
                  <c:v>62623</c:v>
                </c:pt>
                <c:pt idx="8">
                  <c:v>66100</c:v>
                </c:pt>
                <c:pt idx="9">
                  <c:v>68026</c:v>
                </c:pt>
                <c:pt idx="10">
                  <c:v>69232</c:v>
                </c:pt>
                <c:pt idx="11">
                  <c:v>69823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Transmission</c:v>
                </c:pt>
              </c:strCache>
            </c:strRef>
          </c:tx>
          <c:spPr>
            <a:solidFill>
              <a:srgbClr val="F68B33"/>
            </a:solidFill>
            <a:ln w="28575">
              <a:solidFill>
                <a:srgbClr val="FFFFFF"/>
              </a:solidFill>
            </a:ln>
          </c:spPr>
          <c:cat>
            <c:numRef>
              <c:f>Sheet1!$A$2:$A$13</c:f>
              <c:numCache>
                <c:formatCode>General</c:formatCode>
                <c:ptCount val="12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</c:numCache>
            </c:numRef>
          </c:cat>
          <c:val>
            <c:numRef>
              <c:f>Sheet1!$C$2:$C$13</c:f>
              <c:numCache>
                <c:formatCode>_-* #,##0_-;\-* #,##0_-;_-* "-"??_-;_-@_-</c:formatCode>
                <c:ptCount val="12"/>
                <c:pt idx="0">
                  <c:v>12892</c:v>
                </c:pt>
                <c:pt idx="1">
                  <c:v>13132</c:v>
                </c:pt>
                <c:pt idx="2">
                  <c:v>13205</c:v>
                </c:pt>
                <c:pt idx="3">
                  <c:v>15209</c:v>
                </c:pt>
                <c:pt idx="4">
                  <c:v>16473</c:v>
                </c:pt>
                <c:pt idx="5">
                  <c:v>17482</c:v>
                </c:pt>
                <c:pt idx="6">
                  <c:v>18320</c:v>
                </c:pt>
                <c:pt idx="7">
                  <c:v>19070</c:v>
                </c:pt>
                <c:pt idx="8">
                  <c:v>19990</c:v>
                </c:pt>
                <c:pt idx="9">
                  <c:v>20568</c:v>
                </c:pt>
                <c:pt idx="10">
                  <c:v>20756</c:v>
                </c:pt>
                <c:pt idx="11">
                  <c:v>20653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catAx>
        <c:axId val="331917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1"/>
        <c:lblAlgn val="ctr"/>
        <c:lblOffset val="100"/>
        <c:tickLblSkip val="2"/>
        <c:noMultiLvlLbl val="0"/>
      </c:catAx>
      <c:valAx>
        <c:axId val="33194880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midCat"/>
        <c:majorUnit val="20000"/>
        <c:dispUnits>
          <c:builtInUnit val="thousands"/>
        </c:dispUnits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659293307277365"/>
          <c:y val="7.2992714714009366E-2"/>
          <c:w val="0.69265381393215431"/>
          <c:h val="0.772570793833131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DNSP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NSW - Endeavour</c:v>
                </c:pt>
                <c:pt idx="1">
                  <c:v>TAS</c:v>
                </c:pt>
                <c:pt idx="2">
                  <c:v>QLD - Energex</c:v>
                </c:pt>
                <c:pt idx="3">
                  <c:v>QLD - Ergon</c:v>
                </c:pt>
                <c:pt idx="4">
                  <c:v>NSW - Ausgrid</c:v>
                </c:pt>
                <c:pt idx="5">
                  <c:v>NSW - Essential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77</c:v>
                </c:pt>
                <c:pt idx="1">
                  <c:v>84</c:v>
                </c:pt>
                <c:pt idx="2" formatCode="0">
                  <c:v>206</c:v>
                </c:pt>
                <c:pt idx="3" formatCode="0">
                  <c:v>272</c:v>
                </c:pt>
                <c:pt idx="4" formatCode="0">
                  <c:v>276</c:v>
                </c:pt>
                <c:pt idx="5" formatCode="0">
                  <c:v>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ED-44B2-8E3C-89CE12E2E4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TNSP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NSW - Endeavour</c:v>
                </c:pt>
                <c:pt idx="1">
                  <c:v>TAS</c:v>
                </c:pt>
                <c:pt idx="2">
                  <c:v>QLD - Energex</c:v>
                </c:pt>
                <c:pt idx="3">
                  <c:v>QLD - Ergon</c:v>
                </c:pt>
                <c:pt idx="4">
                  <c:v>NSW - Ausgrid</c:v>
                </c:pt>
                <c:pt idx="5">
                  <c:v>NSW - Essential</c:v>
                </c:pt>
              </c:strCache>
            </c:strRef>
          </c:cat>
          <c:val>
            <c:numRef>
              <c:f>Sheet1!$C$2:$C$7</c:f>
              <c:numCache>
                <c:formatCode>0</c:formatCode>
                <c:ptCount val="6"/>
                <c:pt idx="0" formatCode="General">
                  <c:v>41</c:v>
                </c:pt>
                <c:pt idx="1">
                  <c:v>63.6</c:v>
                </c:pt>
                <c:pt idx="2">
                  <c:v>35</c:v>
                </c:pt>
                <c:pt idx="3">
                  <c:v>35</c:v>
                </c:pt>
                <c:pt idx="4">
                  <c:v>41</c:v>
                </c:pt>
                <c:pt idx="5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ED-44B2-8E3C-89CE12E2E4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anchor="ctr" anchorCtr="0"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400"/>
          <c:min val="0"/>
        </c:scaling>
        <c:delete val="0"/>
        <c:axPos val="b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1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033309983417715"/>
          <c:y val="7.337645331656098E-2"/>
          <c:w val="0.84665354330708664"/>
          <c:h val="0.7437605118609329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Jemena</c:v>
                </c:pt>
              </c:strCache>
            </c:strRef>
          </c:tx>
          <c:spPr>
            <a:ln w="28575">
              <a:solidFill>
                <a:srgbClr val="A02226"/>
              </a:solidFill>
            </a:ln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Current 2014-15 RAB</c:v>
                </c:pt>
                <c:pt idx="1">
                  <c:v>New 2014-15 RAB</c:v>
                </c:pt>
                <c:pt idx="2">
                  <c:v>2015-16</c:v>
                </c:pt>
                <c:pt idx="3">
                  <c:v>2016-17</c:v>
                </c:pt>
                <c:pt idx="4">
                  <c:v>2017-18</c:v>
                </c:pt>
                <c:pt idx="5">
                  <c:v>2018-19</c:v>
                </c:pt>
                <c:pt idx="6">
                  <c:v>2019-20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1.0464720884103145</c:v>
                </c:pt>
                <c:pt idx="1">
                  <c:v>1</c:v>
                </c:pt>
                <c:pt idx="2">
                  <c:v>1.0682913006517427</c:v>
                </c:pt>
                <c:pt idx="3">
                  <c:v>1.0986115046755456</c:v>
                </c:pt>
                <c:pt idx="4">
                  <c:v>1.0572400113346556</c:v>
                </c:pt>
                <c:pt idx="5">
                  <c:v>1.0433550580901105</c:v>
                </c:pt>
                <c:pt idx="6">
                  <c:v>1.014168319637291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Tas (D)</c:v>
                </c:pt>
              </c:strCache>
            </c:strRef>
          </c:tx>
          <c:spPr>
            <a:ln w="28575">
              <a:solidFill>
                <a:srgbClr val="FFE07F"/>
              </a:solidFill>
            </a:ln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Current 2014-15 RAB</c:v>
                </c:pt>
                <c:pt idx="1">
                  <c:v>New 2014-15 RAB</c:v>
                </c:pt>
                <c:pt idx="2">
                  <c:v>2015-16</c:v>
                </c:pt>
                <c:pt idx="3">
                  <c:v>2016-17</c:v>
                </c:pt>
                <c:pt idx="4">
                  <c:v>2017-18</c:v>
                </c:pt>
                <c:pt idx="5">
                  <c:v>2018-19</c:v>
                </c:pt>
                <c:pt idx="6">
                  <c:v>2019-20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1.1667020148462355</c:v>
                </c:pt>
                <c:pt idx="1">
                  <c:v>1</c:v>
                </c:pt>
                <c:pt idx="2">
                  <c:v>1.0154825026511134</c:v>
                </c:pt>
                <c:pt idx="3">
                  <c:v>1.025238600212089</c:v>
                </c:pt>
                <c:pt idx="4">
                  <c:v>1.0142099681866383</c:v>
                </c:pt>
                <c:pt idx="5">
                  <c:v>0.97985153764581123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303-476E-B1D1-34916A4642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CitiPower</c:v>
                </c:pt>
              </c:strCache>
            </c:strRef>
          </c:tx>
          <c:spPr>
            <a:ln w="28575">
              <a:solidFill>
                <a:srgbClr val="A02226">
                  <a:lumMod val="60000"/>
                  <a:lumOff val="40000"/>
                </a:srgbClr>
              </a:solidFill>
            </a:ln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Current 2014-15 RAB</c:v>
                </c:pt>
                <c:pt idx="1">
                  <c:v>New 2014-15 RAB</c:v>
                </c:pt>
                <c:pt idx="2">
                  <c:v>2015-16</c:v>
                </c:pt>
                <c:pt idx="3">
                  <c:v>2016-17</c:v>
                </c:pt>
                <c:pt idx="4">
                  <c:v>2017-18</c:v>
                </c:pt>
                <c:pt idx="5">
                  <c:v>2018-19</c:v>
                </c:pt>
                <c:pt idx="6">
                  <c:v>2019-20</c:v>
                </c:pt>
              </c:strCache>
            </c:strRef>
          </c:cat>
          <c:val>
            <c:numRef>
              <c:f>Sheet1!$D$2:$D$8</c:f>
              <c:numCache>
                <c:formatCode>0%</c:formatCode>
                <c:ptCount val="7"/>
                <c:pt idx="0">
                  <c:v>1.0279105333588223</c:v>
                </c:pt>
                <c:pt idx="1">
                  <c:v>1</c:v>
                </c:pt>
                <c:pt idx="2">
                  <c:v>1.0510418658000382</c:v>
                </c:pt>
                <c:pt idx="3">
                  <c:v>1.056012234754349</c:v>
                </c:pt>
                <c:pt idx="4">
                  <c:v>1.0300133817625694</c:v>
                </c:pt>
                <c:pt idx="5">
                  <c:v>1.0013381762569298</c:v>
                </c:pt>
                <c:pt idx="6">
                  <c:v>0.96883961001720509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303-476E-B1D1-34916A46422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Essential</c:v>
                </c:pt>
              </c:strCache>
            </c:strRef>
          </c:tx>
          <c:spPr>
            <a:ln>
              <a:solidFill>
                <a:srgbClr val="D4582A"/>
              </a:solidFill>
            </a:ln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Current 2014-15 RAB</c:v>
                </c:pt>
                <c:pt idx="1">
                  <c:v>New 2014-15 RAB</c:v>
                </c:pt>
                <c:pt idx="2">
                  <c:v>2015-16</c:v>
                </c:pt>
                <c:pt idx="3">
                  <c:v>2016-17</c:v>
                </c:pt>
                <c:pt idx="4">
                  <c:v>2017-18</c:v>
                </c:pt>
                <c:pt idx="5">
                  <c:v>2018-19</c:v>
                </c:pt>
                <c:pt idx="6">
                  <c:v>2019-20</c:v>
                </c:pt>
              </c:strCache>
            </c:strRef>
          </c:cat>
          <c:val>
            <c:numRef>
              <c:f>Sheet1!$E$2:$E$8</c:f>
              <c:numCache>
                <c:formatCode>0%</c:formatCode>
                <c:ptCount val="7"/>
                <c:pt idx="0">
                  <c:v>1.8677236693091732</c:v>
                </c:pt>
                <c:pt idx="1">
                  <c:v>1</c:v>
                </c:pt>
                <c:pt idx="2">
                  <c:v>1.0953567383918459</c:v>
                </c:pt>
                <c:pt idx="3">
                  <c:v>1.0810872027180067</c:v>
                </c:pt>
                <c:pt idx="4">
                  <c:v>1.0688561721404304</c:v>
                </c:pt>
                <c:pt idx="5">
                  <c:v>1.0530011325028312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CBA-47AB-9AA9-58367886BBF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Energex</c:v>
                </c:pt>
              </c:strCache>
            </c:strRef>
          </c:tx>
          <c:spPr>
            <a:ln>
              <a:solidFill>
                <a:srgbClr val="F68B33"/>
              </a:solidFill>
            </a:ln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Current 2014-15 RAB</c:v>
                </c:pt>
                <c:pt idx="1">
                  <c:v>New 2014-15 RAB</c:v>
                </c:pt>
                <c:pt idx="2">
                  <c:v>2015-16</c:v>
                </c:pt>
                <c:pt idx="3">
                  <c:v>2016-17</c:v>
                </c:pt>
                <c:pt idx="4">
                  <c:v>2017-18</c:v>
                </c:pt>
                <c:pt idx="5">
                  <c:v>2018-19</c:v>
                </c:pt>
                <c:pt idx="6">
                  <c:v>2019-20</c:v>
                </c:pt>
              </c:strCache>
            </c:strRef>
          </c:cat>
          <c:val>
            <c:numRef>
              <c:f>Sheet1!$F$2:$F$8</c:f>
              <c:numCache>
                <c:formatCode>0%</c:formatCode>
                <c:ptCount val="7"/>
                <c:pt idx="0">
                  <c:v>1.5094375235938089</c:v>
                </c:pt>
                <c:pt idx="1">
                  <c:v>1</c:v>
                </c:pt>
                <c:pt idx="2">
                  <c:v>1.0505851264628161</c:v>
                </c:pt>
                <c:pt idx="3">
                  <c:v>1.03359758399396</c:v>
                </c:pt>
                <c:pt idx="4">
                  <c:v>1.0100037750094375</c:v>
                </c:pt>
                <c:pt idx="5">
                  <c:v>0.99414873537183845</c:v>
                </c:pt>
                <c:pt idx="6">
                  <c:v>0.97791619479048697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CBA-47AB-9AA9-58367886BBF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Ausgrid</c:v>
                </c:pt>
              </c:strCache>
            </c:strRef>
          </c:tx>
          <c:spPr>
            <a:ln>
              <a:solidFill>
                <a:srgbClr val="000000"/>
              </a:solidFill>
            </a:ln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Current 2014-15 RAB</c:v>
                </c:pt>
                <c:pt idx="1">
                  <c:v>New 2014-15 RAB</c:v>
                </c:pt>
                <c:pt idx="2">
                  <c:v>2015-16</c:v>
                </c:pt>
                <c:pt idx="3">
                  <c:v>2016-17</c:v>
                </c:pt>
                <c:pt idx="4">
                  <c:v>2017-18</c:v>
                </c:pt>
                <c:pt idx="5">
                  <c:v>2018-19</c:v>
                </c:pt>
                <c:pt idx="6">
                  <c:v>2019-20</c:v>
                </c:pt>
              </c:strCache>
            </c:strRef>
          </c:cat>
          <c:val>
            <c:numRef>
              <c:f>Sheet1!$G$2:$G$8</c:f>
              <c:numCache>
                <c:formatCode>0%</c:formatCode>
                <c:ptCount val="7"/>
                <c:pt idx="0">
                  <c:v>1.5445440168687401</c:v>
                </c:pt>
                <c:pt idx="1">
                  <c:v>1</c:v>
                </c:pt>
                <c:pt idx="2">
                  <c:v>1.0437532946758039</c:v>
                </c:pt>
                <c:pt idx="3">
                  <c:v>1.034440344403444</c:v>
                </c:pt>
                <c:pt idx="4">
                  <c:v>1.0237216657880865</c:v>
                </c:pt>
                <c:pt idx="5">
                  <c:v>1.0073800738007379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CCBA-47AB-9AA9-58367886BBF1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Ergon</c:v>
                </c:pt>
              </c:strCache>
            </c:strRef>
          </c:tx>
          <c:spPr>
            <a:ln>
              <a:solidFill>
                <a:srgbClr val="621214"/>
              </a:solidFill>
            </a:ln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Current 2014-15 RAB</c:v>
                </c:pt>
                <c:pt idx="1">
                  <c:v>New 2014-15 RAB</c:v>
                </c:pt>
                <c:pt idx="2">
                  <c:v>2015-16</c:v>
                </c:pt>
                <c:pt idx="3">
                  <c:v>2016-17</c:v>
                </c:pt>
                <c:pt idx="4">
                  <c:v>2017-18</c:v>
                </c:pt>
                <c:pt idx="5">
                  <c:v>2018-19</c:v>
                </c:pt>
                <c:pt idx="6">
                  <c:v>2019-20</c:v>
                </c:pt>
              </c:strCache>
            </c:strRef>
          </c:cat>
          <c:val>
            <c:numRef>
              <c:f>Sheet1!$H$2:$H$8</c:f>
              <c:numCache>
                <c:formatCode>0%</c:formatCode>
                <c:ptCount val="7"/>
                <c:pt idx="0">
                  <c:v>1.310898365728653</c:v>
                </c:pt>
                <c:pt idx="1">
                  <c:v>1</c:v>
                </c:pt>
                <c:pt idx="2">
                  <c:v>1.0464171743545112</c:v>
                </c:pt>
                <c:pt idx="3">
                  <c:v>1.0278503046127068</c:v>
                </c:pt>
                <c:pt idx="4">
                  <c:v>1.004835122328595</c:v>
                </c:pt>
                <c:pt idx="5">
                  <c:v>0.98191664249105504</c:v>
                </c:pt>
                <c:pt idx="6">
                  <c:v>0.96354317764239439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CCBA-47AB-9AA9-58367886BBF1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Endeavour</c:v>
                </c:pt>
              </c:strCache>
            </c:strRef>
          </c:tx>
          <c:spPr>
            <a:ln>
              <a:solidFill>
                <a:srgbClr val="FFC35A"/>
              </a:solidFill>
            </a:ln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Current 2014-15 RAB</c:v>
                </c:pt>
                <c:pt idx="1">
                  <c:v>New 2014-15 RAB</c:v>
                </c:pt>
                <c:pt idx="2">
                  <c:v>2015-16</c:v>
                </c:pt>
                <c:pt idx="3">
                  <c:v>2016-17</c:v>
                </c:pt>
                <c:pt idx="4">
                  <c:v>2017-18</c:v>
                </c:pt>
                <c:pt idx="5">
                  <c:v>2018-19</c:v>
                </c:pt>
                <c:pt idx="6">
                  <c:v>2019-20</c:v>
                </c:pt>
              </c:strCache>
            </c:strRef>
          </c:cat>
          <c:val>
            <c:numRef>
              <c:f>Sheet1!$I$2:$I$8</c:f>
              <c:numCache>
                <c:formatCode>0%</c:formatCode>
                <c:ptCount val="7"/>
                <c:pt idx="0">
                  <c:v>1.1559099437148217</c:v>
                </c:pt>
                <c:pt idx="1">
                  <c:v>1</c:v>
                </c:pt>
                <c:pt idx="2">
                  <c:v>1.0403377110694183</c:v>
                </c:pt>
                <c:pt idx="3">
                  <c:v>1.0148217636022514</c:v>
                </c:pt>
                <c:pt idx="4">
                  <c:v>0.99981238273921202</c:v>
                </c:pt>
                <c:pt idx="5">
                  <c:v>0.98367729831144468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CCBA-47AB-9AA9-58367886BBF1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ElectraNet</c:v>
                </c:pt>
              </c:strCache>
            </c:strRef>
          </c:tx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Current 2014-15 RAB</c:v>
                </c:pt>
                <c:pt idx="1">
                  <c:v>New 2014-15 RAB</c:v>
                </c:pt>
                <c:pt idx="2">
                  <c:v>2015-16</c:v>
                </c:pt>
                <c:pt idx="3">
                  <c:v>2016-17</c:v>
                </c:pt>
                <c:pt idx="4">
                  <c:v>2017-18</c:v>
                </c:pt>
                <c:pt idx="5">
                  <c:v>2018-19</c:v>
                </c:pt>
                <c:pt idx="6">
                  <c:v>2019-20</c:v>
                </c:pt>
              </c:strCache>
            </c:strRef>
          </c:cat>
          <c:val>
            <c:numRef>
              <c:f>Sheet1!$J$2:$J$8</c:f>
              <c:numCache>
                <c:formatCode>0%</c:formatCode>
                <c:ptCount val="7"/>
                <c:pt idx="0">
                  <c:v>1.5017162471395882</c:v>
                </c:pt>
                <c:pt idx="1">
                  <c:v>1</c:v>
                </c:pt>
                <c:pt idx="2">
                  <c:v>1.0737986270022883</c:v>
                </c:pt>
                <c:pt idx="3">
                  <c:v>1.0394736842105263</c:v>
                </c:pt>
                <c:pt idx="4">
                  <c:v>0.98398169336384445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CCBA-47AB-9AA9-58367886BBF1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Powerlink</c:v>
                </c:pt>
              </c:strCache>
            </c:strRef>
          </c:tx>
          <c:spPr>
            <a:ln>
              <a:solidFill>
                <a:srgbClr val="FFE07F"/>
              </a:solidFill>
            </a:ln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Current 2014-15 RAB</c:v>
                </c:pt>
                <c:pt idx="1">
                  <c:v>New 2014-15 RAB</c:v>
                </c:pt>
                <c:pt idx="2">
                  <c:v>2015-16</c:v>
                </c:pt>
                <c:pt idx="3">
                  <c:v>2016-17</c:v>
                </c:pt>
                <c:pt idx="4">
                  <c:v>2017-18</c:v>
                </c:pt>
                <c:pt idx="5">
                  <c:v>2018-19</c:v>
                </c:pt>
                <c:pt idx="6">
                  <c:v>2019-20</c:v>
                </c:pt>
              </c:strCache>
            </c:strRef>
          </c:cat>
          <c:val>
            <c:numRef>
              <c:f>Sheet1!$K$2:$K$8</c:f>
              <c:numCache>
                <c:formatCode>0%</c:formatCode>
                <c:ptCount val="7"/>
                <c:pt idx="0">
                  <c:v>1.3326732673267327</c:v>
                </c:pt>
                <c:pt idx="1">
                  <c:v>1</c:v>
                </c:pt>
                <c:pt idx="2">
                  <c:v>0.97504950495049503</c:v>
                </c:pt>
                <c:pt idx="3">
                  <c:v>0.97584158415841582</c:v>
                </c:pt>
                <c:pt idx="4">
                  <c:v>0.96356435643564353</c:v>
                </c:pt>
                <c:pt idx="5">
                  <c:v>0.94376237623762371</c:v>
                </c:pt>
                <c:pt idx="6">
                  <c:v>0.92554455445544559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CCBA-47AB-9AA9-58367886BBF1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Tas (T)</c:v>
                </c:pt>
              </c:strCache>
            </c:strRef>
          </c:tx>
          <c:spPr>
            <a:ln>
              <a:solidFill>
                <a:srgbClr val="FFE07F"/>
              </a:solidFill>
            </a:ln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Current 2014-15 RAB</c:v>
                </c:pt>
                <c:pt idx="1">
                  <c:v>New 2014-15 RAB</c:v>
                </c:pt>
                <c:pt idx="2">
                  <c:v>2015-16</c:v>
                </c:pt>
                <c:pt idx="3">
                  <c:v>2016-17</c:v>
                </c:pt>
                <c:pt idx="4">
                  <c:v>2017-18</c:v>
                </c:pt>
                <c:pt idx="5">
                  <c:v>2018-19</c:v>
                </c:pt>
                <c:pt idx="6">
                  <c:v>2019-20</c:v>
                </c:pt>
              </c:strCache>
            </c:strRef>
          </c:cat>
          <c:val>
            <c:numRef>
              <c:f>Sheet1!$L$2:$L$8</c:f>
              <c:numCache>
                <c:formatCode>0%</c:formatCode>
                <c:ptCount val="7"/>
                <c:pt idx="0">
                  <c:v>1.3936750272628136</c:v>
                </c:pt>
                <c:pt idx="1">
                  <c:v>1</c:v>
                </c:pt>
                <c:pt idx="2">
                  <c:v>1.0313522355507088</c:v>
                </c:pt>
                <c:pt idx="3">
                  <c:v>1.0032715376226826</c:v>
                </c:pt>
                <c:pt idx="4">
                  <c:v>0.98146128680479827</c:v>
                </c:pt>
                <c:pt idx="5">
                  <c:v>0.95665212649945475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CCBA-47AB-9AA9-58367886BBF1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TransGrid</c:v>
                </c:pt>
              </c:strCache>
            </c:strRef>
          </c:tx>
          <c:spPr>
            <a:ln>
              <a:solidFill>
                <a:srgbClr val="F68B33"/>
              </a:solidFill>
            </a:ln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Current 2014-15 RAB</c:v>
                </c:pt>
                <c:pt idx="1">
                  <c:v>New 2014-15 RAB</c:v>
                </c:pt>
                <c:pt idx="2">
                  <c:v>2015-16</c:v>
                </c:pt>
                <c:pt idx="3">
                  <c:v>2016-17</c:v>
                </c:pt>
                <c:pt idx="4">
                  <c:v>2017-18</c:v>
                </c:pt>
                <c:pt idx="5">
                  <c:v>2018-19</c:v>
                </c:pt>
                <c:pt idx="6">
                  <c:v>2019-20</c:v>
                </c:pt>
              </c:strCache>
            </c:strRef>
          </c:cat>
          <c:val>
            <c:numRef>
              <c:f>Sheet1!$M$2:$M$8</c:f>
              <c:numCache>
                <c:formatCode>0%</c:formatCode>
                <c:ptCount val="7"/>
                <c:pt idx="0">
                  <c:v>1.3545016077170418</c:v>
                </c:pt>
                <c:pt idx="1">
                  <c:v>1</c:v>
                </c:pt>
                <c:pt idx="2">
                  <c:v>1.0345659163987138</c:v>
                </c:pt>
                <c:pt idx="3">
                  <c:v>1.0056270096463023</c:v>
                </c:pt>
                <c:pt idx="4">
                  <c:v>0.99598070739549838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CCBA-47AB-9AA9-58367886BB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250419840"/>
        <c:crosses val="autoZero"/>
        <c:auto val="1"/>
        <c:lblAlgn val="ctr"/>
        <c:lblOffset val="100"/>
        <c:noMultiLvlLbl val="0"/>
      </c:catAx>
      <c:valAx>
        <c:axId val="250419840"/>
        <c:scaling>
          <c:orientation val="minMax"/>
          <c:max val="2"/>
          <c:min val="0.75000000000000011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229103872"/>
        <c:crosses val="autoZero"/>
        <c:crossBetween val="midCat"/>
        <c:majorUnit val="0.2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673228346456693E-2"/>
          <c:y val="3.2013852435112275E-2"/>
          <c:w val="0.76399340218633438"/>
          <c:h val="0.88585331000291634"/>
        </c:manualLayout>
      </c:layout>
      <c:lineChart>
        <c:grouping val="standard"/>
        <c:varyColors val="0"/>
        <c:ser>
          <c:idx val="4"/>
          <c:order val="0"/>
          <c:tx>
            <c:strRef>
              <c:f>Sheet1!$F$1</c:f>
              <c:strCache>
                <c:ptCount val="1"/>
                <c:pt idx="0">
                  <c:v>Essential</c:v>
                </c:pt>
              </c:strCache>
            </c:strRef>
          </c:tx>
          <c:spPr>
            <a:ln w="41275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</c:numCache>
            </c:numRef>
          </c:cat>
          <c:val>
            <c:numRef>
              <c:f>Sheet1!$F$2:$F$11</c:f>
              <c:numCache>
                <c:formatCode>0%</c:formatCode>
                <c:ptCount val="10"/>
                <c:pt idx="0">
                  <c:v>1</c:v>
                </c:pt>
                <c:pt idx="1">
                  <c:v>1.1041666666666667</c:v>
                </c:pt>
                <c:pt idx="2">
                  <c:v>1.2083333333333333</c:v>
                </c:pt>
                <c:pt idx="3">
                  <c:v>1.3333333333333335</c:v>
                </c:pt>
                <c:pt idx="4">
                  <c:v>1.4375</c:v>
                </c:pt>
                <c:pt idx="5">
                  <c:v>1.541666666666667</c:v>
                </c:pt>
                <c:pt idx="6">
                  <c:v>1.6875</c:v>
                </c:pt>
                <c:pt idx="7">
                  <c:v>1.75</c:v>
                </c:pt>
                <c:pt idx="8">
                  <c:v>1.7916666666666667</c:v>
                </c:pt>
                <c:pt idx="9">
                  <c:v>1.8125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CBA-47AB-9AA9-58367886BBF1}"/>
            </c:ext>
          </c:extLst>
        </c:ser>
        <c:ser>
          <c:idx val="5"/>
          <c:order val="1"/>
          <c:tx>
            <c:strRef>
              <c:f>Sheet1!$G$1</c:f>
              <c:strCache>
                <c:ptCount val="1"/>
                <c:pt idx="0">
                  <c:v>Energex</c:v>
                </c:pt>
              </c:strCache>
            </c:strRef>
          </c:tx>
          <c:spPr>
            <a:ln w="41275"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</c:numCache>
            </c:numRef>
          </c:cat>
          <c:val>
            <c:numRef>
              <c:f>Sheet1!$G$2:$G$11</c:f>
              <c:numCache>
                <c:formatCode>0%</c:formatCode>
                <c:ptCount val="10"/>
                <c:pt idx="0">
                  <c:v>1</c:v>
                </c:pt>
                <c:pt idx="1">
                  <c:v>1.0545454545454545</c:v>
                </c:pt>
                <c:pt idx="2">
                  <c:v>1.1272727272727272</c:v>
                </c:pt>
                <c:pt idx="3">
                  <c:v>1.1818181818181819</c:v>
                </c:pt>
                <c:pt idx="4">
                  <c:v>1.290909090909091</c:v>
                </c:pt>
                <c:pt idx="5">
                  <c:v>1.4000000000000001</c:v>
                </c:pt>
                <c:pt idx="6">
                  <c:v>1.4545454545454546</c:v>
                </c:pt>
                <c:pt idx="7">
                  <c:v>1.5272727272727273</c:v>
                </c:pt>
                <c:pt idx="8">
                  <c:v>1.5636363636363637</c:v>
                </c:pt>
                <c:pt idx="9">
                  <c:v>1.5818181818181818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CCBA-47AB-9AA9-58367886BBF1}"/>
            </c:ext>
          </c:extLst>
        </c:ser>
        <c:ser>
          <c:idx val="6"/>
          <c:order val="2"/>
          <c:tx>
            <c:strRef>
              <c:f>Sheet1!$H$1</c:f>
              <c:strCache>
                <c:ptCount val="1"/>
                <c:pt idx="0">
                  <c:v>AusGrid</c:v>
                </c:pt>
              </c:strCache>
            </c:strRef>
          </c:tx>
          <c:spPr>
            <a:ln w="41275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</c:numCache>
            </c:numRef>
          </c:cat>
          <c:val>
            <c:numRef>
              <c:f>Sheet1!$H$2:$H$11</c:f>
              <c:numCache>
                <c:formatCode>0%</c:formatCode>
                <c:ptCount val="10"/>
                <c:pt idx="0">
                  <c:v>1</c:v>
                </c:pt>
                <c:pt idx="1">
                  <c:v>1.0952380952380953</c:v>
                </c:pt>
                <c:pt idx="2">
                  <c:v>1.2142857142857144</c:v>
                </c:pt>
                <c:pt idx="3">
                  <c:v>1.3333333333333335</c:v>
                </c:pt>
                <c:pt idx="4">
                  <c:v>1.6904761904761907</c:v>
                </c:pt>
                <c:pt idx="5">
                  <c:v>1.9047619047619049</c:v>
                </c:pt>
                <c:pt idx="6">
                  <c:v>2.0952380952380953</c:v>
                </c:pt>
                <c:pt idx="7">
                  <c:v>2.1904761904761907</c:v>
                </c:pt>
                <c:pt idx="8">
                  <c:v>2.1904761904761907</c:v>
                </c:pt>
                <c:pt idx="9">
                  <c:v>2.1904761904761907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CCBA-47AB-9AA9-58367886BBF1}"/>
            </c:ext>
          </c:extLst>
        </c:ser>
        <c:ser>
          <c:idx val="7"/>
          <c:order val="3"/>
          <c:tx>
            <c:strRef>
              <c:f>Sheet1!$I$1</c:f>
              <c:strCache>
                <c:ptCount val="1"/>
                <c:pt idx="0">
                  <c:v>Ergon</c:v>
                </c:pt>
              </c:strCache>
            </c:strRef>
          </c:tx>
          <c:spPr>
            <a:ln w="41275">
              <a:solidFill>
                <a:srgbClr val="621214"/>
              </a:solidFill>
            </a:ln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</c:numCache>
            </c:numRef>
          </c:cat>
          <c:val>
            <c:numRef>
              <c:f>Sheet1!$I$2:$I$11</c:f>
              <c:numCache>
                <c:formatCode>0%</c:formatCode>
                <c:ptCount val="10"/>
                <c:pt idx="0">
                  <c:v>1</c:v>
                </c:pt>
                <c:pt idx="1">
                  <c:v>1.0707070707070707</c:v>
                </c:pt>
                <c:pt idx="2">
                  <c:v>1.1414141414141412</c:v>
                </c:pt>
                <c:pt idx="3">
                  <c:v>1.1919191919191918</c:v>
                </c:pt>
                <c:pt idx="4">
                  <c:v>1.2626262626262625</c:v>
                </c:pt>
                <c:pt idx="5">
                  <c:v>1.3333333333333333</c:v>
                </c:pt>
                <c:pt idx="6">
                  <c:v>1.3535353535353534</c:v>
                </c:pt>
                <c:pt idx="7">
                  <c:v>1.4040404040404038</c:v>
                </c:pt>
                <c:pt idx="8">
                  <c:v>1.4343434343434343</c:v>
                </c:pt>
                <c:pt idx="9">
                  <c:v>1.4747474747474747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CCBA-47AB-9AA9-58367886BBF1}"/>
            </c:ext>
          </c:extLst>
        </c:ser>
        <c:ser>
          <c:idx val="0"/>
          <c:order val="4"/>
          <c:tx>
            <c:strRef>
              <c:f>Sheet1!$K$1</c:f>
              <c:strCache>
                <c:ptCount val="1"/>
                <c:pt idx="0">
                  <c:v>Endeavour</c:v>
                </c:pt>
              </c:strCache>
            </c:strRef>
          </c:tx>
          <c:spPr>
            <a:ln w="41275">
              <a:solidFill>
                <a:srgbClr val="FFC35A"/>
              </a:solidFill>
            </a:ln>
          </c:spPr>
          <c:marker>
            <c:symbol val="none"/>
          </c:marker>
          <c:val>
            <c:numRef>
              <c:f>Sheet1!$K$2:$K$11</c:f>
              <c:numCache>
                <c:formatCode>0%</c:formatCode>
                <c:ptCount val="10"/>
                <c:pt idx="0">
                  <c:v>1</c:v>
                </c:pt>
                <c:pt idx="1">
                  <c:v>1.0714285714285714</c:v>
                </c:pt>
                <c:pt idx="2">
                  <c:v>1.1190476190476191</c:v>
                </c:pt>
                <c:pt idx="3">
                  <c:v>1.2380952380952381</c:v>
                </c:pt>
                <c:pt idx="4">
                  <c:v>1.2619047619047621</c:v>
                </c:pt>
                <c:pt idx="5">
                  <c:v>1.3333333333333335</c:v>
                </c:pt>
                <c:pt idx="6">
                  <c:v>1.4523809523809526</c:v>
                </c:pt>
                <c:pt idx="7">
                  <c:v>1.5</c:v>
                </c:pt>
                <c:pt idx="8">
                  <c:v>1.5476190476190477</c:v>
                </c:pt>
                <c:pt idx="9">
                  <c:v>1.5476190476190477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B5-410B-AE1D-DCD2133CEC72}"/>
            </c:ext>
          </c:extLst>
        </c:ser>
        <c:ser>
          <c:idx val="1"/>
          <c:order val="5"/>
          <c:tx>
            <c:strRef>
              <c:f>Sheet1!$M$1</c:f>
              <c:strCache>
                <c:ptCount val="1"/>
                <c:pt idx="0">
                  <c:v>SP AusNet </c:v>
                </c:pt>
              </c:strCache>
            </c:strRef>
          </c:tx>
          <c:spPr>
            <a:ln w="25400">
              <a:solidFill>
                <a:srgbClr val="000000"/>
              </a:solidFill>
            </a:ln>
          </c:spPr>
          <c:marker>
            <c:symbol val="none"/>
          </c:marker>
          <c:val>
            <c:numRef>
              <c:f>Sheet1!$M$2:$M$11</c:f>
              <c:numCache>
                <c:formatCode>0%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1.0285714285714285</c:v>
                </c:pt>
                <c:pt idx="4">
                  <c:v>1.0857142857142856</c:v>
                </c:pt>
                <c:pt idx="5">
                  <c:v>1.1142857142857141</c:v>
                </c:pt>
                <c:pt idx="6">
                  <c:v>1.2285714285714286</c:v>
                </c:pt>
                <c:pt idx="7">
                  <c:v>1.2857142857142856</c:v>
                </c:pt>
                <c:pt idx="8">
                  <c:v>1.4</c:v>
                </c:pt>
                <c:pt idx="9">
                  <c:v>1.4571428571428573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C9-4B69-82A9-3F45EFA698EC}"/>
            </c:ext>
          </c:extLst>
        </c:ser>
        <c:ser>
          <c:idx val="2"/>
          <c:order val="6"/>
          <c:tx>
            <c:strRef>
              <c:f>Sheet1!$B$1</c:f>
              <c:strCache>
                <c:ptCount val="1"/>
                <c:pt idx="0">
                  <c:v>ActewAGL</c:v>
                </c:pt>
              </c:strCache>
            </c:strRef>
          </c:tx>
          <c:spPr>
            <a:ln w="25400">
              <a:solidFill>
                <a:srgbClr val="6A737B">
                  <a:lumMod val="60000"/>
                  <a:lumOff val="40000"/>
                </a:srgbClr>
              </a:solidFill>
            </a:ln>
          </c:spPr>
          <c:marker>
            <c:symbol val="none"/>
          </c:marker>
          <c:val>
            <c:numRef>
              <c:f>Sheet1!$B$2:$B$11</c:f>
              <c:numCache>
                <c:formatCode>0%</c:formatCode>
                <c:ptCount val="10"/>
                <c:pt idx="0">
                  <c:v>1</c:v>
                </c:pt>
                <c:pt idx="1">
                  <c:v>0.97826086956521729</c:v>
                </c:pt>
                <c:pt idx="2">
                  <c:v>0.97826086956521729</c:v>
                </c:pt>
                <c:pt idx="3">
                  <c:v>0.97826086956521729</c:v>
                </c:pt>
                <c:pt idx="4">
                  <c:v>1</c:v>
                </c:pt>
                <c:pt idx="5">
                  <c:v>1.0434782608695652</c:v>
                </c:pt>
                <c:pt idx="6">
                  <c:v>1.0652173913043479</c:v>
                </c:pt>
                <c:pt idx="7">
                  <c:v>1.0652173913043479</c:v>
                </c:pt>
                <c:pt idx="8">
                  <c:v>1.1086956521739131</c:v>
                </c:pt>
                <c:pt idx="9">
                  <c:v>1.1086956521739131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C9-4B69-82A9-3F45EFA698EC}"/>
            </c:ext>
          </c:extLst>
        </c:ser>
        <c:ser>
          <c:idx val="3"/>
          <c:order val="7"/>
          <c:tx>
            <c:strRef>
              <c:f>Sheet1!$C$1</c:f>
              <c:strCache>
                <c:ptCount val="1"/>
                <c:pt idx="0">
                  <c:v>Jemena</c:v>
                </c:pt>
              </c:strCache>
            </c:strRef>
          </c:tx>
          <c:spPr>
            <a:ln w="25400">
              <a:solidFill>
                <a:srgbClr val="6A737B">
                  <a:lumMod val="60000"/>
                  <a:lumOff val="40000"/>
                </a:srgbClr>
              </a:solidFill>
            </a:ln>
          </c:spPr>
          <c:marker>
            <c:symbol val="none"/>
          </c:marker>
          <c:val>
            <c:numRef>
              <c:f>Sheet1!$C$2:$C$11</c:f>
              <c:numCache>
                <c:formatCode>0%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0.93333333333333335</c:v>
                </c:pt>
                <c:pt idx="3">
                  <c:v>0.93333333333333335</c:v>
                </c:pt>
                <c:pt idx="4">
                  <c:v>0.96666666666666656</c:v>
                </c:pt>
                <c:pt idx="5">
                  <c:v>1.0333333333333332</c:v>
                </c:pt>
                <c:pt idx="6">
                  <c:v>1.0999999999999999</c:v>
                </c:pt>
                <c:pt idx="7">
                  <c:v>1.1666666666666667</c:v>
                </c:pt>
                <c:pt idx="8">
                  <c:v>1.2333333333333334</c:v>
                </c:pt>
                <c:pt idx="9">
                  <c:v>1.2999999999999998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AC9-4B69-82A9-3F45EFA698EC}"/>
            </c:ext>
          </c:extLst>
        </c:ser>
        <c:ser>
          <c:idx val="8"/>
          <c:order val="8"/>
          <c:tx>
            <c:strRef>
              <c:f>Sheet1!$D$1</c:f>
              <c:strCache>
                <c:ptCount val="1"/>
                <c:pt idx="0">
                  <c:v>TasNetworks</c:v>
                </c:pt>
              </c:strCache>
            </c:strRef>
          </c:tx>
          <c:spPr>
            <a:ln w="25400">
              <a:solidFill>
                <a:srgbClr val="6A737B">
                  <a:lumMod val="60000"/>
                  <a:lumOff val="40000"/>
                </a:srgbClr>
              </a:solidFill>
            </a:ln>
          </c:spPr>
          <c:marker>
            <c:symbol val="none"/>
          </c:marker>
          <c:val>
            <c:numRef>
              <c:f>Sheet1!$D$2:$D$11</c:f>
              <c:numCache>
                <c:formatCode>0%</c:formatCode>
                <c:ptCount val="10"/>
                <c:pt idx="0">
                  <c:v>1</c:v>
                </c:pt>
                <c:pt idx="1">
                  <c:v>1.0208333333333335</c:v>
                </c:pt>
                <c:pt idx="2">
                  <c:v>1.0625000000000002</c:v>
                </c:pt>
                <c:pt idx="3">
                  <c:v>1.1250000000000002</c:v>
                </c:pt>
                <c:pt idx="4">
                  <c:v>1.1666666666666667</c:v>
                </c:pt>
                <c:pt idx="5">
                  <c:v>1.2083333333333333</c:v>
                </c:pt>
                <c:pt idx="6">
                  <c:v>1.2500000000000002</c:v>
                </c:pt>
                <c:pt idx="7">
                  <c:v>1.2291666666666667</c:v>
                </c:pt>
                <c:pt idx="8">
                  <c:v>1.2291666666666667</c:v>
                </c:pt>
                <c:pt idx="9">
                  <c:v>1.2500000000000002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AC9-4B69-82A9-3F45EFA698EC}"/>
            </c:ext>
          </c:extLst>
        </c:ser>
        <c:ser>
          <c:idx val="9"/>
          <c:order val="9"/>
          <c:tx>
            <c:strRef>
              <c:f>Sheet1!$E$1</c:f>
              <c:strCache>
                <c:ptCount val="1"/>
                <c:pt idx="0">
                  <c:v>CitiPower</c:v>
                </c:pt>
              </c:strCache>
            </c:strRef>
          </c:tx>
          <c:spPr>
            <a:ln w="25400">
              <a:solidFill>
                <a:srgbClr val="6A737B">
                  <a:lumMod val="60000"/>
                  <a:lumOff val="40000"/>
                </a:srgbClr>
              </a:solidFill>
            </a:ln>
          </c:spPr>
          <c:marker>
            <c:symbol val="none"/>
          </c:marker>
          <c:val>
            <c:numRef>
              <c:f>Sheet1!$E$2:$E$11</c:f>
              <c:numCache>
                <c:formatCode>0%</c:formatCode>
                <c:ptCount val="10"/>
                <c:pt idx="0">
                  <c:v>1</c:v>
                </c:pt>
                <c:pt idx="1">
                  <c:v>0.98076923076923084</c:v>
                </c:pt>
                <c:pt idx="2">
                  <c:v>0.92307692307692302</c:v>
                </c:pt>
                <c:pt idx="3">
                  <c:v>0.92307692307692302</c:v>
                </c:pt>
                <c:pt idx="4">
                  <c:v>0.92307692307692302</c:v>
                </c:pt>
                <c:pt idx="5">
                  <c:v>0.96153846153846156</c:v>
                </c:pt>
                <c:pt idx="6">
                  <c:v>1</c:v>
                </c:pt>
                <c:pt idx="7">
                  <c:v>1.0192307692307694</c:v>
                </c:pt>
                <c:pt idx="8">
                  <c:v>1.0576923076923077</c:v>
                </c:pt>
                <c:pt idx="9">
                  <c:v>1.0769230769230769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AC9-4B69-82A9-3F45EFA698EC}"/>
            </c:ext>
          </c:extLst>
        </c:ser>
        <c:ser>
          <c:idx val="10"/>
          <c:order val="10"/>
          <c:tx>
            <c:strRef>
              <c:f>Sheet1!$J$1</c:f>
              <c:strCache>
                <c:ptCount val="1"/>
                <c:pt idx="0">
                  <c:v>SA PowerNetworks</c:v>
                </c:pt>
              </c:strCache>
            </c:strRef>
          </c:tx>
          <c:spPr>
            <a:ln w="25400">
              <a:solidFill>
                <a:srgbClr val="6A737B">
                  <a:lumMod val="60000"/>
                  <a:lumOff val="40000"/>
                </a:srgbClr>
              </a:solidFill>
            </a:ln>
          </c:spPr>
          <c:marker>
            <c:symbol val="none"/>
          </c:marker>
          <c:val>
            <c:numRef>
              <c:f>Sheet1!$J$2:$J$11</c:f>
              <c:numCache>
                <c:formatCode>0%</c:formatCode>
                <c:ptCount val="10"/>
                <c:pt idx="0">
                  <c:v>1</c:v>
                </c:pt>
                <c:pt idx="1">
                  <c:v>0.97727272727272718</c:v>
                </c:pt>
                <c:pt idx="2">
                  <c:v>0.97727272727272718</c:v>
                </c:pt>
                <c:pt idx="3">
                  <c:v>0.93181818181818188</c:v>
                </c:pt>
                <c:pt idx="4">
                  <c:v>0.93181818181818188</c:v>
                </c:pt>
                <c:pt idx="5">
                  <c:v>0.97727272727272718</c:v>
                </c:pt>
                <c:pt idx="6">
                  <c:v>1</c:v>
                </c:pt>
                <c:pt idx="7">
                  <c:v>1.0227272727272725</c:v>
                </c:pt>
                <c:pt idx="8">
                  <c:v>1.0454545454545454</c:v>
                </c:pt>
                <c:pt idx="9">
                  <c:v>1.0681818181818181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AC9-4B69-82A9-3F45EFA698EC}"/>
            </c:ext>
          </c:extLst>
        </c:ser>
        <c:ser>
          <c:idx val="11"/>
          <c:order val="11"/>
          <c:tx>
            <c:strRef>
              <c:f>Sheet1!$L$1</c:f>
              <c:strCache>
                <c:ptCount val="1"/>
                <c:pt idx="0">
                  <c:v>Powercor </c:v>
                </c:pt>
              </c:strCache>
            </c:strRef>
          </c:tx>
          <c:spPr>
            <a:ln w="25400">
              <a:solidFill>
                <a:srgbClr val="6A737B">
                  <a:lumMod val="60000"/>
                  <a:lumOff val="40000"/>
                </a:srgbClr>
              </a:solidFill>
            </a:ln>
          </c:spPr>
          <c:marker>
            <c:symbol val="none"/>
          </c:marker>
          <c:val>
            <c:numRef>
              <c:f>Sheet1!$L$2:$L$11</c:f>
              <c:numCache>
                <c:formatCode>0%</c:formatCode>
                <c:ptCount val="10"/>
                <c:pt idx="0">
                  <c:v>1</c:v>
                </c:pt>
                <c:pt idx="1">
                  <c:v>0.97435897435897445</c:v>
                </c:pt>
                <c:pt idx="2">
                  <c:v>0.94871794871794879</c:v>
                </c:pt>
                <c:pt idx="3">
                  <c:v>0.94871794871794879</c:v>
                </c:pt>
                <c:pt idx="4">
                  <c:v>0.92307692307692313</c:v>
                </c:pt>
                <c:pt idx="5">
                  <c:v>0.94871794871794879</c:v>
                </c:pt>
                <c:pt idx="6">
                  <c:v>1</c:v>
                </c:pt>
                <c:pt idx="7">
                  <c:v>1.0512820512820513</c:v>
                </c:pt>
                <c:pt idx="8">
                  <c:v>1.0769230769230769</c:v>
                </c:pt>
                <c:pt idx="9">
                  <c:v>1.1282051282051284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AC9-4B69-82A9-3F45EFA698EC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United</c:v>
                </c:pt>
              </c:strCache>
            </c:strRef>
          </c:tx>
          <c:spPr>
            <a:ln w="25400">
              <a:solidFill>
                <a:srgbClr val="6A737B">
                  <a:lumMod val="60000"/>
                  <a:lumOff val="40000"/>
                </a:srgbClr>
              </a:solidFill>
            </a:ln>
          </c:spPr>
          <c:marker>
            <c:symbol val="none"/>
          </c:marker>
          <c:val>
            <c:numRef>
              <c:f>Sheet1!$N$2:$N$11</c:f>
              <c:numCache>
                <c:formatCode>0%</c:formatCode>
                <c:ptCount val="10"/>
                <c:pt idx="0">
                  <c:v>1</c:v>
                </c:pt>
                <c:pt idx="1">
                  <c:v>0.96551724137931039</c:v>
                </c:pt>
                <c:pt idx="2">
                  <c:v>0.89655172413793105</c:v>
                </c:pt>
                <c:pt idx="3">
                  <c:v>0.89655172413793105</c:v>
                </c:pt>
                <c:pt idx="4">
                  <c:v>0.86206896551724144</c:v>
                </c:pt>
                <c:pt idx="5">
                  <c:v>0.93103448275862077</c:v>
                </c:pt>
                <c:pt idx="6">
                  <c:v>1</c:v>
                </c:pt>
                <c:pt idx="7">
                  <c:v>1.0344827586206897</c:v>
                </c:pt>
                <c:pt idx="8">
                  <c:v>1.0689655172413794</c:v>
                </c:pt>
                <c:pt idx="9">
                  <c:v>1.1034482758620692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AC9-4B69-82A9-3F45EFA698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3"/>
        <c:noMultiLvlLbl val="0"/>
      </c:catAx>
      <c:valAx>
        <c:axId val="250419840"/>
        <c:scaling>
          <c:orientation val="minMax"/>
          <c:min val="0.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229103872"/>
        <c:crosses val="autoZero"/>
        <c:crossBetween val="midCat"/>
        <c:maj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673228346456693E-2"/>
          <c:y val="3.2013852435112275E-2"/>
          <c:w val="0.7786281331215964"/>
          <c:h val="0.88585331000291634"/>
        </c:manualLayout>
      </c:layout>
      <c:lineChart>
        <c:grouping val="standard"/>
        <c:varyColors val="0"/>
        <c:ser>
          <c:idx val="4"/>
          <c:order val="0"/>
          <c:tx>
            <c:strRef>
              <c:f>Sheet1!$F$1</c:f>
              <c:strCache>
                <c:ptCount val="1"/>
                <c:pt idx="0">
                  <c:v>TransGrid</c:v>
                </c:pt>
              </c:strCache>
            </c:strRef>
          </c:tx>
          <c:spPr>
            <a:ln w="41275"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</c:numCache>
            </c:numRef>
          </c:cat>
          <c:val>
            <c:numRef>
              <c:f>Sheet1!$F$2:$F$11</c:f>
              <c:numCache>
                <c:formatCode>0%</c:formatCode>
                <c:ptCount val="10"/>
                <c:pt idx="0">
                  <c:v>1</c:v>
                </c:pt>
                <c:pt idx="1">
                  <c:v>1.02</c:v>
                </c:pt>
                <c:pt idx="2">
                  <c:v>1.05</c:v>
                </c:pt>
                <c:pt idx="3">
                  <c:v>1.0900000000000001</c:v>
                </c:pt>
                <c:pt idx="4">
                  <c:v>1.1200000000000001</c:v>
                </c:pt>
                <c:pt idx="5">
                  <c:v>1.1399999999999999</c:v>
                </c:pt>
                <c:pt idx="6">
                  <c:v>1.1399999999999999</c:v>
                </c:pt>
                <c:pt idx="7">
                  <c:v>1.19</c:v>
                </c:pt>
                <c:pt idx="8">
                  <c:v>1.23</c:v>
                </c:pt>
                <c:pt idx="9">
                  <c:v>1.25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9A-49C8-975D-20231A9DA3F2}"/>
            </c:ext>
          </c:extLst>
        </c:ser>
        <c:ser>
          <c:idx val="5"/>
          <c:order val="1"/>
          <c:tx>
            <c:strRef>
              <c:f>Sheet1!$G$1</c:f>
              <c:strCache>
                <c:ptCount val="1"/>
              </c:strCache>
            </c:strRef>
          </c:tx>
          <c:spPr>
            <a:ln w="41275"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</c:numCache>
            </c:numRef>
          </c:cat>
          <c:val>
            <c:numRef>
              <c:f>Sheet1!$G$2:$G$11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9A-49C8-975D-20231A9DA3F2}"/>
            </c:ext>
          </c:extLst>
        </c:ser>
        <c:ser>
          <c:idx val="6"/>
          <c:order val="2"/>
          <c:tx>
            <c:strRef>
              <c:f>Sheet1!$H$1</c:f>
              <c:strCache>
                <c:ptCount val="1"/>
              </c:strCache>
            </c:strRef>
          </c:tx>
          <c:spPr>
            <a:ln w="41275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</c:numCache>
            </c:numRef>
          </c:cat>
          <c:val>
            <c:numRef>
              <c:f>Sheet1!$H$2:$H$11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A9A-49C8-975D-20231A9DA3F2}"/>
            </c:ext>
          </c:extLst>
        </c:ser>
        <c:ser>
          <c:idx val="7"/>
          <c:order val="3"/>
          <c:tx>
            <c:strRef>
              <c:f>Sheet1!$I$1</c:f>
              <c:strCache>
                <c:ptCount val="1"/>
              </c:strCache>
            </c:strRef>
          </c:tx>
          <c:spPr>
            <a:ln w="41275">
              <a:solidFill>
                <a:srgbClr val="621214"/>
              </a:solidFill>
            </a:ln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</c:numCache>
            </c:numRef>
          </c:cat>
          <c:val>
            <c:numRef>
              <c:f>Sheet1!$I$2:$I$11</c:f>
              <c:numCache>
                <c:formatCode>General</c:formatCode>
                <c:ptCount val="10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A9A-49C8-975D-20231A9DA3F2}"/>
            </c:ext>
          </c:extLst>
        </c:ser>
        <c:ser>
          <c:idx val="0"/>
          <c:order val="4"/>
          <c:tx>
            <c:strRef>
              <c:f>Sheet1!$K$1</c:f>
              <c:strCache>
                <c:ptCount val="1"/>
              </c:strCache>
            </c:strRef>
          </c:tx>
          <c:spPr>
            <a:ln w="41275">
              <a:solidFill>
                <a:srgbClr val="FFC35A"/>
              </a:solidFill>
            </a:ln>
          </c:spPr>
          <c:marker>
            <c:symbol val="none"/>
          </c:marker>
          <c:val>
            <c:numRef>
              <c:f>Sheet1!$K$2:$K$11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A9A-49C8-975D-20231A9DA3F2}"/>
            </c:ext>
          </c:extLst>
        </c:ser>
        <c:ser>
          <c:idx val="1"/>
          <c:order val="5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5400">
              <a:solidFill>
                <a:srgbClr val="000000"/>
              </a:solidFill>
            </a:ln>
          </c:spPr>
          <c:marker>
            <c:symbol val="none"/>
          </c:marker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A9A-49C8-975D-20231A9DA3F2}"/>
            </c:ext>
          </c:extLst>
        </c:ser>
        <c:ser>
          <c:idx val="2"/>
          <c:order val="6"/>
          <c:tx>
            <c:strRef>
              <c:f>Sheet1!$B$1</c:f>
              <c:strCache>
                <c:ptCount val="1"/>
                <c:pt idx="0">
                  <c:v>ElectraNet</c:v>
                </c:pt>
              </c:strCache>
            </c:strRef>
          </c:tx>
          <c:spPr>
            <a:ln w="41275">
              <a:solidFill>
                <a:srgbClr val="A02226"/>
              </a:solidFill>
            </a:ln>
          </c:spPr>
          <c:marker>
            <c:symbol val="none"/>
          </c:marker>
          <c:val>
            <c:numRef>
              <c:f>Sheet1!$B$2:$B$11</c:f>
              <c:numCache>
                <c:formatCode>0%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1.02</c:v>
                </c:pt>
                <c:pt idx="3">
                  <c:v>1.1100000000000001</c:v>
                </c:pt>
                <c:pt idx="4">
                  <c:v>1.0900000000000001</c:v>
                </c:pt>
                <c:pt idx="5">
                  <c:v>1.22</c:v>
                </c:pt>
                <c:pt idx="6">
                  <c:v>1.26</c:v>
                </c:pt>
                <c:pt idx="7">
                  <c:v>1.37</c:v>
                </c:pt>
                <c:pt idx="8">
                  <c:v>1.44</c:v>
                </c:pt>
                <c:pt idx="9">
                  <c:v>1.43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A9A-49C8-975D-20231A9DA3F2}"/>
            </c:ext>
          </c:extLst>
        </c:ser>
        <c:ser>
          <c:idx val="3"/>
          <c:order val="7"/>
          <c:tx>
            <c:strRef>
              <c:f>Sheet1!$C$1</c:f>
              <c:strCache>
                <c:ptCount val="1"/>
                <c:pt idx="0">
                  <c:v>Powerlink</c:v>
                </c:pt>
              </c:strCache>
            </c:strRef>
          </c:tx>
          <c:spPr>
            <a:ln w="41275">
              <a:solidFill>
                <a:srgbClr val="F68B33"/>
              </a:solidFill>
            </a:ln>
          </c:spPr>
          <c:marker>
            <c:symbol val="none"/>
          </c:marker>
          <c:val>
            <c:numRef>
              <c:f>Sheet1!$C$2:$C$11</c:f>
              <c:numCache>
                <c:formatCode>0%</c:formatCode>
                <c:ptCount val="10"/>
                <c:pt idx="0">
                  <c:v>1</c:v>
                </c:pt>
                <c:pt idx="1">
                  <c:v>0.96</c:v>
                </c:pt>
                <c:pt idx="2">
                  <c:v>1.33</c:v>
                </c:pt>
                <c:pt idx="3">
                  <c:v>1.37</c:v>
                </c:pt>
                <c:pt idx="4">
                  <c:v>1.38</c:v>
                </c:pt>
                <c:pt idx="5">
                  <c:v>1.41</c:v>
                </c:pt>
                <c:pt idx="6">
                  <c:v>1.46</c:v>
                </c:pt>
                <c:pt idx="7">
                  <c:v>1.44</c:v>
                </c:pt>
                <c:pt idx="8">
                  <c:v>1.4</c:v>
                </c:pt>
                <c:pt idx="9">
                  <c:v>1.36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A9A-49C8-975D-20231A9DA3F2}"/>
            </c:ext>
          </c:extLst>
        </c:ser>
        <c:ser>
          <c:idx val="8"/>
          <c:order val="8"/>
          <c:tx>
            <c:strRef>
              <c:f>Sheet1!$D$1</c:f>
              <c:strCache>
                <c:ptCount val="1"/>
                <c:pt idx="0">
                  <c:v>AusNet Services</c:v>
                </c:pt>
              </c:strCache>
            </c:strRef>
          </c:tx>
          <c:spPr>
            <a:ln w="41275">
              <a:solidFill>
                <a:srgbClr val="FFE07F"/>
              </a:solidFill>
            </a:ln>
          </c:spPr>
          <c:marker>
            <c:symbol val="none"/>
          </c:marker>
          <c:val>
            <c:numRef>
              <c:f>Sheet1!$D$2:$D$11</c:f>
              <c:numCache>
                <c:formatCode>0%</c:formatCode>
                <c:ptCount val="10"/>
                <c:pt idx="0">
                  <c:v>1</c:v>
                </c:pt>
                <c:pt idx="1">
                  <c:v>1.01</c:v>
                </c:pt>
                <c:pt idx="2">
                  <c:v>0.99</c:v>
                </c:pt>
                <c:pt idx="3">
                  <c:v>0.93</c:v>
                </c:pt>
                <c:pt idx="4">
                  <c:v>0.93</c:v>
                </c:pt>
                <c:pt idx="5">
                  <c:v>0.93</c:v>
                </c:pt>
                <c:pt idx="6">
                  <c:v>0.85</c:v>
                </c:pt>
                <c:pt idx="7">
                  <c:v>0.78</c:v>
                </c:pt>
                <c:pt idx="8">
                  <c:v>0.78</c:v>
                </c:pt>
                <c:pt idx="9">
                  <c:v>0.94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A9A-49C8-975D-20231A9DA3F2}"/>
            </c:ext>
          </c:extLst>
        </c:ser>
        <c:ser>
          <c:idx val="9"/>
          <c:order val="9"/>
          <c:tx>
            <c:strRef>
              <c:f>Sheet1!$E$1</c:f>
              <c:strCache>
                <c:ptCount val="1"/>
                <c:pt idx="0">
                  <c:v>TasNetworks</c:v>
                </c:pt>
              </c:strCache>
            </c:strRef>
          </c:tx>
          <c:spPr>
            <a:ln w="41275">
              <a:solidFill>
                <a:srgbClr val="621214"/>
              </a:solidFill>
            </a:ln>
          </c:spPr>
          <c:marker>
            <c:symbol val="none"/>
          </c:marker>
          <c:val>
            <c:numRef>
              <c:f>Sheet1!$E$2:$E$11</c:f>
              <c:numCache>
                <c:formatCode>0%</c:formatCode>
                <c:ptCount val="10"/>
                <c:pt idx="0">
                  <c:v>1</c:v>
                </c:pt>
                <c:pt idx="1">
                  <c:v>1.07</c:v>
                </c:pt>
                <c:pt idx="2">
                  <c:v>1.08</c:v>
                </c:pt>
                <c:pt idx="3">
                  <c:v>1.04</c:v>
                </c:pt>
                <c:pt idx="4">
                  <c:v>1.31</c:v>
                </c:pt>
                <c:pt idx="5">
                  <c:v>1.4</c:v>
                </c:pt>
                <c:pt idx="6">
                  <c:v>1.45</c:v>
                </c:pt>
                <c:pt idx="7">
                  <c:v>1.46</c:v>
                </c:pt>
                <c:pt idx="8">
                  <c:v>1.49</c:v>
                </c:pt>
                <c:pt idx="9">
                  <c:v>1.52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5A9A-49C8-975D-20231A9DA3F2}"/>
            </c:ext>
          </c:extLst>
        </c:ser>
        <c:ser>
          <c:idx val="10"/>
          <c:order val="10"/>
          <c:tx>
            <c:strRef>
              <c:f>Sheet1!$J$1</c:f>
              <c:strCache>
                <c:ptCount val="1"/>
              </c:strCache>
            </c:strRef>
          </c:tx>
          <c:spPr>
            <a:ln w="25400">
              <a:solidFill>
                <a:srgbClr val="6A737B">
                  <a:lumMod val="60000"/>
                  <a:lumOff val="40000"/>
                </a:srgbClr>
              </a:solidFill>
            </a:ln>
          </c:spPr>
          <c:marker>
            <c:symbol val="none"/>
          </c:marker>
          <c:val>
            <c:numRef>
              <c:f>Sheet1!$J$2:$J$11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5A9A-49C8-975D-20231A9DA3F2}"/>
            </c:ext>
          </c:extLst>
        </c:ser>
        <c:ser>
          <c:idx val="11"/>
          <c:order val="1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5400">
              <a:solidFill>
                <a:srgbClr val="6A737B">
                  <a:lumMod val="60000"/>
                  <a:lumOff val="40000"/>
                </a:srgbClr>
              </a:solidFill>
            </a:ln>
          </c:spPr>
          <c:marker>
            <c:symbol val="none"/>
          </c:marker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5A9A-49C8-975D-20231A9DA3F2}"/>
            </c:ext>
          </c:extLst>
        </c:ser>
        <c:ser>
          <c:idx val="12"/>
          <c:order val="1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5400">
              <a:solidFill>
                <a:srgbClr val="6A737B">
                  <a:lumMod val="60000"/>
                  <a:lumOff val="40000"/>
                </a:srgbClr>
              </a:solidFill>
            </a:ln>
          </c:spPr>
          <c:marker>
            <c:symbol val="none"/>
          </c:marker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5A9A-49C8-975D-20231A9DA3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3"/>
        <c:noMultiLvlLbl val="0"/>
      </c:catAx>
      <c:valAx>
        <c:axId val="250419840"/>
        <c:scaling>
          <c:orientation val="minMax"/>
          <c:max val="1.7500000000000002"/>
          <c:min val="0.75000000000000011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229103872"/>
        <c:crosses val="autoZero"/>
        <c:crossBetween val="midCat"/>
        <c:majorUnit val="0.2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1361439959865156"/>
          <c:y val="3.2013869715431832E-2"/>
          <c:w val="0.77341975310344357"/>
          <c:h val="0.8858533100029163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ActewAGL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D1</c:v>
                </c:pt>
                <c:pt idx="1">
                  <c:v>D2</c:v>
                </c:pt>
                <c:pt idx="2">
                  <c:v>D3</c:v>
                </c:pt>
                <c:pt idx="3">
                  <c:v>D4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40-49F0-9777-A8610ED84EFE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Aurora / Tas Networks</c:v>
                </c:pt>
              </c:strCache>
            </c:strRef>
          </c:tx>
          <c:spPr>
            <a:ln w="38100">
              <a:solidFill>
                <a:srgbClr val="FFE07F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D1</c:v>
                </c:pt>
                <c:pt idx="1">
                  <c:v>D2</c:v>
                </c:pt>
                <c:pt idx="2">
                  <c:v>D3</c:v>
                </c:pt>
                <c:pt idx="3">
                  <c:v>D4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40-49F0-9777-A8610ED84EFE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Country / Essential Energy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D1</c:v>
                </c:pt>
                <c:pt idx="1">
                  <c:v>D2</c:v>
                </c:pt>
                <c:pt idx="2">
                  <c:v>D3</c:v>
                </c:pt>
                <c:pt idx="3">
                  <c:v>D4</c:v>
                </c:pt>
              </c:strCache>
            </c:strRef>
          </c:cat>
          <c:val>
            <c:numRef>
              <c:f>Sheet1!$F$2:$F$5</c:f>
              <c:numCache>
                <c:formatCode>#,##0</c:formatCode>
                <c:ptCount val="4"/>
                <c:pt idx="0">
                  <c:v>1829</c:v>
                </c:pt>
                <c:pt idx="1">
                  <c:v>3564</c:v>
                </c:pt>
                <c:pt idx="2">
                  <c:v>4494</c:v>
                </c:pt>
                <c:pt idx="3">
                  <c:v>2864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240-49F0-9777-A8610ED84EFE}"/>
            </c:ext>
          </c:extLst>
        </c:ser>
        <c:ser>
          <c:idx val="5"/>
          <c:order val="3"/>
          <c:tx>
            <c:strRef>
              <c:f>Sheet1!$G$1</c:f>
              <c:strCache>
                <c:ptCount val="1"/>
                <c:pt idx="0">
                  <c:v>Energex</c:v>
                </c:pt>
              </c:strCache>
            </c:strRef>
          </c:tx>
          <c:spPr>
            <a:ln w="38100">
              <a:solidFill>
                <a:srgbClr val="D4582A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D1</c:v>
                </c:pt>
                <c:pt idx="1">
                  <c:v>D2</c:v>
                </c:pt>
                <c:pt idx="2">
                  <c:v>D3</c:v>
                </c:pt>
                <c:pt idx="3">
                  <c:v>D4</c:v>
                </c:pt>
              </c:strCache>
            </c:strRef>
          </c:cat>
          <c:val>
            <c:numRef>
              <c:f>Sheet1!$G$2:$G$5</c:f>
              <c:numCache>
                <c:formatCode>#,##0</c:formatCode>
                <c:ptCount val="4"/>
                <c:pt idx="0">
                  <c:v>2158</c:v>
                </c:pt>
                <c:pt idx="1">
                  <c:v>3924</c:v>
                </c:pt>
                <c:pt idx="2">
                  <c:v>3546</c:v>
                </c:pt>
                <c:pt idx="3">
                  <c:v>1937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240-49F0-9777-A8610ED84EFE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Energy Australia / AusGrid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D1</c:v>
                </c:pt>
                <c:pt idx="1">
                  <c:v>D2</c:v>
                </c:pt>
                <c:pt idx="2">
                  <c:v>D3</c:v>
                </c:pt>
                <c:pt idx="3">
                  <c:v>D4</c:v>
                </c:pt>
              </c:strCache>
            </c:strRef>
          </c:cat>
          <c:val>
            <c:numRef>
              <c:f>Sheet1!$H$2:$H$5</c:f>
              <c:numCache>
                <c:formatCode>#,##0</c:formatCode>
                <c:ptCount val="4"/>
                <c:pt idx="0">
                  <c:v>1467</c:v>
                </c:pt>
                <c:pt idx="1">
                  <c:v>3115</c:v>
                </c:pt>
                <c:pt idx="2">
                  <c:v>4540</c:v>
                </c:pt>
                <c:pt idx="3">
                  <c:v>1902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240-49F0-9777-A8610ED84EFE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Ergon Energy </c:v>
                </c:pt>
              </c:strCache>
            </c:strRef>
          </c:tx>
          <c:spPr>
            <a:ln w="38100">
              <a:solidFill>
                <a:srgbClr val="621214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D1</c:v>
                </c:pt>
                <c:pt idx="1">
                  <c:v>D2</c:v>
                </c:pt>
                <c:pt idx="2">
                  <c:v>D3</c:v>
                </c:pt>
                <c:pt idx="3">
                  <c:v>D4</c:v>
                </c:pt>
              </c:strCache>
            </c:strRef>
          </c:cat>
          <c:val>
            <c:numRef>
              <c:f>Sheet1!$I$2:$I$5</c:f>
              <c:numCache>
                <c:formatCode>#,##0</c:formatCode>
                <c:ptCount val="4"/>
                <c:pt idx="0">
                  <c:v>4059</c:v>
                </c:pt>
                <c:pt idx="1">
                  <c:v>6680</c:v>
                </c:pt>
                <c:pt idx="2">
                  <c:v>5967</c:v>
                </c:pt>
                <c:pt idx="3">
                  <c:v>3907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240-49F0-9777-A8610ED84EFE}"/>
            </c:ext>
          </c:extLst>
        </c:ser>
        <c:ser>
          <c:idx val="9"/>
          <c:order val="6"/>
          <c:tx>
            <c:strRef>
              <c:f>Sheet1!$K$1</c:f>
              <c:strCache>
                <c:ptCount val="1"/>
                <c:pt idx="0">
                  <c:v>Integral / Endeavour Energy</c:v>
                </c:pt>
              </c:strCache>
            </c:strRef>
          </c:tx>
          <c:spPr>
            <a:ln w="38100">
              <a:solidFill>
                <a:srgbClr val="FFC35A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D1</c:v>
                </c:pt>
                <c:pt idx="1">
                  <c:v>D2</c:v>
                </c:pt>
                <c:pt idx="2">
                  <c:v>D3</c:v>
                </c:pt>
                <c:pt idx="3">
                  <c:v>D4</c:v>
                </c:pt>
              </c:strCache>
            </c:strRef>
          </c:cat>
          <c:val>
            <c:numRef>
              <c:f>Sheet1!$K$2:$K$5</c:f>
              <c:numCache>
                <c:formatCode>#,##0</c:formatCode>
                <c:ptCount val="4"/>
                <c:pt idx="0">
                  <c:v>1301</c:v>
                </c:pt>
                <c:pt idx="1">
                  <c:v>2717</c:v>
                </c:pt>
                <c:pt idx="2">
                  <c:v>3219</c:v>
                </c:pt>
                <c:pt idx="3">
                  <c:v>1693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240-49F0-9777-A8610ED84E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250419840"/>
        <c:crosses val="autoZero"/>
        <c:auto val="1"/>
        <c:lblAlgn val="ctr"/>
        <c:lblOffset val="100"/>
        <c:noMultiLvlLbl val="0"/>
      </c:catAx>
      <c:valAx>
        <c:axId val="250419840"/>
        <c:scaling>
          <c:orientation val="minMax"/>
          <c:max val="7000"/>
          <c:min val="10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&quot;$&quot;#,#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229103872"/>
        <c:crosses val="autoZero"/>
        <c:crossBetween val="midCat"/>
        <c:majorUnit val="10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1361439959865156"/>
          <c:y val="3.2013869715431832E-2"/>
          <c:w val="0.76185924833999696"/>
          <c:h val="0.8858533100029163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ActewAGL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D1</c:v>
                </c:pt>
                <c:pt idx="1">
                  <c:v>D2</c:v>
                </c:pt>
                <c:pt idx="2">
                  <c:v>D3</c:v>
                </c:pt>
                <c:pt idx="3">
                  <c:v>D4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E0-444F-967B-F2AEDFEEA7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Alinta / Jemena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D1</c:v>
                </c:pt>
                <c:pt idx="1">
                  <c:v>D2</c:v>
                </c:pt>
                <c:pt idx="2">
                  <c:v>D3</c:v>
                </c:pt>
                <c:pt idx="3">
                  <c:v>D4</c:v>
                </c:pt>
              </c:strCache>
            </c:strRef>
          </c:cat>
          <c:val>
            <c:numRef>
              <c:f>Sheet1!$C$2:$C$5</c:f>
              <c:numCache>
                <c:formatCode>#,##0</c:formatCode>
                <c:ptCount val="4"/>
                <c:pt idx="0" formatCode="General">
                  <c:v>803</c:v>
                </c:pt>
                <c:pt idx="1">
                  <c:v>1357</c:v>
                </c:pt>
                <c:pt idx="2">
                  <c:v>2125</c:v>
                </c:pt>
                <c:pt idx="3">
                  <c:v>2309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AE0-444F-967B-F2AEDFEEA7C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Aurora / Tas Networks</c:v>
                </c:pt>
              </c:strCache>
            </c:strRef>
          </c:tx>
          <c:spPr>
            <a:ln w="38100">
              <a:solidFill>
                <a:srgbClr val="FFE07F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D1</c:v>
                </c:pt>
                <c:pt idx="1">
                  <c:v>D2</c:v>
                </c:pt>
                <c:pt idx="2">
                  <c:v>D3</c:v>
                </c:pt>
                <c:pt idx="3">
                  <c:v>D4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AE0-444F-967B-F2AEDFEEA7C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CitiPower</c:v>
                </c:pt>
              </c:strCache>
            </c:strRef>
          </c:tx>
          <c:spPr>
            <a:ln w="38100">
              <a:solidFill>
                <a:srgbClr val="621214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D1</c:v>
                </c:pt>
                <c:pt idx="1">
                  <c:v>D2</c:v>
                </c:pt>
                <c:pt idx="2">
                  <c:v>D3</c:v>
                </c:pt>
                <c:pt idx="3">
                  <c:v>D4</c:v>
                </c:pt>
              </c:strCache>
            </c:strRef>
          </c:cat>
          <c:val>
            <c:numRef>
              <c:f>Sheet1!$E$2:$E$5</c:f>
              <c:numCache>
                <c:formatCode>#,##0</c:formatCode>
                <c:ptCount val="4"/>
                <c:pt idx="0">
                  <c:v>1769</c:v>
                </c:pt>
                <c:pt idx="1">
                  <c:v>1923</c:v>
                </c:pt>
                <c:pt idx="2">
                  <c:v>2330</c:v>
                </c:pt>
                <c:pt idx="3">
                  <c:v>2456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AE0-444F-967B-F2AEDFEEA7CB}"/>
            </c:ext>
          </c:extLst>
        </c:ser>
        <c:ser>
          <c:idx val="8"/>
          <c:order val="4"/>
          <c:tx>
            <c:strRef>
              <c:f>Sheet1!$J$1</c:f>
              <c:strCache>
                <c:ptCount val="1"/>
                <c:pt idx="0">
                  <c:v>ETSA Utilities / SA Power Networks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D1</c:v>
                </c:pt>
                <c:pt idx="1">
                  <c:v>D2</c:v>
                </c:pt>
                <c:pt idx="2">
                  <c:v>D3</c:v>
                </c:pt>
                <c:pt idx="3">
                  <c:v>D4</c:v>
                </c:pt>
              </c:strCache>
            </c:strRef>
          </c:cat>
          <c:val>
            <c:numRef>
              <c:f>Sheet1!$J$2:$J$5</c:f>
              <c:numCache>
                <c:formatCode>#,##0</c:formatCode>
                <c:ptCount val="4"/>
                <c:pt idx="0" formatCode="General">
                  <c:v>940</c:v>
                </c:pt>
                <c:pt idx="1">
                  <c:v>1154</c:v>
                </c:pt>
                <c:pt idx="2">
                  <c:v>2001</c:v>
                </c:pt>
                <c:pt idx="3">
                  <c:v>2268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AE0-444F-967B-F2AEDFEEA7CB}"/>
            </c:ext>
          </c:extLst>
        </c:ser>
        <c:ser>
          <c:idx val="10"/>
          <c:order val="5"/>
          <c:tx>
            <c:strRef>
              <c:f>Sheet1!$L$1</c:f>
              <c:strCache>
                <c:ptCount val="1"/>
                <c:pt idx="0">
                  <c:v>Powercor </c:v>
                </c:pt>
              </c:strCache>
            </c:strRef>
          </c:tx>
          <c:spPr>
            <a:ln w="38100">
              <a:solidFill>
                <a:srgbClr val="FFC35A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D1</c:v>
                </c:pt>
                <c:pt idx="1">
                  <c:v>D2</c:v>
                </c:pt>
                <c:pt idx="2">
                  <c:v>D3</c:v>
                </c:pt>
                <c:pt idx="3">
                  <c:v>D4</c:v>
                </c:pt>
              </c:strCache>
            </c:strRef>
          </c:cat>
          <c:val>
            <c:numRef>
              <c:f>Sheet1!$L$2:$L$5</c:f>
              <c:numCache>
                <c:formatCode>#,##0</c:formatCode>
                <c:ptCount val="4"/>
                <c:pt idx="0">
                  <c:v>1397</c:v>
                </c:pt>
                <c:pt idx="1">
                  <c:v>1604</c:v>
                </c:pt>
                <c:pt idx="2">
                  <c:v>2095</c:v>
                </c:pt>
                <c:pt idx="3">
                  <c:v>2114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AE0-444F-967B-F2AEDFEEA7CB}"/>
            </c:ext>
          </c:extLst>
        </c:ser>
        <c:ser>
          <c:idx val="11"/>
          <c:order val="6"/>
          <c:tx>
            <c:strRef>
              <c:f>Sheet1!$M$1</c:f>
              <c:strCache>
                <c:ptCount val="1"/>
                <c:pt idx="0">
                  <c:v>SP AusNet </c:v>
                </c:pt>
              </c:strCache>
            </c:strRef>
          </c:tx>
          <c:spPr>
            <a:ln w="38100">
              <a:solidFill>
                <a:srgbClr val="000000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D1</c:v>
                </c:pt>
                <c:pt idx="1">
                  <c:v>D2</c:v>
                </c:pt>
                <c:pt idx="2">
                  <c:v>D3</c:v>
                </c:pt>
                <c:pt idx="3">
                  <c:v>D4</c:v>
                </c:pt>
              </c:strCache>
            </c:strRef>
          </c:cat>
          <c:val>
            <c:numRef>
              <c:f>Sheet1!$M$2:$M$5</c:f>
              <c:numCache>
                <c:formatCode>#,##0</c:formatCode>
                <c:ptCount val="4"/>
                <c:pt idx="0">
                  <c:v>1025</c:v>
                </c:pt>
                <c:pt idx="1">
                  <c:v>1850</c:v>
                </c:pt>
                <c:pt idx="2">
                  <c:v>2733</c:v>
                </c:pt>
                <c:pt idx="3">
                  <c:v>2300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AE0-444F-967B-F2AEDFEEA7CB}"/>
            </c:ext>
          </c:extLst>
        </c:ser>
        <c:ser>
          <c:idx val="12"/>
          <c:order val="7"/>
          <c:tx>
            <c:strRef>
              <c:f>Sheet1!$N$1</c:f>
              <c:strCache>
                <c:ptCount val="1"/>
                <c:pt idx="0">
                  <c:v>United Energy</c:v>
                </c:pt>
              </c:strCache>
            </c:strRef>
          </c:tx>
          <c:spPr>
            <a:ln w="38100">
              <a:solidFill>
                <a:srgbClr val="FFE07F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D1</c:v>
                </c:pt>
                <c:pt idx="1">
                  <c:v>D2</c:v>
                </c:pt>
                <c:pt idx="2">
                  <c:v>D3</c:v>
                </c:pt>
                <c:pt idx="3">
                  <c:v>D4</c:v>
                </c:pt>
              </c:strCache>
            </c:strRef>
          </c:cat>
          <c:val>
            <c:numRef>
              <c:f>Sheet1!$N$2:$N$5</c:f>
              <c:numCache>
                <c:formatCode>General</c:formatCode>
                <c:ptCount val="4"/>
                <c:pt idx="0">
                  <c:v>912</c:v>
                </c:pt>
                <c:pt idx="1">
                  <c:v>992</c:v>
                </c:pt>
                <c:pt idx="2" formatCode="#,##0">
                  <c:v>1628</c:v>
                </c:pt>
                <c:pt idx="3" formatCode="#,##0">
                  <c:v>1455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AE0-444F-967B-F2AEDFEEA7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250419840"/>
        <c:crosses val="autoZero"/>
        <c:auto val="1"/>
        <c:lblAlgn val="ctr"/>
        <c:lblOffset val="100"/>
        <c:noMultiLvlLbl val="0"/>
      </c:catAx>
      <c:valAx>
        <c:axId val="250419840"/>
        <c:scaling>
          <c:orientation val="minMax"/>
          <c:min val="5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&quot;$&quot;#,#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229103872"/>
        <c:crosses val="autoZero"/>
        <c:crossBetween val="midCat"/>
        <c:majorUnit val="5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9523850727450283E-2"/>
          <c:y val="2.4464811298578214E-2"/>
          <c:w val="0.74059914214019951"/>
          <c:h val="0.8951003132171746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Network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4FC1508-B2A5-43B6-A3B7-6F37275B03A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7D21-4E0F-BB35-9E0B5D45890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512D988-2C05-4810-B53D-C6EBBE1A3BE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7D21-4E0F-BB35-9E0B5D45890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D95EE8F-0974-4332-A16D-F4F22764862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7D21-4E0F-BB35-9E0B5D45890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BA3E5829-AEE5-4BDB-9F53-47E1070C3E8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7D21-4E0F-BB35-9E0B5D4589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  <c:pt idx="3">
                  <c:v>SA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221</c:v>
                </c:pt>
                <c:pt idx="1">
                  <c:v>275</c:v>
                </c:pt>
                <c:pt idx="2">
                  <c:v>165</c:v>
                </c:pt>
                <c:pt idx="3">
                  <c:v>168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Sheet1!$G$2:$G$5</c15:f>
                <c15:dlblRangeCache>
                  <c:ptCount val="4"/>
                  <c:pt idx="0">
                    <c:v>41%</c:v>
                  </c:pt>
                  <c:pt idx="1">
                    <c:v>60%</c:v>
                  </c:pt>
                  <c:pt idx="2">
                    <c:v>45%</c:v>
                  </c:pt>
                  <c:pt idx="3">
                    <c:v>27%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Non-network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  <c:pt idx="3">
                  <c:v>SA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</c:v>
                </c:pt>
                <c:pt idx="1">
                  <c:v>186</c:v>
                </c:pt>
                <c:pt idx="2">
                  <c:v>204</c:v>
                </c:pt>
                <c:pt idx="3">
                  <c:v>455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63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&quot;$&quot;#,#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2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4852451120927713E-2"/>
          <c:y val="2.4464820672609664E-2"/>
          <c:w val="0.8630142429906682"/>
          <c:h val="0.89165831209807311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Distribution</c:v>
                </c:pt>
              </c:strCache>
            </c:strRef>
          </c:tx>
          <c:spPr>
            <a:solidFill>
              <a:srgbClr val="A02226"/>
            </a:solidFill>
            <a:ln w="28575">
              <a:solidFill>
                <a:srgbClr val="FFFFFF"/>
              </a:solidFill>
            </a:ln>
          </c:spPr>
          <c:cat>
            <c:strRef>
              <c:f>Sheet1!$A$2:$A$13</c:f>
              <c:strCache>
                <c:ptCount val="12"/>
                <c:pt idx="0">
                  <c:v>2005-06</c:v>
                </c:pt>
                <c:pt idx="1">
                  <c:v>2006-07</c:v>
                </c:pt>
                <c:pt idx="2">
                  <c:v>2007-08</c:v>
                </c:pt>
                <c:pt idx="3">
                  <c:v>2008-09</c:v>
                </c:pt>
                <c:pt idx="4">
                  <c:v>2009-10</c:v>
                </c:pt>
                <c:pt idx="5">
                  <c:v>2010-11</c:v>
                </c:pt>
                <c:pt idx="6">
                  <c:v>2011-12</c:v>
                </c:pt>
                <c:pt idx="7">
                  <c:v>2012-13</c:v>
                </c:pt>
                <c:pt idx="8">
                  <c:v>2013-14</c:v>
                </c:pt>
                <c:pt idx="9">
                  <c:v>2014-15</c:v>
                </c:pt>
                <c:pt idx="10">
                  <c:v>2015-16</c:v>
                </c:pt>
                <c:pt idx="11">
                  <c:v>2016-17</c:v>
                </c:pt>
              </c:strCache>
            </c:strRef>
          </c:cat>
          <c:val>
            <c:numRef>
              <c:f>Sheet1!$B$2:$B$13</c:f>
              <c:numCache>
                <c:formatCode>_-* #,##0_-;\-* #,##0_-;_-* "-"??_-;_-@_-</c:formatCode>
                <c:ptCount val="12"/>
                <c:pt idx="0">
                  <c:v>31791.336122930599</c:v>
                </c:pt>
                <c:pt idx="1">
                  <c:v>34676.199999999997</c:v>
                </c:pt>
                <c:pt idx="2">
                  <c:v>37771.199999999997</c:v>
                </c:pt>
                <c:pt idx="3">
                  <c:v>41715.699999999997</c:v>
                </c:pt>
                <c:pt idx="4">
                  <c:v>45839.9</c:v>
                </c:pt>
                <c:pt idx="5">
                  <c:v>51139.200000000004</c:v>
                </c:pt>
                <c:pt idx="6">
                  <c:v>56556.80000000001</c:v>
                </c:pt>
                <c:pt idx="7">
                  <c:v>60983.700000000004</c:v>
                </c:pt>
                <c:pt idx="8">
                  <c:v>64865.600000000006</c:v>
                </c:pt>
                <c:pt idx="9">
                  <c:v>67817.899999999994</c:v>
                </c:pt>
                <c:pt idx="10">
                  <c:v>70299.899999999994</c:v>
                </c:pt>
                <c:pt idx="11">
                  <c:v>73713.399999999994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Transmission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strRef>
              <c:f>Sheet1!$A$2:$A$13</c:f>
              <c:strCache>
                <c:ptCount val="12"/>
                <c:pt idx="0">
                  <c:v>2005-06</c:v>
                </c:pt>
                <c:pt idx="1">
                  <c:v>2006-07</c:v>
                </c:pt>
                <c:pt idx="2">
                  <c:v>2007-08</c:v>
                </c:pt>
                <c:pt idx="3">
                  <c:v>2008-09</c:v>
                </c:pt>
                <c:pt idx="4">
                  <c:v>2009-10</c:v>
                </c:pt>
                <c:pt idx="5">
                  <c:v>2010-11</c:v>
                </c:pt>
                <c:pt idx="6">
                  <c:v>2011-12</c:v>
                </c:pt>
                <c:pt idx="7">
                  <c:v>2012-13</c:v>
                </c:pt>
                <c:pt idx="8">
                  <c:v>2013-14</c:v>
                </c:pt>
                <c:pt idx="9">
                  <c:v>2014-15</c:v>
                </c:pt>
                <c:pt idx="10">
                  <c:v>2015-16</c:v>
                </c:pt>
                <c:pt idx="11">
                  <c:v>2016-17</c:v>
                </c:pt>
              </c:strCache>
            </c:strRef>
          </c:cat>
          <c:val>
            <c:numRef>
              <c:f>Sheet1!$C$2:$C$13</c:f>
              <c:numCache>
                <c:formatCode>_-* #,##0_-;\-* #,##0_-;_-* "-"??_-;_-@_-</c:formatCode>
                <c:ptCount val="12"/>
                <c:pt idx="0">
                  <c:v>9932</c:v>
                </c:pt>
                <c:pt idx="1">
                  <c:v>10333</c:v>
                </c:pt>
                <c:pt idx="2">
                  <c:v>12222</c:v>
                </c:pt>
                <c:pt idx="3">
                  <c:v>13758</c:v>
                </c:pt>
                <c:pt idx="4">
                  <c:v>14881</c:v>
                </c:pt>
                <c:pt idx="5">
                  <c:v>16027</c:v>
                </c:pt>
                <c:pt idx="6">
                  <c:v>17180</c:v>
                </c:pt>
                <c:pt idx="7">
                  <c:v>18420</c:v>
                </c:pt>
                <c:pt idx="8">
                  <c:v>19467</c:v>
                </c:pt>
                <c:pt idx="9">
                  <c:v>20167</c:v>
                </c:pt>
                <c:pt idx="10">
                  <c:v>20545</c:v>
                </c:pt>
                <c:pt idx="11">
                  <c:v>20913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catAx>
        <c:axId val="331917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1"/>
        <c:lblAlgn val="ctr"/>
        <c:lblOffset val="100"/>
        <c:tickLblSkip val="11"/>
        <c:noMultiLvlLbl val="0"/>
      </c:catAx>
      <c:valAx>
        <c:axId val="33194880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midCat"/>
        <c:majorUnit val="20000"/>
        <c:dispUnits>
          <c:builtInUnit val="thousands"/>
        </c:dispUnits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460106822311545E-2"/>
          <c:y val="0.11321693863831853"/>
          <c:w val="0.61180619035178807"/>
          <c:h val="0.81435926058907249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Reliability standards &amp; historic underinvestment</c:v>
                </c:pt>
              </c:strCache>
            </c:strRef>
          </c:tx>
          <c:spPr>
            <a:gradFill flip="none" rotWithShape="1">
              <a:gsLst>
                <a:gs pos="51000">
                  <a:schemeClr val="accent1">
                    <a:lumMod val="60000"/>
                    <a:lumOff val="40000"/>
                  </a:schemeClr>
                </a:gs>
                <a:gs pos="33000">
                  <a:schemeClr val="tx2"/>
                </a:gs>
                <a:gs pos="72000">
                  <a:schemeClr val="accent2"/>
                </a:gs>
              </a:gsLst>
              <a:lin ang="16200000" scaled="1"/>
              <a:tileRect/>
            </a:gradFill>
            <a:ln w="19050"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  <c:pt idx="3">
                  <c:v>SA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</c:v>
                </c:pt>
                <c:pt idx="1">
                  <c:v>0.63564708873633358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72-4B93-B0BB-944901B0C96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Reliability standards</c:v>
                </c:pt>
              </c:strCache>
            </c:strRef>
          </c:tx>
          <c:spPr>
            <a:solidFill>
              <a:schemeClr val="tx2"/>
            </a:solidFill>
            <a:ln w="19050"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  <c:pt idx="3">
                  <c:v>SA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0.29065542799011773</c:v>
                </c:pt>
                <c:pt idx="1">
                  <c:v>0</c:v>
                </c:pt>
                <c:pt idx="2">
                  <c:v>0</c:v>
                </c:pt>
                <c:pt idx="3">
                  <c:v>0.30461538461538462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72-4B93-B0BB-944901B0C96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Ageing assets</c:v>
                </c:pt>
              </c:strCache>
            </c:strRef>
          </c:tx>
          <c:spPr>
            <a:solidFill>
              <a:schemeClr val="tx2"/>
            </a:solidFill>
            <a:ln w="19050">
              <a:solidFill>
                <a:schemeClr val="bg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F34-4480-9EEC-12CD38DEA86D}"/>
              </c:ext>
            </c:extLst>
          </c:dPt>
          <c:cat>
            <c:strRef>
              <c:f>Sheet1!$A$2:$A$5</c:f>
              <c:strCache>
                <c:ptCount val="4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  <c:pt idx="3">
                  <c:v>SA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0.19619241389332945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72-4B93-B0BB-944901B0C96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New safety reqs.</c:v>
                </c:pt>
              </c:strCache>
            </c:strRef>
          </c:tx>
          <c:spPr>
            <a:solidFill>
              <a:schemeClr val="accent4"/>
            </a:solidFill>
            <a:ln w="19050">
              <a:solidFill>
                <a:schemeClr val="bg1"/>
              </a:solidFill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bg2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172-4B93-B0BB-944901B0C96B}"/>
              </c:ext>
            </c:extLst>
          </c:dPt>
          <c:cat>
            <c:strRef>
              <c:f>Sheet1!$A$2:$A$5</c:f>
              <c:strCache>
                <c:ptCount val="4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  <c:pt idx="3">
                  <c:v>SA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0.44535928143712578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172-4B93-B0BB-944901B0C96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Expected demand?</c:v>
                </c:pt>
              </c:strCache>
            </c:strRef>
          </c:tx>
          <c:spPr>
            <a:solidFill>
              <a:schemeClr val="accent4"/>
            </a:solidFill>
            <a:ln w="19050">
              <a:solidFill>
                <a:schemeClr val="bg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21000">
                    <a:schemeClr val="accent4"/>
                  </a:gs>
                  <a:gs pos="81000">
                    <a:schemeClr val="accent3"/>
                  </a:gs>
                </a:gsLst>
                <a:lin ang="5400000" scaled="1"/>
              </a:gra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34D5-4703-BF56-A42EBF2868CD}"/>
              </c:ext>
            </c:extLst>
          </c:dPt>
          <c:dPt>
            <c:idx val="1"/>
            <c:invertIfNegative val="0"/>
            <c:bubble3D val="0"/>
            <c:spPr>
              <a:gradFill>
                <a:gsLst>
                  <a:gs pos="21000">
                    <a:schemeClr val="accent4"/>
                  </a:gs>
                  <a:gs pos="81000">
                    <a:schemeClr val="accent3"/>
                  </a:gs>
                </a:gsLst>
                <a:lin ang="5400000" scaled="1"/>
              </a:gra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4D5-4703-BF56-A42EBF2868CD}"/>
              </c:ext>
            </c:extLst>
          </c:dPt>
          <c:dPt>
            <c:idx val="2"/>
            <c:invertIfNegative val="0"/>
            <c:bubble3D val="0"/>
            <c:spPr>
              <a:gradFill>
                <a:gsLst>
                  <a:gs pos="42000">
                    <a:schemeClr val="accent3">
                      <a:lumMod val="60000"/>
                      <a:lumOff val="40000"/>
                    </a:schemeClr>
                  </a:gs>
                  <a:gs pos="23000">
                    <a:schemeClr val="accent4"/>
                  </a:gs>
                  <a:gs pos="69000">
                    <a:schemeClr val="accent2"/>
                  </a:gs>
                </a:gsLst>
                <a:lin ang="5400000" scaled="1"/>
              </a:gra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34D5-4703-BF56-A42EBF2868CD}"/>
              </c:ext>
            </c:extLst>
          </c:dPt>
          <c:dPt>
            <c:idx val="3"/>
            <c:invertIfNegative val="0"/>
            <c:bubble3D val="0"/>
            <c:spPr>
              <a:gradFill>
                <a:gsLst>
                  <a:gs pos="21000">
                    <a:schemeClr val="accent4"/>
                  </a:gs>
                  <a:gs pos="81000">
                    <a:schemeClr val="accent3"/>
                  </a:gs>
                </a:gsLst>
                <a:lin ang="5400000" scaled="1"/>
              </a:gra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4D5-4703-BF56-A42EBF2868CD}"/>
              </c:ext>
            </c:extLst>
          </c:dPt>
          <c:cat>
            <c:strRef>
              <c:f>Sheet1!$A$2:$A$5</c:f>
              <c:strCache>
                <c:ptCount val="4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  <c:pt idx="3">
                  <c:v>SA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0.32496231372092826</c:v>
                </c:pt>
                <c:pt idx="1">
                  <c:v>0.36435291126366642</c:v>
                </c:pt>
                <c:pt idx="2">
                  <c:v>0.55464071856287422</c:v>
                </c:pt>
                <c:pt idx="3">
                  <c:v>0.69538461538461538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172-4B93-B0BB-944901B0C96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Remainder=Higher capex continued forward / excess growth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  <c:pt idx="3">
                  <c:v>SA</c:v>
                </c:pt>
              </c:strCache>
            </c:strRef>
          </c:cat>
          <c:val>
            <c:numRef>
              <c:f>Sheet1!$G$2:$G$5</c:f>
              <c:numCache>
                <c:formatCode>0%</c:formatCode>
                <c:ptCount val="4"/>
                <c:pt idx="0">
                  <c:v>0.18818984439562456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70-4CD3-B9EA-DC04A1EA57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553026688"/>
        <c:axId val="553021112"/>
      </c:barChart>
      <c:catAx>
        <c:axId val="553026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021112"/>
        <c:crosses val="autoZero"/>
        <c:auto val="1"/>
        <c:lblAlgn val="ctr"/>
        <c:lblOffset val="100"/>
        <c:noMultiLvlLbl val="0"/>
      </c:catAx>
      <c:valAx>
        <c:axId val="553021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026688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460106822311545E-2"/>
          <c:y val="0.11321693863831853"/>
          <c:w val="0.61180619035178807"/>
          <c:h val="0.81435926058907249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Reliability standards &amp; historic underinvestment</c:v>
                </c:pt>
              </c:strCache>
            </c:strRef>
          </c:tx>
          <c:spPr>
            <a:gradFill flip="none" rotWithShape="1">
              <a:gsLst>
                <a:gs pos="51000">
                  <a:schemeClr val="accent1">
                    <a:lumMod val="60000"/>
                    <a:lumOff val="40000"/>
                  </a:schemeClr>
                </a:gs>
                <a:gs pos="33000">
                  <a:schemeClr val="tx2"/>
                </a:gs>
                <a:gs pos="72000">
                  <a:schemeClr val="accent2"/>
                </a:gs>
              </a:gsLst>
              <a:lin ang="16200000" scaled="1"/>
              <a:tileRect/>
            </a:gradFill>
            <a:ln w="19050"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  <c:pt idx="3">
                  <c:v>SA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</c:v>
                </c:pt>
                <c:pt idx="1">
                  <c:v>0.63564708873633358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72-4B93-B0BB-944901B0C96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Reliability standards</c:v>
                </c:pt>
              </c:strCache>
            </c:strRef>
          </c:tx>
          <c:spPr>
            <a:solidFill>
              <a:schemeClr val="tx2"/>
            </a:solidFill>
            <a:ln w="19050"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  <c:pt idx="3">
                  <c:v>SA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0.29065542799011773</c:v>
                </c:pt>
                <c:pt idx="1">
                  <c:v>0</c:v>
                </c:pt>
                <c:pt idx="2">
                  <c:v>0</c:v>
                </c:pt>
                <c:pt idx="3">
                  <c:v>0.30461538461538462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72-4B93-B0BB-944901B0C96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Ageing assets</c:v>
                </c:pt>
              </c:strCache>
            </c:strRef>
          </c:tx>
          <c:spPr>
            <a:solidFill>
              <a:schemeClr val="tx2"/>
            </a:solidFill>
            <a:ln w="19050">
              <a:solidFill>
                <a:schemeClr val="bg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F34-4480-9EEC-12CD38DEA86D}"/>
              </c:ext>
            </c:extLst>
          </c:dPt>
          <c:cat>
            <c:strRef>
              <c:f>Sheet1!$A$2:$A$5</c:f>
              <c:strCache>
                <c:ptCount val="4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  <c:pt idx="3">
                  <c:v>SA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0.19619241389332945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72-4B93-B0BB-944901B0C96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New safety reqs.</c:v>
                </c:pt>
              </c:strCache>
            </c:strRef>
          </c:tx>
          <c:spPr>
            <a:solidFill>
              <a:schemeClr val="accent4"/>
            </a:solidFill>
            <a:ln w="19050">
              <a:solidFill>
                <a:schemeClr val="bg1"/>
              </a:solidFill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3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172-4B93-B0BB-944901B0C96B}"/>
              </c:ext>
            </c:extLst>
          </c:dPt>
          <c:cat>
            <c:strRef>
              <c:f>Sheet1!$A$2:$A$5</c:f>
              <c:strCache>
                <c:ptCount val="4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  <c:pt idx="3">
                  <c:v>SA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0.44535928143712578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172-4B93-B0BB-944901B0C96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Remainder=Higher capex continued forward / excess growth</c:v>
                </c:pt>
              </c:strCache>
            </c:strRef>
          </c:tx>
          <c:spPr>
            <a:solidFill>
              <a:schemeClr val="accent4"/>
            </a:solidFill>
            <a:ln w="19050"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  <c:pt idx="3">
                  <c:v>SA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0.51315215811655279</c:v>
                </c:pt>
                <c:pt idx="1">
                  <c:v>0.36435291126366642</c:v>
                </c:pt>
                <c:pt idx="2">
                  <c:v>0.55464071856287422</c:v>
                </c:pt>
                <c:pt idx="3">
                  <c:v>0.69538461538461538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172-4B93-B0BB-944901B0C9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553026688"/>
        <c:axId val="553021112"/>
      </c:barChart>
      <c:catAx>
        <c:axId val="553026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021112"/>
        <c:crosses val="autoZero"/>
        <c:auto val="1"/>
        <c:lblAlgn val="ctr"/>
        <c:lblOffset val="100"/>
        <c:noMultiLvlLbl val="0"/>
      </c:catAx>
      <c:valAx>
        <c:axId val="553021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026688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673228346456707E-2"/>
          <c:y val="3.2013852435112303E-2"/>
          <c:w val="0.85824202714039077"/>
          <c:h val="0.907850247885680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Route line length</c:v>
                </c:pt>
              </c:strCache>
            </c:strRef>
          </c:tx>
          <c:spPr>
            <a:ln w="38100"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</c:numCache>
            </c:numRef>
          </c:cat>
          <c:val>
            <c:numRef>
              <c:f>Sheet1!$B$2:$B$12</c:f>
              <c:numCache>
                <c:formatCode>0%</c:formatCode>
                <c:ptCount val="11"/>
                <c:pt idx="0">
                  <c:v>1</c:v>
                </c:pt>
                <c:pt idx="1">
                  <c:v>0.9911838808319009</c:v>
                </c:pt>
                <c:pt idx="2">
                  <c:v>0.98979423775105635</c:v>
                </c:pt>
                <c:pt idx="3">
                  <c:v>0.99928070345678066</c:v>
                </c:pt>
                <c:pt idx="4">
                  <c:v>1.007910173960884</c:v>
                </c:pt>
                <c:pt idx="5">
                  <c:v>1.0088959909356783</c:v>
                </c:pt>
                <c:pt idx="6">
                  <c:v>1.0143745908585571</c:v>
                </c:pt>
                <c:pt idx="7">
                  <c:v>1.0161408534696823</c:v>
                </c:pt>
                <c:pt idx="8">
                  <c:v>1.0198078030647966</c:v>
                </c:pt>
                <c:pt idx="9">
                  <c:v>1.0215599412612484</c:v>
                </c:pt>
                <c:pt idx="10">
                  <c:v>1.0261172289954006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0C-4038-B6FA-11CFE1B3BC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Customer numbers</c:v>
                </c:pt>
              </c:strCache>
            </c:strRef>
          </c:tx>
          <c:spPr>
            <a:ln w="38100"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</c:numCache>
            </c:numRef>
          </c:cat>
          <c:val>
            <c:numRef>
              <c:f>Sheet1!$C$2:$C$12</c:f>
              <c:numCache>
                <c:formatCode>0%</c:formatCode>
                <c:ptCount val="11"/>
                <c:pt idx="0">
                  <c:v>1</c:v>
                </c:pt>
                <c:pt idx="1">
                  <c:v>1.0130730536786823</c:v>
                </c:pt>
                <c:pt idx="2">
                  <c:v>1.0265849303015888</c:v>
                </c:pt>
                <c:pt idx="3">
                  <c:v>1.0428042441355645</c:v>
                </c:pt>
                <c:pt idx="4">
                  <c:v>1.0557805935531483</c:v>
                </c:pt>
                <c:pt idx="5">
                  <c:v>1.0695727695854849</c:v>
                </c:pt>
                <c:pt idx="6">
                  <c:v>1.0821274795546811</c:v>
                </c:pt>
                <c:pt idx="7">
                  <c:v>1.0946208665996915</c:v>
                </c:pt>
                <c:pt idx="8">
                  <c:v>1.1062826903255207</c:v>
                </c:pt>
                <c:pt idx="9">
                  <c:v>1.1207772574579871</c:v>
                </c:pt>
                <c:pt idx="10">
                  <c:v>1.136541713329267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0C-4038-B6FA-11CFE1B3BC9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Energy delivered</c:v>
                </c:pt>
              </c:strCache>
            </c:strRef>
          </c:tx>
          <c:spPr>
            <a:ln w="38100">
              <a:solidFill>
                <a:srgbClr val="FFE07F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</c:numCache>
            </c:numRef>
          </c:cat>
          <c:val>
            <c:numRef>
              <c:f>Sheet1!$D$2:$D$12</c:f>
              <c:numCache>
                <c:formatCode>0%</c:formatCode>
                <c:ptCount val="11"/>
                <c:pt idx="0">
                  <c:v>1</c:v>
                </c:pt>
                <c:pt idx="1">
                  <c:v>1.0111905947439843</c:v>
                </c:pt>
                <c:pt idx="2">
                  <c:v>1.0266591440728903</c:v>
                </c:pt>
                <c:pt idx="3">
                  <c:v>1.031035350325886</c:v>
                </c:pt>
                <c:pt idx="4">
                  <c:v>1.037972580875596</c:v>
                </c:pt>
                <c:pt idx="5">
                  <c:v>1.0182731756373924</c:v>
                </c:pt>
                <c:pt idx="6">
                  <c:v>1.0032722593964187</c:v>
                </c:pt>
                <c:pt idx="7">
                  <c:v>0.97438573259912087</c:v>
                </c:pt>
                <c:pt idx="8">
                  <c:v>0.95627068552901895</c:v>
                </c:pt>
                <c:pt idx="9">
                  <c:v>0.96687180086977831</c:v>
                </c:pt>
                <c:pt idx="10">
                  <c:v>0.97300166509742403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0C-4038-B6FA-11CFE1B3BC9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Maximum demand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</c:numCache>
            </c:numRef>
          </c:cat>
          <c:val>
            <c:numRef>
              <c:f>Sheet1!$E$2:$E$12</c:f>
              <c:numCache>
                <c:formatCode>0%</c:formatCode>
                <c:ptCount val="11"/>
                <c:pt idx="0">
                  <c:v>1</c:v>
                </c:pt>
                <c:pt idx="1">
                  <c:v>1.0260142341445255</c:v>
                </c:pt>
                <c:pt idx="2">
                  <c:v>1.0689789864248211</c:v>
                </c:pt>
                <c:pt idx="3">
                  <c:v>1.1152241337327875</c:v>
                </c:pt>
                <c:pt idx="4">
                  <c:v>1.1139819592458582</c:v>
                </c:pt>
                <c:pt idx="5">
                  <c:v>1.1082808970286424</c:v>
                </c:pt>
                <c:pt idx="6">
                  <c:v>1.02779458887752</c:v>
                </c:pt>
                <c:pt idx="7">
                  <c:v>1.069942496069652</c:v>
                </c:pt>
                <c:pt idx="8">
                  <c:v>1.0498819913756281</c:v>
                </c:pt>
                <c:pt idx="9">
                  <c:v>1.0225775981540963</c:v>
                </c:pt>
                <c:pt idx="10">
                  <c:v>1.0816659939065758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0C-4038-B6FA-11CFE1B3BC9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Network capacity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</c:numCache>
            </c:numRef>
          </c:cat>
          <c:val>
            <c:numRef>
              <c:f>Sheet1!$F$2:$F$12</c:f>
              <c:numCache>
                <c:formatCode>0%</c:formatCode>
                <c:ptCount val="11"/>
                <c:pt idx="0">
                  <c:v>1</c:v>
                </c:pt>
                <c:pt idx="1">
                  <c:v>1.0634342958053467</c:v>
                </c:pt>
                <c:pt idx="2">
                  <c:v>1.1170239947650793</c:v>
                </c:pt>
                <c:pt idx="3">
                  <c:v>1.1728629269912412</c:v>
                </c:pt>
                <c:pt idx="4">
                  <c:v>1.2044291668806058</c:v>
                </c:pt>
                <c:pt idx="5">
                  <c:v>1.2355194746359222</c:v>
                </c:pt>
                <c:pt idx="6">
                  <c:v>1.2649281307634714</c:v>
                </c:pt>
                <c:pt idx="7">
                  <c:v>1.2891675938786797</c:v>
                </c:pt>
                <c:pt idx="8">
                  <c:v>1.3218458832064546</c:v>
                </c:pt>
                <c:pt idx="9">
                  <c:v>1.3410688104883612</c:v>
                </c:pt>
                <c:pt idx="10">
                  <c:v>1.375978818606737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60C-4038-B6FA-11CFE1B3BC9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RAB (real)</c:v>
                </c:pt>
              </c:strCache>
            </c:strRef>
          </c:tx>
          <c:spPr>
            <a:ln w="38100">
              <a:solidFill>
                <a:srgbClr val="000000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</c:numCache>
            </c:numRef>
          </c:cat>
          <c:val>
            <c:numRef>
              <c:f>Sheet1!$G$2:$G$12</c:f>
              <c:numCache>
                <c:formatCode>0%</c:formatCode>
                <c:ptCount val="11"/>
                <c:pt idx="0">
                  <c:v>1</c:v>
                </c:pt>
                <c:pt idx="1">
                  <c:v>1.059979108272332</c:v>
                </c:pt>
                <c:pt idx="2">
                  <c:v>1.1236982626201875</c:v>
                </c:pt>
                <c:pt idx="3">
                  <c:v>1.2284634411598203</c:v>
                </c:pt>
                <c:pt idx="4">
                  <c:v>1.2929285695806489</c:v>
                </c:pt>
                <c:pt idx="5">
                  <c:v>1.4034953646863173</c:v>
                </c:pt>
                <c:pt idx="6">
                  <c:v>1.5072796326377187</c:v>
                </c:pt>
                <c:pt idx="7">
                  <c:v>1.5865618131310488</c:v>
                </c:pt>
                <c:pt idx="8">
                  <c:v>1.6347632792720477</c:v>
                </c:pt>
                <c:pt idx="9">
                  <c:v>1.6619310241538645</c:v>
                </c:pt>
                <c:pt idx="10">
                  <c:v>1.6726079785114838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60C-4038-B6FA-11CFE1B3BC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4999008"/>
        <c:axId val="305015760"/>
      </c:lineChart>
      <c:catAx>
        <c:axId val="3049990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05015760"/>
        <c:crosses val="autoZero"/>
        <c:auto val="1"/>
        <c:lblAlgn val="ctr"/>
        <c:lblOffset val="100"/>
        <c:tickLblSkip val="2"/>
        <c:noMultiLvlLbl val="0"/>
      </c:catAx>
      <c:valAx>
        <c:axId val="305015760"/>
        <c:scaling>
          <c:orientation val="minMax"/>
          <c:max val="1.8"/>
          <c:min val="0.8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04999008"/>
        <c:crosses val="autoZero"/>
        <c:crossBetween val="midCat"/>
        <c:maj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751670106266783"/>
          <c:y val="7.283886047090829E-2"/>
          <c:w val="0.77863600289174617"/>
          <c:h val="0.84157786845987337"/>
        </c:manualLayout>
      </c:layout>
      <c:barChart>
        <c:barDir val="bar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Change in network use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Powerlink</c:v>
                </c:pt>
                <c:pt idx="1">
                  <c:v>Ergon </c:v>
                </c:pt>
                <c:pt idx="2">
                  <c:v>Energex</c:v>
                </c:pt>
                <c:pt idx="4">
                  <c:v>TransGrid</c:v>
                </c:pt>
                <c:pt idx="5">
                  <c:v>Endeavour</c:v>
                </c:pt>
                <c:pt idx="6">
                  <c:v>AusGrid</c:v>
                </c:pt>
                <c:pt idx="7">
                  <c:v>Essential</c:v>
                </c:pt>
              </c:strCache>
            </c:strRef>
          </c:cat>
          <c:val>
            <c:numRef>
              <c:f>Sheet1!$C$2:$C$9</c:f>
              <c:numCache>
                <c:formatCode>0%</c:formatCode>
                <c:ptCount val="8"/>
                <c:pt idx="0">
                  <c:v>0.31782924163839221</c:v>
                </c:pt>
                <c:pt idx="1">
                  <c:v>0.49864398498908891</c:v>
                </c:pt>
                <c:pt idx="2">
                  <c:v>0.45049855576883663</c:v>
                </c:pt>
                <c:pt idx="4">
                  <c:v>0.11088393308175835</c:v>
                </c:pt>
                <c:pt idx="5">
                  <c:v>0.81084625934969923</c:v>
                </c:pt>
                <c:pt idx="6">
                  <c:v>0.50617239545018644</c:v>
                </c:pt>
                <c:pt idx="7">
                  <c:v>0.35016378190061564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B2-4D56-9DA7-FE1AF632FA3A}"/>
            </c:ext>
          </c:extLst>
        </c:ser>
        <c:ser>
          <c:idx val="2"/>
          <c:order val="1"/>
          <c:tx>
            <c:strRef>
              <c:f>Sheet1!$B$1</c:f>
              <c:strCache>
                <c:ptCount val="1"/>
                <c:pt idx="0">
                  <c:v>Change in RAB</c:v>
                </c:pt>
              </c:strCache>
            </c:strRef>
          </c:tx>
          <c:spPr>
            <a:solidFill>
              <a:srgbClr val="A02226"/>
            </a:solidFill>
          </c:spPr>
          <c:invertIfNegative val="0"/>
          <c:cat>
            <c:strRef>
              <c:f>Sheet1!$A$2:$A$9</c:f>
              <c:strCache>
                <c:ptCount val="8"/>
                <c:pt idx="0">
                  <c:v>Powerlink</c:v>
                </c:pt>
                <c:pt idx="1">
                  <c:v>Ergon </c:v>
                </c:pt>
                <c:pt idx="2">
                  <c:v>Energex</c:v>
                </c:pt>
                <c:pt idx="4">
                  <c:v>TransGrid</c:v>
                </c:pt>
                <c:pt idx="5">
                  <c:v>Endeavour</c:v>
                </c:pt>
                <c:pt idx="6">
                  <c:v>AusGrid</c:v>
                </c:pt>
                <c:pt idx="7">
                  <c:v>Essential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0.78676985149600875</c:v>
                </c:pt>
                <c:pt idx="1">
                  <c:v>0.95133220276721353</c:v>
                </c:pt>
                <c:pt idx="2">
                  <c:v>1.1648228543227264</c:v>
                </c:pt>
                <c:pt idx="4">
                  <c:v>0.50680454763874405</c:v>
                </c:pt>
                <c:pt idx="5">
                  <c:v>1.0990035134694716</c:v>
                </c:pt>
                <c:pt idx="6">
                  <c:v>1.3692518782287353</c:v>
                </c:pt>
                <c:pt idx="7">
                  <c:v>1.495373910970736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FA-4F25-9DB1-FDA240781C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5"/>
        <c:axId val="342402176"/>
        <c:axId val="342778624"/>
      </c:barChart>
      <c:catAx>
        <c:axId val="342402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0"/>
        <c:noMultiLvlLbl val="0"/>
      </c:catAx>
      <c:valAx>
        <c:axId val="342778624"/>
        <c:scaling>
          <c:orientation val="minMax"/>
          <c:max val="1.5"/>
        </c:scaling>
        <c:delete val="0"/>
        <c:axPos val="b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4021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094001181118106E-2"/>
          <c:y val="3.6630266107247546E-2"/>
          <c:w val="0.93154754928021621"/>
          <c:h val="0.878207942985229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Excess ($m)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2105-4850-8490-625A90AADD75}"/>
              </c:ext>
            </c:extLst>
          </c:dPt>
          <c:dPt>
            <c:idx val="1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A-2105-4850-8490-625A90AADD75}"/>
              </c:ext>
            </c:extLst>
          </c:dPt>
          <c:dPt>
            <c:idx val="2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2105-4850-8490-625A90AADD75}"/>
              </c:ext>
            </c:extLst>
          </c:dPt>
          <c:dPt>
            <c:idx val="3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C-2105-4850-8490-625A90AADD75}"/>
              </c:ext>
            </c:extLst>
          </c:dPt>
          <c:dPt>
            <c:idx val="4"/>
            <c:invertIfNegative val="0"/>
            <c:bubble3D val="0"/>
            <c:spPr>
              <a:solidFill>
                <a:srgbClr val="621214"/>
              </a:solidFill>
              <a:ln w="19050">
                <a:solidFill>
                  <a:srgbClr val="621214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2105-4850-8490-625A90AADD75}"/>
              </c:ext>
            </c:extLst>
          </c:dPt>
          <c:dPt>
            <c:idx val="5"/>
            <c:invertIfNegative val="0"/>
            <c:bubble3D val="0"/>
            <c:spPr>
              <a:solidFill>
                <a:srgbClr val="621214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4-2105-4850-8490-625A90AADD75}"/>
              </c:ext>
            </c:extLst>
          </c:dPt>
          <c:dPt>
            <c:idx val="6"/>
            <c:invertIfNegative val="0"/>
            <c:bubble3D val="0"/>
            <c:spPr>
              <a:solidFill>
                <a:srgbClr val="621214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2105-4850-8490-625A90AADD75}"/>
              </c:ext>
            </c:extLst>
          </c:dPt>
          <c:dPt>
            <c:idx val="7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2105-4850-8490-625A90AADD75}"/>
              </c:ext>
            </c:extLst>
          </c:dPt>
          <c:dPt>
            <c:idx val="8"/>
            <c:invertIfNegative val="0"/>
            <c:bubble3D val="0"/>
            <c:spPr>
              <a:solidFill>
                <a:srgbClr val="FFE07F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2105-4850-8490-625A90AADD75}"/>
              </c:ext>
            </c:extLst>
          </c:dPt>
          <c:dPt>
            <c:idx val="9"/>
            <c:invertIfNegative val="0"/>
            <c:bubble3D val="0"/>
            <c:spPr>
              <a:solidFill>
                <a:srgbClr val="FFE07F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2105-4850-8490-625A90AADD75}"/>
              </c:ext>
            </c:extLst>
          </c:dPt>
          <c:dPt>
            <c:idx val="10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2105-4850-8490-625A90AADD75}"/>
              </c:ext>
            </c:extLst>
          </c:dPt>
          <c:dPt>
            <c:idx val="11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E-2105-4850-8490-625A90AADD75}"/>
              </c:ext>
            </c:extLst>
          </c:dPt>
          <c:cat>
            <c:strRef>
              <c:f>Sheet1!$A$2:$A$13</c:f>
              <c:strCache>
                <c:ptCount val="12"/>
                <c:pt idx="0">
                  <c:v>AGD</c:v>
                </c:pt>
                <c:pt idx="1">
                  <c:v>ESS</c:v>
                </c:pt>
                <c:pt idx="2">
                  <c:v>TG</c:v>
                </c:pt>
                <c:pt idx="3">
                  <c:v>END</c:v>
                </c:pt>
                <c:pt idx="4">
                  <c:v>ENX</c:v>
                </c:pt>
                <c:pt idx="5">
                  <c:v>ERG</c:v>
                </c:pt>
                <c:pt idx="6">
                  <c:v>PL</c:v>
                </c:pt>
                <c:pt idx="7">
                  <c:v>EL</c:v>
                </c:pt>
                <c:pt idx="8">
                  <c:v>T</c:v>
                </c:pt>
                <c:pt idx="9">
                  <c:v>D</c:v>
                </c:pt>
                <c:pt idx="10">
                  <c:v>CIT</c:v>
                </c:pt>
                <c:pt idx="11">
                  <c:v>JEN</c:v>
                </c:pt>
              </c:strCache>
            </c:strRef>
          </c:cat>
          <c:val>
            <c:numRef>
              <c:f>Sheet1!$B$2:$B$13</c:f>
              <c:numCache>
                <c:formatCode>#,##0</c:formatCode>
                <c:ptCount val="12"/>
                <c:pt idx="0">
                  <c:v>5442</c:v>
                </c:pt>
                <c:pt idx="1">
                  <c:v>3304</c:v>
                </c:pt>
                <c:pt idx="2" formatCode="General">
                  <c:v>1577</c:v>
                </c:pt>
                <c:pt idx="3" formatCode="General">
                  <c:v>849</c:v>
                </c:pt>
                <c:pt idx="4" formatCode="_-* #,##0_-;\-* #,##0_-;_-* &quot;-&quot;??_-;_-@_-">
                  <c:v>1673</c:v>
                </c:pt>
                <c:pt idx="5">
                  <c:v>2442</c:v>
                </c:pt>
                <c:pt idx="6" formatCode="General">
                  <c:v>885</c:v>
                </c:pt>
                <c:pt idx="7">
                  <c:v>723</c:v>
                </c:pt>
                <c:pt idx="8" formatCode="General">
                  <c:v>516</c:v>
                </c:pt>
                <c:pt idx="9">
                  <c:v>235</c:v>
                </c:pt>
                <c:pt idx="10" formatCode="General">
                  <c:v>52</c:v>
                </c:pt>
                <c:pt idx="11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34-4138-B5E6-26F4B87071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Range</c:v>
                </c:pt>
              </c:strCache>
            </c:strRef>
          </c:tx>
          <c:spPr>
            <a:solidFill>
              <a:srgbClr val="621214">
                <a:lumMod val="20000"/>
                <a:lumOff val="80000"/>
              </a:srgbClr>
            </a:solidFill>
            <a:ln w="19050">
              <a:solidFill>
                <a:srgbClr val="FFFFFF"/>
              </a:solidFill>
            </a:ln>
          </c:spPr>
          <c:invertIfNegative val="0"/>
          <c:dPt>
            <c:idx val="4"/>
            <c:invertIfNegative val="0"/>
            <c:bubble3D val="0"/>
            <c:spPr>
              <a:solidFill>
                <a:srgbClr val="621214">
                  <a:lumMod val="20000"/>
                  <a:lumOff val="80000"/>
                </a:srgbClr>
              </a:solidFill>
              <a:ln w="19050">
                <a:solidFill>
                  <a:srgbClr val="621214"/>
                </a:solidFill>
              </a:ln>
            </c:spPr>
            <c:extLst>
              <c:ext xmlns:c16="http://schemas.microsoft.com/office/drawing/2014/chart" uri="{C3380CC4-5D6E-409C-BE32-E72D297353CC}">
                <c16:uniqueId val="{00000018-4D7E-430F-852D-F8EFE193FD73}"/>
              </c:ext>
            </c:extLst>
          </c:dPt>
          <c:cat>
            <c:strRef>
              <c:f>Sheet1!$A$2:$A$13</c:f>
              <c:strCache>
                <c:ptCount val="12"/>
                <c:pt idx="0">
                  <c:v>AGD</c:v>
                </c:pt>
                <c:pt idx="1">
                  <c:v>ESS</c:v>
                </c:pt>
                <c:pt idx="2">
                  <c:v>TG</c:v>
                </c:pt>
                <c:pt idx="3">
                  <c:v>END</c:v>
                </c:pt>
                <c:pt idx="4">
                  <c:v>ENX</c:v>
                </c:pt>
                <c:pt idx="5">
                  <c:v>ERG</c:v>
                </c:pt>
                <c:pt idx="6">
                  <c:v>PL</c:v>
                </c:pt>
                <c:pt idx="7">
                  <c:v>EL</c:v>
                </c:pt>
                <c:pt idx="8">
                  <c:v>T</c:v>
                </c:pt>
                <c:pt idx="9">
                  <c:v>D</c:v>
                </c:pt>
                <c:pt idx="10">
                  <c:v>CIT</c:v>
                </c:pt>
                <c:pt idx="11">
                  <c:v>JEN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4" formatCode="_-* #,##0_-;\-* #,##0_-;_-* &quot;-&quot;??_-;_-@_-">
                  <c:v>2262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C4F7-4B9E-9DA3-E6C18C0BE2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673228346456693E-2"/>
          <c:y val="3.2013852435112275E-2"/>
          <c:w val="0.8213924281830175"/>
          <c:h val="0.8889754200432975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ElectraNet</c:v>
                </c:pt>
              </c:strCache>
            </c:strRef>
          </c:tx>
          <c:spPr>
            <a:ln w="38100"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</c:numCache>
            </c:numRef>
          </c:cat>
          <c:val>
            <c:numRef>
              <c:f>Sheet1!$B$2:$B$12</c:f>
              <c:numCache>
                <c:formatCode>0%</c:formatCode>
                <c:ptCount val="11"/>
                <c:pt idx="0">
                  <c:v>0</c:v>
                </c:pt>
                <c:pt idx="1">
                  <c:v>7.5368593509056426E-4</c:v>
                </c:pt>
                <c:pt idx="2">
                  <c:v>2.9158786347370895E-3</c:v>
                </c:pt>
                <c:pt idx="3">
                  <c:v>4.5745012769006173E-2</c:v>
                </c:pt>
                <c:pt idx="4">
                  <c:v>6.1790691015729822E-2</c:v>
                </c:pt>
                <c:pt idx="5">
                  <c:v>7.3463193291553194E-2</c:v>
                </c:pt>
                <c:pt idx="6">
                  <c:v>8.3860720893535121E-2</c:v>
                </c:pt>
                <c:pt idx="7">
                  <c:v>8.8499677083453701E-2</c:v>
                </c:pt>
                <c:pt idx="8">
                  <c:v>9.3636810688730282E-2</c:v>
                </c:pt>
                <c:pt idx="9">
                  <c:v>9.6425577044806435E-2</c:v>
                </c:pt>
                <c:pt idx="10">
                  <c:v>0.10247047207445954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Powerlink</c:v>
                </c:pt>
              </c:strCache>
            </c:strRef>
          </c:tx>
          <c:spPr>
            <a:ln w="38100">
              <a:solidFill>
                <a:srgbClr val="621214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</c:numCache>
            </c:numRef>
          </c:cat>
          <c:val>
            <c:numRef>
              <c:f>Sheet1!$C$2:$C$12</c:f>
              <c:numCache>
                <c:formatCode>0%</c:formatCode>
                <c:ptCount val="11"/>
                <c:pt idx="0">
                  <c:v>0</c:v>
                </c:pt>
                <c:pt idx="1">
                  <c:v>1.9077504882381708E-2</c:v>
                </c:pt>
                <c:pt idx="2">
                  <c:v>4.1007649518514926E-2</c:v>
                </c:pt>
                <c:pt idx="3">
                  <c:v>6.2334372076153173E-2</c:v>
                </c:pt>
                <c:pt idx="4">
                  <c:v>8.0775778594200834E-2</c:v>
                </c:pt>
                <c:pt idx="5">
                  <c:v>9.7663427720600327E-2</c:v>
                </c:pt>
                <c:pt idx="6">
                  <c:v>0.11269778683516012</c:v>
                </c:pt>
                <c:pt idx="7">
                  <c:v>0.12740973992944102</c:v>
                </c:pt>
                <c:pt idx="8">
                  <c:v>0.14280571660728658</c:v>
                </c:pt>
                <c:pt idx="9">
                  <c:v>0.15754762296358663</c:v>
                </c:pt>
                <c:pt idx="10">
                  <c:v>0.17682336398005874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303-476E-B1D1-34916A4642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AusNet Services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</c:numCache>
            </c:numRef>
          </c:cat>
          <c:val>
            <c:numRef>
              <c:f>Sheet1!$D$2:$D$12</c:f>
              <c:numCache>
                <c:formatCode>0%</c:formatCode>
                <c:ptCount val="11"/>
                <c:pt idx="0">
                  <c:v>0</c:v>
                </c:pt>
                <c:pt idx="1">
                  <c:v>1.5980973585669467E-2</c:v>
                </c:pt>
                <c:pt idx="2">
                  <c:v>3.0576662281145632E-2</c:v>
                </c:pt>
                <c:pt idx="3">
                  <c:v>4.401012043315454E-2</c:v>
                </c:pt>
                <c:pt idx="4">
                  <c:v>5.8398947474951925E-2</c:v>
                </c:pt>
                <c:pt idx="5">
                  <c:v>7.4730897682420805E-2</c:v>
                </c:pt>
                <c:pt idx="6">
                  <c:v>9.1326788786560059E-2</c:v>
                </c:pt>
                <c:pt idx="7">
                  <c:v>0.10648476874810242</c:v>
                </c:pt>
                <c:pt idx="8">
                  <c:v>0.11455682623216273</c:v>
                </c:pt>
                <c:pt idx="9">
                  <c:v>0.13245946766521607</c:v>
                </c:pt>
                <c:pt idx="10">
                  <c:v>0.15194373039166076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303-476E-B1D1-34916A46422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Transend / Tas Networks</c:v>
                </c:pt>
              </c:strCache>
            </c:strRef>
          </c:tx>
          <c:spPr>
            <a:ln w="38100">
              <a:solidFill>
                <a:srgbClr val="FFE07F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</c:numCache>
            </c:numRef>
          </c:cat>
          <c:val>
            <c:numRef>
              <c:f>Sheet1!$E$2:$E$12</c:f>
              <c:numCache>
                <c:formatCode>0%</c:formatCode>
                <c:ptCount val="11"/>
                <c:pt idx="0">
                  <c:v>0</c:v>
                </c:pt>
                <c:pt idx="1">
                  <c:v>1.9314323559804183E-2</c:v>
                </c:pt>
                <c:pt idx="2">
                  <c:v>3.9023631220500871E-2</c:v>
                </c:pt>
                <c:pt idx="3">
                  <c:v>5.9131912720482918E-2</c:v>
                </c:pt>
                <c:pt idx="4">
                  <c:v>7.9647147536536025E-2</c:v>
                </c:pt>
                <c:pt idx="5">
                  <c:v>0.10057731514544592</c:v>
                </c:pt>
                <c:pt idx="6">
                  <c:v>0.11071125066329401</c:v>
                </c:pt>
                <c:pt idx="7">
                  <c:v>0.11660010453114589</c:v>
                </c:pt>
                <c:pt idx="8">
                  <c:v>0.12011905379364275</c:v>
                </c:pt>
                <c:pt idx="9">
                  <c:v>0.12933135974274168</c:v>
                </c:pt>
                <c:pt idx="10">
                  <c:v>0.13837210694094787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C85-4B4D-AF96-ABBC275C8B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TransGrid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</c:numCache>
            </c:numRef>
          </c:cat>
          <c:val>
            <c:numRef>
              <c:f>Sheet1!$F$2:$F$12</c:f>
              <c:numCache>
                <c:formatCode>0%</c:formatCode>
                <c:ptCount val="11"/>
                <c:pt idx="0">
                  <c:v>0</c:v>
                </c:pt>
                <c:pt idx="1">
                  <c:v>1.0033496741539452E-2</c:v>
                </c:pt>
                <c:pt idx="2">
                  <c:v>2.0306447861496244E-2</c:v>
                </c:pt>
                <c:pt idx="3">
                  <c:v>2.9301512772442802E-2</c:v>
                </c:pt>
                <c:pt idx="4">
                  <c:v>3.6961962880988485E-2</c:v>
                </c:pt>
                <c:pt idx="5">
                  <c:v>4.7142953965343605E-2</c:v>
                </c:pt>
                <c:pt idx="6">
                  <c:v>5.604038598134943E-2</c:v>
                </c:pt>
                <c:pt idx="7">
                  <c:v>6.7672733341872474E-2</c:v>
                </c:pt>
                <c:pt idx="8">
                  <c:v>8.206179176963653E-2</c:v>
                </c:pt>
                <c:pt idx="9">
                  <c:v>9.7024406133734378E-2</c:v>
                </c:pt>
                <c:pt idx="10">
                  <c:v>0.11088379864215633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C85-4B4D-AF96-ABBC275C8B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5"/>
        <c:noMultiLvlLbl val="0"/>
      </c:catAx>
      <c:valAx>
        <c:axId val="250419840"/>
        <c:scaling>
          <c:orientation val="minMax"/>
          <c:max val="0.2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  <c:majorUnit val="5.000000000000001E-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673228346456693E-2"/>
          <c:y val="3.2013852435112275E-2"/>
          <c:w val="0.8213924281830175"/>
          <c:h val="0.9376372205299154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ElectraNet</c:v>
                </c:pt>
              </c:strCache>
            </c:strRef>
          </c:tx>
          <c:spPr>
            <a:ln w="38100"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</c:numCache>
            </c:numRef>
          </c:cat>
          <c:val>
            <c:numRef>
              <c:f>Sheet1!$B$2:$B$12</c:f>
              <c:numCache>
                <c:formatCode>0%</c:formatCode>
                <c:ptCount val="11"/>
                <c:pt idx="0">
                  <c:v>0</c:v>
                </c:pt>
                <c:pt idx="1">
                  <c:v>-5.0276520864756154E-4</c:v>
                </c:pt>
                <c:pt idx="2">
                  <c:v>6.1588738059326298E-2</c:v>
                </c:pt>
                <c:pt idx="3">
                  <c:v>7.2146807440925081E-2</c:v>
                </c:pt>
                <c:pt idx="4">
                  <c:v>7.7174459527400707E-2</c:v>
                </c:pt>
                <c:pt idx="5">
                  <c:v>0.10005027652086476</c:v>
                </c:pt>
                <c:pt idx="6">
                  <c:v>6.3097033685268977E-2</c:v>
                </c:pt>
                <c:pt idx="7">
                  <c:v>0.10683760683760683</c:v>
                </c:pt>
                <c:pt idx="8">
                  <c:v>-0.13775766716943189</c:v>
                </c:pt>
                <c:pt idx="9">
                  <c:v>-0.20186023127199598</c:v>
                </c:pt>
                <c:pt idx="10">
                  <c:v>-0.17747611865258925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Powerlink</c:v>
                </c:pt>
              </c:strCache>
            </c:strRef>
          </c:tx>
          <c:spPr>
            <a:ln w="38100">
              <a:solidFill>
                <a:srgbClr val="621214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</c:numCache>
            </c:numRef>
          </c:cat>
          <c:val>
            <c:numRef>
              <c:f>Sheet1!$C$2:$C$12</c:f>
              <c:numCache>
                <c:formatCode>0%</c:formatCode>
                <c:ptCount val="11"/>
                <c:pt idx="0">
                  <c:v>0</c:v>
                </c:pt>
                <c:pt idx="1">
                  <c:v>6.4001450457800743E-2</c:v>
                </c:pt>
                <c:pt idx="2">
                  <c:v>5.2669748889493245E-2</c:v>
                </c:pt>
                <c:pt idx="3">
                  <c:v>9.4098449823225461E-2</c:v>
                </c:pt>
                <c:pt idx="4">
                  <c:v>0.11023479285649533</c:v>
                </c:pt>
                <c:pt idx="5">
                  <c:v>8.2222826579639197E-2</c:v>
                </c:pt>
                <c:pt idx="6">
                  <c:v>5.8380926479920228E-2</c:v>
                </c:pt>
                <c:pt idx="7">
                  <c:v>5.7474390354455625E-2</c:v>
                </c:pt>
                <c:pt idx="8">
                  <c:v>4.3604387634847246E-2</c:v>
                </c:pt>
                <c:pt idx="9">
                  <c:v>7.2613543649714438E-2</c:v>
                </c:pt>
                <c:pt idx="10">
                  <c:v>8.7390082494787413E-2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303-476E-B1D1-34916A4642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AusNet Services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</c:numCache>
            </c:numRef>
          </c:cat>
          <c:val>
            <c:numRef>
              <c:f>Sheet1!$D$2:$D$12</c:f>
              <c:numCache>
                <c:formatCode>0%</c:formatCode>
                <c:ptCount val="11"/>
                <c:pt idx="0">
                  <c:v>0</c:v>
                </c:pt>
                <c:pt idx="1">
                  <c:v>0.18280104386727974</c:v>
                </c:pt>
                <c:pt idx="2">
                  <c:v>0.22057909780042251</c:v>
                </c:pt>
                <c:pt idx="3">
                  <c:v>0.2723996520442401</c:v>
                </c:pt>
                <c:pt idx="4">
                  <c:v>0.22716540325587176</c:v>
                </c:pt>
                <c:pt idx="5">
                  <c:v>0.19460668572138684</c:v>
                </c:pt>
                <c:pt idx="6">
                  <c:v>0.11010314402883062</c:v>
                </c:pt>
                <c:pt idx="7">
                  <c:v>0.1892630794084752</c:v>
                </c:pt>
                <c:pt idx="8">
                  <c:v>0.27476078041506152</c:v>
                </c:pt>
                <c:pt idx="9">
                  <c:v>0.13060767988070088</c:v>
                </c:pt>
                <c:pt idx="10">
                  <c:v>0.2026842301478812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303-476E-B1D1-34916A46422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Transend / Tas Networks</c:v>
                </c:pt>
              </c:strCache>
            </c:strRef>
          </c:tx>
          <c:spPr>
            <a:ln w="38100">
              <a:solidFill>
                <a:srgbClr val="FFE07F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</c:numCache>
            </c:numRef>
          </c:cat>
          <c:val>
            <c:numRef>
              <c:f>Sheet1!$E$2:$E$12</c:f>
              <c:numCache>
                <c:formatCode>0%</c:formatCode>
                <c:ptCount val="11"/>
                <c:pt idx="0">
                  <c:v>0</c:v>
                </c:pt>
                <c:pt idx="1">
                  <c:v>2.6080476900149033E-3</c:v>
                </c:pt>
                <c:pt idx="2">
                  <c:v>-2.2354694485842028E-2</c:v>
                </c:pt>
                <c:pt idx="3">
                  <c:v>-1.0432190760059613E-2</c:v>
                </c:pt>
                <c:pt idx="4">
                  <c:v>-1.8628912071535022E-2</c:v>
                </c:pt>
                <c:pt idx="5">
                  <c:v>-3.2041728763040241E-2</c:v>
                </c:pt>
                <c:pt idx="6">
                  <c:v>-3.5394932935916543E-2</c:v>
                </c:pt>
                <c:pt idx="7">
                  <c:v>-5.178837555886736E-2</c:v>
                </c:pt>
                <c:pt idx="8">
                  <c:v>-6.5201192250372575E-2</c:v>
                </c:pt>
                <c:pt idx="9">
                  <c:v>-6.6691505216095376E-2</c:v>
                </c:pt>
                <c:pt idx="10">
                  <c:v>-6.1102831594634872E-2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C85-4B4D-AF96-ABBC275C8B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TransGrid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</c:numCache>
            </c:numRef>
          </c:cat>
          <c:val>
            <c:numRef>
              <c:f>Sheet1!$F$2:$F$12</c:f>
              <c:numCache>
                <c:formatCode>0%</c:formatCode>
                <c:ptCount val="11"/>
                <c:pt idx="0">
                  <c:v>0</c:v>
                </c:pt>
                <c:pt idx="1">
                  <c:v>2.197802197802198E-2</c:v>
                </c:pt>
                <c:pt idx="2">
                  <c:v>2.197802197802198E-2</c:v>
                </c:pt>
                <c:pt idx="3">
                  <c:v>2.7472527472527472E-2</c:v>
                </c:pt>
                <c:pt idx="4">
                  <c:v>3.8461538461538464E-2</c:v>
                </c:pt>
                <c:pt idx="5">
                  <c:v>6.5934065934065936E-2</c:v>
                </c:pt>
                <c:pt idx="6">
                  <c:v>-1.098901098901099E-2</c:v>
                </c:pt>
                <c:pt idx="7">
                  <c:v>-4.3956043956043959E-2</c:v>
                </c:pt>
                <c:pt idx="8">
                  <c:v>-6.5934065934065936E-2</c:v>
                </c:pt>
                <c:pt idx="9">
                  <c:v>-9.3406593406593408E-2</c:v>
                </c:pt>
                <c:pt idx="10">
                  <c:v>-1.098901098901099E-2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C85-4B4D-AF96-ABBC275C8B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5"/>
        <c:noMultiLvlLbl val="0"/>
      </c:catAx>
      <c:valAx>
        <c:axId val="250419840"/>
        <c:scaling>
          <c:orientation val="minMax"/>
          <c:max val="0.30000000000000004"/>
          <c:min val="-0.2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  <c:maj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1468528943849504"/>
          <c:y val="3.663027312494456E-2"/>
          <c:w val="0.87894655095837682"/>
          <c:h val="0.872193588174337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Initial RAB/customer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NSW</c:v>
                </c:pt>
                <c:pt idx="1">
                  <c:v>QLD</c:v>
                </c:pt>
                <c:pt idx="2">
                  <c:v>TAS</c:v>
                </c:pt>
                <c:pt idx="3">
                  <c:v>VIC</c:v>
                </c:pt>
                <c:pt idx="4">
                  <c:v>SA</c:v>
                </c:pt>
                <c:pt idx="5">
                  <c:v>ACT</c:v>
                </c:pt>
              </c:strCache>
            </c:strRef>
          </c:cat>
          <c:val>
            <c:numRef>
              <c:f>Sheet1!$B$2:$B$7</c:f>
              <c:numCache>
                <c:formatCode>#,##0</c:formatCode>
                <c:ptCount val="6"/>
                <c:pt idx="0">
                  <c:v>5124</c:v>
                </c:pt>
                <c:pt idx="1">
                  <c:v>7893</c:v>
                </c:pt>
                <c:pt idx="2">
                  <c:v>6854</c:v>
                </c:pt>
                <c:pt idx="3">
                  <c:v>4730</c:v>
                </c:pt>
                <c:pt idx="4">
                  <c:v>6466</c:v>
                </c:pt>
                <c:pt idx="5">
                  <c:v>5603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34-4138-B5E6-26F4B87071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2005-06 RAB/customer</c:v>
                </c:pt>
              </c:strCache>
            </c:strRef>
          </c:tx>
          <c:spPr>
            <a:solidFill>
              <a:schemeClr val="accent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NSW</c:v>
                </c:pt>
                <c:pt idx="1">
                  <c:v>QLD</c:v>
                </c:pt>
                <c:pt idx="2">
                  <c:v>TAS</c:v>
                </c:pt>
                <c:pt idx="3">
                  <c:v>VIC</c:v>
                </c:pt>
                <c:pt idx="4">
                  <c:v>SA</c:v>
                </c:pt>
                <c:pt idx="5">
                  <c:v>ACT</c:v>
                </c:pt>
              </c:strCache>
            </c:strRef>
          </c:cat>
          <c:val>
            <c:numRef>
              <c:f>Sheet1!$C$2:$C$7</c:f>
              <c:numCache>
                <c:formatCode>#,##0</c:formatCode>
                <c:ptCount val="6"/>
                <c:pt idx="0">
                  <c:v>5708</c:v>
                </c:pt>
                <c:pt idx="1">
                  <c:v>9113</c:v>
                </c:pt>
                <c:pt idx="2">
                  <c:v>8639</c:v>
                </c:pt>
                <c:pt idx="3">
                  <c:v>4621</c:v>
                </c:pt>
                <c:pt idx="4">
                  <c:v>6144</c:v>
                </c:pt>
                <c:pt idx="5">
                  <c:v>4548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A34-4138-B5E6-26F4B87071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End RAB/customer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NSW</c:v>
                </c:pt>
                <c:pt idx="1">
                  <c:v>QLD</c:v>
                </c:pt>
                <c:pt idx="2">
                  <c:v>TAS</c:v>
                </c:pt>
                <c:pt idx="3">
                  <c:v>VIC</c:v>
                </c:pt>
                <c:pt idx="4">
                  <c:v>SA</c:v>
                </c:pt>
                <c:pt idx="5">
                  <c:v>ACT</c:v>
                </c:pt>
              </c:strCache>
            </c:strRef>
          </c:cat>
          <c:val>
            <c:numRef>
              <c:f>Sheet1!$D$2:$D$7</c:f>
              <c:numCache>
                <c:formatCode>#,##0</c:formatCode>
                <c:ptCount val="6"/>
                <c:pt idx="0">
                  <c:v>9420</c:v>
                </c:pt>
                <c:pt idx="1">
                  <c:v>13641</c:v>
                </c:pt>
                <c:pt idx="2">
                  <c:v>11067</c:v>
                </c:pt>
                <c:pt idx="3">
                  <c:v>5459</c:v>
                </c:pt>
                <c:pt idx="4">
                  <c:v>7375</c:v>
                </c:pt>
                <c:pt idx="5">
                  <c:v>5009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34-4138-B5E6-26F4B8707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5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  <c:max val="150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&quot;$&quot;#,#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  <c:majorUnit val="50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2979812307270722E-2"/>
          <c:y val="2.4464820672609664E-2"/>
          <c:w val="0.91082320121115379"/>
          <c:h val="0.8965244930790070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Absolute change</c:v>
                </c:pt>
              </c:strCache>
            </c:strRef>
          </c:tx>
          <c:spPr>
            <a:ln w="25400">
              <a:noFill/>
            </a:ln>
          </c:spPr>
          <c:marker>
            <c:symbol val="circle"/>
            <c:size val="15"/>
            <c:spPr>
              <a:solidFill>
                <a:srgbClr val="F68B33"/>
              </a:solidFill>
              <a:ln w="3175">
                <a:solidFill>
                  <a:srgbClr val="FFFFFF"/>
                </a:solidFill>
              </a:ln>
            </c:spPr>
          </c:marker>
          <c:dPt>
            <c:idx val="0"/>
            <c:marker>
              <c:spPr>
                <a:solidFill>
                  <a:srgbClr val="000000"/>
                </a:solidFill>
                <a:ln w="3175"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1582-4A95-8ACD-1A7D0CB3335C}"/>
              </c:ext>
            </c:extLst>
          </c:dPt>
          <c:dPt>
            <c:idx val="2"/>
            <c:marker>
              <c:spPr>
                <a:solidFill>
                  <a:srgbClr val="FFE07F"/>
                </a:solidFill>
                <a:ln w="3175"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1582-4A95-8ACD-1A7D0CB3335C}"/>
              </c:ext>
            </c:extLst>
          </c:dPt>
          <c:dPt>
            <c:idx val="4"/>
            <c:marker>
              <c:spPr>
                <a:solidFill>
                  <a:srgbClr val="A02226"/>
                </a:solidFill>
                <a:ln w="3175"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1582-4A95-8ACD-1A7D0CB3335C}"/>
              </c:ext>
            </c:extLst>
          </c:dPt>
          <c:dPt>
            <c:idx val="5"/>
            <c:marker>
              <c:spPr>
                <a:solidFill>
                  <a:srgbClr val="621214"/>
                </a:solidFill>
                <a:ln w="3175"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1582-4A95-8ACD-1A7D0CB3335C}"/>
              </c:ext>
            </c:extLst>
          </c:dPt>
          <c:dPt>
            <c:idx val="6"/>
            <c:marker>
              <c:spPr>
                <a:solidFill>
                  <a:srgbClr val="A02226"/>
                </a:solidFill>
                <a:ln w="3175"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1582-4A95-8ACD-1A7D0CB3335C}"/>
              </c:ext>
            </c:extLst>
          </c:dPt>
          <c:dPt>
            <c:idx val="7"/>
            <c:marker>
              <c:spPr>
                <a:solidFill>
                  <a:srgbClr val="621214"/>
                </a:solidFill>
                <a:ln w="3175"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1582-4A95-8ACD-1A7D0CB3335C}"/>
              </c:ext>
            </c:extLst>
          </c:dPt>
          <c:dPt>
            <c:idx val="8"/>
            <c:marker>
              <c:spPr>
                <a:solidFill>
                  <a:srgbClr val="FFC35A"/>
                </a:solidFill>
                <a:ln w="3175"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1582-4A95-8ACD-1A7D0CB3335C}"/>
              </c:ext>
            </c:extLst>
          </c:dPt>
          <c:dPt>
            <c:idx val="9"/>
            <c:marker>
              <c:spPr>
                <a:solidFill>
                  <a:srgbClr val="A02226"/>
                </a:solidFill>
                <a:ln w="3175"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1582-4A95-8ACD-1A7D0CB3335C}"/>
              </c:ext>
            </c:extLst>
          </c:dPt>
          <c:dPt>
            <c:idx val="13"/>
            <c:marker>
              <c:spPr>
                <a:solidFill>
                  <a:srgbClr val="FFC35A"/>
                </a:solidFill>
                <a:ln w="3175"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1582-4A95-8ACD-1A7D0CB3335C}"/>
              </c:ext>
            </c:extLst>
          </c:dPt>
          <c:dPt>
            <c:idx val="14"/>
            <c:marker>
              <c:spPr>
                <a:solidFill>
                  <a:srgbClr val="621214"/>
                </a:solidFill>
                <a:ln w="3175"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1582-4A95-8ACD-1A7D0CB3335C}"/>
              </c:ext>
            </c:extLst>
          </c:dPt>
          <c:dPt>
            <c:idx val="15"/>
            <c:bubble3D val="0"/>
            <c:extLst>
              <c:ext xmlns:c16="http://schemas.microsoft.com/office/drawing/2014/chart" uri="{C3380CC4-5D6E-409C-BE32-E72D297353CC}">
                <c16:uniqueId val="{0000000B-1582-4A95-8ACD-1A7D0CB3335C}"/>
              </c:ext>
            </c:extLst>
          </c:dPt>
          <c:dPt>
            <c:idx val="16"/>
            <c:marker>
              <c:spPr>
                <a:solidFill>
                  <a:srgbClr val="FFE07F"/>
                </a:solidFill>
                <a:ln w="3175"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1582-4A95-8ACD-1A7D0CB3335C}"/>
              </c:ext>
            </c:extLst>
          </c:dPt>
          <c:dPt>
            <c:idx val="17"/>
            <c:marker>
              <c:spPr>
                <a:solidFill>
                  <a:srgbClr val="A02226"/>
                </a:solidFill>
                <a:ln w="3175"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1582-4A95-8ACD-1A7D0CB3335C}"/>
              </c:ext>
            </c:extLst>
          </c:dPt>
          <c:dLbls>
            <c:dLbl>
              <c:idx val="0"/>
              <c:layout>
                <c:manualLayout>
                  <c:x val="-0.11001747859239103"/>
                  <c:y val="-0.12895379599474988"/>
                </c:manualLayout>
              </c:layout>
              <c:tx>
                <c:rich>
                  <a:bodyPr/>
                  <a:lstStyle/>
                  <a:p>
                    <a:fld id="{50EBCF49-1075-4EF0-92CC-640A73E7D2B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1582-4A95-8ACD-1A7D0CB3335C}"/>
                </c:ext>
              </c:extLst>
            </c:dLbl>
            <c:dLbl>
              <c:idx val="1"/>
              <c:layout>
                <c:manualLayout>
                  <c:x val="-3.1840798015641937E-3"/>
                  <c:y val="0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accent2"/>
                        </a:solidFill>
                      </a:defRPr>
                    </a:pPr>
                    <a:fld id="{1246F3EE-8691-48C8-BC25-8C59AD3841B4}" type="CELLRANGE">
                      <a:rPr lang="en-US" dirty="0">
                        <a:solidFill>
                          <a:schemeClr val="accent2"/>
                        </a:solidFill>
                      </a:rPr>
                      <a:pPr>
                        <a:defRPr>
                          <a:solidFill>
                            <a:schemeClr val="accent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1582-4A95-8ACD-1A7D0CB3335C}"/>
                </c:ext>
              </c:extLst>
            </c:dLbl>
            <c:dLbl>
              <c:idx val="2"/>
              <c:layout>
                <c:manualLayout>
                  <c:x val="-4.4577117221897895E-2"/>
                  <c:y val="-5.109490029980647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accent4"/>
                        </a:solidFill>
                      </a:defRPr>
                    </a:pPr>
                    <a:fld id="{08108458-E551-48C0-AC88-6C8D1A67DDE6}" type="CELLRANGE">
                      <a:rPr lang="en-US">
                        <a:solidFill>
                          <a:schemeClr val="accent4"/>
                        </a:solidFill>
                      </a:rPr>
                      <a:pPr>
                        <a:defRPr>
                          <a:solidFill>
                            <a:schemeClr val="accent4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1582-4A95-8ACD-1A7D0CB3335C}"/>
                </c:ext>
              </c:extLst>
            </c:dLbl>
            <c:dLbl>
              <c:idx val="3"/>
              <c:layout>
                <c:manualLayout>
                  <c:x val="-6.5273635932064769E-2"/>
                  <c:y val="-8.759125765681125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accent2"/>
                        </a:solidFill>
                      </a:defRPr>
                    </a:pPr>
                    <a:fld id="{BADA34F2-BC55-4B38-BB68-941FFB4CF553}" type="CELLRANGE">
                      <a:rPr lang="en-US"/>
                      <a:pPr>
                        <a:defRPr>
                          <a:solidFill>
                            <a:schemeClr val="accent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1582-4A95-8ACD-1A7D0CB3335C}"/>
                </c:ext>
              </c:extLst>
            </c:dLbl>
            <c:dLbl>
              <c:idx val="4"/>
              <c:layout>
                <c:manualLayout>
                  <c:x val="-1.5920399007820676E-3"/>
                  <c:y val="1.4598542942801874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tx2"/>
                        </a:solidFill>
                      </a:defRPr>
                    </a:pPr>
                    <a:fld id="{F3703276-B7E9-494C-8FFC-1E4A120E76B2}" type="CELLRANGE">
                      <a:rPr lang="en-US">
                        <a:solidFill>
                          <a:schemeClr val="tx2"/>
                        </a:solidFill>
                      </a:rPr>
                      <a:pPr>
                        <a:defRPr>
                          <a:solidFill>
                            <a:schemeClr val="tx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1582-4A95-8ACD-1A7D0CB3335C}"/>
                </c:ext>
              </c:extLst>
            </c:dLbl>
            <c:dLbl>
              <c:idx val="5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bg2"/>
                        </a:solidFill>
                      </a:defRPr>
                    </a:pPr>
                    <a:fld id="{EFA604E1-0DAF-45EB-B3A9-B7C81D5E66E4}" type="CELLRANGE">
                      <a:rPr lang="en-AU"/>
                      <a:pPr>
                        <a:defRPr>
                          <a:solidFill>
                            <a:schemeClr val="bg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1582-4A95-8ACD-1A7D0CB3335C}"/>
                </c:ext>
              </c:extLst>
            </c:dLbl>
            <c:dLbl>
              <c:idx val="6"/>
              <c:layout>
                <c:manualLayout>
                  <c:x val="1.1036471879122302E-3"/>
                  <c:y val="-2.1897814414202812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tx2"/>
                        </a:solidFill>
                      </a:defRPr>
                    </a:pPr>
                    <a:fld id="{B9772491-4D13-40CB-A3BD-B20F5B115735}" type="CELLRANGE">
                      <a:rPr lang="en-US">
                        <a:solidFill>
                          <a:schemeClr val="tx2"/>
                        </a:solidFill>
                      </a:rPr>
                      <a:pPr>
                        <a:defRPr>
                          <a:solidFill>
                            <a:schemeClr val="tx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1582-4A95-8ACD-1A7D0CB3335C}"/>
                </c:ext>
              </c:extLst>
            </c:dLbl>
            <c:dLbl>
              <c:idx val="7"/>
              <c:layout>
                <c:manualLayout>
                  <c:x val="3.1840798015640771E-3"/>
                  <c:y val="-4.8661809809339577E-3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bg2"/>
                        </a:solidFill>
                      </a:defRPr>
                    </a:pPr>
                    <a:fld id="{9CEF4FB9-7CA6-4798-9432-F0FE557B0704}" type="CELLRANGE">
                      <a:rPr lang="en-US">
                        <a:solidFill>
                          <a:schemeClr val="bg2"/>
                        </a:solidFill>
                      </a:rPr>
                      <a:pPr>
                        <a:defRPr>
                          <a:solidFill>
                            <a:schemeClr val="bg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1582-4A95-8ACD-1A7D0CB3335C}"/>
                </c:ext>
              </c:extLst>
            </c:dLbl>
            <c:dLbl>
              <c:idx val="8"/>
              <c:layout>
                <c:manualLayout>
                  <c:x val="-0.10028773300663504"/>
                  <c:y val="-6.0827262261674474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accent3"/>
                        </a:solidFill>
                      </a:defRPr>
                    </a:pPr>
                    <a:fld id="{44AE077D-6C94-498F-A33B-3991EF1AD33B}" type="CELLRANGE">
                      <a:rPr lang="en-US">
                        <a:solidFill>
                          <a:schemeClr val="accent3"/>
                        </a:solidFill>
                      </a:rPr>
                      <a:pPr>
                        <a:defRPr>
                          <a:solidFill>
                            <a:schemeClr val="accent3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1582-4A95-8ACD-1A7D0CB3335C}"/>
                </c:ext>
              </c:extLst>
            </c:dLbl>
            <c:dLbl>
              <c:idx val="9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tx2"/>
                        </a:solidFill>
                      </a:defRPr>
                    </a:pPr>
                    <a:fld id="{121427EE-FAAC-4350-80F5-2E49BDF02896}" type="CELLRANGE">
                      <a:rPr lang="en-AU"/>
                      <a:pPr>
                        <a:defRPr>
                          <a:solidFill>
                            <a:schemeClr val="tx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1582-4A95-8ACD-1A7D0CB3335C}"/>
                </c:ext>
              </c:extLst>
            </c:dLbl>
            <c:dLbl>
              <c:idx val="10"/>
              <c:layout>
                <c:manualLayout>
                  <c:x val="-1.5920399007820969E-3"/>
                  <c:y val="-1.7031633433268942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accent2"/>
                        </a:solidFill>
                      </a:defRPr>
                    </a:pPr>
                    <a:fld id="{A8B1A8D2-4E80-47BC-AEFB-2660E156FB0A}" type="CELLRANGE">
                      <a:rPr lang="en-US"/>
                      <a:pPr>
                        <a:defRPr>
                          <a:solidFill>
                            <a:schemeClr val="accent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1582-4A95-8ACD-1A7D0CB3335C}"/>
                </c:ext>
              </c:extLst>
            </c:dLbl>
            <c:dLbl>
              <c:idx val="11"/>
              <c:layout>
                <c:manualLayout>
                  <c:x val="-5.8374122019170318E-17"/>
                  <c:y val="0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accent2"/>
                        </a:solidFill>
                      </a:defRPr>
                    </a:pPr>
                    <a:fld id="{84AA3BDC-6701-408D-91EA-7033E07361F2}" type="CELLRANGE">
                      <a:rPr lang="en-US">
                        <a:solidFill>
                          <a:schemeClr val="accent2"/>
                        </a:solidFill>
                      </a:rPr>
                      <a:pPr>
                        <a:defRPr>
                          <a:solidFill>
                            <a:schemeClr val="accent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1582-4A95-8ACD-1A7D0CB3335C}"/>
                </c:ext>
              </c:extLst>
            </c:dLbl>
            <c:dLbl>
              <c:idx val="12"/>
              <c:layout>
                <c:manualLayout>
                  <c:x val="4.7761197023462026E-3"/>
                  <c:y val="-4.8661809809341363E-3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accent2"/>
                        </a:solidFill>
                      </a:defRPr>
                    </a:pPr>
                    <a:fld id="{B79B2D7B-66AF-4A32-ABB4-DEC2CFF0FCF7}" type="CELLRANGE">
                      <a:rPr lang="en-US">
                        <a:solidFill>
                          <a:schemeClr val="accent2"/>
                        </a:solidFill>
                      </a:rPr>
                      <a:pPr>
                        <a:defRPr>
                          <a:solidFill>
                            <a:schemeClr val="accent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1582-4A95-8ACD-1A7D0CB3335C}"/>
                </c:ext>
              </c:extLst>
            </c:dLbl>
            <c:dLbl>
              <c:idx val="13"/>
              <c:layout>
                <c:manualLayout>
                  <c:x val="-1.1674824403834064E-16"/>
                  <c:y val="2.9197085885603657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accent3"/>
                        </a:solidFill>
                      </a:defRPr>
                    </a:pPr>
                    <a:fld id="{39E9F7BD-3C6F-4474-9E85-3830AA0BF459}" type="CELLRANGE">
                      <a:rPr lang="en-US"/>
                      <a:pPr>
                        <a:defRPr>
                          <a:solidFill>
                            <a:schemeClr val="accent3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1582-4A95-8ACD-1A7D0CB3335C}"/>
                </c:ext>
              </c:extLst>
            </c:dLbl>
            <c:dLbl>
              <c:idx val="14"/>
              <c:layout>
                <c:manualLayout>
                  <c:x val="0"/>
                  <c:y val="-1.2165452452334895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bg2"/>
                        </a:solidFill>
                      </a:defRPr>
                    </a:pPr>
                    <a:fld id="{4919138A-B52C-47A9-82B3-34B7FE8840A2}" type="CELLRANGE">
                      <a:rPr lang="en-US"/>
                      <a:pPr>
                        <a:defRPr>
                          <a:solidFill>
                            <a:schemeClr val="bg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1582-4A95-8ACD-1A7D0CB3335C}"/>
                </c:ext>
              </c:extLst>
            </c:dLbl>
            <c:dLbl>
              <c:idx val="15"/>
              <c:layout>
                <c:manualLayout>
                  <c:x val="2.1076351851849529E-3"/>
                  <c:y val="-1.4598542942801874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accent2"/>
                        </a:solidFill>
                      </a:defRPr>
                    </a:pPr>
                    <a:fld id="{85EE9728-F786-4B3F-AF74-FCF0AC594A5B}" type="CELLRANGE">
                      <a:rPr lang="en-US">
                        <a:solidFill>
                          <a:schemeClr val="accent2"/>
                        </a:solidFill>
                      </a:rPr>
                      <a:pPr>
                        <a:defRPr>
                          <a:solidFill>
                            <a:schemeClr val="accent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1582-4A95-8ACD-1A7D0CB3335C}"/>
                </c:ext>
              </c:extLst>
            </c:dLbl>
            <c:dLbl>
              <c:idx val="16"/>
              <c:layout>
                <c:manualLayout>
                  <c:x val="-6.5273635932064769E-2"/>
                  <c:y val="-5.8394171771207586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accent4"/>
                        </a:solidFill>
                      </a:defRPr>
                    </a:pPr>
                    <a:fld id="{8DC73A44-EFCC-4018-9D71-10B560B1CE38}" type="CELLRANGE">
                      <a:rPr lang="en-US"/>
                      <a:pPr>
                        <a:defRPr>
                          <a:solidFill>
                            <a:schemeClr val="accent4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1582-4A95-8ACD-1A7D0CB3335C}"/>
                </c:ext>
              </c:extLst>
            </c:dLbl>
            <c:dLbl>
              <c:idx val="17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tx2"/>
                        </a:solidFill>
                      </a:defRPr>
                    </a:pPr>
                    <a:fld id="{9F5F220B-1367-4C06-8DB0-AB00E5827643}" type="CELLRANGE">
                      <a:rPr lang="en-AU"/>
                      <a:pPr>
                        <a:defRPr>
                          <a:solidFill>
                            <a:schemeClr val="tx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1582-4A95-8ACD-1A7D0CB3335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xVal>
            <c:numRef>
              <c:f>Sheet1!$A$2:$A$19</c:f>
              <c:numCache>
                <c:formatCode>0%</c:formatCode>
                <c:ptCount val="18"/>
                <c:pt idx="0">
                  <c:v>0.10136323658751099</c:v>
                </c:pt>
                <c:pt idx="1">
                  <c:v>0.29821608885897005</c:v>
                </c:pt>
                <c:pt idx="2">
                  <c:v>0.19406726551075831</c:v>
                </c:pt>
                <c:pt idx="3">
                  <c:v>5.1572085889570553E-2</c:v>
                </c:pt>
                <c:pt idx="4">
                  <c:v>0.77552288258438595</c:v>
                </c:pt>
                <c:pt idx="5">
                  <c:v>0.52295262578038926</c:v>
                </c:pt>
                <c:pt idx="6">
                  <c:v>0.85074004586199703</c:v>
                </c:pt>
                <c:pt idx="7">
                  <c:v>0.42920847268673357</c:v>
                </c:pt>
                <c:pt idx="8">
                  <c:v>4.4565711687130513E-2</c:v>
                </c:pt>
                <c:pt idx="9">
                  <c:v>0.49726905723106152</c:v>
                </c:pt>
                <c:pt idx="10">
                  <c:v>0.14162978391043998</c:v>
                </c:pt>
                <c:pt idx="11">
                  <c:v>0.48417721518987344</c:v>
                </c:pt>
                <c:pt idx="12">
                  <c:v>0.12246302029583764</c:v>
                </c:pt>
                <c:pt idx="13">
                  <c:v>0.59221076746849943</c:v>
                </c:pt>
                <c:pt idx="14">
                  <c:v>0.55268022181146026</c:v>
                </c:pt>
                <c:pt idx="15">
                  <c:v>3.3653846153846152E-2</c:v>
                </c:pt>
                <c:pt idx="16">
                  <c:v>0.38878795743576433</c:v>
                </c:pt>
                <c:pt idx="17">
                  <c:v>0.35506677140612725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461</c:v>
                </c:pt>
                <c:pt idx="1">
                  <c:v>886</c:v>
                </c:pt>
                <c:pt idx="2">
                  <c:v>929</c:v>
                </c:pt>
                <c:pt idx="3">
                  <c:v>269</c:v>
                </c:pt>
                <c:pt idx="4">
                  <c:v>3745</c:v>
                </c:pt>
                <c:pt idx="5">
                  <c:v>2848</c:v>
                </c:pt>
                <c:pt idx="6">
                  <c:v>4081</c:v>
                </c:pt>
                <c:pt idx="7">
                  <c:v>4235</c:v>
                </c:pt>
                <c:pt idx="8">
                  <c:v>196</c:v>
                </c:pt>
                <c:pt idx="9">
                  <c:v>2094</c:v>
                </c:pt>
                <c:pt idx="10">
                  <c:v>544</c:v>
                </c:pt>
                <c:pt idx="11">
                  <c:v>1683</c:v>
                </c:pt>
                <c:pt idx="12">
                  <c:v>356</c:v>
                </c:pt>
                <c:pt idx="13">
                  <c:v>1034</c:v>
                </c:pt>
                <c:pt idx="14">
                  <c:v>1196</c:v>
                </c:pt>
                <c:pt idx="15">
                  <c:v>35</c:v>
                </c:pt>
                <c:pt idx="16">
                  <c:v>1498</c:v>
                </c:pt>
                <c:pt idx="17">
                  <c:v>452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Sheet1!$E$2:$E$19</c15:f>
                <c15:dlblRangeCache>
                  <c:ptCount val="18"/>
                  <c:pt idx="0">
                    <c:v>ActewAGL</c:v>
                  </c:pt>
                  <c:pt idx="1">
                    <c:v>Jemena</c:v>
                  </c:pt>
                  <c:pt idx="2">
                    <c:v>Tas (D)</c:v>
                  </c:pt>
                  <c:pt idx="3">
                    <c:v>CitiPower</c:v>
                  </c:pt>
                  <c:pt idx="4">
                    <c:v>Essential</c:v>
                  </c:pt>
                  <c:pt idx="5">
                    <c:v>Energex</c:v>
                  </c:pt>
                  <c:pt idx="6">
                    <c:v>Ausgrid</c:v>
                  </c:pt>
                  <c:pt idx="7">
                    <c:v>Ergon</c:v>
                  </c:pt>
                  <c:pt idx="8">
                    <c:v>SA (D)</c:v>
                  </c:pt>
                  <c:pt idx="9">
                    <c:v>Endeavour</c:v>
                  </c:pt>
                  <c:pt idx="10">
                    <c:v>Powercor </c:v>
                  </c:pt>
                  <c:pt idx="11">
                    <c:v>AusNet (D)</c:v>
                  </c:pt>
                  <c:pt idx="12">
                    <c:v>United</c:v>
                  </c:pt>
                  <c:pt idx="13">
                    <c:v>SA (T)</c:v>
                  </c:pt>
                  <c:pt idx="14">
                    <c:v>Powerlink</c:v>
                  </c:pt>
                  <c:pt idx="15">
                    <c:v>AusNet (T)</c:v>
                  </c:pt>
                  <c:pt idx="16">
                    <c:v>Tas (T)</c:v>
                  </c:pt>
                  <c:pt idx="17">
                    <c:v>TransGrid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1376"/>
        <c:crosses val="autoZero"/>
        <c:crossBetween val="midCat"/>
      </c:valAx>
      <c:valAx>
        <c:axId val="324261376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&quot;$&quot;#,##0" sourceLinked="0"/>
        <c:majorTickMark val="out"/>
        <c:minorTickMark val="none"/>
        <c:tickLblPos val="low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24896"/>
        <c:crosses val="autoZero"/>
        <c:crossBetween val="midCat"/>
        <c:majorUnit val="10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2524154191195466E-2"/>
          <c:y val="2.4464820672609664E-2"/>
          <c:w val="0.90127885932722906"/>
          <c:h val="0.8965244930790070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$ difference</c:v>
                </c:pt>
              </c:strCache>
            </c:strRef>
          </c:tx>
          <c:spPr>
            <a:ln w="25400">
              <a:noFill/>
            </a:ln>
          </c:spPr>
          <c:marker>
            <c:symbol val="circle"/>
            <c:size val="10"/>
            <c:spPr>
              <a:solidFill>
                <a:srgbClr val="F68B33"/>
              </a:solidFill>
              <a:ln w="3175">
                <a:solidFill>
                  <a:schemeClr val="accent2"/>
                </a:solidFill>
              </a:ln>
            </c:spPr>
          </c:marker>
          <c:dPt>
            <c:idx val="0"/>
            <c:marker>
              <c:spPr>
                <a:solidFill>
                  <a:srgbClr val="000000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1582-4A95-8ACD-1A7D0CB3335C}"/>
              </c:ext>
            </c:extLst>
          </c:dPt>
          <c:dPt>
            <c:idx val="2"/>
            <c:marker>
              <c:spPr>
                <a:solidFill>
                  <a:srgbClr val="FFE07F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1582-4A95-8ACD-1A7D0CB3335C}"/>
              </c:ext>
            </c:extLst>
          </c:dPt>
          <c:dPt>
            <c:idx val="4"/>
            <c:marker>
              <c:spPr>
                <a:solidFill>
                  <a:srgbClr val="A02226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1582-4A95-8ACD-1A7D0CB3335C}"/>
              </c:ext>
            </c:extLst>
          </c:dPt>
          <c:dPt>
            <c:idx val="5"/>
            <c:marker>
              <c:spPr>
                <a:solidFill>
                  <a:srgbClr val="621214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1582-4A95-8ACD-1A7D0CB3335C}"/>
              </c:ext>
            </c:extLst>
          </c:dPt>
          <c:dPt>
            <c:idx val="6"/>
            <c:marker>
              <c:spPr>
                <a:solidFill>
                  <a:srgbClr val="A02226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1582-4A95-8ACD-1A7D0CB3335C}"/>
              </c:ext>
            </c:extLst>
          </c:dPt>
          <c:dPt>
            <c:idx val="7"/>
            <c:marker>
              <c:spPr>
                <a:solidFill>
                  <a:srgbClr val="621214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1582-4A95-8ACD-1A7D0CB3335C}"/>
              </c:ext>
            </c:extLst>
          </c:dPt>
          <c:dPt>
            <c:idx val="8"/>
            <c:marker>
              <c:spPr>
                <a:solidFill>
                  <a:srgbClr val="FFC35A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1582-4A95-8ACD-1A7D0CB3335C}"/>
              </c:ext>
            </c:extLst>
          </c:dPt>
          <c:dPt>
            <c:idx val="9"/>
            <c:marker>
              <c:spPr>
                <a:solidFill>
                  <a:srgbClr val="A02226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1582-4A95-8ACD-1A7D0CB3335C}"/>
              </c:ext>
            </c:extLst>
          </c:dPt>
          <c:dPt>
            <c:idx val="13"/>
            <c:marker>
              <c:spPr>
                <a:solidFill>
                  <a:srgbClr val="FFC35A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1582-4A95-8ACD-1A7D0CB3335C}"/>
              </c:ext>
            </c:extLst>
          </c:dPt>
          <c:dPt>
            <c:idx val="14"/>
            <c:marker>
              <c:spPr>
                <a:solidFill>
                  <a:srgbClr val="621214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1582-4A95-8ACD-1A7D0CB3335C}"/>
              </c:ext>
            </c:extLst>
          </c:dPt>
          <c:dPt>
            <c:idx val="15"/>
            <c:marker>
              <c:spPr>
                <a:solidFill>
                  <a:srgbClr val="F68B33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1582-4A95-8ACD-1A7D0CB3335C}"/>
              </c:ext>
            </c:extLst>
          </c:dPt>
          <c:dPt>
            <c:idx val="16"/>
            <c:marker>
              <c:spPr>
                <a:solidFill>
                  <a:srgbClr val="FFE07F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1582-4A95-8ACD-1A7D0CB3335C}"/>
              </c:ext>
            </c:extLst>
          </c:dPt>
          <c:dPt>
            <c:idx val="17"/>
            <c:marker>
              <c:spPr>
                <a:solidFill>
                  <a:srgbClr val="A02226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1582-4A95-8ACD-1A7D0CB3335C}"/>
              </c:ext>
            </c:extLst>
          </c:dPt>
          <c:dLbls>
            <c:dLbl>
              <c:idx val="0"/>
              <c:layout>
                <c:manualLayout>
                  <c:x val="-0.16398010978055297"/>
                  <c:y val="-2.4330904904669968E-2"/>
                </c:manualLayout>
              </c:layout>
              <c:tx>
                <c:rich>
                  <a:bodyPr/>
                  <a:lstStyle/>
                  <a:p>
                    <a:fld id="{C2053F88-B4C1-4F53-BFC5-BBE501029F1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1582-4A95-8ACD-1A7D0CB3335C}"/>
                </c:ext>
              </c:extLst>
            </c:dLbl>
            <c:dLbl>
              <c:idx val="1"/>
              <c:layout>
                <c:manualLayout>
                  <c:x val="9.5522394046924052E-3"/>
                  <c:y val="1.4598542942801785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accent2"/>
                        </a:solidFill>
                      </a:defRPr>
                    </a:pPr>
                    <a:fld id="{1C049688-C9FA-4134-8A8F-5D6D896AFF8D}" type="CELLRANGE">
                      <a:rPr lang="en-US" dirty="0">
                        <a:solidFill>
                          <a:schemeClr val="accent2"/>
                        </a:solidFill>
                      </a:rPr>
                      <a:pPr>
                        <a:defRPr>
                          <a:solidFill>
                            <a:schemeClr val="accent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1582-4A95-8ACD-1A7D0CB3335C}"/>
                </c:ext>
              </c:extLst>
            </c:dLbl>
            <c:dLbl>
              <c:idx val="2"/>
              <c:layout>
                <c:manualLayout>
                  <c:x val="-6.3681596031282706E-2"/>
                  <c:y val="-4.6228719318872694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accent4"/>
                        </a:solidFill>
                      </a:defRPr>
                    </a:pPr>
                    <a:fld id="{8F0C9069-B6CE-464D-B711-F679427D6818}" type="CELLRANGE">
                      <a:rPr lang="en-US">
                        <a:solidFill>
                          <a:schemeClr val="accent4"/>
                        </a:solidFill>
                      </a:rPr>
                      <a:pPr>
                        <a:defRPr>
                          <a:solidFill>
                            <a:schemeClr val="accent4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1582-4A95-8ACD-1A7D0CB3335C}"/>
                </c:ext>
              </c:extLst>
            </c:dLbl>
            <c:dLbl>
              <c:idx val="3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accent2"/>
                        </a:solidFill>
                      </a:defRPr>
                    </a:pPr>
                    <a:fld id="{1359B71A-710D-4C2C-9DF1-9861392F2C05}" type="CELLRANGE">
                      <a:rPr lang="en-AU"/>
                      <a:pPr>
                        <a:defRPr>
                          <a:solidFill>
                            <a:schemeClr val="accent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1582-4A95-8ACD-1A7D0CB3335C}"/>
                </c:ext>
              </c:extLst>
            </c:dLbl>
            <c:dLbl>
              <c:idx val="4"/>
              <c:layout>
                <c:manualLayout>
                  <c:x val="-3.0248758114859518E-2"/>
                  <c:y val="-5.5961081280740427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tx2"/>
                        </a:solidFill>
                      </a:defRPr>
                    </a:pPr>
                    <a:fld id="{C8BF8FE3-2F2D-4205-A463-DB5BA95E73F8}" type="CELLRANGE">
                      <a:rPr lang="en-US">
                        <a:solidFill>
                          <a:schemeClr val="tx2"/>
                        </a:solidFill>
                      </a:rPr>
                      <a:pPr>
                        <a:defRPr>
                          <a:solidFill>
                            <a:schemeClr val="tx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1582-4A95-8ACD-1A7D0CB3335C}"/>
                </c:ext>
              </c:extLst>
            </c:dLbl>
            <c:dLbl>
              <c:idx val="5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bg2"/>
                        </a:solidFill>
                      </a:defRPr>
                    </a:pPr>
                    <a:fld id="{F4FA74F9-3283-49A5-9BBB-11905B423AB6}" type="CELLRANGE">
                      <a:rPr lang="en-AU"/>
                      <a:pPr>
                        <a:defRPr>
                          <a:solidFill>
                            <a:schemeClr val="bg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1582-4A95-8ACD-1A7D0CB3335C}"/>
                </c:ext>
              </c:extLst>
            </c:dLbl>
            <c:dLbl>
              <c:idx val="6"/>
              <c:layout>
                <c:manualLayout>
                  <c:x val="9.5522394046922889E-3"/>
                  <c:y val="-7.2992714714009595E-3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tx2"/>
                        </a:solidFill>
                      </a:defRPr>
                    </a:pPr>
                    <a:fld id="{612DA90F-8F16-486A-B980-3BFE3F0984B8}" type="CELLRANGE">
                      <a:rPr lang="en-US">
                        <a:solidFill>
                          <a:schemeClr val="tx2"/>
                        </a:solidFill>
                      </a:rPr>
                      <a:pPr>
                        <a:defRPr>
                          <a:solidFill>
                            <a:schemeClr val="tx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1582-4A95-8ACD-1A7D0CB3335C}"/>
                </c:ext>
              </c:extLst>
            </c:dLbl>
            <c:dLbl>
              <c:idx val="7"/>
              <c:layout>
                <c:manualLayout>
                  <c:x val="9.5522394046924052E-3"/>
                  <c:y val="-2.6763995395136769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bg2"/>
                        </a:solidFill>
                      </a:defRPr>
                    </a:pPr>
                    <a:fld id="{5E76DA59-11D8-4290-84C8-42676ED55A5A}" type="CELLRANGE">
                      <a:rPr lang="en-US">
                        <a:solidFill>
                          <a:schemeClr val="bg2"/>
                        </a:solidFill>
                      </a:rPr>
                      <a:pPr>
                        <a:defRPr>
                          <a:solidFill>
                            <a:schemeClr val="bg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1582-4A95-8ACD-1A7D0CB3335C}"/>
                </c:ext>
              </c:extLst>
            </c:dLbl>
            <c:dLbl>
              <c:idx val="8"/>
              <c:layout>
                <c:manualLayout>
                  <c:x val="1.2736319206256541E-2"/>
                  <c:y val="-1.784245747916649E-16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accent3"/>
                        </a:solidFill>
                      </a:defRPr>
                    </a:pPr>
                    <a:fld id="{B660642D-B3DC-490B-9EF5-861354832803}" type="CELLRANGE">
                      <a:rPr lang="en-US">
                        <a:solidFill>
                          <a:schemeClr val="accent3"/>
                        </a:solidFill>
                      </a:rPr>
                      <a:pPr>
                        <a:defRPr>
                          <a:solidFill>
                            <a:schemeClr val="accent3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1582-4A95-8ACD-1A7D0CB3335C}"/>
                </c:ext>
              </c:extLst>
            </c:dLbl>
            <c:dLbl>
              <c:idx val="9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tx2"/>
                        </a:solidFill>
                      </a:defRPr>
                    </a:pPr>
                    <a:fld id="{B73769C1-F6BC-41AD-BBF5-391F85F3AFA6}" type="CELLRANGE">
                      <a:rPr lang="en-AU"/>
                      <a:pPr>
                        <a:defRPr>
                          <a:solidFill>
                            <a:schemeClr val="tx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1582-4A95-8ACD-1A7D0CB3335C}"/>
                </c:ext>
              </c:extLst>
            </c:dLbl>
            <c:dLbl>
              <c:idx val="10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accent2"/>
                        </a:solidFill>
                      </a:defRPr>
                    </a:pPr>
                    <a:fld id="{D88CF741-79B7-4387-8AA5-A4CDBDAAFB96}" type="CELLRANGE">
                      <a:rPr lang="en-AU"/>
                      <a:pPr>
                        <a:defRPr>
                          <a:solidFill>
                            <a:schemeClr val="accent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1582-4A95-8ACD-1A7D0CB3335C}"/>
                </c:ext>
              </c:extLst>
            </c:dLbl>
            <c:dLbl>
              <c:idx val="11"/>
              <c:layout>
                <c:manualLayout>
                  <c:x val="-0.17830846888759164"/>
                  <c:y val="9.7323619618678268E-3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accent2"/>
                        </a:solidFill>
                      </a:defRPr>
                    </a:pPr>
                    <a:fld id="{DC0F606B-BA4A-4886-9C5E-02D428E5B00A}" type="CELLRANGE">
                      <a:rPr lang="en-US">
                        <a:solidFill>
                          <a:schemeClr val="accent2"/>
                        </a:solidFill>
                      </a:rPr>
                      <a:pPr>
                        <a:defRPr>
                          <a:solidFill>
                            <a:schemeClr val="accent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1582-4A95-8ACD-1A7D0CB3335C}"/>
                </c:ext>
              </c:extLst>
            </c:dLbl>
            <c:dLbl>
              <c:idx val="12"/>
              <c:layout>
                <c:manualLayout>
                  <c:x val="-6.2089556130500642E-2"/>
                  <c:y val="-6.8126533733075506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accent2"/>
                        </a:solidFill>
                      </a:defRPr>
                    </a:pPr>
                    <a:fld id="{325C1C2F-62B1-491F-89A6-F686C937546E}" type="CELLRANGE">
                      <a:rPr lang="en-US">
                        <a:solidFill>
                          <a:schemeClr val="accent2"/>
                        </a:solidFill>
                      </a:rPr>
                      <a:pPr>
                        <a:defRPr>
                          <a:solidFill>
                            <a:schemeClr val="accent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1582-4A95-8ACD-1A7D0CB3335C}"/>
                </c:ext>
              </c:extLst>
            </c:dLbl>
            <c:dLbl>
              <c:idx val="13"/>
              <c:layout>
                <c:manualLayout>
                  <c:x val="3.1840798015640185E-3"/>
                  <c:y val="0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accent3"/>
                        </a:solidFill>
                      </a:defRPr>
                    </a:pPr>
                    <a:fld id="{DEF12F50-3DA3-43C7-A555-D6DB360B77BE}" type="CELLRANGE">
                      <a:rPr lang="en-US"/>
                      <a:pPr>
                        <a:defRPr>
                          <a:solidFill>
                            <a:schemeClr val="accent3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1582-4A95-8ACD-1A7D0CB3335C}"/>
                </c:ext>
              </c:extLst>
            </c:dLbl>
            <c:dLbl>
              <c:idx val="14"/>
              <c:layout>
                <c:manualLayout>
                  <c:x val="-5.4129356626590304E-2"/>
                  <c:y val="-4.8661809809339603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bg2"/>
                        </a:solidFill>
                      </a:defRPr>
                    </a:pPr>
                    <a:fld id="{553D84C9-67DB-44FB-AFC2-24E01A42D67D}" type="CELLRANGE">
                      <a:rPr lang="en-US" dirty="0"/>
                      <a:pPr>
                        <a:defRPr>
                          <a:solidFill>
                            <a:schemeClr val="bg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1582-4A95-8ACD-1A7D0CB3335C}"/>
                </c:ext>
              </c:extLst>
            </c:dLbl>
            <c:dLbl>
              <c:idx val="15"/>
              <c:layout>
                <c:manualLayout>
                  <c:x val="3.1840798015641647E-3"/>
                  <c:y val="4.8661809809339577E-3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accent2"/>
                        </a:solidFill>
                      </a:defRPr>
                    </a:pPr>
                    <a:fld id="{73AC90C6-2504-408F-B18D-206D2A97501D}" type="CELLRANGE">
                      <a:rPr lang="en-US">
                        <a:solidFill>
                          <a:schemeClr val="accent2"/>
                        </a:solidFill>
                      </a:rPr>
                      <a:pPr>
                        <a:defRPr>
                          <a:solidFill>
                            <a:schemeClr val="accent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1582-4A95-8ACD-1A7D0CB3335C}"/>
                </c:ext>
              </c:extLst>
            </c:dLbl>
            <c:dLbl>
              <c:idx val="16"/>
              <c:layout>
                <c:manualLayout>
                  <c:x val="-1.5920399007821845E-3"/>
                  <c:y val="7.2992714714008927E-3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accent4"/>
                        </a:solidFill>
                      </a:defRPr>
                    </a:pPr>
                    <a:fld id="{077E5B25-3438-469A-BB3F-AE73AF1FD601}" type="CELLRANGE">
                      <a:rPr lang="en-US"/>
                      <a:pPr>
                        <a:defRPr>
                          <a:solidFill>
                            <a:schemeClr val="accent4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1582-4A95-8ACD-1A7D0CB3335C}"/>
                </c:ext>
              </c:extLst>
            </c:dLbl>
            <c:dLbl>
              <c:idx val="17"/>
              <c:layout>
                <c:manualLayout>
                  <c:x val="-7.1641795535193051E-2"/>
                  <c:y val="4.1362538337938647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tx2"/>
                        </a:solidFill>
                      </a:defRPr>
                    </a:pPr>
                    <a:fld id="{4715D0FF-9629-4520-8BDF-1FEAAA467849}" type="CELLRANGE">
                      <a:rPr lang="en-US"/>
                      <a:pPr>
                        <a:defRPr>
                          <a:solidFill>
                            <a:schemeClr val="tx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1582-4A95-8ACD-1A7D0CB3335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xVal>
            <c:numRef>
              <c:f>Sheet1!$A$2:$A$19</c:f>
              <c:numCache>
                <c:formatCode>0%</c:formatCode>
                <c:ptCount val="18"/>
                <c:pt idx="0">
                  <c:v>0.16</c:v>
                </c:pt>
                <c:pt idx="1">
                  <c:v>0.31</c:v>
                </c:pt>
                <c:pt idx="2">
                  <c:v>0.27</c:v>
                </c:pt>
                <c:pt idx="3">
                  <c:v>0.04</c:v>
                </c:pt>
                <c:pt idx="4">
                  <c:v>1.03</c:v>
                </c:pt>
                <c:pt idx="5">
                  <c:v>0.56999999999999995</c:v>
                </c:pt>
                <c:pt idx="6">
                  <c:v>0.89</c:v>
                </c:pt>
                <c:pt idx="7">
                  <c:v>0.65</c:v>
                </c:pt>
                <c:pt idx="8">
                  <c:v>0.1</c:v>
                </c:pt>
                <c:pt idx="9">
                  <c:v>0.52</c:v>
                </c:pt>
                <c:pt idx="10">
                  <c:v>0.32</c:v>
                </c:pt>
                <c:pt idx="11">
                  <c:v>0.62</c:v>
                </c:pt>
                <c:pt idx="12">
                  <c:v>0.18</c:v>
                </c:pt>
                <c:pt idx="13">
                  <c:v>0.78</c:v>
                </c:pt>
                <c:pt idx="14">
                  <c:v>0.45</c:v>
                </c:pt>
                <c:pt idx="15">
                  <c:v>0.2</c:v>
                </c:pt>
                <c:pt idx="16">
                  <c:v>0.59</c:v>
                </c:pt>
                <c:pt idx="17">
                  <c:v>0.45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23570</c:v>
                </c:pt>
                <c:pt idx="1">
                  <c:v>48112</c:v>
                </c:pt>
                <c:pt idx="2">
                  <c:v>15484</c:v>
                </c:pt>
                <c:pt idx="3">
                  <c:v>16293</c:v>
                </c:pt>
                <c:pt idx="4">
                  <c:v>20042</c:v>
                </c:pt>
                <c:pt idx="5">
                  <c:v>80665</c:v>
                </c:pt>
                <c:pt idx="6">
                  <c:v>171110</c:v>
                </c:pt>
                <c:pt idx="7">
                  <c:v>27143</c:v>
                </c:pt>
                <c:pt idx="8">
                  <c:v>4116</c:v>
                </c:pt>
                <c:pt idx="9">
                  <c:v>57532</c:v>
                </c:pt>
                <c:pt idx="10">
                  <c:v>11373</c:v>
                </c:pt>
                <c:pt idx="11">
                  <c:v>31606</c:v>
                </c:pt>
                <c:pt idx="12">
                  <c:v>25891</c:v>
                </c:pt>
                <c:pt idx="13">
                  <c:v>190449</c:v>
                </c:pt>
                <c:pt idx="14">
                  <c:v>153683</c:v>
                </c:pt>
                <c:pt idx="15">
                  <c:v>76639</c:v>
                </c:pt>
                <c:pt idx="16">
                  <c:v>159834</c:v>
                </c:pt>
                <c:pt idx="17">
                  <c:v>152605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Sheet1!$E$2:$E$19</c15:f>
                <c15:dlblRangeCache>
                  <c:ptCount val="18"/>
                  <c:pt idx="0">
                    <c:v>ActewAGL</c:v>
                  </c:pt>
                  <c:pt idx="1">
                    <c:v>Jemena</c:v>
                  </c:pt>
                  <c:pt idx="2">
                    <c:v>Tas (D)</c:v>
                  </c:pt>
                  <c:pt idx="3">
                    <c:v>CitiPower</c:v>
                  </c:pt>
                  <c:pt idx="4">
                    <c:v>Essential</c:v>
                  </c:pt>
                  <c:pt idx="5">
                    <c:v>Energex</c:v>
                  </c:pt>
                  <c:pt idx="6">
                    <c:v>Ausgrid</c:v>
                  </c:pt>
                  <c:pt idx="7">
                    <c:v>Ergon</c:v>
                  </c:pt>
                  <c:pt idx="8">
                    <c:v>SA (D)</c:v>
                  </c:pt>
                  <c:pt idx="9">
                    <c:v>Endeavour</c:v>
                  </c:pt>
                  <c:pt idx="10">
                    <c:v>Powercor </c:v>
                  </c:pt>
                  <c:pt idx="11">
                    <c:v>AusNet (D)</c:v>
                  </c:pt>
                  <c:pt idx="12">
                    <c:v>United</c:v>
                  </c:pt>
                  <c:pt idx="13">
                    <c:v>SA (T)</c:v>
                  </c:pt>
                  <c:pt idx="14">
                    <c:v>Powerlink</c:v>
                  </c:pt>
                  <c:pt idx="15">
                    <c:v>AusNet (T)</c:v>
                  </c:pt>
                  <c:pt idx="16">
                    <c:v>Tas (T)</c:v>
                  </c:pt>
                  <c:pt idx="17">
                    <c:v>TransGrid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1.05"/>
          <c:min val="0"/>
        </c:scaling>
        <c:delete val="0"/>
        <c:axPos val="b"/>
        <c:numFmt formatCode="0%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1376"/>
        <c:crosses val="autoZero"/>
        <c:crossBetween val="midCat"/>
      </c:valAx>
      <c:valAx>
        <c:axId val="324261376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low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24896"/>
        <c:crosses val="autoZero"/>
        <c:crossBetween val="midCat"/>
        <c:majorUnit val="5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1468528943849504"/>
          <c:y val="3.663027312494456E-2"/>
          <c:w val="0.86937839115467641"/>
          <c:h val="0.872193588174337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Initial RAB/customer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Currently or recently public (NSW, QLD, TAS, ACT)</c:v>
                </c:pt>
                <c:pt idx="1">
                  <c:v>Private (VIC, SA)</c:v>
                </c:pt>
              </c:strCache>
            </c:strRef>
          </c:cat>
          <c:val>
            <c:numRef>
              <c:f>Sheet1!$B$2:$B$3</c:f>
              <c:numCache>
                <c:formatCode>#,##0</c:formatCode>
                <c:ptCount val="2"/>
                <c:pt idx="0">
                  <c:v>6337</c:v>
                </c:pt>
                <c:pt idx="1">
                  <c:v>5207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34-4138-B5E6-26F4B87071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2005-06 RAB/customer</c:v>
                </c:pt>
              </c:strCache>
            </c:strRef>
          </c:tx>
          <c:spPr>
            <a:solidFill>
              <a:schemeClr val="accent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Currently or recently public (NSW, QLD, TAS, ACT)</c:v>
                </c:pt>
                <c:pt idx="1">
                  <c:v>Private (VIC, SA)</c:v>
                </c:pt>
              </c:strCache>
            </c:strRef>
          </c:cat>
          <c:val>
            <c:numRef>
              <c:f>Sheet1!$C$2:$C$3</c:f>
              <c:numCache>
                <c:formatCode>#,##0</c:formatCode>
                <c:ptCount val="2"/>
                <c:pt idx="0">
                  <c:v>7123</c:v>
                </c:pt>
                <c:pt idx="1">
                  <c:v>4986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A34-4138-B5E6-26F4B87071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End RAB/customer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Currently or recently public (NSW, QLD, TAS, ACT)</c:v>
                </c:pt>
                <c:pt idx="1">
                  <c:v>Private (VIC, SA)</c:v>
                </c:pt>
              </c:strCache>
            </c:strRef>
          </c:cat>
          <c:val>
            <c:numRef>
              <c:f>Sheet1!$D$2:$D$3</c:f>
              <c:numCache>
                <c:formatCode>#,##0</c:formatCode>
                <c:ptCount val="2"/>
                <c:pt idx="0">
                  <c:v>11126</c:v>
                </c:pt>
                <c:pt idx="1">
                  <c:v>5903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34-4138-B5E6-26F4B8707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5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  <c:max val="150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&quot;$&quot;#,#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  <c:majorUnit val="50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5.2524154191195466E-2"/>
          <c:y val="2.4464815985593042E-2"/>
          <c:w val="0.93309972550474252"/>
          <c:h val="0.896524512903040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QLD</c:v>
                </c:pt>
              </c:strCache>
            </c:strRef>
          </c:tx>
          <c:spPr>
            <a:solidFill>
              <a:srgbClr val="621214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Sheet1!$B$1:$C$1</c:f>
              <c:strCache>
                <c:ptCount val="2"/>
                <c:pt idx="0">
                  <c:v>Determination period 1</c:v>
                </c:pt>
                <c:pt idx="1">
                  <c:v>Determination period 2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1936.1699999999992</c:v>
                </c:pt>
                <c:pt idx="1">
                  <c:v>-3530.5499999999993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34-4138-B5E6-26F4B870715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NSW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Sheet1!$B$1:$C$1</c:f>
              <c:strCache>
                <c:ptCount val="2"/>
                <c:pt idx="0">
                  <c:v>Determination period 1</c:v>
                </c:pt>
                <c:pt idx="1">
                  <c:v>Determination period 2</c:v>
                </c:pt>
              </c:strCache>
            </c:strRef>
          </c:cat>
          <c:val>
            <c:numRef>
              <c:f>Sheet1!$B$3:$C$3</c:f>
              <c:numCache>
                <c:formatCode>0.00</c:formatCode>
                <c:ptCount val="2"/>
                <c:pt idx="0">
                  <c:v>4073.6099999999997</c:v>
                </c:pt>
                <c:pt idx="1">
                  <c:v>-3007.2999999999993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A34-4138-B5E6-26F4B8707154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VIC</c:v>
                </c:pt>
              </c:strCache>
            </c:strRef>
          </c:tx>
          <c:spPr>
            <a:solidFill>
              <a:srgbClr val="F68B33"/>
            </a:solidFill>
          </c:spPr>
          <c:invertIfNegative val="0"/>
          <c:cat>
            <c:strRef>
              <c:f>Sheet1!$B$1:$C$1</c:f>
              <c:strCache>
                <c:ptCount val="2"/>
                <c:pt idx="0">
                  <c:v>Determination period 1</c:v>
                </c:pt>
                <c:pt idx="1">
                  <c:v>Determination period 2</c:v>
                </c:pt>
              </c:strCache>
            </c:strRef>
          </c:cat>
          <c:val>
            <c:numRef>
              <c:f>Sheet1!$B$4:$C$4</c:f>
              <c:numCache>
                <c:formatCode>0.00</c:formatCode>
                <c:ptCount val="2"/>
                <c:pt idx="0">
                  <c:v>-159.21000000000004</c:v>
                </c:pt>
                <c:pt idx="1">
                  <c:v>479.28999999999996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E35-46E1-AD54-106FE732BA22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SA</c:v>
                </c:pt>
              </c:strCache>
            </c:strRef>
          </c:tx>
          <c:spPr>
            <a:solidFill>
              <a:srgbClr val="FFC35A"/>
            </a:solidFill>
          </c:spPr>
          <c:invertIfNegative val="0"/>
          <c:cat>
            <c:strRef>
              <c:f>Sheet1!$B$1:$C$1</c:f>
              <c:strCache>
                <c:ptCount val="2"/>
                <c:pt idx="0">
                  <c:v>Determination period 1</c:v>
                </c:pt>
                <c:pt idx="1">
                  <c:v>Determination period 2</c:v>
                </c:pt>
              </c:strCache>
            </c:strRef>
          </c:cat>
          <c:val>
            <c:numRef>
              <c:f>Sheet1!$B$5:$C$5</c:f>
              <c:numCache>
                <c:formatCode>0.00</c:formatCode>
                <c:ptCount val="2"/>
                <c:pt idx="0">
                  <c:v>-81.450000000000045</c:v>
                </c:pt>
                <c:pt idx="1">
                  <c:v>-172.92999999999984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E35-46E1-AD54-106FE732BA22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ACT</c:v>
                </c:pt>
              </c:strCache>
            </c:strRef>
          </c:tx>
          <c:spPr>
            <a:solidFill>
              <a:srgbClr val="000000"/>
            </a:solidFill>
            <a:ln>
              <a:noFill/>
            </a:ln>
          </c:spPr>
          <c:invertIfNegative val="0"/>
          <c:cat>
            <c:strRef>
              <c:f>Sheet1!$B$1:$C$1</c:f>
              <c:strCache>
                <c:ptCount val="2"/>
                <c:pt idx="0">
                  <c:v>Determination period 1</c:v>
                </c:pt>
                <c:pt idx="1">
                  <c:v>Determination period 2</c:v>
                </c:pt>
              </c:strCache>
            </c:strRef>
          </c:cat>
          <c:val>
            <c:numRef>
              <c:f>Sheet1!$B$6:$C$6</c:f>
              <c:numCache>
                <c:formatCode>0.00</c:formatCode>
                <c:ptCount val="2"/>
                <c:pt idx="0">
                  <c:v>36.590000000000003</c:v>
                </c:pt>
                <c:pt idx="1">
                  <c:v>71.300000000000011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E35-46E1-AD54-106FE732BA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5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  <c:max val="4150"/>
          <c:min val="-40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  <c:majorUnit val="2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2133298099530811E-2"/>
          <c:y val="2.4464815985593042E-2"/>
          <c:w val="0.87573340380093834"/>
          <c:h val="0.89652451290304036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Forecast capex</c:v>
                </c:pt>
              </c:strCache>
            </c:strRef>
          </c:tx>
          <c:spPr>
            <a:ln w="38100">
              <a:solidFill>
                <a:srgbClr val="F68B33"/>
              </a:solidFill>
              <a:prstDash val="sysDash"/>
            </a:ln>
          </c:spPr>
          <c:marker>
            <c:symbol val="none"/>
          </c:marker>
          <c:cat>
            <c:strRef>
              <c:f>Sheet1!$B$1:$O$1</c:f>
              <c:strCache>
                <c:ptCount val="14"/>
                <c:pt idx="0">
                  <c:v>2001-02</c:v>
                </c:pt>
                <c:pt idx="1">
                  <c:v>2002-03</c:v>
                </c:pt>
                <c:pt idx="2">
                  <c:v>2003-04</c:v>
                </c:pt>
                <c:pt idx="3">
                  <c:v>2004-05</c:v>
                </c:pt>
                <c:pt idx="4">
                  <c:v>2005-06</c:v>
                </c:pt>
                <c:pt idx="5">
                  <c:v>2006-07</c:v>
                </c:pt>
                <c:pt idx="6">
                  <c:v>2007-08</c:v>
                </c:pt>
                <c:pt idx="7">
                  <c:v>2008-09</c:v>
                </c:pt>
                <c:pt idx="8">
                  <c:v>2009-10</c:v>
                </c:pt>
                <c:pt idx="9">
                  <c:v>2010-11</c:v>
                </c:pt>
                <c:pt idx="10">
                  <c:v>2011-12</c:v>
                </c:pt>
                <c:pt idx="11">
                  <c:v>2012-13</c:v>
                </c:pt>
                <c:pt idx="12">
                  <c:v>2013-14</c:v>
                </c:pt>
                <c:pt idx="13">
                  <c:v>2014-15</c:v>
                </c:pt>
              </c:strCache>
            </c:strRef>
          </c:cat>
          <c:val>
            <c:numRef>
              <c:f>Sheet1!$B$2:$O$2</c:f>
              <c:numCache>
                <c:formatCode>0.00</c:formatCode>
                <c:ptCount val="14"/>
                <c:pt idx="0">
                  <c:v>2040.2577170498812</c:v>
                </c:pt>
                <c:pt idx="1">
                  <c:v>2013.5552568844132</c:v>
                </c:pt>
                <c:pt idx="2">
                  <c:v>1946.0346803006942</c:v>
                </c:pt>
                <c:pt idx="3">
                  <c:v>2631.2702709208488</c:v>
                </c:pt>
                <c:pt idx="4">
                  <c:v>3585.314230904647</c:v>
                </c:pt>
                <c:pt idx="5">
                  <c:v>3576.6412182848662</c:v>
                </c:pt>
                <c:pt idx="6">
                  <c:v>3612.4326251461666</c:v>
                </c:pt>
                <c:pt idx="7">
                  <c:v>3624.5653674387559</c:v>
                </c:pt>
                <c:pt idx="8">
                  <c:v>5654.1104722113387</c:v>
                </c:pt>
                <c:pt idx="9">
                  <c:v>7135.9038243544646</c:v>
                </c:pt>
                <c:pt idx="10">
                  <c:v>7366.844197779631</c:v>
                </c:pt>
                <c:pt idx="11">
                  <c:v>7340.0651810696399</c:v>
                </c:pt>
                <c:pt idx="12">
                  <c:v>7302.0801397466967</c:v>
                </c:pt>
                <c:pt idx="13">
                  <c:v>5594.5697991706102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B3-4E9F-9592-CC9958C5ACE9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Actual capex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cat>
            <c:strRef>
              <c:f>Sheet1!$B$1:$O$1</c:f>
              <c:strCache>
                <c:ptCount val="14"/>
                <c:pt idx="0">
                  <c:v>2001-02</c:v>
                </c:pt>
                <c:pt idx="1">
                  <c:v>2002-03</c:v>
                </c:pt>
                <c:pt idx="2">
                  <c:v>2003-04</c:v>
                </c:pt>
                <c:pt idx="3">
                  <c:v>2004-05</c:v>
                </c:pt>
                <c:pt idx="4">
                  <c:v>2005-06</c:v>
                </c:pt>
                <c:pt idx="5">
                  <c:v>2006-07</c:v>
                </c:pt>
                <c:pt idx="6">
                  <c:v>2007-08</c:v>
                </c:pt>
                <c:pt idx="7">
                  <c:v>2008-09</c:v>
                </c:pt>
                <c:pt idx="8">
                  <c:v>2009-10</c:v>
                </c:pt>
                <c:pt idx="9">
                  <c:v>2010-11</c:v>
                </c:pt>
                <c:pt idx="10">
                  <c:v>2011-12</c:v>
                </c:pt>
                <c:pt idx="11">
                  <c:v>2012-13</c:v>
                </c:pt>
                <c:pt idx="12">
                  <c:v>2013-14</c:v>
                </c:pt>
                <c:pt idx="13">
                  <c:v>2014-15</c:v>
                </c:pt>
              </c:strCache>
            </c:strRef>
          </c:cat>
          <c:val>
            <c:numRef>
              <c:f>Sheet1!$B$3:$O$3</c:f>
              <c:numCache>
                <c:formatCode>0.00</c:formatCode>
                <c:ptCount val="14"/>
                <c:pt idx="0">
                  <c:v>2198.2252982754103</c:v>
                </c:pt>
                <c:pt idx="1">
                  <c:v>2339.6807475809287</c:v>
                </c:pt>
                <c:pt idx="2">
                  <c:v>2036.6107054531158</c:v>
                </c:pt>
                <c:pt idx="3">
                  <c:v>3383.9121303114284</c:v>
                </c:pt>
                <c:pt idx="4">
                  <c:v>4322.7353577728481</c:v>
                </c:pt>
                <c:pt idx="5">
                  <c:v>4742.5121644303363</c:v>
                </c:pt>
                <c:pt idx="6">
                  <c:v>4827.813118164443</c:v>
                </c:pt>
                <c:pt idx="7">
                  <c:v>5666.3370188737345</c:v>
                </c:pt>
                <c:pt idx="8">
                  <c:v>6242.5217608680241</c:v>
                </c:pt>
                <c:pt idx="9">
                  <c:v>6585.4035533492333</c:v>
                </c:pt>
                <c:pt idx="10">
                  <c:v>6723.9273852181987</c:v>
                </c:pt>
                <c:pt idx="11">
                  <c:v>5976.0435675866329</c:v>
                </c:pt>
                <c:pt idx="12">
                  <c:v>4985.5072039532788</c:v>
                </c:pt>
                <c:pt idx="13">
                  <c:v>4479.4496353242657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B3-4E9F-9592-CC9958C5AC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2"/>
        <c:noMultiLvlLbl val="0"/>
      </c:catAx>
      <c:valAx>
        <c:axId val="25041984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  <c:majorUnit val="2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1971514050254208"/>
          <c:y val="3.5643771451389528E-2"/>
          <c:w val="0.70468268389528232"/>
          <c:h val="0.8756355837807314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Network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9167741-AFDF-4F47-AA50-819EF473069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7D21-4E0F-BB35-9E0B5D45890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E51F99E-95A9-4150-8298-28AF1C5A76B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7D21-4E0F-BB35-9E0B5D45890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BB4D9B1-A9ED-4528-80BB-BBA9F8BE9B9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7D21-4E0F-BB35-9E0B5D45890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8BDD3B8-E0A8-4BCE-861A-1910AE712B6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7D21-4E0F-BB35-9E0B5D4589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  <c:pt idx="3">
                  <c:v>SA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740</c:v>
                </c:pt>
                <c:pt idx="1">
                  <c:v>843</c:v>
                </c:pt>
                <c:pt idx="2">
                  <c:v>586</c:v>
                </c:pt>
                <c:pt idx="3">
                  <c:v>720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Sheet1!$G$2:$G$5</c15:f>
                <c15:dlblRangeCache>
                  <c:ptCount val="4"/>
                  <c:pt idx="0">
                    <c:v>43%</c:v>
                  </c:pt>
                  <c:pt idx="1">
                    <c:v>43%</c:v>
                  </c:pt>
                  <c:pt idx="2">
                    <c:v>40%</c:v>
                  </c:pt>
                  <c:pt idx="3">
                    <c:v>37%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Wholesale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  <c:pt idx="3">
                  <c:v>SA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526</c:v>
                </c:pt>
                <c:pt idx="1">
                  <c:v>655</c:v>
                </c:pt>
                <c:pt idx="2">
                  <c:v>394</c:v>
                </c:pt>
                <c:pt idx="3">
                  <c:v>786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Retail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  <c:pt idx="3">
                  <c:v>SA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357</c:v>
                </c:pt>
                <c:pt idx="1">
                  <c:v>323</c:v>
                </c:pt>
                <c:pt idx="2">
                  <c:v>386</c:v>
                </c:pt>
                <c:pt idx="3">
                  <c:v>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3-4826-BE0B-3F0E5DB61A7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Green schemes</c:v>
                </c:pt>
              </c:strCache>
            </c:strRef>
          </c:tx>
          <c:spPr>
            <a:ln>
              <a:solidFill>
                <a:srgbClr val="FFFFFF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  <c:pt idx="3">
                  <c:v>SA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97</c:v>
                </c:pt>
                <c:pt idx="1">
                  <c:v>134</c:v>
                </c:pt>
                <c:pt idx="2">
                  <c:v>92</c:v>
                </c:pt>
                <c:pt idx="3">
                  <c:v>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D21-4E0F-BB35-9E0B5D4589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20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&quot;$&quot;#,#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5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5537520238961403E-2"/>
          <c:y val="2.9896545778492999E-2"/>
          <c:w val="0.87898793409406895"/>
          <c:h val="0.9456386382359139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Ergon-SAIDI</c:v>
                </c:pt>
              </c:strCache>
            </c:strRef>
          </c:tx>
          <c:spPr>
            <a:ln w="50800">
              <a:solidFill>
                <a:srgbClr val="621214"/>
              </a:solidFill>
            </a:ln>
          </c:spPr>
          <c:marker>
            <c:symbol val="none"/>
          </c:marker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4-4F4D-4F2E-A078-CFE64840782B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2-6C5C-4DBD-A308-2EEED5CFDAEA}"/>
              </c:ext>
            </c:extLst>
          </c:dPt>
          <c:dPt>
            <c:idx val="11"/>
            <c:marker>
              <c:symbol val="circle"/>
              <c:size val="5"/>
              <c:spPr>
                <a:solidFill>
                  <a:srgbClr val="621214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F4D-4F2E-A078-CFE64840782B}"/>
              </c:ext>
            </c:extLst>
          </c:dPt>
          <c:cat>
            <c:numRef>
              <c:f>Sheet1!$A$2:$A$46</c:f>
              <c:numCache>
                <c:formatCode>General</c:formatCode>
                <c:ptCount val="4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</c:numCache>
            </c:numRef>
          </c:cat>
          <c:val>
            <c:numRef>
              <c:f>Sheet1!$B$2:$B$74</c:f>
              <c:numCache>
                <c:formatCode>General</c:formatCode>
                <c:ptCount val="73"/>
                <c:pt idx="1">
                  <c:v>380.49</c:v>
                </c:pt>
                <c:pt idx="2">
                  <c:v>264.07</c:v>
                </c:pt>
                <c:pt idx="3">
                  <c:v>316.67</c:v>
                </c:pt>
                <c:pt idx="4">
                  <c:v>352.06</c:v>
                </c:pt>
                <c:pt idx="5">
                  <c:v>352.25</c:v>
                </c:pt>
                <c:pt idx="6">
                  <c:v>324.95999999999998</c:v>
                </c:pt>
                <c:pt idx="7">
                  <c:v>295.8</c:v>
                </c:pt>
                <c:pt idx="8">
                  <c:v>264.11</c:v>
                </c:pt>
                <c:pt idx="9">
                  <c:v>228.06</c:v>
                </c:pt>
                <c:pt idx="10">
                  <c:v>281.05</c:v>
                </c:pt>
                <c:pt idx="11">
                  <c:v>280.49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F4D-4F2E-A078-CFE64840782B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Energex-SAIDI</c:v>
                </c:pt>
              </c:strCache>
            </c:strRef>
          </c:tx>
          <c:spPr>
            <a:ln w="50800">
              <a:solidFill>
                <a:srgbClr val="A02226"/>
              </a:solidFill>
            </a:ln>
          </c:spPr>
          <c:marker>
            <c:symbol val="none"/>
          </c:marker>
          <c:dPt>
            <c:idx val="9"/>
            <c:marker>
              <c:symbol val="circle"/>
              <c:size val="10"/>
              <c:spPr>
                <a:solidFill>
                  <a:srgbClr val="A02226"/>
                </a:solidFill>
                <a:ln>
                  <a:solidFill>
                    <a:srgbClr val="A02226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C5C-4DBD-A308-2EEED5CFDAEA}"/>
              </c:ext>
            </c:extLst>
          </c:dPt>
          <c:dPt>
            <c:idx val="13"/>
            <c:marker>
              <c:symbol val="circle"/>
              <c:size val="5"/>
              <c:spPr>
                <a:solidFill>
                  <a:srgbClr val="A02226"/>
                </a:solidFill>
                <a:ln>
                  <a:solidFill>
                    <a:srgbClr val="A02226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F4D-4F2E-A078-CFE64840782B}"/>
              </c:ext>
            </c:extLst>
          </c:dPt>
          <c:dPt>
            <c:idx val="15"/>
            <c:bubble3D val="0"/>
            <c:extLst>
              <c:ext xmlns:c16="http://schemas.microsoft.com/office/drawing/2014/chart" uri="{C3380CC4-5D6E-409C-BE32-E72D297353CC}">
                <c16:uniqueId val="{00000004-6C5C-4DBD-A308-2EEED5CFDAEA}"/>
              </c:ext>
            </c:extLst>
          </c:dPt>
          <c:dPt>
            <c:idx val="23"/>
            <c:marker>
              <c:symbol val="circle"/>
              <c:size val="5"/>
              <c:spPr>
                <a:solidFill>
                  <a:srgbClr val="A02226"/>
                </a:solidFill>
                <a:ln>
                  <a:solidFill>
                    <a:srgbClr val="A02226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4F4D-4F2E-A078-CFE64840782B}"/>
              </c:ext>
            </c:extLst>
          </c:dPt>
          <c:cat>
            <c:numRef>
              <c:f>Sheet1!$A$2:$A$46</c:f>
              <c:numCache>
                <c:formatCode>General</c:formatCode>
                <c:ptCount val="4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</c:numCache>
            </c:numRef>
          </c:cat>
          <c:val>
            <c:numRef>
              <c:f>Sheet1!$D$2:$D$74</c:f>
              <c:numCache>
                <c:formatCode>General</c:formatCode>
                <c:ptCount val="73"/>
                <c:pt idx="13">
                  <c:v>128.22</c:v>
                </c:pt>
                <c:pt idx="14">
                  <c:v>88.22</c:v>
                </c:pt>
                <c:pt idx="15">
                  <c:v>100.35</c:v>
                </c:pt>
                <c:pt idx="16">
                  <c:v>90.79</c:v>
                </c:pt>
                <c:pt idx="17">
                  <c:v>87.68</c:v>
                </c:pt>
                <c:pt idx="18">
                  <c:v>78.78</c:v>
                </c:pt>
                <c:pt idx="19">
                  <c:v>64.17</c:v>
                </c:pt>
                <c:pt idx="20">
                  <c:v>67.3</c:v>
                </c:pt>
                <c:pt idx="21">
                  <c:v>70.040000000000006</c:v>
                </c:pt>
                <c:pt idx="22">
                  <c:v>84.46</c:v>
                </c:pt>
                <c:pt idx="23">
                  <c:v>74.05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4F4D-4F2E-A078-CFE64840782B}"/>
            </c:ext>
          </c:extLst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Essential-SAIDI</c:v>
                </c:pt>
              </c:strCache>
            </c:strRef>
          </c:tx>
          <c:spPr>
            <a:ln w="50800">
              <a:solidFill>
                <a:srgbClr val="D4582A"/>
              </a:solidFill>
            </a:ln>
          </c:spPr>
          <c:marker>
            <c:symbol val="none"/>
          </c:marker>
          <c:dPt>
            <c:idx val="17"/>
            <c:marker>
              <c:symbol val="circle"/>
              <c:size val="10"/>
              <c:spPr>
                <a:solidFill>
                  <a:srgbClr val="F68B33"/>
                </a:solidFill>
                <a:ln>
                  <a:solidFill>
                    <a:srgbClr val="D4582A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6C5C-4DBD-A308-2EEED5CFDAEA}"/>
              </c:ext>
            </c:extLst>
          </c:dPt>
          <c:dPt>
            <c:idx val="23"/>
            <c:marker>
              <c:symbol val="circle"/>
              <c:size val="10"/>
              <c:spPr>
                <a:solidFill>
                  <a:srgbClr val="F68B33"/>
                </a:solidFill>
                <a:ln>
                  <a:solidFill>
                    <a:srgbClr val="D4582A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6C5C-4DBD-A308-2EEED5CFDAEA}"/>
              </c:ext>
            </c:extLst>
          </c:dPt>
          <c:dPt>
            <c:idx val="25"/>
            <c:marker>
              <c:symbol val="circle"/>
              <c:size val="5"/>
              <c:spPr>
                <a:solidFill>
                  <a:srgbClr val="D4582A"/>
                </a:solidFill>
                <a:ln>
                  <a:solidFill>
                    <a:srgbClr val="D4582A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4F4D-4F2E-A078-CFE64840782B}"/>
              </c:ext>
            </c:extLst>
          </c:dPt>
          <c:dPt>
            <c:idx val="35"/>
            <c:marker>
              <c:symbol val="circle"/>
              <c:size val="5"/>
              <c:spPr>
                <a:solidFill>
                  <a:srgbClr val="D4582A"/>
                </a:solidFill>
                <a:ln>
                  <a:solidFill>
                    <a:srgbClr val="D4582A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4F4D-4F2E-A078-CFE64840782B}"/>
              </c:ext>
            </c:extLst>
          </c:dPt>
          <c:cat>
            <c:numRef>
              <c:f>Sheet1!$A$2:$A$46</c:f>
              <c:numCache>
                <c:formatCode>General</c:formatCode>
                <c:ptCount val="4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</c:numCache>
            </c:numRef>
          </c:cat>
          <c:val>
            <c:numRef>
              <c:f>Sheet1!$F$2:$F$74</c:f>
              <c:numCache>
                <c:formatCode>General</c:formatCode>
                <c:ptCount val="73"/>
                <c:pt idx="25">
                  <c:v>297</c:v>
                </c:pt>
                <c:pt idx="26">
                  <c:v>222.3</c:v>
                </c:pt>
                <c:pt idx="27">
                  <c:v>218.4</c:v>
                </c:pt>
                <c:pt idx="28">
                  <c:v>261</c:v>
                </c:pt>
                <c:pt idx="29">
                  <c:v>196.5</c:v>
                </c:pt>
                <c:pt idx="30">
                  <c:v>222.5</c:v>
                </c:pt>
                <c:pt idx="31">
                  <c:v>237.5</c:v>
                </c:pt>
                <c:pt idx="32">
                  <c:v>232.5</c:v>
                </c:pt>
                <c:pt idx="33">
                  <c:v>181.2</c:v>
                </c:pt>
                <c:pt idx="34">
                  <c:v>221.57</c:v>
                </c:pt>
                <c:pt idx="35">
                  <c:v>214.15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4F4D-4F2E-A078-CFE64840782B}"/>
            </c:ext>
          </c:extLst>
        </c:ser>
        <c:ser>
          <c:idx val="3"/>
          <c:order val="3"/>
          <c:tx>
            <c:strRef>
              <c:f>Sheet1!$H$1</c:f>
              <c:strCache>
                <c:ptCount val="1"/>
                <c:pt idx="0">
                  <c:v>Ausgrid-SAIDI</c:v>
                </c:pt>
              </c:strCache>
            </c:strRef>
          </c:tx>
          <c:spPr>
            <a:ln w="50800">
              <a:solidFill>
                <a:srgbClr val="F68B33"/>
              </a:solidFill>
            </a:ln>
          </c:spPr>
          <c:marker>
            <c:symbol val="none"/>
          </c:marker>
          <c:dPt>
            <c:idx val="25"/>
            <c:marker>
              <c:symbol val="circle"/>
              <c:size val="10"/>
              <c:spPr>
                <a:solidFill>
                  <a:srgbClr val="FFC35A"/>
                </a:solidFill>
                <a:ln>
                  <a:solidFill>
                    <a:srgbClr val="F68B33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6C5C-4DBD-A308-2EEED5CFDAEA}"/>
              </c:ext>
            </c:extLst>
          </c:dPt>
          <c:dPt>
            <c:idx val="31"/>
            <c:marker>
              <c:symbol val="circle"/>
              <c:size val="10"/>
              <c:spPr>
                <a:solidFill>
                  <a:srgbClr val="FFC35A"/>
                </a:solidFill>
                <a:ln>
                  <a:solidFill>
                    <a:srgbClr val="F68B33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6C5C-4DBD-A308-2EEED5CFDAEA}"/>
              </c:ext>
            </c:extLst>
          </c:dPt>
          <c:dPt>
            <c:idx val="37"/>
            <c:marker>
              <c:symbol val="circle"/>
              <c:size val="5"/>
              <c:spPr>
                <a:solidFill>
                  <a:srgbClr val="F68B33"/>
                </a:solidFill>
                <a:ln>
                  <a:solidFill>
                    <a:srgbClr val="F68B33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4F4D-4F2E-A078-CFE64840782B}"/>
              </c:ext>
            </c:extLst>
          </c:dPt>
          <c:dPt>
            <c:idx val="47"/>
            <c:marker>
              <c:symbol val="circle"/>
              <c:size val="5"/>
              <c:spPr>
                <a:solidFill>
                  <a:srgbClr val="F68B33"/>
                </a:solidFill>
                <a:ln>
                  <a:solidFill>
                    <a:srgbClr val="F68B33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4F4D-4F2E-A078-CFE64840782B}"/>
              </c:ext>
            </c:extLst>
          </c:dPt>
          <c:cat>
            <c:numRef>
              <c:f>Sheet1!$A$2:$A$46</c:f>
              <c:numCache>
                <c:formatCode>General</c:formatCode>
                <c:ptCount val="4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</c:numCache>
            </c:numRef>
          </c:cat>
          <c:val>
            <c:numRef>
              <c:f>Sheet1!$H$2:$H$74</c:f>
              <c:numCache>
                <c:formatCode>General</c:formatCode>
                <c:ptCount val="73"/>
                <c:pt idx="37">
                  <c:v>86.99</c:v>
                </c:pt>
                <c:pt idx="38">
                  <c:v>85.5</c:v>
                </c:pt>
                <c:pt idx="39">
                  <c:v>97.03</c:v>
                </c:pt>
                <c:pt idx="40">
                  <c:v>106.5</c:v>
                </c:pt>
                <c:pt idx="41">
                  <c:v>78.94</c:v>
                </c:pt>
                <c:pt idx="42">
                  <c:v>89.33</c:v>
                </c:pt>
                <c:pt idx="43">
                  <c:v>79.27</c:v>
                </c:pt>
                <c:pt idx="44">
                  <c:v>67.62</c:v>
                </c:pt>
                <c:pt idx="45">
                  <c:v>76.52</c:v>
                </c:pt>
                <c:pt idx="46">
                  <c:v>71.400000000000006</c:v>
                </c:pt>
                <c:pt idx="47">
                  <c:v>76.010000000000005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4F4D-4F2E-A078-CFE64840782B}"/>
            </c:ext>
          </c:extLst>
        </c:ser>
        <c:ser>
          <c:idx val="10"/>
          <c:order val="4"/>
          <c:tx>
            <c:strRef>
              <c:f>Sheet1!$J$1</c:f>
              <c:strCache>
                <c:ptCount val="1"/>
                <c:pt idx="0">
                  <c:v>Endeavour-SAIDI</c:v>
                </c:pt>
              </c:strCache>
            </c:strRef>
          </c:tx>
          <c:spPr>
            <a:ln w="50800">
              <a:solidFill>
                <a:srgbClr val="FFC35A"/>
              </a:solidFill>
            </a:ln>
          </c:spPr>
          <c:marker>
            <c:symbol val="none"/>
          </c:marker>
          <c:val>
            <c:numRef>
              <c:f>Sheet1!$J$2:$J$74</c:f>
              <c:numCache>
                <c:formatCode>General</c:formatCode>
                <c:ptCount val="73"/>
                <c:pt idx="49">
                  <c:v>99.3</c:v>
                </c:pt>
                <c:pt idx="50">
                  <c:v>96</c:v>
                </c:pt>
                <c:pt idx="51">
                  <c:v>101.7</c:v>
                </c:pt>
                <c:pt idx="52">
                  <c:v>96.3</c:v>
                </c:pt>
                <c:pt idx="53">
                  <c:v>79.400000000000006</c:v>
                </c:pt>
                <c:pt idx="54">
                  <c:v>76.900000000000006</c:v>
                </c:pt>
                <c:pt idx="55">
                  <c:v>93.3</c:v>
                </c:pt>
                <c:pt idx="56">
                  <c:v>104.3</c:v>
                </c:pt>
                <c:pt idx="57">
                  <c:v>82.6</c:v>
                </c:pt>
                <c:pt idx="58">
                  <c:v>91.32</c:v>
                </c:pt>
                <c:pt idx="59">
                  <c:v>86.71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A0-4F7C-9B75-B8DC21EFBDC4}"/>
            </c:ext>
          </c:extLst>
        </c:ser>
        <c:ser>
          <c:idx val="12"/>
          <c:order val="5"/>
          <c:tx>
            <c:strRef>
              <c:f>Sheet1!$L$1</c:f>
              <c:strCache>
                <c:ptCount val="1"/>
                <c:pt idx="0">
                  <c:v>TAS-SAIDI</c:v>
                </c:pt>
              </c:strCache>
            </c:strRef>
          </c:tx>
          <c:spPr>
            <a:ln w="50800">
              <a:solidFill>
                <a:srgbClr val="FFE07F"/>
              </a:solidFill>
            </a:ln>
          </c:spPr>
          <c:marker>
            <c:symbol val="none"/>
          </c:marker>
          <c:val>
            <c:numRef>
              <c:f>Sheet1!$L$2:$L$74</c:f>
              <c:numCache>
                <c:formatCode>General</c:formatCode>
                <c:ptCount val="73"/>
                <c:pt idx="61" formatCode="_-* #,##0_-;\-* #,##0_-;_-* &quot;-&quot;??_-;_-@_-">
                  <c:v>132</c:v>
                </c:pt>
                <c:pt idx="62" formatCode="_-* #,##0_-;\-* #,##0_-;_-* &quot;-&quot;??_-;_-@_-">
                  <c:v>173</c:v>
                </c:pt>
                <c:pt idx="63" formatCode="_-* #,##0_-;\-* #,##0_-;_-* &quot;-&quot;??_-;_-@_-">
                  <c:v>175</c:v>
                </c:pt>
                <c:pt idx="64" formatCode="_-* #,##0_-;\-* #,##0_-;_-* &quot;-&quot;??_-;_-@_-">
                  <c:v>201</c:v>
                </c:pt>
                <c:pt idx="65" formatCode="_-* #,##0_-;\-* #,##0_-;_-* &quot;-&quot;??_-;_-@_-">
                  <c:v>205</c:v>
                </c:pt>
                <c:pt idx="66" formatCode="_-* #,##0_-;\-* #,##0_-;_-* &quot;-&quot;??_-;_-@_-">
                  <c:v>139</c:v>
                </c:pt>
                <c:pt idx="67" formatCode="_-* #,##0_-;\-* #,##0_-;_-* &quot;-&quot;??_-;_-@_-">
                  <c:v>160</c:v>
                </c:pt>
                <c:pt idx="68" formatCode="_-* #,##0_-;\-* #,##0_-;_-* &quot;-&quot;??_-;_-@_-">
                  <c:v>137</c:v>
                </c:pt>
                <c:pt idx="69" formatCode="_-* #,##0_-;\-* #,##0_-;_-* &quot;-&quot;??_-;_-@_-">
                  <c:v>184.84</c:v>
                </c:pt>
                <c:pt idx="70" formatCode="_-* #,##0_-;\-* #,##0_-;_-* &quot;-&quot;??_-;_-@_-">
                  <c:v>141.26</c:v>
                </c:pt>
                <c:pt idx="71" formatCode="_-* #,##0_-;\-* #,##0_-;_-* &quot;-&quot;??_-;_-@_-">
                  <c:v>150.41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4A-40CB-B018-694D99516888}"/>
            </c:ext>
          </c:extLst>
        </c:ser>
        <c:ser>
          <c:idx val="8"/>
          <c:order val="12"/>
          <c:tx>
            <c:v>Label line</c:v>
          </c:tx>
          <c:spPr>
            <a:ln w="57150">
              <a:solidFill>
                <a:srgbClr val="000000"/>
              </a:solidFill>
            </a:ln>
          </c:spPr>
          <c:marker>
            <c:symbol val="none"/>
          </c:marker>
          <c:dPt>
            <c:idx val="1"/>
            <c:marker>
              <c:symbol val="circle"/>
              <c:size val="10"/>
              <c:spPr>
                <a:solidFill>
                  <a:srgbClr val="000000"/>
                </a:solidFill>
                <a:ln w="12700" cap="rnd">
                  <a:solidFill>
                    <a:srgbClr val="00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C5C-4DBD-A308-2EEED5CFDAEA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0-D4E9-4792-89C6-056E0EC6A904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10-4F4D-4F2E-A078-CFE64840782B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1-6C5C-4DBD-A308-2EEED5CFDAEA}"/>
              </c:ext>
            </c:extLst>
          </c:dPt>
          <c:dPt>
            <c:idx val="10"/>
            <c:bubble3D val="0"/>
            <c:extLst>
              <c:ext xmlns:c16="http://schemas.microsoft.com/office/drawing/2014/chart" uri="{C3380CC4-5D6E-409C-BE32-E72D297353CC}">
                <c16:uniqueId val="{00000001-D4E9-4792-89C6-056E0EC6A904}"/>
              </c:ext>
            </c:extLst>
          </c:dPt>
          <c:dPt>
            <c:idx val="12"/>
            <c:bubble3D val="0"/>
            <c:extLst>
              <c:ext xmlns:c16="http://schemas.microsoft.com/office/drawing/2014/chart" uri="{C3380CC4-5D6E-409C-BE32-E72D297353CC}">
                <c16:uniqueId val="{00000000-A833-4618-AB94-E62CC5CDE3B8}"/>
              </c:ext>
            </c:extLst>
          </c:dPt>
          <c:dPt>
            <c:idx val="14"/>
            <c:marker>
              <c:symbol val="circle"/>
              <c:size val="5"/>
              <c:spPr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4F4D-4F2E-A078-CFE64840782B}"/>
              </c:ext>
            </c:extLst>
          </c:dPt>
          <c:dPt>
            <c:idx val="19"/>
            <c:marker>
              <c:symbol val="circle"/>
              <c:size val="10"/>
              <c:spPr>
                <a:solidFill>
                  <a:srgbClr val="000000"/>
                </a:solidFill>
                <a:ln>
                  <a:solidFill>
                    <a:srgbClr val="000000">
                      <a:alpha val="95000"/>
                    </a:srgbClr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5F7-48BE-B34D-FAEADC9E56EC}"/>
              </c:ext>
            </c:extLst>
          </c:dPt>
          <c:dPt>
            <c:idx val="21"/>
            <c:marker>
              <c:symbol val="circle"/>
              <c:size val="10"/>
              <c:spPr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5F7-48BE-B34D-FAEADC9E56EC}"/>
              </c:ext>
            </c:extLst>
          </c:dPt>
          <c:dPt>
            <c:idx val="25"/>
            <c:marker>
              <c:symbol val="circle"/>
              <c:size val="10"/>
              <c:spPr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96F1-439E-9390-7D5F863C8C54}"/>
              </c:ext>
            </c:extLst>
          </c:dPt>
          <c:dPt>
            <c:idx val="39"/>
            <c:bubble3D val="0"/>
            <c:extLst>
              <c:ext xmlns:c16="http://schemas.microsoft.com/office/drawing/2014/chart" uri="{C3380CC4-5D6E-409C-BE32-E72D297353CC}">
                <c16:uniqueId val="{00000002-45F7-48BE-B34D-FAEADC9E56EC}"/>
              </c:ext>
            </c:extLst>
          </c:dPt>
          <c:dPt>
            <c:idx val="43"/>
            <c:marker>
              <c:symbol val="circle"/>
              <c:size val="10"/>
              <c:spPr>
                <a:solidFill>
                  <a:srgbClr val="000000">
                    <a:alpha val="98000"/>
                  </a:srgbClr>
                </a:solidFill>
                <a:ln>
                  <a:solidFill>
                    <a:srgbClr val="00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96F1-439E-9390-7D5F863C8C54}"/>
              </c:ext>
            </c:extLst>
          </c:dPt>
          <c:dPt>
            <c:idx val="49"/>
            <c:marker>
              <c:symbol val="circle"/>
              <c:size val="10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DA0-4F7C-9B75-B8DC21EFBDC4}"/>
              </c:ext>
            </c:extLst>
          </c:dPt>
          <c:dPt>
            <c:idx val="59"/>
            <c:marker>
              <c:symbol val="circle"/>
              <c:size val="10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5DA0-4F7C-9B75-B8DC21EFBDC4}"/>
              </c:ext>
            </c:extLst>
          </c:dPt>
          <c:val>
            <c:numRef>
              <c:f>Sheet1!$N$2:$N$74</c:f>
              <c:numCache>
                <c:formatCode>General</c:formatCode>
                <c:ptCount val="73"/>
                <c:pt idx="49">
                  <c:v>350</c:v>
                </c:pt>
                <c:pt idx="50">
                  <c:v>350</c:v>
                </c:pt>
                <c:pt idx="51">
                  <c:v>350</c:v>
                </c:pt>
                <c:pt idx="52">
                  <c:v>350</c:v>
                </c:pt>
                <c:pt idx="53">
                  <c:v>350</c:v>
                </c:pt>
                <c:pt idx="54">
                  <c:v>350</c:v>
                </c:pt>
                <c:pt idx="55">
                  <c:v>350</c:v>
                </c:pt>
                <c:pt idx="56">
                  <c:v>350</c:v>
                </c:pt>
                <c:pt idx="57">
                  <c:v>350</c:v>
                </c:pt>
                <c:pt idx="58">
                  <c:v>350</c:v>
                </c:pt>
                <c:pt idx="59">
                  <c:v>350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4F4D-4F2E-A078-CFE6484078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524835344"/>
        <c:axId val="-1524833568"/>
      </c:lineChart>
      <c:lineChart>
        <c:grouping val="standard"/>
        <c:varyColors val="0"/>
        <c:ser>
          <c:idx val="4"/>
          <c:order val="6"/>
          <c:tx>
            <c:strRef>
              <c:f>Sheet1!$C$1</c:f>
              <c:strCache>
                <c:ptCount val="1"/>
                <c:pt idx="0">
                  <c:v>Ergon-SAIFI</c:v>
                </c:pt>
              </c:strCache>
            </c:strRef>
          </c:tx>
          <c:spPr>
            <a:ln w="50800">
              <a:solidFill>
                <a:srgbClr val="621214"/>
              </a:solidFill>
              <a:prstDash val="sysDot"/>
            </a:ln>
          </c:spPr>
          <c:marker>
            <c:symbol val="none"/>
          </c:marker>
          <c:val>
            <c:numRef>
              <c:f>Sheet1!$C$2:$C$74</c:f>
              <c:numCache>
                <c:formatCode>General</c:formatCode>
                <c:ptCount val="73"/>
                <c:pt idx="1">
                  <c:v>3.95</c:v>
                </c:pt>
                <c:pt idx="2">
                  <c:v>2.75</c:v>
                </c:pt>
                <c:pt idx="3">
                  <c:v>2.94</c:v>
                </c:pt>
                <c:pt idx="4">
                  <c:v>3.42</c:v>
                </c:pt>
                <c:pt idx="5">
                  <c:v>3.27</c:v>
                </c:pt>
                <c:pt idx="6">
                  <c:v>2.83</c:v>
                </c:pt>
                <c:pt idx="7">
                  <c:v>2.71</c:v>
                </c:pt>
                <c:pt idx="8">
                  <c:v>2.42</c:v>
                </c:pt>
                <c:pt idx="9">
                  <c:v>2.3199999999999998</c:v>
                </c:pt>
                <c:pt idx="10">
                  <c:v>2.52</c:v>
                </c:pt>
                <c:pt idx="11">
                  <c:v>2.4900000000000002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F1-439E-9390-7D5F863C8C54}"/>
            </c:ext>
          </c:extLst>
        </c:ser>
        <c:ser>
          <c:idx val="5"/>
          <c:order val="7"/>
          <c:tx>
            <c:strRef>
              <c:f>Sheet1!$E$1</c:f>
              <c:strCache>
                <c:ptCount val="1"/>
                <c:pt idx="0">
                  <c:v>Energex-SAIFI</c:v>
                </c:pt>
              </c:strCache>
            </c:strRef>
          </c:tx>
          <c:spPr>
            <a:ln w="50800">
              <a:solidFill>
                <a:srgbClr val="A02226"/>
              </a:solidFill>
              <a:prstDash val="sysDot"/>
            </a:ln>
          </c:spPr>
          <c:marker>
            <c:symbol val="none"/>
          </c:marker>
          <c:val>
            <c:numRef>
              <c:f>Sheet1!$E$2:$E$74</c:f>
              <c:numCache>
                <c:formatCode>General</c:formatCode>
                <c:ptCount val="73"/>
                <c:pt idx="13">
                  <c:v>1.72</c:v>
                </c:pt>
                <c:pt idx="14">
                  <c:v>1.25</c:v>
                </c:pt>
                <c:pt idx="15">
                  <c:v>1.38</c:v>
                </c:pt>
                <c:pt idx="16">
                  <c:v>1.3</c:v>
                </c:pt>
                <c:pt idx="17">
                  <c:v>1.38</c:v>
                </c:pt>
                <c:pt idx="18">
                  <c:v>1.1000000000000001</c:v>
                </c:pt>
                <c:pt idx="19">
                  <c:v>0.85</c:v>
                </c:pt>
                <c:pt idx="20">
                  <c:v>0.88</c:v>
                </c:pt>
                <c:pt idx="21">
                  <c:v>0.89</c:v>
                </c:pt>
                <c:pt idx="22">
                  <c:v>0.91</c:v>
                </c:pt>
                <c:pt idx="23">
                  <c:v>0.86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F1-439E-9390-7D5F863C8C54}"/>
            </c:ext>
          </c:extLst>
        </c:ser>
        <c:ser>
          <c:idx val="6"/>
          <c:order val="8"/>
          <c:tx>
            <c:strRef>
              <c:f>Sheet1!$G$1</c:f>
              <c:strCache>
                <c:ptCount val="1"/>
                <c:pt idx="0">
                  <c:v>Essential-SAIFI</c:v>
                </c:pt>
              </c:strCache>
            </c:strRef>
          </c:tx>
          <c:spPr>
            <a:ln w="50800">
              <a:solidFill>
                <a:srgbClr val="D4582A"/>
              </a:solidFill>
              <a:prstDash val="sysDot"/>
            </a:ln>
          </c:spPr>
          <c:marker>
            <c:symbol val="none"/>
          </c:marker>
          <c:val>
            <c:numRef>
              <c:f>Sheet1!$G$2:$G$74</c:f>
              <c:numCache>
                <c:formatCode>General</c:formatCode>
                <c:ptCount val="73"/>
                <c:pt idx="25">
                  <c:v>2.64</c:v>
                </c:pt>
                <c:pt idx="26">
                  <c:v>2.2999999999999998</c:v>
                </c:pt>
                <c:pt idx="27">
                  <c:v>2.2599999999999998</c:v>
                </c:pt>
                <c:pt idx="28">
                  <c:v>2.34</c:v>
                </c:pt>
                <c:pt idx="29">
                  <c:v>2</c:v>
                </c:pt>
                <c:pt idx="30">
                  <c:v>1.87</c:v>
                </c:pt>
                <c:pt idx="31">
                  <c:v>2.12</c:v>
                </c:pt>
                <c:pt idx="32">
                  <c:v>1.85</c:v>
                </c:pt>
                <c:pt idx="33">
                  <c:v>1.73</c:v>
                </c:pt>
                <c:pt idx="34">
                  <c:v>1.97</c:v>
                </c:pt>
                <c:pt idx="35">
                  <c:v>1.77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F1-439E-9390-7D5F863C8C54}"/>
            </c:ext>
          </c:extLst>
        </c:ser>
        <c:ser>
          <c:idx val="7"/>
          <c:order val="9"/>
          <c:tx>
            <c:strRef>
              <c:f>Sheet1!$I$1</c:f>
              <c:strCache>
                <c:ptCount val="1"/>
                <c:pt idx="0">
                  <c:v>Ausgrid-SAIFI</c:v>
                </c:pt>
              </c:strCache>
            </c:strRef>
          </c:tx>
          <c:spPr>
            <a:ln w="50800">
              <a:solidFill>
                <a:srgbClr val="F68B33"/>
              </a:solidFill>
              <a:prstDash val="sysDot"/>
            </a:ln>
          </c:spPr>
          <c:marker>
            <c:symbol val="none"/>
          </c:marker>
          <c:val>
            <c:numRef>
              <c:f>Sheet1!$I$2:$I$74</c:f>
              <c:numCache>
                <c:formatCode>General</c:formatCode>
                <c:ptCount val="73"/>
                <c:pt idx="37">
                  <c:v>1.1599999999999999</c:v>
                </c:pt>
                <c:pt idx="38">
                  <c:v>1.04</c:v>
                </c:pt>
                <c:pt idx="39">
                  <c:v>1.1499999999999999</c:v>
                </c:pt>
                <c:pt idx="40">
                  <c:v>1.3</c:v>
                </c:pt>
                <c:pt idx="41">
                  <c:v>1.06</c:v>
                </c:pt>
                <c:pt idx="42">
                  <c:v>1.03</c:v>
                </c:pt>
                <c:pt idx="43">
                  <c:v>0.88</c:v>
                </c:pt>
                <c:pt idx="44">
                  <c:v>0.73</c:v>
                </c:pt>
                <c:pt idx="45">
                  <c:v>0.83</c:v>
                </c:pt>
                <c:pt idx="46">
                  <c:v>0.69</c:v>
                </c:pt>
                <c:pt idx="47">
                  <c:v>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6F1-439E-9390-7D5F863C8C54}"/>
            </c:ext>
          </c:extLst>
        </c:ser>
        <c:ser>
          <c:idx val="11"/>
          <c:order val="10"/>
          <c:tx>
            <c:strRef>
              <c:f>Sheet1!$K$1</c:f>
              <c:strCache>
                <c:ptCount val="1"/>
                <c:pt idx="0">
                  <c:v>Endeavour-SAIFI</c:v>
                </c:pt>
              </c:strCache>
            </c:strRef>
          </c:tx>
          <c:spPr>
            <a:ln w="50800">
              <a:solidFill>
                <a:srgbClr val="FFC35A"/>
              </a:solidFill>
              <a:prstDash val="sysDot"/>
            </a:ln>
          </c:spPr>
          <c:marker>
            <c:symbol val="none"/>
          </c:marker>
          <c:val>
            <c:numRef>
              <c:f>Sheet1!$K$2:$K$74</c:f>
              <c:numCache>
                <c:formatCode>General</c:formatCode>
                <c:ptCount val="73"/>
                <c:pt idx="49">
                  <c:v>1.21</c:v>
                </c:pt>
                <c:pt idx="50">
                  <c:v>1.22</c:v>
                </c:pt>
                <c:pt idx="51">
                  <c:v>1.23</c:v>
                </c:pt>
                <c:pt idx="52">
                  <c:v>1.1000000000000001</c:v>
                </c:pt>
                <c:pt idx="53">
                  <c:v>0.97</c:v>
                </c:pt>
                <c:pt idx="54">
                  <c:v>0.9</c:v>
                </c:pt>
                <c:pt idx="55">
                  <c:v>1.01</c:v>
                </c:pt>
                <c:pt idx="56">
                  <c:v>1.22</c:v>
                </c:pt>
                <c:pt idx="57">
                  <c:v>0.98</c:v>
                </c:pt>
                <c:pt idx="58">
                  <c:v>1.0900000000000001</c:v>
                </c:pt>
                <c:pt idx="59">
                  <c:v>0.87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A0-4F7C-9B75-B8DC21EFBDC4}"/>
            </c:ext>
          </c:extLst>
        </c:ser>
        <c:ser>
          <c:idx val="13"/>
          <c:order val="11"/>
          <c:tx>
            <c:strRef>
              <c:f>Sheet1!$M$1</c:f>
              <c:strCache>
                <c:ptCount val="1"/>
                <c:pt idx="0">
                  <c:v>TAS-SAIFI</c:v>
                </c:pt>
              </c:strCache>
            </c:strRef>
          </c:tx>
          <c:spPr>
            <a:ln w="50800">
              <a:solidFill>
                <a:srgbClr val="FFE07F"/>
              </a:solidFill>
              <a:prstDash val="sysDot"/>
            </a:ln>
          </c:spPr>
          <c:marker>
            <c:symbol val="none"/>
          </c:marker>
          <c:val>
            <c:numRef>
              <c:f>Sheet1!$M$2:$M$74</c:f>
              <c:numCache>
                <c:formatCode>General</c:formatCode>
                <c:ptCount val="73"/>
                <c:pt idx="61">
                  <c:v>2.04</c:v>
                </c:pt>
                <c:pt idx="62">
                  <c:v>1.77</c:v>
                </c:pt>
                <c:pt idx="63">
                  <c:v>1.77</c:v>
                </c:pt>
                <c:pt idx="64">
                  <c:v>1.72</c:v>
                </c:pt>
                <c:pt idx="65">
                  <c:v>1.84</c:v>
                </c:pt>
                <c:pt idx="66">
                  <c:v>1.45</c:v>
                </c:pt>
                <c:pt idx="67">
                  <c:v>1.73</c:v>
                </c:pt>
                <c:pt idx="68">
                  <c:v>1.46</c:v>
                </c:pt>
                <c:pt idx="69">
                  <c:v>1.82</c:v>
                </c:pt>
                <c:pt idx="70">
                  <c:v>1.3</c:v>
                </c:pt>
                <c:pt idx="71">
                  <c:v>1.56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4A-40CB-B018-694D995168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524830432"/>
        <c:axId val="-1524832208"/>
        <c:extLst>
          <c:ext xmlns:c15="http://schemas.microsoft.com/office/drawing/2012/chart" uri="{02D57815-91ED-43cb-92C2-25804820EDAC}">
            <c15:filteredLineSeries>
              <c15:ser>
                <c:idx val="9"/>
                <c:order val="13"/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Sheet1!$L$2:$L$74</c15:sqref>
                        </c15:formulaRef>
                      </c:ext>
                    </c:extLst>
                    <c:numCache>
                      <c:formatCode>General</c:formatCode>
                      <c:ptCount val="73"/>
                      <c:pt idx="61" formatCode="_-* #,##0_-;\-* #,##0_-;_-* &quot;-&quot;??_-;_-@_-">
                        <c:v>132</c:v>
                      </c:pt>
                      <c:pt idx="62" formatCode="_-* #,##0_-;\-* #,##0_-;_-* &quot;-&quot;??_-;_-@_-">
                        <c:v>173</c:v>
                      </c:pt>
                      <c:pt idx="63" formatCode="_-* #,##0_-;\-* #,##0_-;_-* &quot;-&quot;??_-;_-@_-">
                        <c:v>175</c:v>
                      </c:pt>
                      <c:pt idx="64" formatCode="_-* #,##0_-;\-* #,##0_-;_-* &quot;-&quot;??_-;_-@_-">
                        <c:v>201</c:v>
                      </c:pt>
                      <c:pt idx="65" formatCode="_-* #,##0_-;\-* #,##0_-;_-* &quot;-&quot;??_-;_-@_-">
                        <c:v>205</c:v>
                      </c:pt>
                      <c:pt idx="66" formatCode="_-* #,##0_-;\-* #,##0_-;_-* &quot;-&quot;??_-;_-@_-">
                        <c:v>139</c:v>
                      </c:pt>
                      <c:pt idx="67" formatCode="_-* #,##0_-;\-* #,##0_-;_-* &quot;-&quot;??_-;_-@_-">
                        <c:v>160</c:v>
                      </c:pt>
                      <c:pt idx="68" formatCode="_-* #,##0_-;\-* #,##0_-;_-* &quot;-&quot;??_-;_-@_-">
                        <c:v>137</c:v>
                      </c:pt>
                      <c:pt idx="69" formatCode="_-* #,##0_-;\-* #,##0_-;_-* &quot;-&quot;??_-;_-@_-">
                        <c:v>184.84</c:v>
                      </c:pt>
                      <c:pt idx="70" formatCode="_-* #,##0_-;\-* #,##0_-;_-* &quot;-&quot;??_-;_-@_-">
                        <c:v>141.26</c:v>
                      </c:pt>
                      <c:pt idx="71" formatCode="_-* #,##0_-;\-* #,##0_-;_-* &quot;-&quot;??_-;_-@_-">
                        <c:v>150.41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D-A587-434D-8B80-AB821EAB63FA}"/>
                  </c:ext>
                </c:extLst>
              </c15:ser>
            </c15:filteredLineSeries>
          </c:ext>
        </c:extLst>
      </c:lineChart>
      <c:catAx>
        <c:axId val="-1524835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-1524833568"/>
        <c:crosses val="autoZero"/>
        <c:auto val="1"/>
        <c:lblAlgn val="ctr"/>
        <c:lblOffset val="100"/>
        <c:noMultiLvlLbl val="0"/>
      </c:catAx>
      <c:valAx>
        <c:axId val="-1524833568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1524835344"/>
        <c:crosses val="autoZero"/>
        <c:crossBetween val="between"/>
        <c:majorUnit val="100"/>
      </c:valAx>
      <c:valAx>
        <c:axId val="-1524832208"/>
        <c:scaling>
          <c:orientation val="minMax"/>
          <c:max val="4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-1524830432"/>
        <c:crosses val="max"/>
        <c:crossBetween val="between"/>
        <c:majorUnit val="1"/>
      </c:valAx>
      <c:catAx>
        <c:axId val="-1524830432"/>
        <c:scaling>
          <c:orientation val="minMax"/>
        </c:scaling>
        <c:delete val="1"/>
        <c:axPos val="b"/>
        <c:majorTickMark val="out"/>
        <c:minorTickMark val="none"/>
        <c:tickLblPos val="nextTo"/>
        <c:crossAx val="-1524832208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2979812307270722E-2"/>
          <c:y val="2.4464820672609699E-2"/>
          <c:w val="0.9235635318565304"/>
          <c:h val="0.8332641403268655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Difference per customer ($) per annum</c:v>
                </c:pt>
              </c:strCache>
            </c:strRef>
          </c:tx>
          <c:spPr>
            <a:ln w="25400">
              <a:noFill/>
            </a:ln>
          </c:spPr>
          <c:marker>
            <c:symbol val="circle"/>
            <c:size val="15"/>
            <c:spPr>
              <a:solidFill>
                <a:srgbClr val="F68B33"/>
              </a:solidFill>
              <a:ln w="3175">
                <a:solidFill>
                  <a:srgbClr val="FFFFFF"/>
                </a:solidFill>
              </a:ln>
            </c:spPr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C-1582-4A95-8ACD-1A7D0CB3335C}"/>
              </c:ext>
            </c:extLst>
          </c:dPt>
          <c:dPt>
            <c:idx val="1"/>
            <c:marker>
              <c:spPr>
                <a:solidFill>
                  <a:srgbClr val="FFE07F"/>
                </a:solidFill>
                <a:ln w="3175"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1582-4A95-8ACD-1A7D0CB3335C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E-1582-4A95-8ACD-1A7D0CB3335C}"/>
              </c:ext>
            </c:extLst>
          </c:dPt>
          <c:dPt>
            <c:idx val="3"/>
            <c:marker>
              <c:spPr>
                <a:solidFill>
                  <a:srgbClr val="A02226"/>
                </a:solidFill>
                <a:ln w="3175"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D877-419A-817C-EAC13A5C9878}"/>
              </c:ext>
            </c:extLst>
          </c:dPt>
          <c:dPt>
            <c:idx val="4"/>
            <c:marker>
              <c:spPr>
                <a:solidFill>
                  <a:srgbClr val="621214"/>
                </a:solidFill>
                <a:ln w="3175"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1582-4A95-8ACD-1A7D0CB3335C}"/>
              </c:ext>
            </c:extLst>
          </c:dPt>
          <c:dPt>
            <c:idx val="5"/>
            <c:marker>
              <c:spPr>
                <a:solidFill>
                  <a:srgbClr val="A02226"/>
                </a:solidFill>
                <a:ln w="3175"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1582-4A95-8ACD-1A7D0CB3335C}"/>
              </c:ext>
            </c:extLst>
          </c:dPt>
          <c:dPt>
            <c:idx val="6"/>
            <c:marker>
              <c:spPr>
                <a:solidFill>
                  <a:srgbClr val="621214"/>
                </a:solidFill>
                <a:ln w="3175"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1582-4A95-8ACD-1A7D0CB3335C}"/>
              </c:ext>
            </c:extLst>
          </c:dPt>
          <c:dPt>
            <c:idx val="7"/>
            <c:marker>
              <c:spPr>
                <a:solidFill>
                  <a:srgbClr val="A02226"/>
                </a:solidFill>
                <a:ln w="3175"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1582-4A95-8ACD-1A7D0CB3335C}"/>
              </c:ext>
            </c:extLst>
          </c:dPt>
          <c:dPt>
            <c:idx val="8"/>
            <c:marker>
              <c:spPr>
                <a:solidFill>
                  <a:srgbClr val="FFC35A"/>
                </a:solidFill>
                <a:ln w="3175"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1582-4A95-8ACD-1A7D0CB3335C}"/>
              </c:ext>
            </c:extLst>
          </c:dPt>
          <c:dPt>
            <c:idx val="9"/>
            <c:marker>
              <c:spPr>
                <a:solidFill>
                  <a:srgbClr val="A02226"/>
                </a:solidFill>
                <a:ln w="3175"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1582-4A95-8ACD-1A7D0CB3335C}"/>
              </c:ext>
            </c:extLst>
          </c:dPt>
          <c:dPt>
            <c:idx val="13"/>
            <c:marker>
              <c:spPr>
                <a:solidFill>
                  <a:srgbClr val="FFC35A"/>
                </a:solidFill>
                <a:ln w="3175"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1582-4A95-8ACD-1A7D0CB3335C}"/>
              </c:ext>
            </c:extLst>
          </c:dPt>
          <c:dPt>
            <c:idx val="14"/>
            <c:marker>
              <c:spPr>
                <a:solidFill>
                  <a:srgbClr val="621214"/>
                </a:solidFill>
                <a:ln w="3175"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1582-4A95-8ACD-1A7D0CB3335C}"/>
              </c:ext>
            </c:extLst>
          </c:dPt>
          <c:dPt>
            <c:idx val="15"/>
            <c:bubble3D val="0"/>
            <c:extLst>
              <c:ext xmlns:c16="http://schemas.microsoft.com/office/drawing/2014/chart" uri="{C3380CC4-5D6E-409C-BE32-E72D297353CC}">
                <c16:uniqueId val="{0000000B-1582-4A95-8ACD-1A7D0CB3335C}"/>
              </c:ext>
            </c:extLst>
          </c:dPt>
          <c:dPt>
            <c:idx val="16"/>
            <c:marker>
              <c:spPr>
                <a:solidFill>
                  <a:srgbClr val="FFE07F"/>
                </a:solidFill>
                <a:ln w="3175"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1582-4A95-8ACD-1A7D0CB3335C}"/>
              </c:ext>
            </c:extLst>
          </c:dPt>
          <c:dPt>
            <c:idx val="17"/>
            <c:marker>
              <c:spPr>
                <a:solidFill>
                  <a:srgbClr val="A02226"/>
                </a:solidFill>
                <a:ln w="3175"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1582-4A95-8ACD-1A7D0CB3335C}"/>
              </c:ext>
            </c:extLst>
          </c:dPt>
          <c:dLbls>
            <c:dLbl>
              <c:idx val="0"/>
              <c:layout>
                <c:manualLayout>
                  <c:x val="-7.2544369337217065E-4"/>
                  <c:y val="-8.9212287395832452E-17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accent2"/>
                        </a:solidFill>
                      </a:defRPr>
                    </a:pPr>
                    <a:fld id="{9FB4A188-E84A-4DE1-BBE7-CE4D6F9D190B}" type="CELLRANGE">
                      <a:rPr lang="en-US">
                        <a:solidFill>
                          <a:schemeClr val="accent2"/>
                        </a:solidFill>
                      </a:rPr>
                      <a:pPr>
                        <a:defRPr>
                          <a:solidFill>
                            <a:schemeClr val="accent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1582-4A95-8ACD-1A7D0CB3335C}"/>
                </c:ext>
              </c:extLst>
            </c:dLbl>
            <c:dLbl>
              <c:idx val="1"/>
              <c:layout>
                <c:manualLayout>
                  <c:x val="3.1840798015641352E-3"/>
                  <c:y val="8.9212287395832452E-17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accent4"/>
                        </a:solidFill>
                      </a:defRPr>
                    </a:pPr>
                    <a:fld id="{1C049688-C9FA-4134-8A8F-5D6D896AFF8D}" type="CELLRANGE">
                      <a:rPr lang="en-US" dirty="0">
                        <a:solidFill>
                          <a:schemeClr val="accent4"/>
                        </a:solidFill>
                      </a:rPr>
                      <a:pPr>
                        <a:defRPr>
                          <a:solidFill>
                            <a:schemeClr val="accent4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1582-4A95-8ACD-1A7D0CB3335C}"/>
                </c:ext>
              </c:extLst>
            </c:dLbl>
            <c:dLbl>
              <c:idx val="2"/>
              <c:layout>
                <c:manualLayout>
                  <c:x val="-5.7076510805124667E-3"/>
                  <c:y val="-3.8929447847471751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accent2"/>
                        </a:solidFill>
                      </a:defRPr>
                    </a:pPr>
                    <a:fld id="{3DDF731B-2158-4933-BFB8-75D5596A83F0}" type="CELLRANGE">
                      <a:rPr lang="en-US">
                        <a:solidFill>
                          <a:schemeClr val="accent2"/>
                        </a:solidFill>
                      </a:rPr>
                      <a:pPr>
                        <a:defRPr>
                          <a:solidFill>
                            <a:schemeClr val="accent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1582-4A95-8ACD-1A7D0CB3335C}"/>
                </c:ext>
              </c:extLst>
            </c:dLbl>
            <c:dLbl>
              <c:idx val="3"/>
              <c:layout>
                <c:manualLayout>
                  <c:x val="7.9601995039103382E-3"/>
                  <c:y val="1.1151535924479057E-17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tx2"/>
                        </a:solidFill>
                      </a:defRPr>
                    </a:pPr>
                    <a:fld id="{88D8126F-5225-496E-B519-105AD488A4A3}" type="CELLRANGE">
                      <a:rPr lang="en-US">
                        <a:solidFill>
                          <a:schemeClr val="tx2"/>
                        </a:solidFill>
                      </a:rPr>
                      <a:pPr>
                        <a:defRPr>
                          <a:solidFill>
                            <a:schemeClr val="tx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D877-419A-817C-EAC13A5C9878}"/>
                </c:ext>
              </c:extLst>
            </c:dLbl>
            <c:dLbl>
              <c:idx val="4"/>
              <c:layout>
                <c:manualLayout>
                  <c:x val="3.1840798015640185E-3"/>
                  <c:y val="-4.3795628828405667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bg2"/>
                        </a:solidFill>
                      </a:defRPr>
                    </a:pPr>
                    <a:fld id="{3810088A-A475-4FD2-A5F1-34550062D814}" type="CELLRANGE">
                      <a:rPr lang="en-US">
                        <a:solidFill>
                          <a:schemeClr val="bg2"/>
                        </a:solidFill>
                      </a:rPr>
                      <a:pPr>
                        <a:defRPr>
                          <a:solidFill>
                            <a:schemeClr val="bg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1582-4A95-8ACD-1A7D0CB3335C}"/>
                </c:ext>
              </c:extLst>
            </c:dLbl>
            <c:dLbl>
              <c:idx val="5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tx2"/>
                        </a:solidFill>
                      </a:defRPr>
                    </a:pPr>
                    <a:fld id="{B744F407-3966-4ECD-8B18-FA5F22A7465E}" type="CELLRANGE">
                      <a:rPr lang="en-AU"/>
                      <a:pPr>
                        <a:defRPr>
                          <a:solidFill>
                            <a:schemeClr val="tx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1582-4A95-8ACD-1A7D0CB3335C}"/>
                </c:ext>
              </c:extLst>
            </c:dLbl>
            <c:dLbl>
              <c:idx val="6"/>
              <c:layout>
                <c:manualLayout>
                  <c:x val="1.5920399007820676E-3"/>
                  <c:y val="-1.2165452452334941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bg2"/>
                        </a:solidFill>
                      </a:defRPr>
                    </a:pPr>
                    <a:fld id="{612DA90F-8F16-486A-B980-3BFE3F0984B8}" type="CELLRANGE">
                      <a:rPr lang="en-US">
                        <a:solidFill>
                          <a:schemeClr val="bg2"/>
                        </a:solidFill>
                      </a:rPr>
                      <a:pPr>
                        <a:defRPr>
                          <a:solidFill>
                            <a:schemeClr val="bg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1582-4A95-8ACD-1A7D0CB3335C}"/>
                </c:ext>
              </c:extLst>
            </c:dLbl>
            <c:dLbl>
              <c:idx val="7"/>
              <c:layout>
                <c:manualLayout>
                  <c:x val="3.1840798015641352E-3"/>
                  <c:y val="-3.1630176376070726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tx2"/>
                        </a:solidFill>
                      </a:defRPr>
                    </a:pPr>
                    <a:fld id="{CF09BC6F-3E6C-4247-B468-DB8944569B74}" type="CELLRANGE">
                      <a:rPr lang="en-US">
                        <a:solidFill>
                          <a:schemeClr val="tx2"/>
                        </a:solidFill>
                      </a:rPr>
                      <a:pPr>
                        <a:defRPr>
                          <a:solidFill>
                            <a:schemeClr val="tx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1582-4A95-8ACD-1A7D0CB3335C}"/>
                </c:ext>
              </c:extLst>
            </c:dLbl>
            <c:dLbl>
              <c:idx val="8"/>
              <c:layout>
                <c:manualLayout>
                  <c:x val="1.5920399007820676E-3"/>
                  <c:y val="2.4330904904668899E-3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accent3"/>
                        </a:solidFill>
                      </a:defRPr>
                    </a:pPr>
                    <a:fld id="{B660642D-B3DC-490B-9EF5-861354832803}" type="CELLRANGE">
                      <a:rPr lang="en-US">
                        <a:solidFill>
                          <a:schemeClr val="accent3"/>
                        </a:solidFill>
                      </a:rPr>
                      <a:pPr>
                        <a:defRPr>
                          <a:solidFill>
                            <a:schemeClr val="accent3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1582-4A95-8ACD-1A7D0CB3335C}"/>
                </c:ext>
              </c:extLst>
            </c:dLbl>
            <c:dLbl>
              <c:idx val="9"/>
              <c:layout>
                <c:manualLayout>
                  <c:x val="0"/>
                  <c:y val="-4.8661809809339577E-3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tx2"/>
                        </a:solidFill>
                      </a:defRPr>
                    </a:pPr>
                    <a:fld id="{C4754917-E29F-4174-990C-AAD13E914AC7}" type="CELLRANGE">
                      <a:rPr lang="en-US"/>
                      <a:pPr>
                        <a:defRPr>
                          <a:solidFill>
                            <a:schemeClr val="tx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1582-4A95-8ACD-1A7D0CB3335C}"/>
                </c:ext>
              </c:extLst>
            </c:dLbl>
            <c:dLbl>
              <c:idx val="10"/>
              <c:layout>
                <c:manualLayout>
                  <c:x val="-9.0746274344577854E-2"/>
                  <c:y val="-4.3795628828405535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accent2"/>
                        </a:solidFill>
                      </a:defRPr>
                    </a:pPr>
                    <a:fld id="{AACE60FC-9B2A-4370-B9C7-3B067BECF5C7}" type="CELLRANGE">
                      <a:rPr lang="en-US"/>
                      <a:pPr>
                        <a:defRPr>
                          <a:solidFill>
                            <a:schemeClr val="accent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D877-419A-817C-EAC13A5C9878}"/>
                </c:ext>
              </c:extLst>
            </c:dLbl>
            <c:dLbl>
              <c:idx val="11"/>
              <c:layout>
                <c:manualLayout>
                  <c:x val="0"/>
                  <c:y val="-8.9212287395832452E-17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accent2"/>
                        </a:solidFill>
                      </a:defRPr>
                    </a:pPr>
                    <a:fld id="{DC0F606B-BA4A-4886-9C5E-02D428E5B00A}" type="CELLRANGE">
                      <a:rPr lang="en-US">
                        <a:solidFill>
                          <a:schemeClr val="accent2"/>
                        </a:solidFill>
                      </a:rPr>
                      <a:pPr>
                        <a:defRPr>
                          <a:solidFill>
                            <a:schemeClr val="accent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1582-4A95-8ACD-1A7D0CB3335C}"/>
                </c:ext>
              </c:extLst>
            </c:dLbl>
            <c:dLbl>
              <c:idx val="12"/>
              <c:layout>
                <c:manualLayout>
                  <c:x val="-8.9154234443795805E-2"/>
                  <c:y val="3.1630176376070726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accent2"/>
                        </a:solidFill>
                      </a:defRPr>
                    </a:pPr>
                    <a:fld id="{325C1C2F-62B1-491F-89A6-F686C937546E}" type="CELLRANGE">
                      <a:rPr lang="en-US">
                        <a:solidFill>
                          <a:schemeClr val="accent2"/>
                        </a:solidFill>
                      </a:rPr>
                      <a:pPr>
                        <a:defRPr>
                          <a:solidFill>
                            <a:schemeClr val="accent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1582-4A95-8ACD-1A7D0CB3335C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582-4A95-8ACD-1A7D0CB3335C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582-4A95-8ACD-1A7D0CB3335C}"/>
                </c:ext>
              </c:extLst>
            </c:dLbl>
            <c:dLbl>
              <c:idx val="15"/>
              <c:layout>
                <c:manualLayout>
                  <c:x val="-0.13532339156647599"/>
                  <c:y val="-8.2725076675877293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accent2"/>
                        </a:solidFill>
                      </a:defRPr>
                    </a:pPr>
                    <a:fld id="{73AC90C6-2504-408F-B18D-206D2A97501D}" type="CELLRANGE">
                      <a:rPr lang="en-US">
                        <a:solidFill>
                          <a:schemeClr val="accent2"/>
                        </a:solidFill>
                      </a:rPr>
                      <a:pPr>
                        <a:defRPr>
                          <a:solidFill>
                            <a:schemeClr val="accent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1582-4A95-8ACD-1A7D0CB3335C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582-4A95-8ACD-1A7D0CB3335C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582-4A95-8ACD-1A7D0CB3335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xVal>
            <c:numRef>
              <c:f>Sheet1!$A$2:$A$9</c:f>
              <c:numCache>
                <c:formatCode>General</c:formatCode>
                <c:ptCount val="8"/>
                <c:pt idx="0">
                  <c:v>23.419999999999995</c:v>
                </c:pt>
                <c:pt idx="1">
                  <c:v>-18.409999999999997</c:v>
                </c:pt>
                <c:pt idx="2">
                  <c:v>0.23000000000000043</c:v>
                </c:pt>
                <c:pt idx="3">
                  <c:v>82.85</c:v>
                </c:pt>
                <c:pt idx="4">
                  <c:v>54.17</c:v>
                </c:pt>
                <c:pt idx="5">
                  <c:v>10.97999999999999</c:v>
                </c:pt>
                <c:pt idx="6">
                  <c:v>100</c:v>
                </c:pt>
                <c:pt idx="7">
                  <c:v>12.590000000000003</c:v>
                </c:pt>
              </c:numCache>
            </c:numRef>
          </c:xVal>
          <c:yVal>
            <c:numRef>
              <c:f>Sheet1!$B$2:$B$9</c:f>
              <c:numCache>
                <c:formatCode>_-* #,##0_-;\-* #,##0_-;_-* "-"??_-;_-@_-</c:formatCode>
                <c:ptCount val="8"/>
                <c:pt idx="0">
                  <c:v>14.804540183710969</c:v>
                </c:pt>
                <c:pt idx="1">
                  <c:v>65.774808972758663</c:v>
                </c:pt>
                <c:pt idx="2">
                  <c:v>19.591247192592153</c:v>
                </c:pt>
                <c:pt idx="3">
                  <c:v>324.21889000486658</c:v>
                </c:pt>
                <c:pt idx="4">
                  <c:v>195.49422832150162</c:v>
                </c:pt>
                <c:pt idx="5">
                  <c:v>285.61972014467216</c:v>
                </c:pt>
                <c:pt idx="6">
                  <c:v>264.06709373135141</c:v>
                </c:pt>
                <c:pt idx="7">
                  <c:v>96.335418955923032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Sheet1!$E$2:$E$19</c15:f>
                <c15:dlblRangeCache>
                  <c:ptCount val="18"/>
                  <c:pt idx="0">
                    <c:v>Jemena</c:v>
                  </c:pt>
                  <c:pt idx="1">
                    <c:v>Tas (D)</c:v>
                  </c:pt>
                  <c:pt idx="2">
                    <c:v>CitiPower</c:v>
                  </c:pt>
                  <c:pt idx="3">
                    <c:v>Essential</c:v>
                  </c:pt>
                  <c:pt idx="4">
                    <c:v>Energex</c:v>
                  </c:pt>
                  <c:pt idx="5">
                    <c:v>Ausgrid</c:v>
                  </c:pt>
                  <c:pt idx="6">
                    <c:v>Ergon</c:v>
                  </c:pt>
                  <c:pt idx="7">
                    <c:v>Endeavour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499624464"/>
        <c:axId val="-1521900704"/>
      </c:scatterChart>
      <c:valAx>
        <c:axId val="-1499624464"/>
        <c:scaling>
          <c:orientation val="minMax"/>
          <c:min val="-20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AU" b="0" dirty="0"/>
                  <a:t>Reliability improvement (minutes per year)</a:t>
                </a:r>
              </a:p>
            </c:rich>
          </c:tx>
          <c:layout>
            <c:manualLayout>
              <c:xMode val="edge"/>
              <c:yMode val="edge"/>
              <c:x val="0.32880726000280552"/>
              <c:y val="0.94160582822879246"/>
            </c:manualLayout>
          </c:layout>
          <c:overlay val="0"/>
        </c:title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1521900704"/>
        <c:crosses val="autoZero"/>
        <c:crossBetween val="midCat"/>
      </c:valAx>
      <c:valAx>
        <c:axId val="-1521900704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&quot;$&quot;#,##0" sourceLinked="0"/>
        <c:majorTickMark val="out"/>
        <c:minorTickMark val="none"/>
        <c:tickLblPos val="low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1499624464"/>
        <c:crosses val="autoZero"/>
        <c:crossBetween val="midCat"/>
        <c:majorUnit val="1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7360678976100349"/>
          <c:y val="9.9756710109146135E-2"/>
          <c:w val="0.7770081387075245"/>
          <c:h val="0.7579722508903290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Allowed extra capex, in real $2017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DC05E706-04CF-4641-B93B-4E84977EA69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DA2B-4216-98FB-16B61981313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0ACF722-6ECC-402B-9C7E-FB2941B3B7D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DA2B-4216-98FB-16B61981313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C4FD9ED-7F8A-45F7-A026-D57FA626C47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DA2B-4216-98FB-16B619813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Endeavour</c:v>
                </c:pt>
                <c:pt idx="1">
                  <c:v>Essential</c:v>
                </c:pt>
                <c:pt idx="2">
                  <c:v>Ausgrid</c:v>
                </c:pt>
              </c:strCache>
            </c:strRef>
          </c:cat>
          <c:val>
            <c:numRef>
              <c:f>Sheet1!$B$2:$B$4</c:f>
              <c:numCache>
                <c:formatCode>0.0</c:formatCode>
                <c:ptCount val="3"/>
                <c:pt idx="0">
                  <c:v>482.87927054556462</c:v>
                </c:pt>
                <c:pt idx="1">
                  <c:v>461.56018731375053</c:v>
                </c:pt>
                <c:pt idx="2">
                  <c:v>783.86269097496756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Sheet1!$E$2:$E$4</c15:f>
                <c15:dlblRangeCache>
                  <c:ptCount val="3"/>
                  <c:pt idx="0">
                    <c:v>79%</c:v>
                  </c:pt>
                  <c:pt idx="1">
                    <c:v>37%</c:v>
                  </c:pt>
                  <c:pt idx="2">
                    <c:v>36%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3163-465B-B048-19A6CF0C99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Capex overspend above extra allowed, in real $2017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Endeavour</c:v>
                </c:pt>
                <c:pt idx="1">
                  <c:v>Essential</c:v>
                </c:pt>
                <c:pt idx="2">
                  <c:v>Ausgrid</c:v>
                </c:pt>
              </c:strCache>
            </c:strRef>
          </c:cat>
          <c:val>
            <c:numRef>
              <c:f>Sheet1!$C$2:$C$4</c:f>
              <c:numCache>
                <c:formatCode>0.0</c:formatCode>
                <c:ptCount val="3"/>
                <c:pt idx="0">
                  <c:v>125.30773424877873</c:v>
                </c:pt>
                <c:pt idx="1">
                  <c:v>789.85887872446574</c:v>
                </c:pt>
                <c:pt idx="2">
                  <c:v>1372.7560709437246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163-465B-B048-19A6CF0C99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2500"/>
        </c:scaling>
        <c:delete val="0"/>
        <c:axPos val="b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.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500"/>
        <c:dispUnits>
          <c:builtInUnit val="thousands"/>
          <c:dispUnitsLbl>
            <c:layout>
              <c:manualLayout>
                <c:xMode val="edge"/>
                <c:yMode val="edge"/>
                <c:x val="0.50954835212608751"/>
                <c:y val="0.94160582822879246"/>
              </c:manualLayout>
            </c:layout>
            <c:tx>
              <c:rich>
                <a:bodyPr/>
                <a:lstStyle/>
                <a:p>
                  <a:pPr>
                    <a:defRPr b="0"/>
                  </a:pPr>
                  <a:r>
                    <a:rPr lang="en-AU" b="0" dirty="0"/>
                    <a:t>$ billions</a:t>
                  </a:r>
                </a:p>
              </c:rich>
            </c:tx>
          </c:dispUnitsLbl>
        </c:dispUnits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4.801654417571706E-2"/>
          <c:y val="2.4464820672609664E-2"/>
          <c:w val="0.91055858279885094"/>
          <c:h val="0.89652449307900706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ACT</c:v>
                </c:pt>
              </c:strCache>
            </c:strRef>
          </c:tx>
          <c:spPr>
            <a:ln w="38100">
              <a:solidFill>
                <a:srgbClr val="000000"/>
              </a:solidFill>
            </a:ln>
          </c:spPr>
          <c:marker>
            <c:symbol val="none"/>
          </c:marker>
          <c:cat>
            <c:strRef>
              <c:f>Sheet1!$B$1:$S$1</c:f>
              <c:strCache>
                <c:ptCount val="18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  <c:pt idx="10">
                  <c:v>2009</c:v>
                </c:pt>
                <c:pt idx="11">
                  <c:v>2010</c:v>
                </c:pt>
                <c:pt idx="12">
                  <c:v>2011</c:v>
                </c:pt>
                <c:pt idx="13">
                  <c:v>2012</c:v>
                </c:pt>
                <c:pt idx="14">
                  <c:v>2013</c:v>
                </c:pt>
                <c:pt idx="15">
                  <c:v>2014</c:v>
                </c:pt>
                <c:pt idx="16">
                  <c:v>2015</c:v>
                </c:pt>
                <c:pt idx="17">
                  <c:v>2016</c:v>
                </c:pt>
              </c:strCache>
            </c:strRef>
          </c:cat>
          <c:val>
            <c:numRef>
              <c:f>Sheet1!$B$2:$S$2</c:f>
              <c:numCache>
                <c:formatCode>0.00</c:formatCode>
                <c:ptCount val="18"/>
                <c:pt idx="0">
                  <c:v>25.34</c:v>
                </c:pt>
                <c:pt idx="1">
                  <c:v>18.97</c:v>
                </c:pt>
                <c:pt idx="2">
                  <c:v>24.77</c:v>
                </c:pt>
                <c:pt idx="3">
                  <c:v>26.36</c:v>
                </c:pt>
                <c:pt idx="4">
                  <c:v>41.46</c:v>
                </c:pt>
                <c:pt idx="5">
                  <c:v>31.62</c:v>
                </c:pt>
                <c:pt idx="6">
                  <c:v>29.45</c:v>
                </c:pt>
                <c:pt idx="7">
                  <c:v>31.01</c:v>
                </c:pt>
                <c:pt idx="8">
                  <c:v>37.880000000000003</c:v>
                </c:pt>
                <c:pt idx="9">
                  <c:v>44.63</c:v>
                </c:pt>
                <c:pt idx="10">
                  <c:v>40.380000000000003</c:v>
                </c:pt>
                <c:pt idx="11">
                  <c:v>78.81</c:v>
                </c:pt>
                <c:pt idx="12">
                  <c:v>83.86</c:v>
                </c:pt>
                <c:pt idx="13">
                  <c:v>77.23</c:v>
                </c:pt>
                <c:pt idx="14">
                  <c:v>73.92</c:v>
                </c:pt>
                <c:pt idx="15">
                  <c:v>90.74</c:v>
                </c:pt>
                <c:pt idx="16">
                  <c:v>74.89</c:v>
                </c:pt>
                <c:pt idx="17">
                  <c:v>54.34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NSW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cat>
            <c:strRef>
              <c:f>Sheet1!$B$1:$S$1</c:f>
              <c:strCache>
                <c:ptCount val="18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  <c:pt idx="10">
                  <c:v>2009</c:v>
                </c:pt>
                <c:pt idx="11">
                  <c:v>2010</c:v>
                </c:pt>
                <c:pt idx="12">
                  <c:v>2011</c:v>
                </c:pt>
                <c:pt idx="13">
                  <c:v>2012</c:v>
                </c:pt>
                <c:pt idx="14">
                  <c:v>2013</c:v>
                </c:pt>
                <c:pt idx="15">
                  <c:v>2014</c:v>
                </c:pt>
                <c:pt idx="16">
                  <c:v>2015</c:v>
                </c:pt>
                <c:pt idx="17">
                  <c:v>2016</c:v>
                </c:pt>
              </c:strCache>
            </c:strRef>
          </c:cat>
          <c:val>
            <c:numRef>
              <c:f>Sheet1!$B$3:$S$3</c:f>
              <c:numCache>
                <c:formatCode>0.00</c:formatCode>
                <c:ptCount val="18"/>
                <c:pt idx="0">
                  <c:v>635.14</c:v>
                </c:pt>
                <c:pt idx="1">
                  <c:v>770.83999999999992</c:v>
                </c:pt>
                <c:pt idx="2">
                  <c:v>777.96</c:v>
                </c:pt>
                <c:pt idx="3">
                  <c:v>914.97</c:v>
                </c:pt>
                <c:pt idx="4">
                  <c:v>948.88</c:v>
                </c:pt>
                <c:pt idx="5">
                  <c:v>530.37</c:v>
                </c:pt>
                <c:pt idx="6">
                  <c:v>1353.03</c:v>
                </c:pt>
                <c:pt idx="7">
                  <c:v>1711.01</c:v>
                </c:pt>
                <c:pt idx="8">
                  <c:v>2093.5500000000002</c:v>
                </c:pt>
                <c:pt idx="9">
                  <c:v>2311.1</c:v>
                </c:pt>
                <c:pt idx="10">
                  <c:v>2787.79</c:v>
                </c:pt>
                <c:pt idx="11">
                  <c:v>2928.58</c:v>
                </c:pt>
                <c:pt idx="12">
                  <c:v>3246.23</c:v>
                </c:pt>
                <c:pt idx="13">
                  <c:v>3513.96</c:v>
                </c:pt>
                <c:pt idx="14">
                  <c:v>2734.85</c:v>
                </c:pt>
                <c:pt idx="15">
                  <c:v>1938.05</c:v>
                </c:pt>
                <c:pt idx="16">
                  <c:v>1518.11</c:v>
                </c:pt>
                <c:pt idx="17">
                  <c:v>1384.9499999999998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303-476E-B1D1-34916A464221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QLD</c:v>
                </c:pt>
              </c:strCache>
            </c:strRef>
          </c:tx>
          <c:spPr>
            <a:ln w="38100">
              <a:solidFill>
                <a:srgbClr val="621214"/>
              </a:solidFill>
            </a:ln>
          </c:spPr>
          <c:marker>
            <c:symbol val="none"/>
          </c:marker>
          <c:cat>
            <c:strRef>
              <c:f>Sheet1!$B$1:$S$1</c:f>
              <c:strCache>
                <c:ptCount val="18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  <c:pt idx="10">
                  <c:v>2009</c:v>
                </c:pt>
                <c:pt idx="11">
                  <c:v>2010</c:v>
                </c:pt>
                <c:pt idx="12">
                  <c:v>2011</c:v>
                </c:pt>
                <c:pt idx="13">
                  <c:v>2012</c:v>
                </c:pt>
                <c:pt idx="14">
                  <c:v>2013</c:v>
                </c:pt>
                <c:pt idx="15">
                  <c:v>2014</c:v>
                </c:pt>
                <c:pt idx="16">
                  <c:v>2015</c:v>
                </c:pt>
                <c:pt idx="17">
                  <c:v>2016</c:v>
                </c:pt>
              </c:strCache>
            </c:strRef>
          </c:cat>
          <c:val>
            <c:numRef>
              <c:f>Sheet1!$B$4:$S$4</c:f>
              <c:numCache>
                <c:formatCode>General</c:formatCode>
                <c:ptCount val="18"/>
                <c:pt idx="2" formatCode="0.00">
                  <c:v>641.18000000000006</c:v>
                </c:pt>
                <c:pt idx="3" formatCode="0.00">
                  <c:v>772.24</c:v>
                </c:pt>
                <c:pt idx="4" formatCode="0.00">
                  <c:v>847.73</c:v>
                </c:pt>
                <c:pt idx="5" formatCode="0.00">
                  <c:v>863.52</c:v>
                </c:pt>
                <c:pt idx="6" formatCode="0.00">
                  <c:v>1175.3600000000001</c:v>
                </c:pt>
                <c:pt idx="7" formatCode="0.00">
                  <c:v>1810.92</c:v>
                </c:pt>
                <c:pt idx="8" formatCode="0.00">
                  <c:v>1867.96</c:v>
                </c:pt>
                <c:pt idx="9" formatCode="0.00">
                  <c:v>1691.04</c:v>
                </c:pt>
                <c:pt idx="10" formatCode="0.00">
                  <c:v>1910.14</c:v>
                </c:pt>
                <c:pt idx="11" formatCode="0.00">
                  <c:v>2202.0499999999997</c:v>
                </c:pt>
                <c:pt idx="12" formatCode="0.00">
                  <c:v>2095.85</c:v>
                </c:pt>
                <c:pt idx="13" formatCode="0.00">
                  <c:v>1918.3799999999999</c:v>
                </c:pt>
                <c:pt idx="14" formatCode="0.00">
                  <c:v>1919.97</c:v>
                </c:pt>
                <c:pt idx="15" formatCode="0.00">
                  <c:v>1630.6100000000001</c:v>
                </c:pt>
                <c:pt idx="16" formatCode="0.00">
                  <c:v>1623.4099999999999</c:v>
                </c:pt>
                <c:pt idx="17" formatCode="0.00">
                  <c:v>1129.19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303-476E-B1D1-34916A464221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SA</c:v>
                </c:pt>
              </c:strCache>
            </c:strRef>
          </c:tx>
          <c:spPr>
            <a:ln w="38100">
              <a:solidFill>
                <a:srgbClr val="FFC35A"/>
              </a:solidFill>
            </a:ln>
          </c:spPr>
          <c:marker>
            <c:symbol val="none"/>
          </c:marker>
          <c:cat>
            <c:strRef>
              <c:f>Sheet1!$B$1:$S$1</c:f>
              <c:strCache>
                <c:ptCount val="18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  <c:pt idx="10">
                  <c:v>2009</c:v>
                </c:pt>
                <c:pt idx="11">
                  <c:v>2010</c:v>
                </c:pt>
                <c:pt idx="12">
                  <c:v>2011</c:v>
                </c:pt>
                <c:pt idx="13">
                  <c:v>2012</c:v>
                </c:pt>
                <c:pt idx="14">
                  <c:v>2013</c:v>
                </c:pt>
                <c:pt idx="15">
                  <c:v>2014</c:v>
                </c:pt>
                <c:pt idx="16">
                  <c:v>2015</c:v>
                </c:pt>
                <c:pt idx="17">
                  <c:v>2016</c:v>
                </c:pt>
              </c:strCache>
            </c:strRef>
          </c:cat>
          <c:val>
            <c:numRef>
              <c:f>Sheet1!$B$5:$S$5</c:f>
              <c:numCache>
                <c:formatCode>General</c:formatCode>
                <c:ptCount val="18"/>
                <c:pt idx="2" formatCode="0.00">
                  <c:v>113.28</c:v>
                </c:pt>
                <c:pt idx="3" formatCode="0.00">
                  <c:v>127.39</c:v>
                </c:pt>
                <c:pt idx="4" formatCode="0.00">
                  <c:v>146.54</c:v>
                </c:pt>
                <c:pt idx="5" formatCode="0.00">
                  <c:v>179.45</c:v>
                </c:pt>
                <c:pt idx="6" formatCode="0.00">
                  <c:v>127.12</c:v>
                </c:pt>
                <c:pt idx="7" formatCode="0.00">
                  <c:v>197.96</c:v>
                </c:pt>
                <c:pt idx="8" formatCode="0.00">
                  <c:v>157.28</c:v>
                </c:pt>
                <c:pt idx="9" formatCode="0.00">
                  <c:v>150.31</c:v>
                </c:pt>
                <c:pt idx="10" formatCode="0.00">
                  <c:v>205.51</c:v>
                </c:pt>
                <c:pt idx="11" formatCode="0.00">
                  <c:v>228.96</c:v>
                </c:pt>
                <c:pt idx="12" formatCode="0.00">
                  <c:v>313.04000000000002</c:v>
                </c:pt>
                <c:pt idx="13" formatCode="0.00">
                  <c:v>364.54</c:v>
                </c:pt>
                <c:pt idx="14" formatCode="0.00">
                  <c:v>366</c:v>
                </c:pt>
                <c:pt idx="15" formatCode="0.00">
                  <c:v>309.89</c:v>
                </c:pt>
                <c:pt idx="16" formatCode="0.00">
                  <c:v>350.79</c:v>
                </c:pt>
                <c:pt idx="17" formatCode="0.00">
                  <c:v>236.71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B4E-4AE3-AC7F-F5CA26F833D7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TAS</c:v>
                </c:pt>
              </c:strCache>
            </c:strRef>
          </c:tx>
          <c:spPr>
            <a:ln w="38100">
              <a:solidFill>
                <a:srgbClr val="FFE07F"/>
              </a:solidFill>
            </a:ln>
          </c:spPr>
          <c:marker>
            <c:symbol val="none"/>
          </c:marker>
          <c:cat>
            <c:strRef>
              <c:f>Sheet1!$B$1:$S$1</c:f>
              <c:strCache>
                <c:ptCount val="18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  <c:pt idx="10">
                  <c:v>2009</c:v>
                </c:pt>
                <c:pt idx="11">
                  <c:v>2010</c:v>
                </c:pt>
                <c:pt idx="12">
                  <c:v>2011</c:v>
                </c:pt>
                <c:pt idx="13">
                  <c:v>2012</c:v>
                </c:pt>
                <c:pt idx="14">
                  <c:v>2013</c:v>
                </c:pt>
                <c:pt idx="15">
                  <c:v>2014</c:v>
                </c:pt>
                <c:pt idx="16">
                  <c:v>2015</c:v>
                </c:pt>
                <c:pt idx="17">
                  <c:v>2016</c:v>
                </c:pt>
              </c:strCache>
            </c:strRef>
          </c:cat>
          <c:val>
            <c:numRef>
              <c:f>Sheet1!$B$6:$S$6</c:f>
              <c:numCache>
                <c:formatCode>0.00</c:formatCode>
                <c:ptCount val="18"/>
                <c:pt idx="0">
                  <c:v>51.53</c:v>
                </c:pt>
                <c:pt idx="1">
                  <c:v>64.489999999999995</c:v>
                </c:pt>
                <c:pt idx="2">
                  <c:v>55.58</c:v>
                </c:pt>
                <c:pt idx="3">
                  <c:v>50.44</c:v>
                </c:pt>
                <c:pt idx="4">
                  <c:v>51.85</c:v>
                </c:pt>
                <c:pt idx="5">
                  <c:v>85.74</c:v>
                </c:pt>
                <c:pt idx="6">
                  <c:v>109.12</c:v>
                </c:pt>
                <c:pt idx="7">
                  <c:v>132.71</c:v>
                </c:pt>
                <c:pt idx="8">
                  <c:v>143.41</c:v>
                </c:pt>
                <c:pt idx="9">
                  <c:v>131.63</c:v>
                </c:pt>
                <c:pt idx="10">
                  <c:v>158</c:v>
                </c:pt>
                <c:pt idx="11">
                  <c:v>170.39</c:v>
                </c:pt>
                <c:pt idx="12">
                  <c:v>160.33000000000001</c:v>
                </c:pt>
                <c:pt idx="13">
                  <c:v>157.25</c:v>
                </c:pt>
                <c:pt idx="14">
                  <c:v>97.51</c:v>
                </c:pt>
                <c:pt idx="15">
                  <c:v>106.17</c:v>
                </c:pt>
                <c:pt idx="16">
                  <c:v>105.3</c:v>
                </c:pt>
                <c:pt idx="17">
                  <c:v>117.75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B4E-4AE3-AC7F-F5CA26F833D7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VIC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cat>
            <c:strRef>
              <c:f>Sheet1!$B$1:$S$1</c:f>
              <c:strCache>
                <c:ptCount val="18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  <c:pt idx="10">
                  <c:v>2009</c:v>
                </c:pt>
                <c:pt idx="11">
                  <c:v>2010</c:v>
                </c:pt>
                <c:pt idx="12">
                  <c:v>2011</c:v>
                </c:pt>
                <c:pt idx="13">
                  <c:v>2012</c:v>
                </c:pt>
                <c:pt idx="14">
                  <c:v>2013</c:v>
                </c:pt>
                <c:pt idx="15">
                  <c:v>2014</c:v>
                </c:pt>
                <c:pt idx="16">
                  <c:v>2015</c:v>
                </c:pt>
                <c:pt idx="17">
                  <c:v>2016</c:v>
                </c:pt>
              </c:strCache>
            </c:strRef>
          </c:cat>
          <c:val>
            <c:numRef>
              <c:f>Sheet1!$B$7:$S$7</c:f>
              <c:numCache>
                <c:formatCode>0.00</c:formatCode>
                <c:ptCount val="18"/>
                <c:pt idx="1">
                  <c:v>567.28</c:v>
                </c:pt>
                <c:pt idx="2">
                  <c:v>565.52</c:v>
                </c:pt>
                <c:pt idx="3">
                  <c:v>460.57</c:v>
                </c:pt>
                <c:pt idx="4">
                  <c:v>491.21999999999991</c:v>
                </c:pt>
                <c:pt idx="5">
                  <c:v>556.99</c:v>
                </c:pt>
                <c:pt idx="6">
                  <c:v>746.4</c:v>
                </c:pt>
                <c:pt idx="7">
                  <c:v>668.09</c:v>
                </c:pt>
                <c:pt idx="8">
                  <c:v>637.6</c:v>
                </c:pt>
                <c:pt idx="9">
                  <c:v>694.04</c:v>
                </c:pt>
                <c:pt idx="10">
                  <c:v>810.40000000000009</c:v>
                </c:pt>
                <c:pt idx="11">
                  <c:v>941.5</c:v>
                </c:pt>
                <c:pt idx="12">
                  <c:v>1083</c:v>
                </c:pt>
                <c:pt idx="13">
                  <c:v>1134.33</c:v>
                </c:pt>
                <c:pt idx="14">
                  <c:v>1223.7199999999998</c:v>
                </c:pt>
                <c:pt idx="15">
                  <c:v>1310.68</c:v>
                </c:pt>
                <c:pt idx="16">
                  <c:v>1232.6099999999999</c:v>
                </c:pt>
                <c:pt idx="17">
                  <c:v>960.48000000000013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B4E-4AE3-AC7F-F5CA26F833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2"/>
        <c:noMultiLvlLbl val="0"/>
      </c:catAx>
      <c:valAx>
        <c:axId val="25041984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  <c:majorUnit val="1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2979812307270722E-2"/>
          <c:y val="2.4464820672609699E-2"/>
          <c:w val="0.9235635318565304"/>
          <c:h val="0.8332641403268655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Real change in RAB per customer (2006-2016)</c:v>
                </c:pt>
              </c:strCache>
            </c:strRef>
          </c:tx>
          <c:spPr>
            <a:ln w="25400">
              <a:noFill/>
            </a:ln>
          </c:spPr>
          <c:marker>
            <c:symbol val="circle"/>
            <c:size val="10"/>
            <c:spPr>
              <a:solidFill>
                <a:srgbClr val="F68B33"/>
              </a:solidFill>
              <a:ln w="3175">
                <a:solidFill>
                  <a:schemeClr val="accent2"/>
                </a:solidFill>
              </a:ln>
            </c:spPr>
          </c:marker>
          <c:dPt>
            <c:idx val="0"/>
            <c:marker>
              <c:spPr>
                <a:solidFill>
                  <a:srgbClr val="000000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1582-4A95-8ACD-1A7D0CB3335C}"/>
              </c:ext>
            </c:extLst>
          </c:dPt>
          <c:dPt>
            <c:idx val="2"/>
            <c:marker>
              <c:spPr>
                <a:solidFill>
                  <a:srgbClr val="FFE07F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1582-4A95-8ACD-1A7D0CB3335C}"/>
              </c:ext>
            </c:extLst>
          </c:dPt>
          <c:dPt>
            <c:idx val="4"/>
            <c:marker>
              <c:spPr>
                <a:solidFill>
                  <a:srgbClr val="A02226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1582-4A95-8ACD-1A7D0CB3335C}"/>
              </c:ext>
            </c:extLst>
          </c:dPt>
          <c:dPt>
            <c:idx val="5"/>
            <c:marker>
              <c:spPr>
                <a:solidFill>
                  <a:srgbClr val="621214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1582-4A95-8ACD-1A7D0CB3335C}"/>
              </c:ext>
            </c:extLst>
          </c:dPt>
          <c:dPt>
            <c:idx val="6"/>
            <c:marker>
              <c:spPr>
                <a:solidFill>
                  <a:srgbClr val="A02226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1582-4A95-8ACD-1A7D0CB3335C}"/>
              </c:ext>
            </c:extLst>
          </c:dPt>
          <c:dPt>
            <c:idx val="7"/>
            <c:marker>
              <c:spPr>
                <a:solidFill>
                  <a:srgbClr val="621214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1582-4A95-8ACD-1A7D0CB3335C}"/>
              </c:ext>
            </c:extLst>
          </c:dPt>
          <c:dPt>
            <c:idx val="8"/>
            <c:marker>
              <c:spPr>
                <a:solidFill>
                  <a:srgbClr val="FFC35A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1582-4A95-8ACD-1A7D0CB3335C}"/>
              </c:ext>
            </c:extLst>
          </c:dPt>
          <c:dPt>
            <c:idx val="9"/>
            <c:marker>
              <c:spPr>
                <a:solidFill>
                  <a:srgbClr val="A02226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1582-4A95-8ACD-1A7D0CB3335C}"/>
              </c:ext>
            </c:extLst>
          </c:dPt>
          <c:dPt>
            <c:idx val="13"/>
            <c:marker>
              <c:spPr>
                <a:solidFill>
                  <a:srgbClr val="FFC35A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1582-4A95-8ACD-1A7D0CB3335C}"/>
              </c:ext>
            </c:extLst>
          </c:dPt>
          <c:dPt>
            <c:idx val="14"/>
            <c:marker>
              <c:spPr>
                <a:solidFill>
                  <a:srgbClr val="621214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1582-4A95-8ACD-1A7D0CB3335C}"/>
              </c:ext>
            </c:extLst>
          </c:dPt>
          <c:dPt>
            <c:idx val="15"/>
            <c:marker>
              <c:spPr>
                <a:solidFill>
                  <a:srgbClr val="F68B33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1582-4A95-8ACD-1A7D0CB3335C}"/>
              </c:ext>
            </c:extLst>
          </c:dPt>
          <c:dPt>
            <c:idx val="16"/>
            <c:marker>
              <c:spPr>
                <a:solidFill>
                  <a:srgbClr val="FFE07F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1582-4A95-8ACD-1A7D0CB3335C}"/>
              </c:ext>
            </c:extLst>
          </c:dPt>
          <c:dPt>
            <c:idx val="17"/>
            <c:marker>
              <c:spPr>
                <a:solidFill>
                  <a:srgbClr val="A02226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1582-4A95-8ACD-1A7D0CB3335C}"/>
              </c:ext>
            </c:extLst>
          </c:dPt>
          <c:dLbls>
            <c:dLbl>
              <c:idx val="0"/>
              <c:layout>
                <c:manualLayout>
                  <c:x val="-3.9095234949362472E-3"/>
                  <c:y val="-5.5961081280740517E-2"/>
                </c:manualLayout>
              </c:layout>
              <c:tx>
                <c:rich>
                  <a:bodyPr/>
                  <a:lstStyle/>
                  <a:p>
                    <a:fld id="{A9BF1E99-07A9-4080-BA6C-A1BF75562E9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1582-4A95-8ACD-1A7D0CB3335C}"/>
                </c:ext>
              </c:extLst>
            </c:dLbl>
            <c:dLbl>
              <c:idx val="1"/>
              <c:layout>
                <c:manualLayout>
                  <c:x val="3.1840798015641352E-3"/>
                  <c:y val="8.9212287395832452E-17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accent2"/>
                        </a:solidFill>
                      </a:defRPr>
                    </a:pPr>
                    <a:fld id="{1C049688-C9FA-4134-8A8F-5D6D896AFF8D}" type="CELLRANGE">
                      <a:rPr lang="en-US" dirty="0">
                        <a:solidFill>
                          <a:schemeClr val="accent2"/>
                        </a:solidFill>
                      </a:rPr>
                      <a:pPr>
                        <a:defRPr>
                          <a:solidFill>
                            <a:schemeClr val="accent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1582-4A95-8ACD-1A7D0CB3335C}"/>
                </c:ext>
              </c:extLst>
            </c:dLbl>
            <c:dLbl>
              <c:idx val="2"/>
              <c:layout>
                <c:manualLayout>
                  <c:x val="-3.1180289493025547E-2"/>
                  <c:y val="-6.3260352752141452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accent4"/>
                        </a:solidFill>
                      </a:defRPr>
                    </a:pPr>
                    <a:fld id="{8F0C9069-B6CE-464D-B711-F679427D6818}" type="CELLRANGE">
                      <a:rPr lang="en-US">
                        <a:solidFill>
                          <a:schemeClr val="accent4"/>
                        </a:solidFill>
                      </a:rPr>
                      <a:pPr>
                        <a:defRPr>
                          <a:solidFill>
                            <a:schemeClr val="accent4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1582-4A95-8ACD-1A7D0CB3335C}"/>
                </c:ext>
              </c:extLst>
            </c:dLbl>
            <c:dLbl>
              <c:idx val="3"/>
              <c:layout>
                <c:manualLayout>
                  <c:x val="3.1840798015641061E-3"/>
                  <c:y val="-3.4063266866537795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accent2"/>
                        </a:solidFill>
                      </a:defRPr>
                    </a:pPr>
                    <a:fld id="{D91523C1-01D5-4AB0-8B4A-DAE19A46A04E}" type="CELLRANGE">
                      <a:rPr lang="en-US"/>
                      <a:pPr>
                        <a:defRPr>
                          <a:solidFill>
                            <a:schemeClr val="accent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D877-419A-817C-EAC13A5C9878}"/>
                </c:ext>
              </c:extLst>
            </c:dLbl>
            <c:dLbl>
              <c:idx val="4"/>
              <c:layout>
                <c:manualLayout>
                  <c:x val="3.1840798015641352E-3"/>
                  <c:y val="-4.4606143697916226E-17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tx2"/>
                        </a:solidFill>
                      </a:defRPr>
                    </a:pPr>
                    <a:fld id="{C8BF8FE3-2F2D-4205-A463-DB5BA95E73F8}" type="CELLRANGE">
                      <a:rPr lang="en-US">
                        <a:solidFill>
                          <a:schemeClr val="tx2"/>
                        </a:solidFill>
                      </a:rPr>
                      <a:pPr>
                        <a:defRPr>
                          <a:solidFill>
                            <a:schemeClr val="tx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1582-4A95-8ACD-1A7D0CB3335C}"/>
                </c:ext>
              </c:extLst>
            </c:dLbl>
            <c:dLbl>
              <c:idx val="5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bg2"/>
                        </a:solidFill>
                      </a:defRPr>
                    </a:pPr>
                    <a:fld id="{EA14E825-501B-4FC2-AAAF-DA9791DFEB4D}" type="CELLRANGE">
                      <a:rPr lang="en-AU"/>
                      <a:pPr>
                        <a:defRPr>
                          <a:solidFill>
                            <a:schemeClr val="bg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1582-4A95-8ACD-1A7D0CB3335C}"/>
                </c:ext>
              </c:extLst>
            </c:dLbl>
            <c:dLbl>
              <c:idx val="6"/>
              <c:layout>
                <c:manualLayout>
                  <c:x val="6.3681596031282704E-3"/>
                  <c:y val="-1.4598542942801874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tx2"/>
                        </a:solidFill>
                      </a:defRPr>
                    </a:pPr>
                    <a:fld id="{612DA90F-8F16-486A-B980-3BFE3F0984B8}" type="CELLRANGE">
                      <a:rPr lang="en-US">
                        <a:solidFill>
                          <a:schemeClr val="tx2"/>
                        </a:solidFill>
                      </a:rPr>
                      <a:pPr>
                        <a:defRPr>
                          <a:solidFill>
                            <a:schemeClr val="tx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1582-4A95-8ACD-1A7D0CB3335C}"/>
                </c:ext>
              </c:extLst>
            </c:dLbl>
            <c:dLbl>
              <c:idx val="7"/>
              <c:layout>
                <c:manualLayout>
                  <c:x val="4.7761197023462026E-3"/>
                  <c:y val="-2.4330904904670014E-3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bg2"/>
                        </a:solidFill>
                      </a:defRPr>
                    </a:pPr>
                    <a:fld id="{5E76DA59-11D8-4290-84C8-42676ED55A5A}" type="CELLRANGE">
                      <a:rPr lang="en-US">
                        <a:solidFill>
                          <a:schemeClr val="bg2"/>
                        </a:solidFill>
                      </a:rPr>
                      <a:pPr>
                        <a:defRPr>
                          <a:solidFill>
                            <a:schemeClr val="bg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1582-4A95-8ACD-1A7D0CB3335C}"/>
                </c:ext>
              </c:extLst>
            </c:dLbl>
            <c:dLbl>
              <c:idx val="8"/>
              <c:layout>
                <c:manualLayout>
                  <c:x val="1.5920399007820676E-3"/>
                  <c:y val="2.4330904904668899E-3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accent3"/>
                        </a:solidFill>
                      </a:defRPr>
                    </a:pPr>
                    <a:fld id="{B660642D-B3DC-490B-9EF5-861354832803}" type="CELLRANGE">
                      <a:rPr lang="en-US">
                        <a:solidFill>
                          <a:schemeClr val="accent3"/>
                        </a:solidFill>
                      </a:rPr>
                      <a:pPr>
                        <a:defRPr>
                          <a:solidFill>
                            <a:schemeClr val="accent3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1582-4A95-8ACD-1A7D0CB3335C}"/>
                </c:ext>
              </c:extLst>
            </c:dLbl>
            <c:dLbl>
              <c:idx val="9"/>
              <c:layout>
                <c:manualLayout>
                  <c:x val="0"/>
                  <c:y val="-4.8661809809339577E-3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tx2"/>
                        </a:solidFill>
                      </a:defRPr>
                    </a:pPr>
                    <a:fld id="{BF835AFB-914B-4B06-AF3B-80AB6B50A609}" type="CELLRANGE">
                      <a:rPr lang="en-US"/>
                      <a:pPr>
                        <a:defRPr>
                          <a:solidFill>
                            <a:schemeClr val="tx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1582-4A95-8ACD-1A7D0CB3335C}"/>
                </c:ext>
              </c:extLst>
            </c:dLbl>
            <c:dLbl>
              <c:idx val="10"/>
              <c:layout>
                <c:manualLayout>
                  <c:x val="-9.0746274344577854E-2"/>
                  <c:y val="-4.3795628828405535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accent2"/>
                        </a:solidFill>
                      </a:defRPr>
                    </a:pPr>
                    <a:fld id="{B42523CF-3A95-45CF-BD2A-1FD856E41366}" type="CELLRANGE">
                      <a:rPr lang="en-US"/>
                      <a:pPr>
                        <a:defRPr>
                          <a:solidFill>
                            <a:schemeClr val="accent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D877-419A-817C-EAC13A5C9878}"/>
                </c:ext>
              </c:extLst>
            </c:dLbl>
            <c:dLbl>
              <c:idx val="11"/>
              <c:layout>
                <c:manualLayout>
                  <c:x val="0"/>
                  <c:y val="-8.9212287395832452E-17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accent2"/>
                        </a:solidFill>
                      </a:defRPr>
                    </a:pPr>
                    <a:fld id="{DC0F606B-BA4A-4886-9C5E-02D428E5B00A}" type="CELLRANGE">
                      <a:rPr lang="en-US">
                        <a:solidFill>
                          <a:schemeClr val="accent2"/>
                        </a:solidFill>
                      </a:rPr>
                      <a:pPr>
                        <a:defRPr>
                          <a:solidFill>
                            <a:schemeClr val="accent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1582-4A95-8ACD-1A7D0CB3335C}"/>
                </c:ext>
              </c:extLst>
            </c:dLbl>
            <c:dLbl>
              <c:idx val="12"/>
              <c:layout>
                <c:manualLayout>
                  <c:x val="-8.9154234443795805E-2"/>
                  <c:y val="3.1630176376070726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accent2"/>
                        </a:solidFill>
                      </a:defRPr>
                    </a:pPr>
                    <a:fld id="{325C1C2F-62B1-491F-89A6-F686C937546E}" type="CELLRANGE">
                      <a:rPr lang="en-US">
                        <a:solidFill>
                          <a:schemeClr val="accent2"/>
                        </a:solidFill>
                      </a:rPr>
                      <a:pPr>
                        <a:defRPr>
                          <a:solidFill>
                            <a:schemeClr val="accent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1582-4A95-8ACD-1A7D0CB3335C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582-4A95-8ACD-1A7D0CB3335C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582-4A95-8ACD-1A7D0CB3335C}"/>
                </c:ext>
              </c:extLst>
            </c:dLbl>
            <c:dLbl>
              <c:idx val="15"/>
              <c:layout>
                <c:manualLayout>
                  <c:x val="-0.13532339156647599"/>
                  <c:y val="-8.2725076675877293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accent2"/>
                        </a:solidFill>
                      </a:defRPr>
                    </a:pPr>
                    <a:fld id="{73AC90C6-2504-408F-B18D-206D2A97501D}" type="CELLRANGE">
                      <a:rPr lang="en-US">
                        <a:solidFill>
                          <a:schemeClr val="accent2"/>
                        </a:solidFill>
                      </a:rPr>
                      <a:pPr>
                        <a:defRPr>
                          <a:solidFill>
                            <a:schemeClr val="accent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1582-4A95-8ACD-1A7D0CB3335C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582-4A95-8ACD-1A7D0CB3335C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582-4A95-8ACD-1A7D0CB3335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xVal>
            <c:numRef>
              <c:f>Sheet1!$A$2:$A$14</c:f>
              <c:numCache>
                <c:formatCode>General</c:formatCode>
                <c:ptCount val="13"/>
                <c:pt idx="0">
                  <c:v>-0.10000000000000142</c:v>
                </c:pt>
                <c:pt idx="1">
                  <c:v>23.419999999999995</c:v>
                </c:pt>
                <c:pt idx="2">
                  <c:v>-18.409999999999997</c:v>
                </c:pt>
                <c:pt idx="3">
                  <c:v>0.23000000000000043</c:v>
                </c:pt>
                <c:pt idx="4">
                  <c:v>82.85</c:v>
                </c:pt>
                <c:pt idx="5">
                  <c:v>54.17</c:v>
                </c:pt>
                <c:pt idx="6">
                  <c:v>10.97999999999999</c:v>
                </c:pt>
                <c:pt idx="7">
                  <c:v>100</c:v>
                </c:pt>
                <c:pt idx="8">
                  <c:v>17.430000000000007</c:v>
                </c:pt>
                <c:pt idx="9">
                  <c:v>12.590000000000003</c:v>
                </c:pt>
                <c:pt idx="10">
                  <c:v>-8.539999999999992</c:v>
                </c:pt>
                <c:pt idx="11">
                  <c:v>18.180000000000007</c:v>
                </c:pt>
                <c:pt idx="12">
                  <c:v>-4.1200000000000045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469</c:v>
                </c:pt>
                <c:pt idx="1">
                  <c:v>886</c:v>
                </c:pt>
                <c:pt idx="2">
                  <c:v>940</c:v>
                </c:pt>
                <c:pt idx="3">
                  <c:v>266</c:v>
                </c:pt>
                <c:pt idx="4">
                  <c:v>3767</c:v>
                </c:pt>
                <c:pt idx="5">
                  <c:v>2867</c:v>
                </c:pt>
                <c:pt idx="6">
                  <c:v>4105</c:v>
                </c:pt>
                <c:pt idx="7">
                  <c:v>4267</c:v>
                </c:pt>
                <c:pt idx="8">
                  <c:v>204</c:v>
                </c:pt>
                <c:pt idx="9">
                  <c:v>2109</c:v>
                </c:pt>
                <c:pt idx="10">
                  <c:v>543</c:v>
                </c:pt>
                <c:pt idx="11">
                  <c:v>1685</c:v>
                </c:pt>
                <c:pt idx="12">
                  <c:v>355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Sheet1!$E$2:$E$19</c15:f>
                <c15:dlblRangeCache>
                  <c:ptCount val="18"/>
                  <c:pt idx="0">
                    <c:v>ACT</c:v>
                  </c:pt>
                  <c:pt idx="1">
                    <c:v>Jemena</c:v>
                  </c:pt>
                  <c:pt idx="2">
                    <c:v>Tas (D)</c:v>
                  </c:pt>
                  <c:pt idx="3">
                    <c:v>CitiPower</c:v>
                  </c:pt>
                  <c:pt idx="4">
                    <c:v>Essential</c:v>
                  </c:pt>
                  <c:pt idx="5">
                    <c:v>Energex</c:v>
                  </c:pt>
                  <c:pt idx="6">
                    <c:v>Ausgrid</c:v>
                  </c:pt>
                  <c:pt idx="7">
                    <c:v>Ergon</c:v>
                  </c:pt>
                  <c:pt idx="8">
                    <c:v>SA (D)</c:v>
                  </c:pt>
                  <c:pt idx="9">
                    <c:v>Endeavour</c:v>
                  </c:pt>
                  <c:pt idx="10">
                    <c:v>Powercor</c:v>
                  </c:pt>
                  <c:pt idx="11">
                    <c:v>AusNet (D)</c:v>
                  </c:pt>
                  <c:pt idx="12">
                    <c:v>United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499624464"/>
        <c:axId val="-1521900704"/>
      </c:scatterChart>
      <c:valAx>
        <c:axId val="-1499624464"/>
        <c:scaling>
          <c:orientation val="minMax"/>
          <c:min val="-20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AU" b="0" dirty="0"/>
                  <a:t>Reliability improvement (minutes)</a:t>
                </a:r>
              </a:p>
            </c:rich>
          </c:tx>
          <c:layout>
            <c:manualLayout>
              <c:xMode val="edge"/>
              <c:yMode val="edge"/>
              <c:x val="0.35427989841531859"/>
              <c:y val="0.94160582822879246"/>
            </c:manualLayout>
          </c:layout>
          <c:overlay val="0"/>
        </c:title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1521900704"/>
        <c:crosses val="autoZero"/>
        <c:crossBetween val="midCat"/>
      </c:valAx>
      <c:valAx>
        <c:axId val="-1521900704"/>
        <c:scaling>
          <c:orientation val="minMax"/>
          <c:max val="50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low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1499624464"/>
        <c:crosses val="autoZero"/>
        <c:crossBetween val="midCat"/>
        <c:majorUnit val="1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033311241168096"/>
          <c:y val="2.4464815985593042E-2"/>
          <c:w val="0.88852260828284468"/>
          <c:h val="0.819395367549859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Change in RAB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Sheet1!$A$2:$A$22</c:f>
              <c:strCache>
                <c:ptCount val="21"/>
                <c:pt idx="0">
                  <c:v>Es</c:v>
                </c:pt>
                <c:pt idx="1">
                  <c:v>A</c:v>
                </c:pt>
                <c:pt idx="2">
                  <c:v>Ed</c:v>
                </c:pt>
                <c:pt idx="3">
                  <c:v>T</c:v>
                </c:pt>
                <c:pt idx="5">
                  <c:v>Ex</c:v>
                </c:pt>
                <c:pt idx="6">
                  <c:v>Er</c:v>
                </c:pt>
                <c:pt idx="7">
                  <c:v>P</c:v>
                </c:pt>
                <c:pt idx="9">
                  <c:v>T</c:v>
                </c:pt>
                <c:pt idx="10">
                  <c:v>D</c:v>
                </c:pt>
                <c:pt idx="12">
                  <c:v>T</c:v>
                </c:pt>
                <c:pt idx="13">
                  <c:v>D</c:v>
                </c:pt>
                <c:pt idx="15">
                  <c:v>C</c:v>
                </c:pt>
                <c:pt idx="16">
                  <c:v>AD</c:v>
                </c:pt>
                <c:pt idx="17">
                  <c:v>J</c:v>
                </c:pt>
                <c:pt idx="18">
                  <c:v>U</c:v>
                </c:pt>
                <c:pt idx="19">
                  <c:v>P</c:v>
                </c:pt>
                <c:pt idx="20">
                  <c:v>AT</c:v>
                </c:pt>
              </c:strCache>
            </c:strRef>
          </c:cat>
          <c:val>
            <c:numRef>
              <c:f>Sheet1!$B$2:$B$22</c:f>
              <c:numCache>
                <c:formatCode>0%</c:formatCode>
                <c:ptCount val="21"/>
                <c:pt idx="0">
                  <c:v>1.5106068368229086</c:v>
                </c:pt>
                <c:pt idx="1">
                  <c:v>1.3779572177406667</c:v>
                </c:pt>
                <c:pt idx="2">
                  <c:v>1.1067158797186645</c:v>
                </c:pt>
                <c:pt idx="3">
                  <c:v>1.0073705426356585</c:v>
                </c:pt>
                <c:pt idx="5">
                  <c:v>1.1634854835954469</c:v>
                </c:pt>
                <c:pt idx="6">
                  <c:v>0.95012672095979045</c:v>
                </c:pt>
                <c:pt idx="7">
                  <c:v>1.0633288006681247</c:v>
                </c:pt>
                <c:pt idx="9">
                  <c:v>0.90128941939286766</c:v>
                </c:pt>
                <c:pt idx="10">
                  <c:v>0.35486536806069929</c:v>
                </c:pt>
                <c:pt idx="12">
                  <c:v>1.0032061302650463</c:v>
                </c:pt>
                <c:pt idx="13">
                  <c:v>0.17446073295915368</c:v>
                </c:pt>
                <c:pt idx="15">
                  <c:v>1.0229057469180531</c:v>
                </c:pt>
                <c:pt idx="16">
                  <c:v>0.73244145670412875</c:v>
                </c:pt>
                <c:pt idx="17">
                  <c:v>0.66489376048977156</c:v>
                </c:pt>
                <c:pt idx="18">
                  <c:v>0.63975405191856527</c:v>
                </c:pt>
                <c:pt idx="19">
                  <c:v>0.62239832213579904</c:v>
                </c:pt>
                <c:pt idx="20">
                  <c:v>0.12476846807583379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A34-4138-B5E6-26F4B8707154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Change in network use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Sheet1!$A$2:$A$22</c:f>
              <c:strCache>
                <c:ptCount val="21"/>
                <c:pt idx="0">
                  <c:v>Es</c:v>
                </c:pt>
                <c:pt idx="1">
                  <c:v>A</c:v>
                </c:pt>
                <c:pt idx="2">
                  <c:v>Ed</c:v>
                </c:pt>
                <c:pt idx="3">
                  <c:v>T</c:v>
                </c:pt>
                <c:pt idx="5">
                  <c:v>Ex</c:v>
                </c:pt>
                <c:pt idx="6">
                  <c:v>Er</c:v>
                </c:pt>
                <c:pt idx="7">
                  <c:v>P</c:v>
                </c:pt>
                <c:pt idx="9">
                  <c:v>T</c:v>
                </c:pt>
                <c:pt idx="10">
                  <c:v>D</c:v>
                </c:pt>
                <c:pt idx="12">
                  <c:v>T</c:v>
                </c:pt>
                <c:pt idx="13">
                  <c:v>D</c:v>
                </c:pt>
                <c:pt idx="15">
                  <c:v>C</c:v>
                </c:pt>
                <c:pt idx="16">
                  <c:v>AD</c:v>
                </c:pt>
                <c:pt idx="17">
                  <c:v>J</c:v>
                </c:pt>
                <c:pt idx="18">
                  <c:v>U</c:v>
                </c:pt>
                <c:pt idx="19">
                  <c:v>P</c:v>
                </c:pt>
                <c:pt idx="20">
                  <c:v>AT</c:v>
                </c:pt>
              </c:strCache>
            </c:strRef>
          </c:cat>
          <c:val>
            <c:numRef>
              <c:f>Sheet1!$C$2:$C$22</c:f>
              <c:numCache>
                <c:formatCode>0%</c:formatCode>
                <c:ptCount val="21"/>
                <c:pt idx="0">
                  <c:v>0.42219468093741797</c:v>
                </c:pt>
                <c:pt idx="1">
                  <c:v>0.50617239545018644</c:v>
                </c:pt>
                <c:pt idx="2">
                  <c:v>0.81084625934969923</c:v>
                </c:pt>
                <c:pt idx="3">
                  <c:v>0.50808541683554953</c:v>
                </c:pt>
                <c:pt idx="5">
                  <c:v>0.45049855576883663</c:v>
                </c:pt>
                <c:pt idx="6">
                  <c:v>0.49864398498908891</c:v>
                </c:pt>
                <c:pt idx="7">
                  <c:v>0.80668332339645143</c:v>
                </c:pt>
                <c:pt idx="9">
                  <c:v>0.24879981662057857</c:v>
                </c:pt>
                <c:pt idx="10">
                  <c:v>0.15894503344922731</c:v>
                </c:pt>
                <c:pt idx="12">
                  <c:v>0.4157185234204569</c:v>
                </c:pt>
                <c:pt idx="13">
                  <c:v>0.35446676308259378</c:v>
                </c:pt>
                <c:pt idx="15">
                  <c:v>0.96594456862903255</c:v>
                </c:pt>
                <c:pt idx="16">
                  <c:v>0.89774431021762902</c:v>
                </c:pt>
                <c:pt idx="17">
                  <c:v>0.61457100836729994</c:v>
                </c:pt>
                <c:pt idx="18">
                  <c:v>1.1181778195443168</c:v>
                </c:pt>
                <c:pt idx="19">
                  <c:v>1.5136144775057323</c:v>
                </c:pt>
                <c:pt idx="20">
                  <c:v>0.62541574268190914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34-4138-B5E6-26F4B8707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  <c:max val="1.51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  <c:majorUnit val="0.30000000000000004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9.8748957652746813E-2"/>
          <c:y val="2.4464820672609664E-2"/>
          <c:w val="0.89561960931596452"/>
          <c:h val="0.890026608814033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LOCATION 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ESS</c:v>
                </c:pt>
                <c:pt idx="1">
                  <c:v>AGD</c:v>
                </c:pt>
                <c:pt idx="2">
                  <c:v>END</c:v>
                </c:pt>
                <c:pt idx="3">
                  <c:v>ENX</c:v>
                </c:pt>
                <c:pt idx="4">
                  <c:v>ERG</c:v>
                </c:pt>
                <c:pt idx="6">
                  <c:v>ACT</c:v>
                </c:pt>
                <c:pt idx="7">
                  <c:v>SA</c:v>
                </c:pt>
                <c:pt idx="8">
                  <c:v>JEN</c:v>
                </c:pt>
                <c:pt idx="9">
                  <c:v>CIT</c:v>
                </c:pt>
                <c:pt idx="10">
                  <c:v>PCR</c:v>
                </c:pt>
                <c:pt idx="11">
                  <c:v>AND</c:v>
                </c:pt>
                <c:pt idx="12">
                  <c:v>UED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 formatCode="0.0">
                  <c:v>0</c:v>
                </c:pt>
                <c:pt idx="1">
                  <c:v>0</c:v>
                </c:pt>
                <c:pt idx="2" formatCode="0.0">
                  <c:v>0</c:v>
                </c:pt>
                <c:pt idx="3">
                  <c:v>0</c:v>
                </c:pt>
                <c:pt idx="4">
                  <c:v>0</c:v>
                </c:pt>
                <c:pt idx="6" formatCode="0.0">
                  <c:v>0</c:v>
                </c:pt>
                <c:pt idx="7">
                  <c:v>0</c:v>
                </c:pt>
                <c:pt idx="8" formatCode="0.0">
                  <c:v>0</c:v>
                </c:pt>
                <c:pt idx="9" formatCode="0.0">
                  <c:v>0</c:v>
                </c:pt>
                <c:pt idx="10" formatCode="0.0">
                  <c:v>0</c:v>
                </c:pt>
                <c:pt idx="11" formatCode="0.0">
                  <c:v>0</c:v>
                </c:pt>
                <c:pt idx="12" formatCode="0.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34-4138-B5E6-26F4B87071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Pre-standards</c:v>
                </c:pt>
              </c:strCache>
            </c:strRef>
          </c:tx>
          <c:spPr>
            <a:solidFill>
              <a:schemeClr val="accent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ESS</c:v>
                </c:pt>
                <c:pt idx="1">
                  <c:v>AGD</c:v>
                </c:pt>
                <c:pt idx="2">
                  <c:v>END</c:v>
                </c:pt>
                <c:pt idx="3">
                  <c:v>ENX</c:v>
                </c:pt>
                <c:pt idx="4">
                  <c:v>ERG</c:v>
                </c:pt>
                <c:pt idx="6">
                  <c:v>ACT</c:v>
                </c:pt>
                <c:pt idx="7">
                  <c:v>SA</c:v>
                </c:pt>
                <c:pt idx="8">
                  <c:v>JEN</c:v>
                </c:pt>
                <c:pt idx="9">
                  <c:v>CIT</c:v>
                </c:pt>
                <c:pt idx="10">
                  <c:v>PCR</c:v>
                </c:pt>
                <c:pt idx="11">
                  <c:v>AND</c:v>
                </c:pt>
                <c:pt idx="12">
                  <c:v>UED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 formatCode="0">
                  <c:v>369</c:v>
                </c:pt>
                <c:pt idx="1">
                  <c:v>299</c:v>
                </c:pt>
                <c:pt idx="2">
                  <c:v>232</c:v>
                </c:pt>
                <c:pt idx="3">
                  <c:v>378</c:v>
                </c:pt>
                <c:pt idx="4">
                  <c:v>741</c:v>
                </c:pt>
                <c:pt idx="6">
                  <c:v>220</c:v>
                </c:pt>
                <c:pt idx="7">
                  <c:v>187</c:v>
                </c:pt>
                <c:pt idx="8">
                  <c:v>201</c:v>
                </c:pt>
                <c:pt idx="9">
                  <c:v>339</c:v>
                </c:pt>
                <c:pt idx="10">
                  <c:v>277</c:v>
                </c:pt>
                <c:pt idx="11">
                  <c:v>231</c:v>
                </c:pt>
                <c:pt idx="12">
                  <c:v>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A34-4138-B5E6-26F4B87071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Post-standards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ESS</c:v>
                </c:pt>
                <c:pt idx="1">
                  <c:v>AGD</c:v>
                </c:pt>
                <c:pt idx="2">
                  <c:v>END</c:v>
                </c:pt>
                <c:pt idx="3">
                  <c:v>ENX</c:v>
                </c:pt>
                <c:pt idx="4">
                  <c:v>ERG</c:v>
                </c:pt>
                <c:pt idx="6">
                  <c:v>ACT</c:v>
                </c:pt>
                <c:pt idx="7">
                  <c:v>SA</c:v>
                </c:pt>
                <c:pt idx="8">
                  <c:v>JEN</c:v>
                </c:pt>
                <c:pt idx="9">
                  <c:v>CIT</c:v>
                </c:pt>
                <c:pt idx="10">
                  <c:v>PCR</c:v>
                </c:pt>
                <c:pt idx="11">
                  <c:v>AND</c:v>
                </c:pt>
                <c:pt idx="12">
                  <c:v>UED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 formatCode="0">
                  <c:v>912</c:v>
                </c:pt>
                <c:pt idx="1">
                  <c:v>917</c:v>
                </c:pt>
                <c:pt idx="2">
                  <c:v>653</c:v>
                </c:pt>
                <c:pt idx="3">
                  <c:v>801</c:v>
                </c:pt>
                <c:pt idx="4">
                  <c:v>1334</c:v>
                </c:pt>
                <c:pt idx="6">
                  <c:v>373</c:v>
                </c:pt>
                <c:pt idx="7">
                  <c:v>309</c:v>
                </c:pt>
                <c:pt idx="8">
                  <c:v>330</c:v>
                </c:pt>
                <c:pt idx="9">
                  <c:v>410</c:v>
                </c:pt>
                <c:pt idx="10">
                  <c:v>349</c:v>
                </c:pt>
                <c:pt idx="11">
                  <c:v>449</c:v>
                </c:pt>
                <c:pt idx="12">
                  <c:v>247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34-4138-B5E6-26F4B8707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&quot;$&quot;#,#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  <c:majorUnit val="5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5537520238961403E-2"/>
          <c:y val="2.7463455754162123E-2"/>
          <c:w val="0.92446247976103857"/>
          <c:h val="0.9456386382359139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Ausgrid-repex</c:v>
                </c:pt>
              </c:strCache>
            </c:strRef>
          </c:tx>
          <c:spPr>
            <a:ln w="50800">
              <a:solidFill>
                <a:srgbClr val="A02226"/>
              </a:solidFill>
            </a:ln>
          </c:spPr>
          <c:marker>
            <c:symbol val="none"/>
          </c:marker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4-4F4D-4F2E-A078-CFE64840782B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2-6C5C-4DBD-A308-2EEED5CFDAEA}"/>
              </c:ext>
            </c:extLst>
          </c:dPt>
          <c:dPt>
            <c:idx val="11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F4D-4F2E-A078-CFE64840782B}"/>
              </c:ext>
            </c:extLst>
          </c:dPt>
          <c:val>
            <c:numRef>
              <c:f>Sheet1!$B$2:$B$62</c:f>
              <c:numCache>
                <c:formatCode>General</c:formatCode>
                <c:ptCount val="61"/>
                <c:pt idx="1">
                  <c:v>24</c:v>
                </c:pt>
                <c:pt idx="2">
                  <c:v>79</c:v>
                </c:pt>
                <c:pt idx="3">
                  <c:v>88</c:v>
                </c:pt>
                <c:pt idx="4">
                  <c:v>53</c:v>
                </c:pt>
                <c:pt idx="5">
                  <c:v>54</c:v>
                </c:pt>
                <c:pt idx="6">
                  <c:v>50</c:v>
                </c:pt>
                <c:pt idx="7">
                  <c:v>209</c:v>
                </c:pt>
                <c:pt idx="8">
                  <c:v>284</c:v>
                </c:pt>
                <c:pt idx="9">
                  <c:v>351</c:v>
                </c:pt>
                <c:pt idx="10">
                  <c:v>360</c:v>
                </c:pt>
                <c:pt idx="11">
                  <c:v>469</c:v>
                </c:pt>
                <c:pt idx="12">
                  <c:v>687</c:v>
                </c:pt>
                <c:pt idx="13">
                  <c:v>727</c:v>
                </c:pt>
                <c:pt idx="14">
                  <c:v>596</c:v>
                </c:pt>
                <c:pt idx="15">
                  <c:v>549</c:v>
                </c:pt>
                <c:pt idx="16">
                  <c:v>388</c:v>
                </c:pt>
                <c:pt idx="17">
                  <c:v>304</c:v>
                </c:pt>
                <c:pt idx="18">
                  <c:v>293</c:v>
                </c:pt>
                <c:pt idx="19">
                  <c:v>276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6-4F4D-4F2E-A078-CFE64840782B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Endeavour-repex</c:v>
                </c:pt>
              </c:strCache>
            </c:strRef>
          </c:tx>
          <c:spPr>
            <a:ln w="50800">
              <a:solidFill>
                <a:srgbClr val="F68B33"/>
              </a:solidFill>
            </a:ln>
          </c:spPr>
          <c:marker>
            <c:symbol val="none"/>
          </c:marker>
          <c:dPt>
            <c:idx val="9"/>
            <c:marker>
              <c:symbol val="circle"/>
              <c:size val="10"/>
              <c:spPr>
                <a:solidFill>
                  <a:srgbClr val="D4582A"/>
                </a:solidFill>
                <a:ln>
                  <a:solidFill>
                    <a:srgbClr val="F68B33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C5C-4DBD-A308-2EEED5CFDAEA}"/>
              </c:ext>
            </c:extLst>
          </c:dPt>
          <c:dPt>
            <c:idx val="13"/>
            <c:marker>
              <c:symbol val="circle"/>
              <c:size val="5"/>
              <c:spPr>
                <a:solidFill>
                  <a:srgbClr val="D4582A"/>
                </a:solidFill>
                <a:ln>
                  <a:solidFill>
                    <a:srgbClr val="F68B33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F4D-4F2E-A078-CFE64840782B}"/>
              </c:ext>
            </c:extLst>
          </c:dPt>
          <c:dPt>
            <c:idx val="15"/>
            <c:bubble3D val="0"/>
            <c:extLst>
              <c:ext xmlns:c16="http://schemas.microsoft.com/office/drawing/2014/chart" uri="{C3380CC4-5D6E-409C-BE32-E72D297353CC}">
                <c16:uniqueId val="{00000004-6C5C-4DBD-A308-2EEED5CFDAEA}"/>
              </c:ext>
            </c:extLst>
          </c:dPt>
          <c:dPt>
            <c:idx val="23"/>
            <c:marker>
              <c:symbol val="circle"/>
              <c:size val="5"/>
              <c:spPr>
                <a:solidFill>
                  <a:srgbClr val="D4582A"/>
                </a:solidFill>
                <a:ln>
                  <a:solidFill>
                    <a:srgbClr val="F68B33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4F4D-4F2E-A078-CFE64840782B}"/>
              </c:ext>
            </c:extLst>
          </c:dPt>
          <c:val>
            <c:numRef>
              <c:f>Sheet1!$D$2:$D$62</c:f>
              <c:numCache>
                <c:formatCode>General</c:formatCode>
                <c:ptCount val="61"/>
                <c:pt idx="21">
                  <c:v>13</c:v>
                </c:pt>
                <c:pt idx="22">
                  <c:v>27</c:v>
                </c:pt>
                <c:pt idx="23">
                  <c:v>42</c:v>
                </c:pt>
                <c:pt idx="24">
                  <c:v>51</c:v>
                </c:pt>
                <c:pt idx="25">
                  <c:v>27</c:v>
                </c:pt>
                <c:pt idx="26">
                  <c:v>56</c:v>
                </c:pt>
                <c:pt idx="27">
                  <c:v>93</c:v>
                </c:pt>
                <c:pt idx="28">
                  <c:v>110</c:v>
                </c:pt>
                <c:pt idx="29">
                  <c:v>173</c:v>
                </c:pt>
                <c:pt idx="30">
                  <c:v>135</c:v>
                </c:pt>
                <c:pt idx="31">
                  <c:v>158</c:v>
                </c:pt>
                <c:pt idx="32">
                  <c:v>111</c:v>
                </c:pt>
                <c:pt idx="33">
                  <c:v>122</c:v>
                </c:pt>
                <c:pt idx="34">
                  <c:v>168</c:v>
                </c:pt>
                <c:pt idx="35">
                  <c:v>205</c:v>
                </c:pt>
                <c:pt idx="36">
                  <c:v>243</c:v>
                </c:pt>
                <c:pt idx="37">
                  <c:v>154</c:v>
                </c:pt>
                <c:pt idx="38">
                  <c:v>107</c:v>
                </c:pt>
                <c:pt idx="39">
                  <c:v>84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9-4F4D-4F2E-A078-CFE64840782B}"/>
            </c:ext>
          </c:extLst>
        </c:ser>
        <c:ser>
          <c:idx val="3"/>
          <c:order val="3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50800">
              <a:solidFill>
                <a:srgbClr val="FFC35A"/>
              </a:solidFill>
            </a:ln>
          </c:spPr>
          <c:marker>
            <c:symbol val="none"/>
          </c:marker>
          <c:dPt>
            <c:idx val="25"/>
            <c:marker>
              <c:symbol val="circle"/>
              <c:size val="10"/>
              <c:spPr>
                <a:solidFill>
                  <a:srgbClr val="FFC35A"/>
                </a:solidFill>
                <a:ln>
                  <a:solidFill>
                    <a:srgbClr val="FFC35A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6C5C-4DBD-A308-2EEED5CFDAEA}"/>
              </c:ext>
            </c:extLst>
          </c:dPt>
          <c:dPt>
            <c:idx val="31"/>
            <c:marker>
              <c:symbol val="circle"/>
              <c:size val="10"/>
              <c:spPr>
                <a:solidFill>
                  <a:srgbClr val="FFC35A"/>
                </a:solidFill>
                <a:ln>
                  <a:solidFill>
                    <a:srgbClr val="FFC35A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6C5C-4DBD-A308-2EEED5CFDAEA}"/>
              </c:ext>
            </c:extLst>
          </c:dPt>
          <c:dPt>
            <c:idx val="37"/>
            <c:marker>
              <c:symbol val="circle"/>
              <c:size val="5"/>
              <c:spPr>
                <a:solidFill>
                  <a:srgbClr val="FFC35A"/>
                </a:solidFill>
                <a:ln>
                  <a:solidFill>
                    <a:srgbClr val="FFC35A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4F4D-4F2E-A078-CFE64840782B}"/>
              </c:ext>
            </c:extLst>
          </c:dPt>
          <c:dPt>
            <c:idx val="47"/>
            <c:marker>
              <c:symbol val="circle"/>
              <c:size val="5"/>
              <c:spPr>
                <a:solidFill>
                  <a:srgbClr val="FFC35A"/>
                </a:solidFill>
                <a:ln>
                  <a:solidFill>
                    <a:srgbClr val="FFC35A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4F4D-4F2E-A078-CFE64840782B}"/>
              </c:ext>
            </c:extLst>
          </c:dP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F-4F4D-4F2E-A078-CFE64840782B}"/>
            </c:ext>
          </c:extLst>
        </c:ser>
        <c:ser>
          <c:idx val="8"/>
          <c:order val="4"/>
          <c:tx>
            <c:v>Label line</c:v>
          </c:tx>
          <c:spPr>
            <a:ln w="57150">
              <a:solidFill>
                <a:srgbClr val="000000"/>
              </a:solidFill>
            </a:ln>
          </c:spPr>
          <c:marker>
            <c:symbol val="none"/>
          </c:marker>
          <c:dPt>
            <c:idx val="1"/>
            <c:marker>
              <c:symbol val="circle"/>
              <c:size val="10"/>
              <c:spPr>
                <a:solidFill>
                  <a:srgbClr val="000000"/>
                </a:solidFill>
                <a:ln w="12700" cap="rnd">
                  <a:solidFill>
                    <a:srgbClr val="00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C5C-4DBD-A308-2EEED5CFDAEA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0-D4E9-4792-89C6-056E0EC6A904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10-4F4D-4F2E-A078-CFE64840782B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1-6C5C-4DBD-A308-2EEED5CFDAEA}"/>
              </c:ext>
            </c:extLst>
          </c:dPt>
          <c:dPt>
            <c:idx val="10"/>
            <c:bubble3D val="0"/>
            <c:extLst>
              <c:ext xmlns:c16="http://schemas.microsoft.com/office/drawing/2014/chart" uri="{C3380CC4-5D6E-409C-BE32-E72D297353CC}">
                <c16:uniqueId val="{00000001-D4E9-4792-89C6-056E0EC6A904}"/>
              </c:ext>
            </c:extLst>
          </c:dPt>
          <c:dPt>
            <c:idx val="12"/>
            <c:bubble3D val="0"/>
            <c:extLst>
              <c:ext xmlns:c16="http://schemas.microsoft.com/office/drawing/2014/chart" uri="{C3380CC4-5D6E-409C-BE32-E72D297353CC}">
                <c16:uniqueId val="{00000000-A833-4618-AB94-E62CC5CDE3B8}"/>
              </c:ext>
            </c:extLst>
          </c:dPt>
          <c:dPt>
            <c:idx val="14"/>
            <c:marker>
              <c:symbol val="circle"/>
              <c:size val="5"/>
              <c:spPr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4F4D-4F2E-A078-CFE64840782B}"/>
              </c:ext>
            </c:extLst>
          </c:dPt>
          <c:dPt>
            <c:idx val="19"/>
            <c:marker>
              <c:symbol val="circle"/>
              <c:size val="10"/>
              <c:spPr>
                <a:solidFill>
                  <a:srgbClr val="000000"/>
                </a:solidFill>
                <a:ln>
                  <a:solidFill>
                    <a:srgbClr val="000000">
                      <a:alpha val="95000"/>
                    </a:srgbClr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5F7-48BE-B34D-FAEADC9E56EC}"/>
              </c:ext>
            </c:extLst>
          </c:dPt>
          <c:dPt>
            <c:idx val="21"/>
            <c:marker>
              <c:symbol val="circle"/>
              <c:size val="10"/>
              <c:spPr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5F7-48BE-B34D-FAEADC9E56EC}"/>
              </c:ext>
            </c:extLst>
          </c:dPt>
          <c:dPt>
            <c:idx val="25"/>
            <c:marker>
              <c:symbol val="circle"/>
              <c:size val="10"/>
              <c:spPr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96F1-439E-9390-7D5F863C8C54}"/>
              </c:ext>
            </c:extLst>
          </c:dPt>
          <c:dPt>
            <c:idx val="39"/>
            <c:bubble3D val="0"/>
            <c:extLst>
              <c:ext xmlns:c16="http://schemas.microsoft.com/office/drawing/2014/chart" uri="{C3380CC4-5D6E-409C-BE32-E72D297353CC}">
                <c16:uniqueId val="{00000002-45F7-48BE-B34D-FAEADC9E56EC}"/>
              </c:ext>
            </c:extLst>
          </c:dPt>
          <c:dPt>
            <c:idx val="43"/>
            <c:marker>
              <c:symbol val="circle"/>
              <c:size val="10"/>
              <c:spPr>
                <a:solidFill>
                  <a:srgbClr val="000000">
                    <a:alpha val="98000"/>
                  </a:srgbClr>
                </a:solidFill>
                <a:ln>
                  <a:solidFill>
                    <a:srgbClr val="00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96F1-439E-9390-7D5F863C8C54}"/>
              </c:ext>
            </c:extLst>
          </c:dPt>
          <c:dPt>
            <c:idx val="49"/>
            <c:marker>
              <c:symbol val="circle"/>
              <c:size val="10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DA0-4F7C-9B75-B8DC21EFBDC4}"/>
              </c:ext>
            </c:extLst>
          </c:dPt>
          <c:dPt>
            <c:idx val="59"/>
            <c:marker>
              <c:symbol val="circle"/>
              <c:size val="10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5DA0-4F7C-9B75-B8DC21EFBDC4}"/>
              </c:ext>
            </c:extLst>
          </c:dP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4F4D-4F2E-A078-CFE64840782B}"/>
            </c:ext>
          </c:extLst>
        </c:ser>
        <c:ser>
          <c:idx val="9"/>
          <c:order val="9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50800">
              <a:solidFill>
                <a:srgbClr val="000000"/>
              </a:solidFill>
              <a:prstDash val="sysDot"/>
            </a:ln>
          </c:spPr>
          <c:marker>
            <c:symbol val="none"/>
          </c:marker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6F1-439E-9390-7D5F863C8C54}"/>
            </c:ext>
          </c:extLst>
        </c:ser>
        <c:ser>
          <c:idx val="10"/>
          <c:order val="10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50800">
              <a:solidFill>
                <a:srgbClr val="FFE07F"/>
              </a:solidFill>
            </a:ln>
          </c:spPr>
          <c:marker>
            <c:symbol val="none"/>
          </c:marker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A0-4F7C-9B75-B8DC21EFBD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524835344"/>
        <c:axId val="-1524833568"/>
      </c:lineChart>
      <c:lineChart>
        <c:grouping val="standard"/>
        <c:varyColors val="0"/>
        <c:ser>
          <c:idx val="2"/>
          <c:order val="2"/>
          <c:tx>
            <c:strRef>
              <c:f>Sheet1!$F$1</c:f>
              <c:strCache>
                <c:ptCount val="1"/>
                <c:pt idx="0">
                  <c:v>Essential-repex</c:v>
                </c:pt>
              </c:strCache>
            </c:strRef>
          </c:tx>
          <c:spPr>
            <a:ln w="50800">
              <a:solidFill>
                <a:srgbClr val="FFC35A"/>
              </a:solidFill>
            </a:ln>
          </c:spPr>
          <c:marker>
            <c:symbol val="none"/>
          </c:marker>
          <c:dPt>
            <c:idx val="17"/>
            <c:marker>
              <c:symbol val="circle"/>
              <c:size val="10"/>
              <c:spPr>
                <a:solidFill>
                  <a:srgbClr val="F68B33"/>
                </a:solidFill>
                <a:ln>
                  <a:solidFill>
                    <a:srgbClr val="F68B33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6C5C-4DBD-A308-2EEED5CFDAEA}"/>
              </c:ext>
            </c:extLst>
          </c:dPt>
          <c:dPt>
            <c:idx val="21"/>
            <c:marker>
              <c:symbol val="circle"/>
              <c:size val="10"/>
              <c:spPr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8525-457A-92E6-2AB8D67D4EAB}"/>
              </c:ext>
            </c:extLst>
          </c:dPt>
          <c:dPt>
            <c:idx val="22"/>
            <c:bubble3D val="0"/>
            <c:spPr>
              <a:ln w="508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8525-457A-92E6-2AB8D67D4EAB}"/>
              </c:ext>
            </c:extLst>
          </c:dPt>
          <c:dPt>
            <c:idx val="23"/>
            <c:bubble3D val="0"/>
            <c:spPr>
              <a:ln w="508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6C5C-4DBD-A308-2EEED5CFDAEA}"/>
              </c:ext>
            </c:extLst>
          </c:dPt>
          <c:dPt>
            <c:idx val="24"/>
            <c:bubble3D val="0"/>
            <c:spPr>
              <a:ln w="508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4-8525-457A-92E6-2AB8D67D4EAB}"/>
              </c:ext>
            </c:extLst>
          </c:dPt>
          <c:dPt>
            <c:idx val="25"/>
            <c:bubble3D val="0"/>
            <c:spPr>
              <a:ln w="508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A-4F4D-4F2E-A078-CFE64840782B}"/>
              </c:ext>
            </c:extLst>
          </c:dPt>
          <c:dPt>
            <c:idx val="26"/>
            <c:bubble3D val="0"/>
            <c:spPr>
              <a:ln w="508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8525-457A-92E6-2AB8D67D4EAB}"/>
              </c:ext>
            </c:extLst>
          </c:dPt>
          <c:dPt>
            <c:idx val="27"/>
            <c:bubble3D val="0"/>
            <c:spPr>
              <a:ln w="508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8525-457A-92E6-2AB8D67D4EAB}"/>
              </c:ext>
            </c:extLst>
          </c:dPt>
          <c:dPt>
            <c:idx val="28"/>
            <c:bubble3D val="0"/>
            <c:spPr>
              <a:ln w="508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8525-457A-92E6-2AB8D67D4EAB}"/>
              </c:ext>
            </c:extLst>
          </c:dPt>
          <c:dPt>
            <c:idx val="29"/>
            <c:bubble3D val="0"/>
            <c:spPr>
              <a:ln w="508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8525-457A-92E6-2AB8D67D4EAB}"/>
              </c:ext>
            </c:extLst>
          </c:dPt>
          <c:dPt>
            <c:idx val="30"/>
            <c:bubble3D val="0"/>
            <c:spPr>
              <a:ln w="508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A-8525-457A-92E6-2AB8D67D4EAB}"/>
              </c:ext>
            </c:extLst>
          </c:dPt>
          <c:dPt>
            <c:idx val="31"/>
            <c:bubble3D val="0"/>
            <c:spPr>
              <a:ln w="508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8525-457A-92E6-2AB8D67D4EAB}"/>
              </c:ext>
            </c:extLst>
          </c:dPt>
          <c:dPt>
            <c:idx val="32"/>
            <c:bubble3D val="0"/>
            <c:spPr>
              <a:ln w="508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8525-457A-92E6-2AB8D67D4EAB}"/>
              </c:ext>
            </c:extLst>
          </c:dPt>
          <c:dPt>
            <c:idx val="33"/>
            <c:bubble3D val="0"/>
            <c:spPr>
              <a:ln w="508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C-8525-457A-92E6-2AB8D67D4EAB}"/>
              </c:ext>
            </c:extLst>
          </c:dPt>
          <c:dPt>
            <c:idx val="34"/>
            <c:bubble3D val="0"/>
            <c:spPr>
              <a:ln w="508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8525-457A-92E6-2AB8D67D4EAB}"/>
              </c:ext>
            </c:extLst>
          </c:dPt>
          <c:dPt>
            <c:idx val="35"/>
            <c:bubble3D val="0"/>
            <c:spPr>
              <a:ln w="508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4F4D-4F2E-A078-CFE64840782B}"/>
              </c:ext>
            </c:extLst>
          </c:dPt>
          <c:dPt>
            <c:idx val="36"/>
            <c:bubble3D val="0"/>
            <c:spPr>
              <a:ln w="508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E-8525-457A-92E6-2AB8D67D4EAB}"/>
              </c:ext>
            </c:extLst>
          </c:dPt>
          <c:dPt>
            <c:idx val="37"/>
            <c:bubble3D val="0"/>
            <c:spPr>
              <a:ln w="508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F-8525-457A-92E6-2AB8D67D4EAB}"/>
              </c:ext>
            </c:extLst>
          </c:dPt>
          <c:dPt>
            <c:idx val="38"/>
            <c:bubble3D val="0"/>
            <c:spPr>
              <a:ln w="508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0-8525-457A-92E6-2AB8D67D4EAB}"/>
              </c:ext>
            </c:extLst>
          </c:dPt>
          <c:dPt>
            <c:idx val="39"/>
            <c:marker>
              <c:symbol val="circle"/>
              <c:size val="10"/>
              <c:spPr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c:spPr>
            </c:marker>
            <c:bubble3D val="0"/>
            <c:spPr>
              <a:ln w="508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8525-457A-92E6-2AB8D67D4EAB}"/>
              </c:ext>
            </c:extLst>
          </c:dPt>
          <c:val>
            <c:numRef>
              <c:f>Sheet1!$F$2:$F$62</c:f>
              <c:numCache>
                <c:formatCode>General</c:formatCode>
                <c:ptCount val="61"/>
                <c:pt idx="21">
                  <c:v>700</c:v>
                </c:pt>
                <c:pt idx="22">
                  <c:v>700</c:v>
                </c:pt>
                <c:pt idx="23">
                  <c:v>700</c:v>
                </c:pt>
                <c:pt idx="24">
                  <c:v>700</c:v>
                </c:pt>
                <c:pt idx="25">
                  <c:v>700</c:v>
                </c:pt>
                <c:pt idx="26">
                  <c:v>700</c:v>
                </c:pt>
                <c:pt idx="27">
                  <c:v>700</c:v>
                </c:pt>
                <c:pt idx="28">
                  <c:v>700</c:v>
                </c:pt>
                <c:pt idx="29">
                  <c:v>700</c:v>
                </c:pt>
                <c:pt idx="30">
                  <c:v>700</c:v>
                </c:pt>
                <c:pt idx="31">
                  <c:v>700</c:v>
                </c:pt>
                <c:pt idx="32">
                  <c:v>700</c:v>
                </c:pt>
                <c:pt idx="33">
                  <c:v>700</c:v>
                </c:pt>
                <c:pt idx="34">
                  <c:v>700</c:v>
                </c:pt>
                <c:pt idx="35">
                  <c:v>700</c:v>
                </c:pt>
                <c:pt idx="36">
                  <c:v>700</c:v>
                </c:pt>
                <c:pt idx="37">
                  <c:v>700</c:v>
                </c:pt>
                <c:pt idx="38">
                  <c:v>700</c:v>
                </c:pt>
                <c:pt idx="39">
                  <c:v>700</c:v>
                </c:pt>
                <c:pt idx="41" formatCode="0">
                  <c:v>80.182309941520472</c:v>
                </c:pt>
                <c:pt idx="42" formatCode="0">
                  <c:v>80.289383070301298</c:v>
                </c:pt>
                <c:pt idx="43" formatCode="0">
                  <c:v>65.385365853658556</c:v>
                </c:pt>
                <c:pt idx="44" formatCode="0">
                  <c:v>114.48152031454784</c:v>
                </c:pt>
                <c:pt idx="45" formatCode="0">
                  <c:v>118.25382653061224</c:v>
                </c:pt>
                <c:pt idx="46" formatCode="0">
                  <c:v>112.81421446384039</c:v>
                </c:pt>
                <c:pt idx="47" formatCode="0">
                  <c:v>71.323593073593074</c:v>
                </c:pt>
                <c:pt idx="48" formatCode="0">
                  <c:v>93.083333333333329</c:v>
                </c:pt>
                <c:pt idx="49" formatCode="0">
                  <c:v>122.09632034632034</c:v>
                </c:pt>
                <c:pt idx="50" formatCode="0">
                  <c:v>135.39393939393941</c:v>
                </c:pt>
                <c:pt idx="51" formatCode="0">
                  <c:v>135.39393939393941</c:v>
                </c:pt>
                <c:pt idx="52" formatCode="0">
                  <c:v>182.01968132942329</c:v>
                </c:pt>
                <c:pt idx="53" formatCode="0">
                  <c:v>249.64786217008802</c:v>
                </c:pt>
                <c:pt idx="54" formatCode="0">
                  <c:v>242.08436363636366</c:v>
                </c:pt>
                <c:pt idx="55" formatCode="0">
                  <c:v>211.41436070381232</c:v>
                </c:pt>
                <c:pt idx="56" formatCode="0">
                  <c:v>207.28434952380951</c:v>
                </c:pt>
                <c:pt idx="57" formatCode="0">
                  <c:v>159.91612078651687</c:v>
                </c:pt>
                <c:pt idx="58" formatCode="0">
                  <c:v>166.80225619834712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C-4F4D-4F2E-A078-CFE64840782B}"/>
            </c:ext>
          </c:extLst>
        </c:ser>
        <c:ser>
          <c:idx val="4"/>
          <c:order val="5"/>
          <c:tx>
            <c:strRef>
              <c:f>Sheet1!$C$1</c:f>
              <c:strCache>
                <c:ptCount val="1"/>
                <c:pt idx="0">
                  <c:v>Ausgrid-augex</c:v>
                </c:pt>
              </c:strCache>
            </c:strRef>
          </c:tx>
          <c:spPr>
            <a:ln w="50800">
              <a:solidFill>
                <a:srgbClr val="A02226"/>
              </a:solidFill>
              <a:prstDash val="sysDot"/>
            </a:ln>
          </c:spPr>
          <c:marker>
            <c:symbol val="none"/>
          </c:marker>
          <c:val>
            <c:numRef>
              <c:f>Sheet1!$C$2:$C$62</c:f>
              <c:numCache>
                <c:formatCode>General</c:formatCode>
                <c:ptCount val="61"/>
                <c:pt idx="1">
                  <c:v>121</c:v>
                </c:pt>
                <c:pt idx="2">
                  <c:v>149</c:v>
                </c:pt>
                <c:pt idx="3">
                  <c:v>209</c:v>
                </c:pt>
                <c:pt idx="4">
                  <c:v>221</c:v>
                </c:pt>
                <c:pt idx="5">
                  <c:v>199</c:v>
                </c:pt>
                <c:pt idx="6">
                  <c:v>206</c:v>
                </c:pt>
                <c:pt idx="7">
                  <c:v>280</c:v>
                </c:pt>
                <c:pt idx="8">
                  <c:v>329</c:v>
                </c:pt>
                <c:pt idx="9">
                  <c:v>480</c:v>
                </c:pt>
                <c:pt idx="10">
                  <c:v>504</c:v>
                </c:pt>
                <c:pt idx="11">
                  <c:v>528</c:v>
                </c:pt>
                <c:pt idx="12">
                  <c:v>605</c:v>
                </c:pt>
                <c:pt idx="13">
                  <c:v>620</c:v>
                </c:pt>
                <c:pt idx="14">
                  <c:v>603</c:v>
                </c:pt>
                <c:pt idx="15">
                  <c:v>478</c:v>
                </c:pt>
                <c:pt idx="16">
                  <c:v>292</c:v>
                </c:pt>
                <c:pt idx="17">
                  <c:v>54</c:v>
                </c:pt>
                <c:pt idx="18">
                  <c:v>34</c:v>
                </c:pt>
                <c:pt idx="19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F1-439E-9390-7D5F863C8C54}"/>
            </c:ext>
          </c:extLst>
        </c:ser>
        <c:ser>
          <c:idx val="5"/>
          <c:order val="6"/>
          <c:tx>
            <c:strRef>
              <c:f>Sheet1!$E$1</c:f>
              <c:strCache>
                <c:ptCount val="1"/>
                <c:pt idx="0">
                  <c:v>Endeavour-augex</c:v>
                </c:pt>
              </c:strCache>
            </c:strRef>
          </c:tx>
          <c:spPr>
            <a:ln w="50800">
              <a:solidFill>
                <a:srgbClr val="F68B33"/>
              </a:solidFill>
              <a:prstDash val="sysDot"/>
            </a:ln>
          </c:spPr>
          <c:marker>
            <c:symbol val="none"/>
          </c:marker>
          <c:val>
            <c:numRef>
              <c:f>Sheet1!$E$2:$E$62</c:f>
              <c:numCache>
                <c:formatCode>General</c:formatCode>
                <c:ptCount val="61"/>
                <c:pt idx="21" formatCode="0">
                  <c:v>34.293859649122808</c:v>
                </c:pt>
                <c:pt idx="22" formatCode="0">
                  <c:v>60.898134863701578</c:v>
                </c:pt>
                <c:pt idx="23" formatCode="0">
                  <c:v>69.623306233062337</c:v>
                </c:pt>
                <c:pt idx="24" formatCode="0">
                  <c:v>81.981651376146786</c:v>
                </c:pt>
                <c:pt idx="25" formatCode="0">
                  <c:v>118.25382653061224</c:v>
                </c:pt>
                <c:pt idx="26" formatCode="0">
                  <c:v>137.88403990024938</c:v>
                </c:pt>
                <c:pt idx="27" formatCode="0">
                  <c:v>177.70454545454547</c:v>
                </c:pt>
                <c:pt idx="28" formatCode="0">
                  <c:v>172.86904761904762</c:v>
                </c:pt>
                <c:pt idx="29" formatCode="0">
                  <c:v>220.01515151515153</c:v>
                </c:pt>
                <c:pt idx="30" formatCode="0">
                  <c:v>126.93181818181819</c:v>
                </c:pt>
                <c:pt idx="31" formatCode="0">
                  <c:v>269.57900432900431</c:v>
                </c:pt>
                <c:pt idx="32" formatCode="0">
                  <c:v>150.47266571428571</c:v>
                </c:pt>
                <c:pt idx="33" formatCode="0">
                  <c:v>197.75793523809523</c:v>
                </c:pt>
                <c:pt idx="34" formatCode="0">
                  <c:v>273.85967714285709</c:v>
                </c:pt>
                <c:pt idx="35" formatCode="0">
                  <c:v>316.21582111436959</c:v>
                </c:pt>
                <c:pt idx="36" formatCode="0">
                  <c:v>243.59323238095237</c:v>
                </c:pt>
                <c:pt idx="37" formatCode="0">
                  <c:v>80.559964419475662</c:v>
                </c:pt>
                <c:pt idx="38" formatCode="0">
                  <c:v>46.809377410468322</c:v>
                </c:pt>
                <c:pt idx="39" formatCode="0">
                  <c:v>28.099247971145175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F1-439E-9390-7D5F863C8C54}"/>
            </c:ext>
          </c:extLst>
        </c:ser>
        <c:ser>
          <c:idx val="6"/>
          <c:order val="7"/>
          <c:tx>
            <c:strRef>
              <c:f>Sheet1!$G$1</c:f>
              <c:strCache>
                <c:ptCount val="1"/>
                <c:pt idx="0">
                  <c:v>Essential-augex</c:v>
                </c:pt>
              </c:strCache>
            </c:strRef>
          </c:tx>
          <c:spPr>
            <a:ln w="50800">
              <a:solidFill>
                <a:srgbClr val="FFC35A"/>
              </a:solidFill>
              <a:prstDash val="sysDot"/>
            </a:ln>
          </c:spPr>
          <c:marker>
            <c:symbol val="none"/>
          </c:marker>
          <c:val>
            <c:numRef>
              <c:f>Sheet1!$G$2:$G$62</c:f>
              <c:numCache>
                <c:formatCode>General</c:formatCode>
                <c:ptCount val="61"/>
                <c:pt idx="41" formatCode="0">
                  <c:v>86.87777777777778</c:v>
                </c:pt>
                <c:pt idx="42" formatCode="0">
                  <c:v>47.59670014347202</c:v>
                </c:pt>
                <c:pt idx="43" formatCode="0">
                  <c:v>98.229403794037964</c:v>
                </c:pt>
                <c:pt idx="44" formatCode="0">
                  <c:v>67.195674967234595</c:v>
                </c:pt>
                <c:pt idx="45" formatCode="0">
                  <c:v>96.455229591836741</c:v>
                </c:pt>
                <c:pt idx="46" formatCode="0">
                  <c:v>91.504862842892763</c:v>
                </c:pt>
                <c:pt idx="47" formatCode="0">
                  <c:v>87.038961038961034</c:v>
                </c:pt>
                <c:pt idx="48" formatCode="0">
                  <c:v>113.63419913419914</c:v>
                </c:pt>
                <c:pt idx="49" formatCode="0">
                  <c:v>226.05952380952382</c:v>
                </c:pt>
                <c:pt idx="50" formatCode="0">
                  <c:v>240.56601731601731</c:v>
                </c:pt>
                <c:pt idx="51" formatCode="0">
                  <c:v>239.35714285714286</c:v>
                </c:pt>
                <c:pt idx="52" formatCode="0">
                  <c:v>300.77545259042034</c:v>
                </c:pt>
                <c:pt idx="53" formatCode="0">
                  <c:v>271.98349462365593</c:v>
                </c:pt>
                <c:pt idx="54" formatCode="0">
                  <c:v>299.423696969697</c:v>
                </c:pt>
                <c:pt idx="55" formatCode="0">
                  <c:v>272.65718866080158</c:v>
                </c:pt>
                <c:pt idx="56" formatCode="0">
                  <c:v>208.40666857142855</c:v>
                </c:pt>
                <c:pt idx="57" formatCode="0">
                  <c:v>126.60797565543072</c:v>
                </c:pt>
                <c:pt idx="58" formatCode="0">
                  <c:v>91.57861432506887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F1-439E-9390-7D5F863C8C54}"/>
            </c:ext>
          </c:extLst>
        </c:ser>
        <c:ser>
          <c:idx val="7"/>
          <c:order val="8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50800">
              <a:solidFill>
                <a:srgbClr val="FFC35A"/>
              </a:solidFill>
              <a:prstDash val="sysDot"/>
            </a:ln>
          </c:spPr>
          <c:marker>
            <c:symbol val="none"/>
          </c:marker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6F1-439E-9390-7D5F863C8C54}"/>
            </c:ext>
          </c:extLst>
        </c:ser>
        <c:ser>
          <c:idx val="11"/>
          <c:order val="1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50800">
              <a:solidFill>
                <a:srgbClr val="FFE07F"/>
              </a:solidFill>
              <a:prstDash val="sysDot"/>
            </a:ln>
          </c:spPr>
          <c:marker>
            <c:symbol val="none"/>
          </c:marker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A0-4F7C-9B75-B8DC21EFBD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524830432"/>
        <c:axId val="-1524832208"/>
      </c:lineChart>
      <c:catAx>
        <c:axId val="-1524835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-1524833568"/>
        <c:crosses val="autoZero"/>
        <c:auto val="1"/>
        <c:lblAlgn val="ctr"/>
        <c:lblOffset val="100"/>
        <c:noMultiLvlLbl val="0"/>
      </c:catAx>
      <c:valAx>
        <c:axId val="-1524833568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1524835344"/>
        <c:crosses val="autoZero"/>
        <c:crossBetween val="between"/>
        <c:majorUnit val="200"/>
      </c:valAx>
      <c:valAx>
        <c:axId val="-1524832208"/>
        <c:scaling>
          <c:orientation val="minMax"/>
          <c:max val="4"/>
        </c:scaling>
        <c:delete val="1"/>
        <c:axPos val="r"/>
        <c:numFmt formatCode="General" sourceLinked="1"/>
        <c:majorTickMark val="out"/>
        <c:minorTickMark val="none"/>
        <c:tickLblPos val="nextTo"/>
        <c:crossAx val="-1524830432"/>
        <c:crosses val="max"/>
        <c:crossBetween val="between"/>
        <c:majorUnit val="1"/>
      </c:valAx>
      <c:catAx>
        <c:axId val="-1524830432"/>
        <c:scaling>
          <c:orientation val="minMax"/>
        </c:scaling>
        <c:delete val="1"/>
        <c:axPos val="b"/>
        <c:majorTickMark val="out"/>
        <c:minorTickMark val="none"/>
        <c:tickLblPos val="nextTo"/>
        <c:crossAx val="-1524832208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033311241168096"/>
          <c:y val="2.4464820672609664E-2"/>
          <c:w val="0.85346990110674348"/>
          <c:h val="0.8965244930790070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 cent change in RAB per customer</c:v>
                </c:pt>
              </c:strCache>
            </c:strRef>
          </c:tx>
          <c:spPr>
            <a:ln w="25400">
              <a:noFill/>
            </a:ln>
          </c:spPr>
          <c:marker>
            <c:symbol val="circle"/>
            <c:size val="10"/>
            <c:spPr>
              <a:solidFill>
                <a:srgbClr val="F68B33"/>
              </a:solidFill>
              <a:ln w="3175">
                <a:solidFill>
                  <a:schemeClr val="accent2"/>
                </a:solidFill>
              </a:ln>
            </c:spPr>
          </c:marker>
          <c:dPt>
            <c:idx val="0"/>
            <c:marker>
              <c:spPr>
                <a:solidFill>
                  <a:srgbClr val="000000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1582-4A95-8ACD-1A7D0CB3335C}"/>
              </c:ext>
            </c:extLst>
          </c:dPt>
          <c:dPt>
            <c:idx val="2"/>
            <c:marker>
              <c:spPr>
                <a:solidFill>
                  <a:srgbClr val="FFE07F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1582-4A95-8ACD-1A7D0CB3335C}"/>
              </c:ext>
            </c:extLst>
          </c:dPt>
          <c:dPt>
            <c:idx val="4"/>
            <c:marker>
              <c:spPr>
                <a:solidFill>
                  <a:srgbClr val="A02226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1582-4A95-8ACD-1A7D0CB3335C}"/>
              </c:ext>
            </c:extLst>
          </c:dPt>
          <c:dPt>
            <c:idx val="5"/>
            <c:marker>
              <c:spPr>
                <a:solidFill>
                  <a:srgbClr val="621214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1582-4A95-8ACD-1A7D0CB3335C}"/>
              </c:ext>
            </c:extLst>
          </c:dPt>
          <c:dPt>
            <c:idx val="6"/>
            <c:marker>
              <c:spPr>
                <a:solidFill>
                  <a:srgbClr val="A02226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1582-4A95-8ACD-1A7D0CB3335C}"/>
              </c:ext>
            </c:extLst>
          </c:dPt>
          <c:dPt>
            <c:idx val="7"/>
            <c:marker>
              <c:spPr>
                <a:solidFill>
                  <a:srgbClr val="621214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1582-4A95-8ACD-1A7D0CB3335C}"/>
              </c:ext>
            </c:extLst>
          </c:dPt>
          <c:dPt>
            <c:idx val="8"/>
            <c:marker>
              <c:spPr>
                <a:solidFill>
                  <a:srgbClr val="FFC35A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1582-4A95-8ACD-1A7D0CB3335C}"/>
              </c:ext>
            </c:extLst>
          </c:dPt>
          <c:dPt>
            <c:idx val="9"/>
            <c:marker>
              <c:spPr>
                <a:solidFill>
                  <a:srgbClr val="A02226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1582-4A95-8ACD-1A7D0CB3335C}"/>
              </c:ext>
            </c:extLst>
          </c:dPt>
          <c:dPt>
            <c:idx val="13"/>
            <c:marker>
              <c:spPr>
                <a:solidFill>
                  <a:srgbClr val="FFC35A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1582-4A95-8ACD-1A7D0CB3335C}"/>
              </c:ext>
            </c:extLst>
          </c:dPt>
          <c:dPt>
            <c:idx val="14"/>
            <c:marker>
              <c:spPr>
                <a:solidFill>
                  <a:srgbClr val="621214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1582-4A95-8ACD-1A7D0CB3335C}"/>
              </c:ext>
            </c:extLst>
          </c:dPt>
          <c:dPt>
            <c:idx val="15"/>
            <c:marker>
              <c:spPr>
                <a:solidFill>
                  <a:srgbClr val="F68B33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1582-4A95-8ACD-1A7D0CB3335C}"/>
              </c:ext>
            </c:extLst>
          </c:dPt>
          <c:dPt>
            <c:idx val="16"/>
            <c:marker>
              <c:spPr>
                <a:solidFill>
                  <a:srgbClr val="FFE07F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1582-4A95-8ACD-1A7D0CB3335C}"/>
              </c:ext>
            </c:extLst>
          </c:dPt>
          <c:dPt>
            <c:idx val="17"/>
            <c:marker>
              <c:spPr>
                <a:solidFill>
                  <a:srgbClr val="A02226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1582-4A95-8ACD-1A7D0CB3335C}"/>
              </c:ext>
            </c:extLst>
          </c:dPt>
          <c:dLbls>
            <c:dLbl>
              <c:idx val="0"/>
              <c:layout>
                <c:manualLayout>
                  <c:x val="-7.8176680576749702E-2"/>
                  <c:y val="-0.16301706286128759"/>
                </c:manualLayout>
              </c:layout>
              <c:tx>
                <c:rich>
                  <a:bodyPr/>
                  <a:lstStyle/>
                  <a:p>
                    <a:fld id="{1052CEF3-7DBB-4D8D-9B5C-DE359573396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1582-4A95-8ACD-1A7D0CB3335C}"/>
                </c:ext>
              </c:extLst>
            </c:dLbl>
            <c:dLbl>
              <c:idx val="1"/>
              <c:layout>
                <c:manualLayout>
                  <c:x val="0"/>
                  <c:y val="-7.2992714714010263E-3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accent2"/>
                        </a:solidFill>
                      </a:defRPr>
                    </a:pPr>
                    <a:fld id="{1246F3EE-8691-48C8-BC25-8C59AD3841B4}" type="CELLRANGE">
                      <a:rPr lang="en-US" dirty="0">
                        <a:solidFill>
                          <a:schemeClr val="accent2"/>
                        </a:solidFill>
                      </a:rPr>
                      <a:pPr>
                        <a:defRPr>
                          <a:solidFill>
                            <a:schemeClr val="accent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1582-4A95-8ACD-1A7D0CB3335C}"/>
                </c:ext>
              </c:extLst>
            </c:dLbl>
            <c:dLbl>
              <c:idx val="2"/>
              <c:layout>
                <c:manualLayout>
                  <c:x val="-1.2736319206256541E-2"/>
                  <c:y val="-3.8929447847471751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accent4"/>
                        </a:solidFill>
                      </a:defRPr>
                    </a:pPr>
                    <a:fld id="{08108458-E551-48C0-AC88-6C8D1A67DDE6}" type="CELLRANGE">
                      <a:rPr lang="en-US">
                        <a:solidFill>
                          <a:schemeClr val="accent4"/>
                        </a:solidFill>
                      </a:rPr>
                      <a:pPr>
                        <a:defRPr>
                          <a:solidFill>
                            <a:schemeClr val="accent4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1582-4A95-8ACD-1A7D0CB3335C}"/>
                </c:ext>
              </c:extLst>
            </c:dLbl>
            <c:dLbl>
              <c:idx val="3"/>
              <c:layout>
                <c:manualLayout>
                  <c:x val="-4.4577117221897895E-2"/>
                  <c:y val="-0.1021898005996131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accent2"/>
                        </a:solidFill>
                      </a:defRPr>
                    </a:pPr>
                    <a:fld id="{E21C9C46-9E4A-42DA-B999-7766AA571A4D}" type="CELLRANGE">
                      <a:rPr lang="en-US"/>
                      <a:pPr>
                        <a:defRPr>
                          <a:solidFill>
                            <a:schemeClr val="accent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1582-4A95-8ACD-1A7D0CB3335C}"/>
                </c:ext>
              </c:extLst>
            </c:dLbl>
            <c:dLbl>
              <c:idx val="4"/>
              <c:layout>
                <c:manualLayout>
                  <c:x val="6.3681596031282704E-3"/>
                  <c:y val="-2.2303071848958113E-17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tx2"/>
                        </a:solidFill>
                      </a:defRPr>
                    </a:pPr>
                    <a:fld id="{F3703276-B7E9-494C-8FFC-1E4A120E76B2}" type="CELLRANGE">
                      <a:rPr lang="en-US">
                        <a:solidFill>
                          <a:schemeClr val="tx2"/>
                        </a:solidFill>
                      </a:rPr>
                      <a:pPr>
                        <a:defRPr>
                          <a:solidFill>
                            <a:schemeClr val="tx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1582-4A95-8ACD-1A7D0CB3335C}"/>
                </c:ext>
              </c:extLst>
            </c:dLbl>
            <c:dLbl>
              <c:idx val="5"/>
              <c:layout>
                <c:manualLayout>
                  <c:x val="-6.3681596031282706E-2"/>
                  <c:y val="-3.6496357357004731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bg2"/>
                        </a:solidFill>
                      </a:defRPr>
                    </a:pPr>
                    <a:fld id="{B43E43D6-0AF4-4C5E-9DF8-C5D8ADD1CB2F}" type="CELLRANGE">
                      <a:rPr lang="en-US"/>
                      <a:pPr>
                        <a:defRPr>
                          <a:solidFill>
                            <a:schemeClr val="bg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1582-4A95-8ACD-1A7D0CB3335C}"/>
                </c:ext>
              </c:extLst>
            </c:dLbl>
            <c:dLbl>
              <c:idx val="6"/>
              <c:layout>
                <c:manualLayout>
                  <c:x val="5.8797668902584336E-3"/>
                  <c:y val="-2.4330904904669788E-3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tx2"/>
                        </a:solidFill>
                      </a:defRPr>
                    </a:pPr>
                    <a:fld id="{B9772491-4D13-40CB-A3BD-B20F5B115735}" type="CELLRANGE">
                      <a:rPr lang="en-US">
                        <a:solidFill>
                          <a:schemeClr val="tx2"/>
                        </a:solidFill>
                      </a:rPr>
                      <a:pPr>
                        <a:defRPr>
                          <a:solidFill>
                            <a:schemeClr val="tx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1582-4A95-8ACD-1A7D0CB3335C}"/>
                </c:ext>
              </c:extLst>
            </c:dLbl>
            <c:dLbl>
              <c:idx val="7"/>
              <c:layout>
                <c:manualLayout>
                  <c:x val="6.3681596031282704E-3"/>
                  <c:y val="-9.7323619618680055E-3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bg2"/>
                        </a:solidFill>
                      </a:defRPr>
                    </a:pPr>
                    <a:fld id="{9CEF4FB9-7CA6-4798-9432-F0FE557B0704}" type="CELLRANGE">
                      <a:rPr lang="en-US">
                        <a:solidFill>
                          <a:schemeClr val="bg2"/>
                        </a:solidFill>
                      </a:rPr>
                      <a:pPr>
                        <a:defRPr>
                          <a:solidFill>
                            <a:schemeClr val="bg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1582-4A95-8ACD-1A7D0CB3335C}"/>
                </c:ext>
              </c:extLst>
            </c:dLbl>
            <c:dLbl>
              <c:idx val="8"/>
              <c:layout>
                <c:manualLayout>
                  <c:x val="-6.2089556130500642E-2"/>
                  <c:y val="-0.16788324384222156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accent3"/>
                        </a:solidFill>
                      </a:defRPr>
                    </a:pPr>
                    <a:fld id="{44AE077D-6C94-498F-A33B-3991EF1AD33B}" type="CELLRANGE">
                      <a:rPr lang="en-US">
                        <a:solidFill>
                          <a:schemeClr val="accent3"/>
                        </a:solidFill>
                      </a:rPr>
                      <a:pPr>
                        <a:defRPr>
                          <a:solidFill>
                            <a:schemeClr val="accent3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1582-4A95-8ACD-1A7D0CB3335C}"/>
                </c:ext>
              </c:extLst>
            </c:dLbl>
            <c:dLbl>
              <c:idx val="9"/>
              <c:layout>
                <c:manualLayout>
                  <c:x val="-0.17194030928446324"/>
                  <c:y val="0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tx2"/>
                        </a:solidFill>
                      </a:defRPr>
                    </a:pPr>
                    <a:fld id="{9D88AEF5-0897-4ADB-838F-52BF96DEDBB2}" type="CELLRANGE">
                      <a:rPr lang="en-US"/>
                      <a:pPr>
                        <a:defRPr>
                          <a:solidFill>
                            <a:schemeClr val="tx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1582-4A95-8ACD-1A7D0CB3335C}"/>
                </c:ext>
              </c:extLst>
            </c:dLbl>
            <c:dLbl>
              <c:idx val="10"/>
              <c:layout>
                <c:manualLayout>
                  <c:x val="3.1840798015641352E-3"/>
                  <c:y val="-1.2165452452334984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accent2"/>
                        </a:solidFill>
                      </a:defRPr>
                    </a:pPr>
                    <a:fld id="{CB65C169-ADFF-4F67-B6C9-F431CDA8AE7F}" type="CELLRANGE">
                      <a:rPr lang="en-US"/>
                      <a:pPr>
                        <a:defRPr>
                          <a:solidFill>
                            <a:schemeClr val="accent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1582-4A95-8ACD-1A7D0CB3335C}"/>
                </c:ext>
              </c:extLst>
            </c:dLbl>
            <c:dLbl>
              <c:idx val="11"/>
              <c:layout>
                <c:manualLayout>
                  <c:x val="0"/>
                  <c:y val="-1.9464723923735831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accent2"/>
                        </a:solidFill>
                      </a:defRPr>
                    </a:pPr>
                    <a:fld id="{84AA3BDC-6701-408D-91EA-7033E07361F2}" type="CELLRANGE">
                      <a:rPr lang="en-US">
                        <a:solidFill>
                          <a:schemeClr val="accent2"/>
                        </a:solidFill>
                      </a:rPr>
                      <a:pPr>
                        <a:defRPr>
                          <a:solidFill>
                            <a:schemeClr val="accent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1582-4A95-8ACD-1A7D0CB3335C}"/>
                </c:ext>
              </c:extLst>
            </c:dLbl>
            <c:dLbl>
              <c:idx val="12"/>
              <c:layout>
                <c:manualLayout>
                  <c:x val="6.3681596031282418E-3"/>
                  <c:y val="1.4598542942801874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accent2"/>
                        </a:solidFill>
                      </a:defRPr>
                    </a:pPr>
                    <a:fld id="{B79B2D7B-66AF-4A32-ABB4-DEC2CFF0FCF7}" type="CELLRANGE">
                      <a:rPr lang="en-US">
                        <a:solidFill>
                          <a:schemeClr val="accent2"/>
                        </a:solidFill>
                      </a:rPr>
                      <a:pPr>
                        <a:defRPr>
                          <a:solidFill>
                            <a:schemeClr val="accent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1582-4A95-8ACD-1A7D0CB3335C}"/>
                </c:ext>
              </c:extLst>
            </c:dLbl>
            <c:dLbl>
              <c:idx val="13"/>
              <c:layout>
                <c:manualLayout>
                  <c:x val="3.1840798015641352E-3"/>
                  <c:y val="1.9464723923735744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accent3"/>
                        </a:solidFill>
                      </a:defRPr>
                    </a:pPr>
                    <a:fld id="{F84C2B09-C3CF-44B7-AA30-EC417405DC35}" type="CELLRANGE">
                      <a:rPr lang="en-US"/>
                      <a:pPr>
                        <a:defRPr>
                          <a:solidFill>
                            <a:schemeClr val="accent3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1582-4A95-8ACD-1A7D0CB3335C}"/>
                </c:ext>
              </c:extLst>
            </c:dLbl>
            <c:dLbl>
              <c:idx val="14"/>
              <c:layout>
                <c:manualLayout>
                  <c:x val="-7.8009955138321319E-2"/>
                  <c:y val="-7.2992714714009366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bg2"/>
                        </a:solidFill>
                      </a:defRPr>
                    </a:pPr>
                    <a:fld id="{67A11A9F-00CF-4BC3-A0A5-6BAF399D559D}" type="CELLRANGE">
                      <a:rPr lang="en-US"/>
                      <a:pPr>
                        <a:defRPr>
                          <a:solidFill>
                            <a:schemeClr val="bg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1582-4A95-8ACD-1A7D0CB3335C}"/>
                </c:ext>
              </c:extLst>
            </c:dLbl>
            <c:dLbl>
              <c:idx val="15"/>
              <c:layout>
                <c:manualLayout>
                  <c:x val="2.1076351851849529E-3"/>
                  <c:y val="-7.2992714714009369E-3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accent2"/>
                        </a:solidFill>
                      </a:defRPr>
                    </a:pPr>
                    <a:fld id="{85EE9728-F786-4B3F-AF74-FCF0AC594A5B}" type="CELLRANGE">
                      <a:rPr lang="en-US">
                        <a:solidFill>
                          <a:schemeClr val="accent2"/>
                        </a:solidFill>
                      </a:rPr>
                      <a:pPr>
                        <a:defRPr>
                          <a:solidFill>
                            <a:schemeClr val="accent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1582-4A95-8ACD-1A7D0CB3335C}"/>
                </c:ext>
              </c:extLst>
            </c:dLbl>
            <c:dLbl>
              <c:idx val="16"/>
              <c:layout>
                <c:manualLayout>
                  <c:x val="-8.597015464223165E-2"/>
                  <c:y val="-4.3795628828405715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accent4"/>
                        </a:solidFill>
                      </a:defRPr>
                    </a:pPr>
                    <a:fld id="{A956E8A0-F239-4303-BB28-7AF235E87DCE}" type="CELLRANGE">
                      <a:rPr lang="en-US"/>
                      <a:pPr>
                        <a:defRPr>
                          <a:solidFill>
                            <a:schemeClr val="accent4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1582-4A95-8ACD-1A7D0CB3335C}"/>
                </c:ext>
              </c:extLst>
            </c:dLbl>
            <c:dLbl>
              <c:idx val="17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tx2"/>
                        </a:solidFill>
                      </a:defRPr>
                    </a:pPr>
                    <a:fld id="{F71A04A0-7154-4821-A8FB-FCD018AA6D48}" type="CELLRANGE">
                      <a:rPr lang="en-AU"/>
                      <a:pPr>
                        <a:defRPr>
                          <a:solidFill>
                            <a:schemeClr val="tx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1582-4A95-8ACD-1A7D0CB3335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xVal>
            <c:numRef>
              <c:f>Sheet1!$A$2:$A$19</c:f>
              <c:numCache>
                <c:formatCode>0%</c:formatCode>
                <c:ptCount val="18"/>
                <c:pt idx="0">
                  <c:v>0.15</c:v>
                </c:pt>
                <c:pt idx="1">
                  <c:v>0.57999999999999996</c:v>
                </c:pt>
                <c:pt idx="2">
                  <c:v>0.27</c:v>
                </c:pt>
                <c:pt idx="3">
                  <c:v>0.42</c:v>
                </c:pt>
                <c:pt idx="4">
                  <c:v>1.01</c:v>
                </c:pt>
                <c:pt idx="5">
                  <c:v>0.56999999999999995</c:v>
                </c:pt>
                <c:pt idx="6">
                  <c:v>0.89</c:v>
                </c:pt>
                <c:pt idx="7">
                  <c:v>0.65</c:v>
                </c:pt>
                <c:pt idx="8">
                  <c:v>0.1</c:v>
                </c:pt>
                <c:pt idx="9">
                  <c:v>0.52</c:v>
                </c:pt>
                <c:pt idx="10">
                  <c:v>0.17</c:v>
                </c:pt>
                <c:pt idx="11">
                  <c:v>0.34</c:v>
                </c:pt>
                <c:pt idx="12">
                  <c:v>0.44</c:v>
                </c:pt>
                <c:pt idx="13">
                  <c:v>0.78</c:v>
                </c:pt>
                <c:pt idx="14">
                  <c:v>0.45</c:v>
                </c:pt>
                <c:pt idx="15">
                  <c:v>0.19</c:v>
                </c:pt>
                <c:pt idx="16">
                  <c:v>0.59</c:v>
                </c:pt>
                <c:pt idx="17">
                  <c:v>0.44</c:v>
                </c:pt>
              </c:numCache>
            </c:numRef>
          </c:xVal>
          <c:yVal>
            <c:numRef>
              <c:f>Sheet1!$B$2:$B$19</c:f>
              <c:numCache>
                <c:formatCode>0%</c:formatCode>
                <c:ptCount val="18"/>
                <c:pt idx="0">
                  <c:v>0.1013060395377858</c:v>
                </c:pt>
                <c:pt idx="1">
                  <c:v>0.56205102600394474</c:v>
                </c:pt>
                <c:pt idx="2">
                  <c:v>0.19413632384159651</c:v>
                </c:pt>
                <c:pt idx="3">
                  <c:v>0.43560306039687041</c:v>
                </c:pt>
                <c:pt idx="4">
                  <c:v>0.75331108656343138</c:v>
                </c:pt>
                <c:pt idx="5">
                  <c:v>0.52283456464130629</c:v>
                </c:pt>
                <c:pt idx="6">
                  <c:v>0.85055539838432437</c:v>
                </c:pt>
                <c:pt idx="7">
                  <c:v>0.42917379360978397</c:v>
                </c:pt>
                <c:pt idx="8">
                  <c:v>4.4668346705459348E-2</c:v>
                </c:pt>
                <c:pt idx="9">
                  <c:v>0.49744329876307802</c:v>
                </c:pt>
                <c:pt idx="10">
                  <c:v>9.1384410567818507E-3</c:v>
                </c:pt>
                <c:pt idx="11">
                  <c:v>0.22817054148474458</c:v>
                </c:pt>
                <c:pt idx="12">
                  <c:v>0.37391350760871211</c:v>
                </c:pt>
                <c:pt idx="13">
                  <c:v>0.59218813971546025</c:v>
                </c:pt>
                <c:pt idx="14">
                  <c:v>0.55303558985765189</c:v>
                </c:pt>
                <c:pt idx="15">
                  <c:v>3.4128032055283294E-2</c:v>
                </c:pt>
                <c:pt idx="16">
                  <c:v>0.38884404761617214</c:v>
                </c:pt>
                <c:pt idx="17">
                  <c:v>0.35457569327130584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Sheet1!$E$2:$E$19</c15:f>
                <c15:dlblRangeCache>
                  <c:ptCount val="18"/>
                  <c:pt idx="0">
                    <c:v>ActewAGL</c:v>
                  </c:pt>
                  <c:pt idx="1">
                    <c:v>Jemena</c:v>
                  </c:pt>
                  <c:pt idx="2">
                    <c:v>Tas (D)</c:v>
                  </c:pt>
                  <c:pt idx="3">
                    <c:v>CitiPower</c:v>
                  </c:pt>
                  <c:pt idx="4">
                    <c:v>Essential</c:v>
                  </c:pt>
                  <c:pt idx="5">
                    <c:v>Energex</c:v>
                  </c:pt>
                  <c:pt idx="6">
                    <c:v>Ausgrid</c:v>
                  </c:pt>
                  <c:pt idx="7">
                    <c:v>Ergon</c:v>
                  </c:pt>
                  <c:pt idx="8">
                    <c:v>SA (D)</c:v>
                  </c:pt>
                  <c:pt idx="9">
                    <c:v>Endeavour</c:v>
                  </c:pt>
                  <c:pt idx="10">
                    <c:v>Powercor </c:v>
                  </c:pt>
                  <c:pt idx="11">
                    <c:v>AusNet (D)</c:v>
                  </c:pt>
                  <c:pt idx="12">
                    <c:v>United</c:v>
                  </c:pt>
                  <c:pt idx="13">
                    <c:v>SA (T)</c:v>
                  </c:pt>
                  <c:pt idx="14">
                    <c:v>Powerlink</c:v>
                  </c:pt>
                  <c:pt idx="15">
                    <c:v>AusNet (T)</c:v>
                  </c:pt>
                  <c:pt idx="16">
                    <c:v>Tas (T)</c:v>
                  </c:pt>
                  <c:pt idx="17">
                    <c:v>TransGrid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1376"/>
        <c:crosses val="autoZero"/>
        <c:crossBetween val="midCat"/>
      </c:valAx>
      <c:valAx>
        <c:axId val="324261376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0%" sourceLinked="0"/>
        <c:majorTickMark val="out"/>
        <c:minorTickMark val="none"/>
        <c:tickLblPos val="low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24896"/>
        <c:crosses val="autoZero"/>
        <c:crossBetween val="midCat"/>
        <c:maj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033311241168096"/>
          <c:y val="2.4464820672609664E-2"/>
          <c:w val="0.84075075587421977"/>
          <c:h val="0.83888323828634559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Total capex as % of 2006 RAB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Sheet1!$A$2:$A$19</c:f>
              <c:strCache>
                <c:ptCount val="18"/>
                <c:pt idx="0">
                  <c:v>PCR</c:v>
                </c:pt>
                <c:pt idx="1">
                  <c:v>SPN</c:v>
                </c:pt>
                <c:pt idx="2">
                  <c:v>UED</c:v>
                </c:pt>
                <c:pt idx="3">
                  <c:v>CIT</c:v>
                </c:pt>
                <c:pt idx="4">
                  <c:v>ESS</c:v>
                </c:pt>
                <c:pt idx="5">
                  <c:v>TND</c:v>
                </c:pt>
                <c:pt idx="6">
                  <c:v>ERG</c:v>
                </c:pt>
                <c:pt idx="7">
                  <c:v>PWL</c:v>
                </c:pt>
                <c:pt idx="8">
                  <c:v>TRG</c:v>
                </c:pt>
                <c:pt idx="9">
                  <c:v>ACT</c:v>
                </c:pt>
                <c:pt idx="10">
                  <c:v>JEN</c:v>
                </c:pt>
                <c:pt idx="11">
                  <c:v>ENX</c:v>
                </c:pt>
                <c:pt idx="12">
                  <c:v>ELN</c:v>
                </c:pt>
                <c:pt idx="13">
                  <c:v>ANT</c:v>
                </c:pt>
                <c:pt idx="14">
                  <c:v>AND</c:v>
                </c:pt>
                <c:pt idx="15">
                  <c:v>AGD</c:v>
                </c:pt>
                <c:pt idx="16">
                  <c:v>TNT</c:v>
                </c:pt>
                <c:pt idx="17">
                  <c:v>END</c:v>
                </c:pt>
              </c:strCache>
            </c:strRef>
          </c:cat>
          <c:val>
            <c:numRef>
              <c:f>Sheet1!$C$2:$C$19</c:f>
              <c:numCache>
                <c:formatCode>0%</c:formatCode>
                <c:ptCount val="18"/>
                <c:pt idx="0">
                  <c:v>0.92</c:v>
                </c:pt>
                <c:pt idx="1">
                  <c:v>0.67</c:v>
                </c:pt>
                <c:pt idx="2">
                  <c:v>0.81</c:v>
                </c:pt>
                <c:pt idx="3">
                  <c:v>0.76</c:v>
                </c:pt>
                <c:pt idx="4">
                  <c:v>1.66</c:v>
                </c:pt>
                <c:pt idx="5">
                  <c:v>1.05</c:v>
                </c:pt>
                <c:pt idx="6">
                  <c:v>1.28</c:v>
                </c:pt>
                <c:pt idx="7">
                  <c:v>1.19</c:v>
                </c:pt>
                <c:pt idx="8">
                  <c:v>0.94</c:v>
                </c:pt>
                <c:pt idx="9">
                  <c:v>0.79</c:v>
                </c:pt>
                <c:pt idx="10">
                  <c:v>1.07</c:v>
                </c:pt>
                <c:pt idx="11">
                  <c:v>1.38</c:v>
                </c:pt>
                <c:pt idx="12">
                  <c:v>1.1200000000000001</c:v>
                </c:pt>
                <c:pt idx="13">
                  <c:v>0.5</c:v>
                </c:pt>
                <c:pt idx="14">
                  <c:v>1.25</c:v>
                </c:pt>
                <c:pt idx="15">
                  <c:v>1.59</c:v>
                </c:pt>
                <c:pt idx="16">
                  <c:v>0.97</c:v>
                </c:pt>
                <c:pt idx="17">
                  <c:v>1.42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A34-4138-B5E6-26F4B8707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324265856"/>
        <c:axId val="327427200"/>
      </c:barChar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residual life of assets in 2006 (age weighted by asset value)</c:v>
                </c:pt>
              </c:strCache>
            </c:strRef>
          </c:tx>
          <c:spPr>
            <a:ln w="25400">
              <a:noFill/>
            </a:ln>
          </c:spPr>
          <c:marker>
            <c:symbol val="diamond"/>
            <c:size val="13"/>
            <c:spPr>
              <a:solidFill>
                <a:srgbClr val="621214"/>
              </a:solidFill>
              <a:ln>
                <a:solidFill>
                  <a:srgbClr val="FFFFFF"/>
                </a:solidFill>
              </a:ln>
            </c:spPr>
          </c:marker>
          <c:xVal>
            <c:strRef>
              <c:f>Sheet1!$A$2:$A$19</c:f>
              <c:strCache>
                <c:ptCount val="18"/>
                <c:pt idx="0">
                  <c:v>PCR</c:v>
                </c:pt>
                <c:pt idx="1">
                  <c:v>SPN</c:v>
                </c:pt>
                <c:pt idx="2">
                  <c:v>UED</c:v>
                </c:pt>
                <c:pt idx="3">
                  <c:v>CIT</c:v>
                </c:pt>
                <c:pt idx="4">
                  <c:v>ESS</c:v>
                </c:pt>
                <c:pt idx="5">
                  <c:v>TND</c:v>
                </c:pt>
                <c:pt idx="6">
                  <c:v>ERG</c:v>
                </c:pt>
                <c:pt idx="7">
                  <c:v>PWL</c:v>
                </c:pt>
                <c:pt idx="8">
                  <c:v>TRG</c:v>
                </c:pt>
                <c:pt idx="9">
                  <c:v>ACT</c:v>
                </c:pt>
                <c:pt idx="10">
                  <c:v>JEN</c:v>
                </c:pt>
                <c:pt idx="11">
                  <c:v>ENX</c:v>
                </c:pt>
                <c:pt idx="12">
                  <c:v>ELN</c:v>
                </c:pt>
                <c:pt idx="13">
                  <c:v>ANT</c:v>
                </c:pt>
                <c:pt idx="14">
                  <c:v>AND</c:v>
                </c:pt>
                <c:pt idx="15">
                  <c:v>AGD</c:v>
                </c:pt>
                <c:pt idx="16">
                  <c:v>TNT</c:v>
                </c:pt>
                <c:pt idx="17">
                  <c:v>END</c:v>
                </c:pt>
              </c:strCache>
            </c:str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17.37</c:v>
                </c:pt>
                <c:pt idx="1">
                  <c:v>17.68</c:v>
                </c:pt>
                <c:pt idx="2">
                  <c:v>19.170000000000002</c:v>
                </c:pt>
                <c:pt idx="3">
                  <c:v>20.92</c:v>
                </c:pt>
                <c:pt idx="4">
                  <c:v>21.11</c:v>
                </c:pt>
                <c:pt idx="5">
                  <c:v>21.86</c:v>
                </c:pt>
                <c:pt idx="6">
                  <c:v>23.69</c:v>
                </c:pt>
                <c:pt idx="7">
                  <c:v>23.9</c:v>
                </c:pt>
                <c:pt idx="8">
                  <c:v>25.07</c:v>
                </c:pt>
                <c:pt idx="9">
                  <c:v>26.88</c:v>
                </c:pt>
                <c:pt idx="10">
                  <c:v>27.11</c:v>
                </c:pt>
                <c:pt idx="11">
                  <c:v>27.19</c:v>
                </c:pt>
                <c:pt idx="12">
                  <c:v>27.68</c:v>
                </c:pt>
                <c:pt idx="13">
                  <c:v>28.14</c:v>
                </c:pt>
                <c:pt idx="14">
                  <c:v>28.64</c:v>
                </c:pt>
                <c:pt idx="15">
                  <c:v>29.05</c:v>
                </c:pt>
                <c:pt idx="16">
                  <c:v>31.14</c:v>
                </c:pt>
                <c:pt idx="17">
                  <c:v>37.799999999999997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A34-4138-B5E6-26F4B8707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222776"/>
        <c:axId val="439926680"/>
      </c:scatte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  <c:majorUnit val="0.5"/>
      </c:valAx>
      <c:valAx>
        <c:axId val="43992668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441222776"/>
        <c:crosses val="max"/>
        <c:crossBetween val="midCat"/>
        <c:majorUnit val="10"/>
      </c:valAx>
      <c:valAx>
        <c:axId val="441222776"/>
        <c:scaling>
          <c:orientation val="minMax"/>
        </c:scaling>
        <c:delete val="1"/>
        <c:axPos val="t"/>
        <c:majorTickMark val="out"/>
        <c:minorTickMark val="none"/>
        <c:tickLblPos val="nextTo"/>
        <c:crossAx val="439926680"/>
        <c:crosses val="max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1039113117853273"/>
          <c:y val="2.3805950714025654E-2"/>
          <c:w val="0.71400669321929167"/>
          <c:h val="0.8969436611079865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Smart Meters</c:v>
                </c:pt>
              </c:strCache>
            </c:strRef>
          </c:tx>
          <c:spPr>
            <a:solidFill>
              <a:srgbClr val="621214"/>
            </a:solidFill>
            <a:ln w="9525">
              <a:solidFill>
                <a:srgbClr val="FFFFFF"/>
              </a:solidFill>
            </a:ln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C9668A1-3F17-4400-AB0D-F3E2F01750E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7D21-4E0F-BB35-9E0B5D45890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D21-4E0F-BB35-9E0B5D45890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D21-4E0F-BB35-9E0B5D45890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D21-4E0F-BB35-9E0B5D4589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  <c:pt idx="3">
                  <c:v>SA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2">
                  <c:v>91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Sheet1!$I$4</c15:f>
                <c15:dlblRangeCache>
                  <c:ptCount val="1"/>
                  <c:pt idx="0">
                    <c:v>25%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Network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0B098A0-089C-481F-9EA1-C639E856A10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C506-4282-9866-7ED51D8065C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73BCF62-6CF1-4BAD-AEA7-C528F686DDD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506-4282-9866-7ED51D8065C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1C16A92-9151-4404-BAE3-16495CD7833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C506-4282-9866-7ED51D8065C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1A7AAFF-1ADB-4C11-AE63-07ACD2DB9BE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506-4282-9866-7ED51D8065C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  <c:pt idx="3">
                  <c:v>SA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221</c:v>
                </c:pt>
                <c:pt idx="1">
                  <c:v>275</c:v>
                </c:pt>
                <c:pt idx="2">
                  <c:v>74</c:v>
                </c:pt>
                <c:pt idx="3">
                  <c:v>168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Sheet1!$H$2:$H$5</c15:f>
                <c15:dlblRangeCache>
                  <c:ptCount val="4"/>
                  <c:pt idx="0">
                    <c:v>41%</c:v>
                  </c:pt>
                  <c:pt idx="1">
                    <c:v>60%</c:v>
                  </c:pt>
                  <c:pt idx="2">
                    <c:v>20%</c:v>
                  </c:pt>
                  <c:pt idx="3">
                    <c:v>27%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Wholesale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  <c:pt idx="3">
                  <c:v>SA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78</c:v>
                </c:pt>
                <c:pt idx="1">
                  <c:v>-66</c:v>
                </c:pt>
                <c:pt idx="2">
                  <c:v>-10</c:v>
                </c:pt>
                <c:pt idx="3">
                  <c:v>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3-4826-BE0B-3F0E5DB61A7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Retail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  <c:pt idx="3">
                  <c:v>SA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183</c:v>
                </c:pt>
                <c:pt idx="1">
                  <c:v>143</c:v>
                </c:pt>
                <c:pt idx="2">
                  <c:v>134</c:v>
                </c:pt>
                <c:pt idx="3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D21-4E0F-BB35-9E0B5D45890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Green schemes</c:v>
                </c:pt>
              </c:strCache>
            </c:strRef>
          </c:tx>
          <c:spPr>
            <a:solidFill>
              <a:srgbClr val="FFE07F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  <c:pt idx="3">
                  <c:v>SA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55</c:v>
                </c:pt>
                <c:pt idx="1">
                  <c:v>109</c:v>
                </c:pt>
                <c:pt idx="2">
                  <c:v>80</c:v>
                </c:pt>
                <c:pt idx="3">
                  <c:v>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06-4282-9866-7ED51D8065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630"/>
          <c:min val="-1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&quot;$&quot;#,#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1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7552239906122297"/>
          <c:y val="4.1057923071809331E-3"/>
          <c:w val="0.64895520187755407"/>
          <c:h val="0.9917884153856381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Share of revenue</c:v>
                </c:pt>
              </c:strCache>
            </c:strRef>
          </c:tx>
          <c:spPr>
            <a:solidFill>
              <a:srgbClr val="A02226"/>
            </a:solidFill>
            <a:ln w="28575">
              <a:solidFill>
                <a:srgbClr val="FFFFFF"/>
              </a:solidFill>
            </a:ln>
          </c:spPr>
          <c:dPt>
            <c:idx val="0"/>
            <c:bubble3D val="0"/>
            <c:spPr>
              <a:solidFill>
                <a:srgbClr val="621214"/>
              </a:solidFill>
              <a:ln w="2857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1A37-4211-8C3A-2AB1EBFF8A49}"/>
              </c:ext>
            </c:extLst>
          </c:dPt>
          <c:dPt>
            <c:idx val="1"/>
            <c:bubble3D val="0"/>
            <c:spPr>
              <a:solidFill>
                <a:srgbClr val="621214"/>
              </a:solidFill>
              <a:ln w="2857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1A37-4211-8C3A-2AB1EBFF8A49}"/>
              </c:ext>
            </c:extLst>
          </c:dPt>
          <c:dPt>
            <c:idx val="2"/>
            <c:bubble3D val="0"/>
            <c:spPr>
              <a:solidFill>
                <a:srgbClr val="FFE07F"/>
              </a:solidFill>
              <a:ln w="2857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1A37-4211-8C3A-2AB1EBFF8A49}"/>
              </c:ext>
            </c:extLst>
          </c:dPt>
          <c:dPt>
            <c:idx val="3"/>
            <c:bubble3D val="0"/>
            <c:spPr>
              <a:solidFill>
                <a:srgbClr val="FFE07F"/>
              </a:solidFill>
              <a:ln w="2857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1A37-4211-8C3A-2AB1EBFF8A49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b="1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1A37-4211-8C3A-2AB1EBFF8A49}"/>
                </c:ext>
              </c:extLst>
            </c:dLbl>
            <c:dLbl>
              <c:idx val="1"/>
              <c:layout>
                <c:manualLayout>
                  <c:x val="-0.19501962283195817"/>
                  <c:y val="-0.2539019970308632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b="1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A37-4211-8C3A-2AB1EBFF8A49}"/>
                </c:ext>
              </c:extLst>
            </c:dLbl>
            <c:dLbl>
              <c:idx val="2"/>
              <c:layout>
                <c:manualLayout>
                  <c:x val="0.20035452346798438"/>
                  <c:y val="5.5217743398613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A37-4211-8C3A-2AB1EBFF8A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Depreciation</c:v>
                </c:pt>
                <c:pt idx="1">
                  <c:v>WACC</c:v>
                </c:pt>
                <c:pt idx="2">
                  <c:v>Opex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0.1329983767122899</c:v>
                </c:pt>
                <c:pt idx="1">
                  <c:v>0.49806308492492346</c:v>
                </c:pt>
                <c:pt idx="2">
                  <c:v>0.31420572976874445</c:v>
                </c:pt>
                <c:pt idx="3">
                  <c:v>5.473280859404208E-2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6908163628586911E-2"/>
          <c:y val="3.2013914978622333E-2"/>
          <c:w val="0.86777445886946625"/>
          <c:h val="0.88585337966806132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Energy Australia / Ausgrid</c:v>
                </c:pt>
              </c:strCache>
            </c:strRef>
          </c:tx>
          <c:spPr>
            <a:ln w="28575">
              <a:solidFill>
                <a:srgbClr val="000000"/>
              </a:solidFill>
            </a:ln>
          </c:spPr>
          <c:marker>
            <c:symbol val="none"/>
          </c:marker>
          <c:cat>
            <c:strRef>
              <c:f>Sheet1!$B$1:$S$1</c:f>
              <c:strCache>
                <c:ptCount val="18"/>
                <c:pt idx="0">
                  <c:v>1998-99</c:v>
                </c:pt>
                <c:pt idx="1">
                  <c:v>1999-00</c:v>
                </c:pt>
                <c:pt idx="2">
                  <c:v>2000-01</c:v>
                </c:pt>
                <c:pt idx="3">
                  <c:v>2001-02</c:v>
                </c:pt>
                <c:pt idx="4">
                  <c:v>2002-03</c:v>
                </c:pt>
                <c:pt idx="5">
                  <c:v>2003-04</c:v>
                </c:pt>
                <c:pt idx="6">
                  <c:v>2004-05</c:v>
                </c:pt>
                <c:pt idx="7">
                  <c:v>2005-06</c:v>
                </c:pt>
                <c:pt idx="8">
                  <c:v>2006-07</c:v>
                </c:pt>
                <c:pt idx="9">
                  <c:v>2007-08</c:v>
                </c:pt>
                <c:pt idx="10">
                  <c:v>2008-09</c:v>
                </c:pt>
                <c:pt idx="11">
                  <c:v>2009-10</c:v>
                </c:pt>
                <c:pt idx="12">
                  <c:v>2010-11</c:v>
                </c:pt>
                <c:pt idx="13">
                  <c:v>2011-12</c:v>
                </c:pt>
                <c:pt idx="14">
                  <c:v>2012-13</c:v>
                </c:pt>
                <c:pt idx="15">
                  <c:v>2013-14</c:v>
                </c:pt>
                <c:pt idx="16">
                  <c:v>2014-15</c:v>
                </c:pt>
                <c:pt idx="17">
                  <c:v>2015-16</c:v>
                </c:pt>
              </c:strCache>
            </c:strRef>
          </c:cat>
          <c:val>
            <c:numRef>
              <c:f>Sheet1!$B$2:$S$2</c:f>
              <c:numCache>
                <c:formatCode>0</c:formatCode>
                <c:ptCount val="18"/>
                <c:pt idx="0">
                  <c:v>230.22</c:v>
                </c:pt>
                <c:pt idx="1">
                  <c:v>410.26</c:v>
                </c:pt>
                <c:pt idx="2">
                  <c:v>411.69</c:v>
                </c:pt>
                <c:pt idx="3">
                  <c:v>428.94</c:v>
                </c:pt>
                <c:pt idx="4">
                  <c:v>418.88</c:v>
                </c:pt>
                <c:pt idx="5">
                  <c:v>326.60000000000002</c:v>
                </c:pt>
                <c:pt idx="6">
                  <c:v>640.21</c:v>
                </c:pt>
                <c:pt idx="7">
                  <c:v>787.86</c:v>
                </c:pt>
                <c:pt idx="8">
                  <c:v>1003.12</c:v>
                </c:pt>
                <c:pt idx="9">
                  <c:v>1178.43</c:v>
                </c:pt>
                <c:pt idx="10">
                  <c:v>1331.94</c:v>
                </c:pt>
                <c:pt idx="11">
                  <c:v>1614.68</c:v>
                </c:pt>
                <c:pt idx="12">
                  <c:v>1826.01</c:v>
                </c:pt>
                <c:pt idx="13">
                  <c:v>1937.74</c:v>
                </c:pt>
                <c:pt idx="14">
                  <c:v>1381.89</c:v>
                </c:pt>
                <c:pt idx="15">
                  <c:v>735.84</c:v>
                </c:pt>
                <c:pt idx="16">
                  <c:v>654.92999999999995</c:v>
                </c:pt>
                <c:pt idx="17">
                  <c:v>705.89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Country / Essential Energy</c:v>
                </c:pt>
              </c:strCache>
            </c:strRef>
          </c:tx>
          <c:spPr>
            <a:ln w="28575">
              <a:solidFill>
                <a:srgbClr val="D4582A"/>
              </a:solidFill>
            </a:ln>
          </c:spPr>
          <c:marker>
            <c:symbol val="none"/>
          </c:marker>
          <c:cat>
            <c:strRef>
              <c:f>Sheet1!$B$1:$S$1</c:f>
              <c:strCache>
                <c:ptCount val="18"/>
                <c:pt idx="0">
                  <c:v>1998-99</c:v>
                </c:pt>
                <c:pt idx="1">
                  <c:v>1999-00</c:v>
                </c:pt>
                <c:pt idx="2">
                  <c:v>2000-01</c:v>
                </c:pt>
                <c:pt idx="3">
                  <c:v>2001-02</c:v>
                </c:pt>
                <c:pt idx="4">
                  <c:v>2002-03</c:v>
                </c:pt>
                <c:pt idx="5">
                  <c:v>2003-04</c:v>
                </c:pt>
                <c:pt idx="6">
                  <c:v>2004-05</c:v>
                </c:pt>
                <c:pt idx="7">
                  <c:v>2005-06</c:v>
                </c:pt>
                <c:pt idx="8">
                  <c:v>2006-07</c:v>
                </c:pt>
                <c:pt idx="9">
                  <c:v>2007-08</c:v>
                </c:pt>
                <c:pt idx="10">
                  <c:v>2008-09</c:v>
                </c:pt>
                <c:pt idx="11">
                  <c:v>2009-10</c:v>
                </c:pt>
                <c:pt idx="12">
                  <c:v>2010-11</c:v>
                </c:pt>
                <c:pt idx="13">
                  <c:v>2011-12</c:v>
                </c:pt>
                <c:pt idx="14">
                  <c:v>2012-13</c:v>
                </c:pt>
                <c:pt idx="15">
                  <c:v>2013-14</c:v>
                </c:pt>
                <c:pt idx="16">
                  <c:v>2014-15</c:v>
                </c:pt>
                <c:pt idx="17">
                  <c:v>2015-16</c:v>
                </c:pt>
              </c:strCache>
            </c:strRef>
          </c:cat>
          <c:val>
            <c:numRef>
              <c:f>Sheet1!$B$3:$S$3</c:f>
              <c:numCache>
                <c:formatCode>0</c:formatCode>
                <c:ptCount val="18"/>
                <c:pt idx="0">
                  <c:v>244.91</c:v>
                </c:pt>
                <c:pt idx="1">
                  <c:v>203.53</c:v>
                </c:pt>
                <c:pt idx="2">
                  <c:v>219.46</c:v>
                </c:pt>
                <c:pt idx="3">
                  <c:v>270.83</c:v>
                </c:pt>
                <c:pt idx="4">
                  <c:v>319.14</c:v>
                </c:pt>
                <c:pt idx="5">
                  <c:v>187.01</c:v>
                </c:pt>
                <c:pt idx="6">
                  <c:v>375.55</c:v>
                </c:pt>
                <c:pt idx="7">
                  <c:v>485.89</c:v>
                </c:pt>
                <c:pt idx="8">
                  <c:v>607.54999999999995</c:v>
                </c:pt>
                <c:pt idx="9">
                  <c:v>674.34</c:v>
                </c:pt>
                <c:pt idx="10">
                  <c:v>784.56</c:v>
                </c:pt>
                <c:pt idx="11">
                  <c:v>813.26</c:v>
                </c:pt>
                <c:pt idx="12">
                  <c:v>831.8</c:v>
                </c:pt>
                <c:pt idx="13">
                  <c:v>851.07</c:v>
                </c:pt>
                <c:pt idx="14">
                  <c:v>717.81</c:v>
                </c:pt>
                <c:pt idx="15">
                  <c:v>625.20000000000005</c:v>
                </c:pt>
                <c:pt idx="16">
                  <c:v>485.4</c:v>
                </c:pt>
                <c:pt idx="17">
                  <c:v>425.98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303-476E-B1D1-34916A464221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Integral / Endeavour Energy</c:v>
                </c:pt>
              </c:strCache>
            </c:strRef>
          </c:tx>
          <c:spPr>
            <a:ln w="28575">
              <a:solidFill>
                <a:srgbClr val="FFC35A"/>
              </a:solidFill>
            </a:ln>
          </c:spPr>
          <c:marker>
            <c:symbol val="none"/>
          </c:marker>
          <c:cat>
            <c:strRef>
              <c:f>Sheet1!$B$1:$S$1</c:f>
              <c:strCache>
                <c:ptCount val="18"/>
                <c:pt idx="0">
                  <c:v>1998-99</c:v>
                </c:pt>
                <c:pt idx="1">
                  <c:v>1999-00</c:v>
                </c:pt>
                <c:pt idx="2">
                  <c:v>2000-01</c:v>
                </c:pt>
                <c:pt idx="3">
                  <c:v>2001-02</c:v>
                </c:pt>
                <c:pt idx="4">
                  <c:v>2002-03</c:v>
                </c:pt>
                <c:pt idx="5">
                  <c:v>2003-04</c:v>
                </c:pt>
                <c:pt idx="6">
                  <c:v>2004-05</c:v>
                </c:pt>
                <c:pt idx="7">
                  <c:v>2005-06</c:v>
                </c:pt>
                <c:pt idx="8">
                  <c:v>2006-07</c:v>
                </c:pt>
                <c:pt idx="9">
                  <c:v>2007-08</c:v>
                </c:pt>
                <c:pt idx="10">
                  <c:v>2008-09</c:v>
                </c:pt>
                <c:pt idx="11">
                  <c:v>2009-10</c:v>
                </c:pt>
                <c:pt idx="12">
                  <c:v>2010-11</c:v>
                </c:pt>
                <c:pt idx="13">
                  <c:v>2011-12</c:v>
                </c:pt>
                <c:pt idx="14">
                  <c:v>2012-13</c:v>
                </c:pt>
                <c:pt idx="15">
                  <c:v>2013-14</c:v>
                </c:pt>
                <c:pt idx="16">
                  <c:v>2014-15</c:v>
                </c:pt>
                <c:pt idx="17">
                  <c:v>2015-16</c:v>
                </c:pt>
              </c:strCache>
            </c:strRef>
          </c:cat>
          <c:val>
            <c:numRef>
              <c:f>Sheet1!$B$4:$S$4</c:f>
              <c:numCache>
                <c:formatCode>0</c:formatCode>
                <c:ptCount val="18"/>
                <c:pt idx="0">
                  <c:v>160.01</c:v>
                </c:pt>
                <c:pt idx="1">
                  <c:v>157.05000000000001</c:v>
                </c:pt>
                <c:pt idx="2">
                  <c:v>146.81</c:v>
                </c:pt>
                <c:pt idx="3">
                  <c:v>215.2</c:v>
                </c:pt>
                <c:pt idx="4">
                  <c:v>210.86</c:v>
                </c:pt>
                <c:pt idx="5">
                  <c:v>16.760000000000002</c:v>
                </c:pt>
                <c:pt idx="6">
                  <c:v>337.27</c:v>
                </c:pt>
                <c:pt idx="7">
                  <c:v>437.26</c:v>
                </c:pt>
                <c:pt idx="8">
                  <c:v>482.88</c:v>
                </c:pt>
                <c:pt idx="9">
                  <c:v>458.33</c:v>
                </c:pt>
                <c:pt idx="10">
                  <c:v>671.29</c:v>
                </c:pt>
                <c:pt idx="11">
                  <c:v>500.64</c:v>
                </c:pt>
                <c:pt idx="12">
                  <c:v>588.41999999999996</c:v>
                </c:pt>
                <c:pt idx="13">
                  <c:v>725.15</c:v>
                </c:pt>
                <c:pt idx="14">
                  <c:v>635.15</c:v>
                </c:pt>
                <c:pt idx="15">
                  <c:v>577.01</c:v>
                </c:pt>
                <c:pt idx="16">
                  <c:v>377.78</c:v>
                </c:pt>
                <c:pt idx="17">
                  <c:v>253.08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303-476E-B1D1-34916A464221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Energex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strRef>
              <c:f>Sheet1!$B$1:$S$1</c:f>
              <c:strCache>
                <c:ptCount val="18"/>
                <c:pt idx="0">
                  <c:v>1998-99</c:v>
                </c:pt>
                <c:pt idx="1">
                  <c:v>1999-00</c:v>
                </c:pt>
                <c:pt idx="2">
                  <c:v>2000-01</c:v>
                </c:pt>
                <c:pt idx="3">
                  <c:v>2001-02</c:v>
                </c:pt>
                <c:pt idx="4">
                  <c:v>2002-03</c:v>
                </c:pt>
                <c:pt idx="5">
                  <c:v>2003-04</c:v>
                </c:pt>
                <c:pt idx="6">
                  <c:v>2004-05</c:v>
                </c:pt>
                <c:pt idx="7">
                  <c:v>2005-06</c:v>
                </c:pt>
                <c:pt idx="8">
                  <c:v>2006-07</c:v>
                </c:pt>
                <c:pt idx="9">
                  <c:v>2007-08</c:v>
                </c:pt>
                <c:pt idx="10">
                  <c:v>2008-09</c:v>
                </c:pt>
                <c:pt idx="11">
                  <c:v>2009-10</c:v>
                </c:pt>
                <c:pt idx="12">
                  <c:v>2010-11</c:v>
                </c:pt>
                <c:pt idx="13">
                  <c:v>2011-12</c:v>
                </c:pt>
                <c:pt idx="14">
                  <c:v>2012-13</c:v>
                </c:pt>
                <c:pt idx="15">
                  <c:v>2013-14</c:v>
                </c:pt>
                <c:pt idx="16">
                  <c:v>2014-15</c:v>
                </c:pt>
                <c:pt idx="17">
                  <c:v>2015-16</c:v>
                </c:pt>
              </c:strCache>
            </c:strRef>
          </c:cat>
          <c:val>
            <c:numRef>
              <c:f>Sheet1!$B$5:$S$5</c:f>
              <c:numCache>
                <c:formatCode>General</c:formatCode>
                <c:ptCount val="18"/>
                <c:pt idx="2" formatCode="0">
                  <c:v>348.3</c:v>
                </c:pt>
                <c:pt idx="3" formatCode="0">
                  <c:v>387.95</c:v>
                </c:pt>
                <c:pt idx="4" formatCode="0">
                  <c:v>377.56</c:v>
                </c:pt>
                <c:pt idx="5" formatCode="0">
                  <c:v>389.98</c:v>
                </c:pt>
                <c:pt idx="6" formatCode="0">
                  <c:v>658.26</c:v>
                </c:pt>
                <c:pt idx="7" formatCode="0">
                  <c:v>986.62</c:v>
                </c:pt>
                <c:pt idx="8" formatCode="0">
                  <c:v>943.29</c:v>
                </c:pt>
                <c:pt idx="9" formatCode="0">
                  <c:v>870.53</c:v>
                </c:pt>
                <c:pt idx="10" formatCode="0">
                  <c:v>1019.2</c:v>
                </c:pt>
                <c:pt idx="11" formatCode="0">
                  <c:v>1232.3699999999999</c:v>
                </c:pt>
                <c:pt idx="12" formatCode="0">
                  <c:v>1160.78</c:v>
                </c:pt>
                <c:pt idx="13" formatCode="0">
                  <c:v>1080.8499999999999</c:v>
                </c:pt>
                <c:pt idx="14" formatCode="0">
                  <c:v>1006.61</c:v>
                </c:pt>
                <c:pt idx="15" formatCode="0">
                  <c:v>839.35</c:v>
                </c:pt>
                <c:pt idx="16" formatCode="0">
                  <c:v>792.88</c:v>
                </c:pt>
                <c:pt idx="17" formatCode="0">
                  <c:v>528.92999999999995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6C2-48C9-8E9F-83BE71B0D846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Ergon Energy</c:v>
                </c:pt>
              </c:strCache>
            </c:strRef>
          </c:tx>
          <c:spPr>
            <a:ln>
              <a:solidFill>
                <a:srgbClr val="621214"/>
              </a:solidFill>
            </a:ln>
          </c:spPr>
          <c:marker>
            <c:symbol val="none"/>
          </c:marker>
          <c:cat>
            <c:strRef>
              <c:f>Sheet1!$B$1:$S$1</c:f>
              <c:strCache>
                <c:ptCount val="18"/>
                <c:pt idx="0">
                  <c:v>1998-99</c:v>
                </c:pt>
                <c:pt idx="1">
                  <c:v>1999-00</c:v>
                </c:pt>
                <c:pt idx="2">
                  <c:v>2000-01</c:v>
                </c:pt>
                <c:pt idx="3">
                  <c:v>2001-02</c:v>
                </c:pt>
                <c:pt idx="4">
                  <c:v>2002-03</c:v>
                </c:pt>
                <c:pt idx="5">
                  <c:v>2003-04</c:v>
                </c:pt>
                <c:pt idx="6">
                  <c:v>2004-05</c:v>
                </c:pt>
                <c:pt idx="7">
                  <c:v>2005-06</c:v>
                </c:pt>
                <c:pt idx="8">
                  <c:v>2006-07</c:v>
                </c:pt>
                <c:pt idx="9">
                  <c:v>2007-08</c:v>
                </c:pt>
                <c:pt idx="10">
                  <c:v>2008-09</c:v>
                </c:pt>
                <c:pt idx="11">
                  <c:v>2009-10</c:v>
                </c:pt>
                <c:pt idx="12">
                  <c:v>2010-11</c:v>
                </c:pt>
                <c:pt idx="13">
                  <c:v>2011-12</c:v>
                </c:pt>
                <c:pt idx="14">
                  <c:v>2012-13</c:v>
                </c:pt>
                <c:pt idx="15">
                  <c:v>2013-14</c:v>
                </c:pt>
                <c:pt idx="16">
                  <c:v>2014-15</c:v>
                </c:pt>
                <c:pt idx="17">
                  <c:v>2015-16</c:v>
                </c:pt>
              </c:strCache>
            </c:strRef>
          </c:cat>
          <c:val>
            <c:numRef>
              <c:f>Sheet1!$B$6:$S$6</c:f>
              <c:numCache>
                <c:formatCode>General</c:formatCode>
                <c:ptCount val="18"/>
                <c:pt idx="2" formatCode="0">
                  <c:v>292.88</c:v>
                </c:pt>
                <c:pt idx="3" formatCode="0">
                  <c:v>384.29</c:v>
                </c:pt>
                <c:pt idx="4" formatCode="0">
                  <c:v>470.17</c:v>
                </c:pt>
                <c:pt idx="5" formatCode="0">
                  <c:v>473.54</c:v>
                </c:pt>
                <c:pt idx="6" formatCode="0">
                  <c:v>517.1</c:v>
                </c:pt>
                <c:pt idx="7" formatCode="0">
                  <c:v>824.3</c:v>
                </c:pt>
                <c:pt idx="8" formatCode="0">
                  <c:v>924.67</c:v>
                </c:pt>
                <c:pt idx="9" formatCode="0">
                  <c:v>820.51</c:v>
                </c:pt>
                <c:pt idx="10" formatCode="0">
                  <c:v>890.94</c:v>
                </c:pt>
                <c:pt idx="11" formatCode="0">
                  <c:v>969.68</c:v>
                </c:pt>
                <c:pt idx="12" formatCode="0">
                  <c:v>935.07</c:v>
                </c:pt>
                <c:pt idx="13" formatCode="0">
                  <c:v>837.53</c:v>
                </c:pt>
                <c:pt idx="14" formatCode="0">
                  <c:v>913.36</c:v>
                </c:pt>
                <c:pt idx="15" formatCode="0">
                  <c:v>791.26</c:v>
                </c:pt>
                <c:pt idx="16" formatCode="0">
                  <c:v>830.53</c:v>
                </c:pt>
                <c:pt idx="17" formatCode="0">
                  <c:v>600.26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6C2-48C9-8E9F-83BE71B0D846}"/>
            </c:ext>
          </c:extLst>
        </c:ser>
        <c:ser>
          <c:idx val="7"/>
          <c:order val="5"/>
          <c:tx>
            <c:strRef>
              <c:f>Sheet1!$A$9</c:f>
              <c:strCache>
                <c:ptCount val="1"/>
                <c:pt idx="0">
                  <c:v>TransGrid</c:v>
                </c:pt>
              </c:strCache>
            </c:strRef>
          </c:tx>
          <c:spPr>
            <a:ln>
              <a:solidFill>
                <a:srgbClr val="F68B33"/>
              </a:solidFill>
            </a:ln>
          </c:spPr>
          <c:marker>
            <c:symbol val="none"/>
          </c:marker>
          <c:cat>
            <c:strRef>
              <c:f>Sheet1!$B$1:$S$1</c:f>
              <c:strCache>
                <c:ptCount val="18"/>
                <c:pt idx="0">
                  <c:v>1998-99</c:v>
                </c:pt>
                <c:pt idx="1">
                  <c:v>1999-00</c:v>
                </c:pt>
                <c:pt idx="2">
                  <c:v>2000-01</c:v>
                </c:pt>
                <c:pt idx="3">
                  <c:v>2001-02</c:v>
                </c:pt>
                <c:pt idx="4">
                  <c:v>2002-03</c:v>
                </c:pt>
                <c:pt idx="5">
                  <c:v>2003-04</c:v>
                </c:pt>
                <c:pt idx="6">
                  <c:v>2004-05</c:v>
                </c:pt>
                <c:pt idx="7">
                  <c:v>2005-06</c:v>
                </c:pt>
                <c:pt idx="8">
                  <c:v>2006-07</c:v>
                </c:pt>
                <c:pt idx="9">
                  <c:v>2007-08</c:v>
                </c:pt>
                <c:pt idx="10">
                  <c:v>2008-09</c:v>
                </c:pt>
                <c:pt idx="11">
                  <c:v>2009-10</c:v>
                </c:pt>
                <c:pt idx="12">
                  <c:v>2010-11</c:v>
                </c:pt>
                <c:pt idx="13">
                  <c:v>2011-12</c:v>
                </c:pt>
                <c:pt idx="14">
                  <c:v>2012-13</c:v>
                </c:pt>
                <c:pt idx="15">
                  <c:v>2013-14</c:v>
                </c:pt>
                <c:pt idx="16">
                  <c:v>2014-15</c:v>
                </c:pt>
                <c:pt idx="17">
                  <c:v>2015-16</c:v>
                </c:pt>
              </c:strCache>
            </c:strRef>
          </c:cat>
          <c:val>
            <c:numRef>
              <c:f>Sheet1!$B$9:$S$9</c:f>
              <c:numCache>
                <c:formatCode>0</c:formatCode>
                <c:ptCount val="18"/>
                <c:pt idx="1">
                  <c:v>84</c:v>
                </c:pt>
                <c:pt idx="2">
                  <c:v>129.19999999999999</c:v>
                </c:pt>
                <c:pt idx="3">
                  <c:v>430.6</c:v>
                </c:pt>
                <c:pt idx="4">
                  <c:v>135.5</c:v>
                </c:pt>
                <c:pt idx="5">
                  <c:v>525.29999999999995</c:v>
                </c:pt>
                <c:pt idx="6">
                  <c:v>181.9</c:v>
                </c:pt>
                <c:pt idx="7">
                  <c:v>204.2</c:v>
                </c:pt>
                <c:pt idx="8">
                  <c:v>284</c:v>
                </c:pt>
                <c:pt idx="9">
                  <c:v>415.8</c:v>
                </c:pt>
                <c:pt idx="10">
                  <c:v>695</c:v>
                </c:pt>
                <c:pt idx="11">
                  <c:v>495.2</c:v>
                </c:pt>
                <c:pt idx="12">
                  <c:v>434.6</c:v>
                </c:pt>
                <c:pt idx="13">
                  <c:v>397.1</c:v>
                </c:pt>
                <c:pt idx="14">
                  <c:v>548.29999999999995</c:v>
                </c:pt>
                <c:pt idx="15">
                  <c:v>516.6</c:v>
                </c:pt>
                <c:pt idx="16">
                  <c:v>276.10000000000002</c:v>
                </c:pt>
                <c:pt idx="17">
                  <c:v>331.5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E6C2-48C9-8E9F-83BE71B0D846}"/>
            </c:ext>
          </c:extLst>
        </c:ser>
        <c:ser>
          <c:idx val="8"/>
          <c:order val="6"/>
          <c:tx>
            <c:strRef>
              <c:f>Sheet1!$A$10</c:f>
              <c:strCache>
                <c:ptCount val="1"/>
                <c:pt idx="0">
                  <c:v>Powerlink</c:v>
                </c:pt>
              </c:strCache>
            </c:strRef>
          </c:tx>
          <c:spPr>
            <a:ln>
              <a:solidFill>
                <a:srgbClr val="FFE07F"/>
              </a:solidFill>
            </a:ln>
          </c:spPr>
          <c:marker>
            <c:symbol val="none"/>
          </c:marker>
          <c:cat>
            <c:strRef>
              <c:f>Sheet1!$B$1:$S$1</c:f>
              <c:strCache>
                <c:ptCount val="18"/>
                <c:pt idx="0">
                  <c:v>1998-99</c:v>
                </c:pt>
                <c:pt idx="1">
                  <c:v>1999-00</c:v>
                </c:pt>
                <c:pt idx="2">
                  <c:v>2000-01</c:v>
                </c:pt>
                <c:pt idx="3">
                  <c:v>2001-02</c:v>
                </c:pt>
                <c:pt idx="4">
                  <c:v>2002-03</c:v>
                </c:pt>
                <c:pt idx="5">
                  <c:v>2003-04</c:v>
                </c:pt>
                <c:pt idx="6">
                  <c:v>2004-05</c:v>
                </c:pt>
                <c:pt idx="7">
                  <c:v>2005-06</c:v>
                </c:pt>
                <c:pt idx="8">
                  <c:v>2006-07</c:v>
                </c:pt>
                <c:pt idx="9">
                  <c:v>2007-08</c:v>
                </c:pt>
                <c:pt idx="10">
                  <c:v>2008-09</c:v>
                </c:pt>
                <c:pt idx="11">
                  <c:v>2009-10</c:v>
                </c:pt>
                <c:pt idx="12">
                  <c:v>2010-11</c:v>
                </c:pt>
                <c:pt idx="13">
                  <c:v>2011-12</c:v>
                </c:pt>
                <c:pt idx="14">
                  <c:v>2012-13</c:v>
                </c:pt>
                <c:pt idx="15">
                  <c:v>2013-14</c:v>
                </c:pt>
                <c:pt idx="16">
                  <c:v>2014-15</c:v>
                </c:pt>
                <c:pt idx="17">
                  <c:v>2015-16</c:v>
                </c:pt>
              </c:strCache>
            </c:strRef>
          </c:cat>
          <c:val>
            <c:numRef>
              <c:f>Sheet1!$B$10:$S$10</c:f>
              <c:numCache>
                <c:formatCode>0</c:formatCode>
                <c:ptCount val="18"/>
                <c:pt idx="1">
                  <c:v>376.8</c:v>
                </c:pt>
                <c:pt idx="2">
                  <c:v>403.1</c:v>
                </c:pt>
                <c:pt idx="5">
                  <c:v>265.7</c:v>
                </c:pt>
                <c:pt idx="6">
                  <c:v>316.60000000000002</c:v>
                </c:pt>
                <c:pt idx="7">
                  <c:v>268.10000000000002</c:v>
                </c:pt>
                <c:pt idx="8">
                  <c:v>119.9</c:v>
                </c:pt>
                <c:pt idx="9">
                  <c:v>868.9</c:v>
                </c:pt>
                <c:pt idx="10">
                  <c:v>774.6</c:v>
                </c:pt>
                <c:pt idx="11">
                  <c:v>545</c:v>
                </c:pt>
                <c:pt idx="12">
                  <c:v>508</c:v>
                </c:pt>
                <c:pt idx="13">
                  <c:v>792.2</c:v>
                </c:pt>
                <c:pt idx="14">
                  <c:v>507</c:v>
                </c:pt>
                <c:pt idx="15">
                  <c:v>350.1</c:v>
                </c:pt>
                <c:pt idx="16">
                  <c:v>171.3</c:v>
                </c:pt>
                <c:pt idx="17">
                  <c:v>138.19999999999999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E6C2-48C9-8E9F-83BE71B0D8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4"/>
        <c:noMultiLvlLbl val="0"/>
      </c:catAx>
      <c:valAx>
        <c:axId val="250419840"/>
        <c:scaling>
          <c:orientation val="minMax"/>
          <c:max val="20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.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  <c:majorUnit val="5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36214354324591E-2"/>
          <c:y val="3.0740595848035186E-2"/>
          <c:w val="0.91054383936273697"/>
          <c:h val="0.94561400585120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RAB growth</c:v>
                </c:pt>
              </c:strCache>
            </c:strRef>
          </c:tx>
          <c:spPr>
            <a:solidFill>
              <a:schemeClr val="tx2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JEN</c:v>
                </c:pt>
                <c:pt idx="1">
                  <c:v>CIT</c:v>
                </c:pt>
                <c:pt idx="2">
                  <c:v>PCR</c:v>
                </c:pt>
                <c:pt idx="3">
                  <c:v>AND</c:v>
                </c:pt>
                <c:pt idx="4">
                  <c:v>UED</c:v>
                </c:pt>
                <c:pt idx="6">
                  <c:v>ESS</c:v>
                </c:pt>
                <c:pt idx="7">
                  <c:v>AGD</c:v>
                </c:pt>
                <c:pt idx="8">
                  <c:v>END</c:v>
                </c:pt>
                <c:pt idx="10">
                  <c:v>ENX</c:v>
                </c:pt>
                <c:pt idx="11">
                  <c:v>ERG</c:v>
                </c:pt>
              </c:strCache>
            </c:strRef>
          </c:cat>
          <c:val>
            <c:numRef>
              <c:f>Sheet1!$B$2:$B$13</c:f>
              <c:numCache>
                <c:formatCode>0.0%</c:formatCode>
                <c:ptCount val="12"/>
                <c:pt idx="0">
                  <c:v>4.4776119402985079E-2</c:v>
                </c:pt>
                <c:pt idx="1">
                  <c:v>1.9926359107645657E-2</c:v>
                </c:pt>
                <c:pt idx="2">
                  <c:v>3.7254901960784306E-2</c:v>
                </c:pt>
                <c:pt idx="3">
                  <c:v>7.6045627376425867E-2</c:v>
                </c:pt>
                <c:pt idx="4">
                  <c:v>2.2708840227088398E-2</c:v>
                </c:pt>
                <c:pt idx="6">
                  <c:v>0.10264605107828742</c:v>
                </c:pt>
                <c:pt idx="7">
                  <c:v>0.1171932347609845</c:v>
                </c:pt>
                <c:pt idx="8">
                  <c:v>7.886807691112975E-2</c:v>
                </c:pt>
                <c:pt idx="10">
                  <c:v>8.4179164773014195E-2</c:v>
                </c:pt>
                <c:pt idx="11">
                  <c:v>7.3857588713896555E-2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DB-481D-B1AA-453D4DB349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Expected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JEN</c:v>
                </c:pt>
                <c:pt idx="1">
                  <c:v>CIT</c:v>
                </c:pt>
                <c:pt idx="2">
                  <c:v>PCR</c:v>
                </c:pt>
                <c:pt idx="3">
                  <c:v>AND</c:v>
                </c:pt>
                <c:pt idx="4">
                  <c:v>UED</c:v>
                </c:pt>
                <c:pt idx="6">
                  <c:v>ESS</c:v>
                </c:pt>
                <c:pt idx="7">
                  <c:v>AGD</c:v>
                </c:pt>
                <c:pt idx="8">
                  <c:v>END</c:v>
                </c:pt>
                <c:pt idx="10">
                  <c:v>ENX</c:v>
                </c:pt>
                <c:pt idx="11">
                  <c:v>ERG</c:v>
                </c:pt>
              </c:strCache>
            </c:strRef>
          </c:cat>
          <c:val>
            <c:numRef>
              <c:f>Sheet1!$C$2:$C$13</c:f>
              <c:numCache>
                <c:formatCode>0.00%</c:formatCode>
                <c:ptCount val="12"/>
                <c:pt idx="0">
                  <c:v>4.07E-2</c:v>
                </c:pt>
                <c:pt idx="1">
                  <c:v>4.3200000000000002E-2</c:v>
                </c:pt>
                <c:pt idx="2">
                  <c:v>4.5199999999999997E-2</c:v>
                </c:pt>
                <c:pt idx="3">
                  <c:v>5.7299999999999997E-2</c:v>
                </c:pt>
                <c:pt idx="4">
                  <c:v>3.7999999999999999E-2</c:v>
                </c:pt>
                <c:pt idx="6">
                  <c:v>4.1700000000000001E-2</c:v>
                </c:pt>
                <c:pt idx="7">
                  <c:v>4.0599999999999997E-2</c:v>
                </c:pt>
                <c:pt idx="8">
                  <c:v>4.7100000000000003E-2</c:v>
                </c:pt>
                <c:pt idx="10">
                  <c:v>7.3599999999999999E-2</c:v>
                </c:pt>
                <c:pt idx="11">
                  <c:v>5.7000000000000002E-2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DB-481D-B1AA-453D4DB349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JEN</c:v>
                </c:pt>
                <c:pt idx="1">
                  <c:v>CIT</c:v>
                </c:pt>
                <c:pt idx="2">
                  <c:v>PCR</c:v>
                </c:pt>
                <c:pt idx="3">
                  <c:v>AND</c:v>
                </c:pt>
                <c:pt idx="4">
                  <c:v>UED</c:v>
                </c:pt>
                <c:pt idx="6">
                  <c:v>ESS</c:v>
                </c:pt>
                <c:pt idx="7">
                  <c:v>AGD</c:v>
                </c:pt>
                <c:pt idx="8">
                  <c:v>END</c:v>
                </c:pt>
                <c:pt idx="10">
                  <c:v>ENX</c:v>
                </c:pt>
                <c:pt idx="11">
                  <c:v>ERG</c:v>
                </c:pt>
              </c:strCache>
            </c:strRef>
          </c:cat>
          <c:val>
            <c:numRef>
              <c:f>Sheet1!$D$2:$D$13</c:f>
              <c:numCache>
                <c:formatCode>0.00%</c:formatCode>
                <c:ptCount val="12"/>
                <c:pt idx="0">
                  <c:v>3.7199999999999997E-2</c:v>
                </c:pt>
                <c:pt idx="1">
                  <c:v>2.6200000000000001E-2</c:v>
                </c:pt>
                <c:pt idx="2">
                  <c:v>5.0200000000000002E-2</c:v>
                </c:pt>
                <c:pt idx="3">
                  <c:v>4.7100000000000003E-2</c:v>
                </c:pt>
                <c:pt idx="4">
                  <c:v>4.0300000000000002E-2</c:v>
                </c:pt>
                <c:pt idx="6">
                  <c:v>8.6E-3</c:v>
                </c:pt>
                <c:pt idx="7">
                  <c:v>8.5000000000000006E-3</c:v>
                </c:pt>
                <c:pt idx="8">
                  <c:v>1.3299999999999999E-2</c:v>
                </c:pt>
                <c:pt idx="10">
                  <c:v>2.5999999999999999E-2</c:v>
                </c:pt>
                <c:pt idx="11">
                  <c:v>2.7199999999999998E-2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5DB-481D-B1AA-453D4DB349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82650368"/>
        <c:axId val="482649056"/>
      </c:barChart>
      <c:catAx>
        <c:axId val="48265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649056"/>
        <c:crosses val="autoZero"/>
        <c:auto val="1"/>
        <c:lblAlgn val="ctr"/>
        <c:lblOffset val="100"/>
        <c:noMultiLvlLbl val="0"/>
      </c:catAx>
      <c:valAx>
        <c:axId val="482649056"/>
        <c:scaling>
          <c:orientation val="minMax"/>
          <c:max val="0.12000000000000001"/>
          <c:min val="0"/>
        </c:scaling>
        <c:delete val="0"/>
        <c:axPos val="l"/>
        <c:majorGridlines>
          <c:spPr>
            <a:ln w="9525" cap="flat" cmpd="sng" algn="ctr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650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673228346456693E-2"/>
          <c:y val="3.1853937965783473E-2"/>
          <c:w val="0.91560321757491492"/>
          <c:h val="0.87764296798666586"/>
        </c:manualLayout>
      </c:layout>
      <c:areaChart>
        <c:grouping val="stacked"/>
        <c:varyColors val="0"/>
        <c:ser>
          <c:idx val="12"/>
          <c:order val="4"/>
          <c:tx>
            <c:v>QLD min area</c:v>
          </c:tx>
          <c:spPr>
            <a:noFill/>
          </c:spPr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C8A-4D80-8DA4-4B97D68488A9}"/>
            </c:ext>
          </c:extLst>
        </c:ser>
        <c:ser>
          <c:idx val="4"/>
          <c:order val="5"/>
          <c:tx>
            <c:v>QLD max area</c:v>
          </c:tx>
          <c:spPr>
            <a:solidFill>
              <a:srgbClr val="621214">
                <a:alpha val="60000"/>
              </a:srgbClr>
            </a:solidFill>
          </c:spPr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4D-4F2E-A078-CFE64840782B}"/>
            </c:ext>
          </c:extLst>
        </c:ser>
        <c:ser>
          <c:idx val="13"/>
          <c:order val="6"/>
          <c:tx>
            <c:v>NSW min area</c:v>
          </c:tx>
          <c:spPr>
            <a:noFill/>
          </c:spPr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DD3-44A5-BD56-C461235A21A3}"/>
            </c:ext>
          </c:extLst>
        </c:ser>
        <c:ser>
          <c:idx val="5"/>
          <c:order val="7"/>
          <c:tx>
            <c:v>NSW max area</c:v>
          </c:tx>
          <c:spPr>
            <a:solidFill>
              <a:srgbClr val="A02226">
                <a:alpha val="60000"/>
              </a:srgbClr>
            </a:solidFill>
          </c:spPr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4D-4F2E-A078-CFE64840782B}"/>
            </c:ext>
          </c:extLst>
        </c:ser>
        <c:ser>
          <c:idx val="14"/>
          <c:order val="8"/>
          <c:tx>
            <c:v>VIC min area</c:v>
          </c:tx>
          <c:spPr>
            <a:noFill/>
          </c:spPr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DD3-44A5-BD56-C461235A21A3}"/>
            </c:ext>
          </c:extLst>
        </c:ser>
        <c:ser>
          <c:idx val="6"/>
          <c:order val="9"/>
          <c:tx>
            <c:v>VIC max area</c:v>
          </c:tx>
          <c:spPr>
            <a:solidFill>
              <a:srgbClr val="F68B33">
                <a:alpha val="60000"/>
              </a:srgbClr>
            </a:solidFill>
          </c:spPr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4D-4F2E-A078-CFE64840782B}"/>
            </c:ext>
          </c:extLst>
        </c:ser>
        <c:ser>
          <c:idx val="7"/>
          <c:order val="10"/>
          <c:tx>
            <c:v>SA min area</c:v>
          </c:tx>
          <c:spPr>
            <a:noFill/>
          </c:spPr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F4D-4F2E-A078-CFE64840782B}"/>
            </c:ext>
          </c:extLst>
        </c:ser>
        <c:ser>
          <c:idx val="10"/>
          <c:order val="11"/>
          <c:tx>
            <c:v>SA max area</c:v>
          </c:tx>
          <c:spPr>
            <a:solidFill>
              <a:srgbClr val="FFC35A">
                <a:alpha val="60000"/>
              </a:srgbClr>
            </a:solidFill>
          </c:spPr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C8A-4D80-8DA4-4B97D68488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884352"/>
        <c:axId val="44885888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QLD</c:v>
                </c:pt>
              </c:strCache>
            </c:strRef>
          </c:tx>
          <c:spPr>
            <a:ln w="50800">
              <a:solidFill>
                <a:srgbClr val="621214"/>
              </a:solidFill>
            </a:ln>
          </c:spPr>
          <c:marker>
            <c:symbol val="none"/>
          </c:marker>
          <c:dPt>
            <c:idx val="1"/>
            <c:marker>
              <c:symbol val="circle"/>
              <c:size val="10"/>
              <c:spPr>
                <a:solidFill>
                  <a:srgbClr val="621214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F4D-4F2E-A078-CFE64840782B}"/>
              </c:ext>
            </c:extLst>
          </c:dPt>
          <c:dPt>
            <c:idx val="6"/>
            <c:marker>
              <c:symbol val="circle"/>
              <c:size val="10"/>
              <c:spPr>
                <a:noFill/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D131-4E12-AF0B-32A27632DD62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2-6C5C-4DBD-A308-2EEED5CFDAEA}"/>
              </c:ext>
            </c:extLst>
          </c:dPt>
          <c:dPt>
            <c:idx val="8"/>
            <c:marker>
              <c:symbol val="circle"/>
              <c:size val="10"/>
              <c:spPr>
                <a:solidFill>
                  <a:srgbClr val="621214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9-ED8C-4F58-8A57-292F05E9E2CE}"/>
              </c:ext>
            </c:extLst>
          </c:dPt>
          <c:dPt>
            <c:idx val="9"/>
            <c:marker>
              <c:symbol val="circle"/>
              <c:size val="10"/>
              <c:spPr>
                <a:solidFill>
                  <a:srgbClr val="621214"/>
                </a:solidFill>
                <a:ln>
                  <a:solidFill>
                    <a:srgbClr val="621214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0-1726-4930-8498-B3A1033E6FA8}"/>
              </c:ext>
            </c:extLst>
          </c:dPt>
          <c:dPt>
            <c:idx val="11"/>
            <c:marker>
              <c:symbol val="circle"/>
              <c:size val="5"/>
              <c:spPr>
                <a:solidFill>
                  <a:srgbClr val="621214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F4D-4F2E-A078-CFE64840782B}"/>
              </c:ext>
            </c:extLst>
          </c:dPt>
          <c:cat>
            <c:numRef>
              <c:f>Sheet1!$A$2:$A$28</c:f>
              <c:numCache>
                <c:formatCode>General</c:formatCode>
                <c:ptCount val="2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</c:numCache>
            </c:numRef>
          </c:cat>
          <c:val>
            <c:numRef>
              <c:f>Sheet1!$B$2:$B$48</c:f>
              <c:numCache>
                <c:formatCode>0.0%</c:formatCode>
                <c:ptCount val="47"/>
                <c:pt idx="1">
                  <c:v>8.0500000000000002E-2</c:v>
                </c:pt>
                <c:pt idx="2">
                  <c:v>8.0500000000000002E-2</c:v>
                </c:pt>
                <c:pt idx="3">
                  <c:v>8.5000000000000006E-2</c:v>
                </c:pt>
                <c:pt idx="4">
                  <c:v>8.5000000000000006E-2</c:v>
                </c:pt>
                <c:pt idx="5">
                  <c:v>9.7199999999999995E-2</c:v>
                </c:pt>
                <c:pt idx="6">
                  <c:v>9.7199999999999995E-2</c:v>
                </c:pt>
                <c:pt idx="7">
                  <c:v>9.7199999999999995E-2</c:v>
                </c:pt>
                <c:pt idx="8">
                  <c:v>6.0100000000000001E-2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F4D-4F2E-A078-CFE6484078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NSW</c:v>
                </c:pt>
              </c:strCache>
            </c:strRef>
          </c:tx>
          <c:spPr>
            <a:ln w="50800">
              <a:solidFill>
                <a:srgbClr val="A02226"/>
              </a:solidFill>
            </a:ln>
          </c:spPr>
          <c:marker>
            <c:symbol val="none"/>
          </c:marker>
          <c:dPt>
            <c:idx val="8"/>
            <c:marker>
              <c:symbol val="circle"/>
              <c:size val="10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D131-4E12-AF0B-32A27632DD62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03-6C5C-4DBD-A308-2EEED5CFDAEA}"/>
              </c:ext>
            </c:extLst>
          </c:dPt>
          <c:dPt>
            <c:idx val="10"/>
            <c:marker>
              <c:symbol val="circle"/>
              <c:size val="10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A-ED8C-4F58-8A57-292F05E9E2CE}"/>
              </c:ext>
            </c:extLst>
          </c:dPt>
          <c:dPt>
            <c:idx val="11"/>
            <c:bubble3D val="0"/>
            <c:extLst>
              <c:ext xmlns:c16="http://schemas.microsoft.com/office/drawing/2014/chart" uri="{C3380CC4-5D6E-409C-BE32-E72D297353CC}">
                <c16:uniqueId val="{00000021-1726-4930-8498-B3A1033E6FA8}"/>
              </c:ext>
            </c:extLst>
          </c:dPt>
          <c:dPt>
            <c:idx val="13"/>
            <c:bubble3D val="0"/>
            <c:extLst>
              <c:ext xmlns:c16="http://schemas.microsoft.com/office/drawing/2014/chart" uri="{C3380CC4-5D6E-409C-BE32-E72D297353CC}">
                <c16:uniqueId val="{00000007-4F4D-4F2E-A078-CFE64840782B}"/>
              </c:ext>
            </c:extLst>
          </c:dPt>
          <c:dPt>
            <c:idx val="15"/>
            <c:bubble3D val="0"/>
            <c:extLst>
              <c:ext xmlns:c16="http://schemas.microsoft.com/office/drawing/2014/chart" uri="{C3380CC4-5D6E-409C-BE32-E72D297353CC}">
                <c16:uniqueId val="{00000004-6C5C-4DBD-A308-2EEED5CFDAEA}"/>
              </c:ext>
            </c:extLst>
          </c:dPt>
          <c:dPt>
            <c:idx val="17"/>
            <c:marker>
              <c:symbol val="circle"/>
              <c:size val="10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B-ED8C-4F58-8A57-292F05E9E2CE}"/>
              </c:ext>
            </c:extLst>
          </c:dPt>
          <c:dPt>
            <c:idx val="19"/>
            <c:marker>
              <c:symbol val="circle"/>
              <c:size val="10"/>
              <c:spPr>
                <a:solidFill>
                  <a:srgbClr val="A02226"/>
                </a:solidFill>
                <a:ln>
                  <a:solidFill>
                    <a:srgbClr val="A02226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2-1726-4930-8498-B3A1033E6FA8}"/>
              </c:ext>
            </c:extLst>
          </c:dPt>
          <c:dPt>
            <c:idx val="23"/>
            <c:marker>
              <c:symbol val="circle"/>
              <c:size val="5"/>
              <c:spPr>
                <a:solidFill>
                  <a:srgbClr val="A02226"/>
                </a:solidFill>
                <a:ln>
                  <a:solidFill>
                    <a:srgbClr val="A02226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4F4D-4F2E-A078-CFE64840782B}"/>
              </c:ext>
            </c:extLst>
          </c:dPt>
          <c:cat>
            <c:numRef>
              <c:f>Sheet1!$A$2:$A$28</c:f>
              <c:numCache>
                <c:formatCode>General</c:formatCode>
                <c:ptCount val="2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</c:numCache>
            </c:numRef>
          </c:cat>
          <c:val>
            <c:numRef>
              <c:f>Sheet1!$C$2:$C$48</c:f>
              <c:numCache>
                <c:formatCode>General</c:formatCode>
                <c:ptCount val="47"/>
                <c:pt idx="10" formatCode="0.0%">
                  <c:v>6.7500000000000004E-2</c:v>
                </c:pt>
                <c:pt idx="11" formatCode="0.0%">
                  <c:v>6.8000000000000005E-2</c:v>
                </c:pt>
                <c:pt idx="12" formatCode="0.0%">
                  <c:v>6.8000000000000005E-2</c:v>
                </c:pt>
                <c:pt idx="13" formatCode="0.0%">
                  <c:v>6.8000000000000005E-2</c:v>
                </c:pt>
                <c:pt idx="14" formatCode="0.0%">
                  <c:v>0.1002</c:v>
                </c:pt>
                <c:pt idx="15" formatCode="0.0%">
                  <c:v>0.1002</c:v>
                </c:pt>
                <c:pt idx="16" formatCode="0.0%">
                  <c:v>0.1002</c:v>
                </c:pt>
                <c:pt idx="17" formatCode="0.0%">
                  <c:v>6.6799999999999998E-2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4F4D-4F2E-A078-CFE6484078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VIC</c:v>
                </c:pt>
              </c:strCache>
            </c:strRef>
          </c:tx>
          <c:spPr>
            <a:ln w="50800">
              <a:solidFill>
                <a:srgbClr val="F68B33"/>
              </a:solidFill>
            </a:ln>
          </c:spPr>
          <c:marker>
            <c:symbol val="none"/>
          </c:marker>
          <c:dPt>
            <c:idx val="15"/>
            <c:marker>
              <c:symbol val="circle"/>
              <c:size val="10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D131-4E12-AF0B-32A27632DD62}"/>
              </c:ext>
            </c:extLst>
          </c:dPt>
          <c:dPt>
            <c:idx val="17"/>
            <c:bubble3D val="0"/>
            <c:extLst>
              <c:ext xmlns:c16="http://schemas.microsoft.com/office/drawing/2014/chart" uri="{C3380CC4-5D6E-409C-BE32-E72D297353CC}">
                <c16:uniqueId val="{00000005-6C5C-4DBD-A308-2EEED5CFDAEA}"/>
              </c:ext>
            </c:extLst>
          </c:dPt>
          <c:dPt>
            <c:idx val="19"/>
            <c:marker>
              <c:symbol val="circle"/>
              <c:size val="10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C-ED8C-4F58-8A57-292F05E9E2CE}"/>
              </c:ext>
            </c:extLst>
          </c:dPt>
          <c:dPt>
            <c:idx val="20"/>
            <c:bubble3D val="0"/>
            <c:extLst>
              <c:ext xmlns:c16="http://schemas.microsoft.com/office/drawing/2014/chart" uri="{C3380CC4-5D6E-409C-BE32-E72D297353CC}">
                <c16:uniqueId val="{00000004-D131-4E12-AF0B-32A27632DD62}"/>
              </c:ext>
            </c:extLst>
          </c:dPt>
          <c:dPt>
            <c:idx val="21"/>
            <c:bubble3D val="0"/>
            <c:extLst>
              <c:ext xmlns:c16="http://schemas.microsoft.com/office/drawing/2014/chart" uri="{C3380CC4-5D6E-409C-BE32-E72D297353CC}">
                <c16:uniqueId val="{00000023-1726-4930-8498-B3A1033E6FA8}"/>
              </c:ext>
            </c:extLst>
          </c:dPt>
          <c:dPt>
            <c:idx val="23"/>
            <c:bubble3D val="0"/>
            <c:extLst>
              <c:ext xmlns:c16="http://schemas.microsoft.com/office/drawing/2014/chart" uri="{C3380CC4-5D6E-409C-BE32-E72D297353CC}">
                <c16:uniqueId val="{00000006-6C5C-4DBD-A308-2EEED5CFDAEA}"/>
              </c:ext>
            </c:extLst>
          </c:dPt>
          <c:dPt>
            <c:idx val="25"/>
            <c:bubble3D val="0"/>
            <c:extLst>
              <c:ext xmlns:c16="http://schemas.microsoft.com/office/drawing/2014/chart" uri="{C3380CC4-5D6E-409C-BE32-E72D297353CC}">
                <c16:uniqueId val="{0000000A-4F4D-4F2E-A078-CFE64840782B}"/>
              </c:ext>
            </c:extLst>
          </c:dPt>
          <c:dPt>
            <c:idx val="26"/>
            <c:marker>
              <c:symbol val="circle"/>
              <c:size val="10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D-ED8C-4F58-8A57-292F05E9E2CE}"/>
              </c:ext>
            </c:extLst>
          </c:dPt>
          <c:dPt>
            <c:idx val="29"/>
            <c:marker>
              <c:symbol val="circle"/>
              <c:size val="10"/>
              <c:spPr>
                <a:solidFill>
                  <a:srgbClr val="F68B33"/>
                </a:solidFill>
                <a:ln>
                  <a:solidFill>
                    <a:srgbClr val="F68B33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4-1726-4930-8498-B3A1033E6FA8}"/>
              </c:ext>
            </c:extLst>
          </c:dPt>
          <c:dPt>
            <c:idx val="35"/>
            <c:marker>
              <c:symbol val="circle"/>
              <c:size val="5"/>
              <c:spPr>
                <a:solidFill>
                  <a:srgbClr val="F68B33"/>
                </a:solidFill>
                <a:ln>
                  <a:solidFill>
                    <a:srgbClr val="F68B33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4F4D-4F2E-A078-CFE64840782B}"/>
              </c:ext>
            </c:extLst>
          </c:dPt>
          <c:cat>
            <c:numRef>
              <c:f>Sheet1!$A$2:$A$28</c:f>
              <c:numCache>
                <c:formatCode>General</c:formatCode>
                <c:ptCount val="2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</c:numCache>
            </c:numRef>
          </c:cat>
          <c:val>
            <c:numRef>
              <c:f>Sheet1!$D$2:$D$48</c:f>
              <c:numCache>
                <c:formatCode>General</c:formatCode>
                <c:ptCount val="47"/>
                <c:pt idx="19" formatCode="0.0%">
                  <c:v>6.8000000000000005E-2</c:v>
                </c:pt>
                <c:pt idx="20" formatCode="0.0%">
                  <c:v>6.8000000000000005E-2</c:v>
                </c:pt>
                <c:pt idx="21" formatCode="0.0%">
                  <c:v>5.8999999999999997E-2</c:v>
                </c:pt>
                <c:pt idx="22" formatCode="0.0%">
                  <c:v>5.8999999999999997E-2</c:v>
                </c:pt>
                <c:pt idx="23" formatCode="0.0%">
                  <c:v>9.7099999999999992E-2</c:v>
                </c:pt>
                <c:pt idx="24" formatCode="0.0%">
                  <c:v>9.7099999999999992E-2</c:v>
                </c:pt>
                <c:pt idx="25" formatCode="0.0%">
                  <c:v>9.7099999999999992E-2</c:v>
                </c:pt>
                <c:pt idx="26" formatCode="0.0%">
                  <c:v>6.2539999999999998E-2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4F4D-4F2E-A078-CFE64840782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SA</c:v>
                </c:pt>
              </c:strCache>
            </c:strRef>
          </c:tx>
          <c:spPr>
            <a:ln w="50800">
              <a:solidFill>
                <a:srgbClr val="FFC35A"/>
              </a:solidFill>
            </a:ln>
          </c:spPr>
          <c:marker>
            <c:symbol val="none"/>
          </c:marker>
          <c:dPt>
            <c:idx val="22"/>
            <c:marker>
              <c:symbol val="circle"/>
              <c:size val="10"/>
              <c:spPr>
                <a:solidFill>
                  <a:srgbClr val="FFC35A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131-4E12-AF0B-32A27632DD62}"/>
              </c:ext>
            </c:extLst>
          </c:dPt>
          <c:dPt>
            <c:idx val="25"/>
            <c:bubble3D val="0"/>
            <c:extLst>
              <c:ext xmlns:c16="http://schemas.microsoft.com/office/drawing/2014/chart" uri="{C3380CC4-5D6E-409C-BE32-E72D297353CC}">
                <c16:uniqueId val="{00000007-6C5C-4DBD-A308-2EEED5CFDAEA}"/>
              </c:ext>
            </c:extLst>
          </c:dPt>
          <c:dPt>
            <c:idx val="27"/>
            <c:marker>
              <c:symbol val="circle"/>
              <c:size val="10"/>
              <c:spPr>
                <a:solidFill>
                  <a:srgbClr val="FFC35A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131-4E12-AF0B-32A27632DD62}"/>
              </c:ext>
            </c:extLst>
          </c:dPt>
          <c:dPt>
            <c:idx val="28"/>
            <c:marker>
              <c:symbol val="circle"/>
              <c:size val="10"/>
              <c:spPr>
                <a:solidFill>
                  <a:srgbClr val="FFC35A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E-ED8C-4F58-8A57-292F05E9E2CE}"/>
              </c:ext>
            </c:extLst>
          </c:dPt>
          <c:dPt>
            <c:idx val="31"/>
            <c:bubble3D val="0"/>
            <c:extLst>
              <c:ext xmlns:c16="http://schemas.microsoft.com/office/drawing/2014/chart" uri="{C3380CC4-5D6E-409C-BE32-E72D297353CC}">
                <c16:uniqueId val="{00000008-6C5C-4DBD-A308-2EEED5CFDAEA}"/>
              </c:ext>
            </c:extLst>
          </c:dPt>
          <c:dPt>
            <c:idx val="35"/>
            <c:marker>
              <c:symbol val="circle"/>
              <c:size val="10"/>
              <c:spPr>
                <a:solidFill>
                  <a:srgbClr val="FFC35A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F-ED8C-4F58-8A57-292F05E9E2CE}"/>
              </c:ext>
            </c:extLst>
          </c:dPt>
          <c:dPt>
            <c:idx val="37"/>
            <c:bubble3D val="0"/>
            <c:extLst>
              <c:ext xmlns:c16="http://schemas.microsoft.com/office/drawing/2014/chart" uri="{C3380CC4-5D6E-409C-BE32-E72D297353CC}">
                <c16:uniqueId val="{0000000D-4F4D-4F2E-A078-CFE64840782B}"/>
              </c:ext>
            </c:extLst>
          </c:dPt>
          <c:dPt>
            <c:idx val="39"/>
            <c:marker>
              <c:symbol val="circle"/>
              <c:size val="10"/>
              <c:spPr>
                <a:solidFill>
                  <a:srgbClr val="FFC35A"/>
                </a:solidFill>
                <a:ln>
                  <a:solidFill>
                    <a:srgbClr val="FFC35A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5-1726-4930-8498-B3A1033E6FA8}"/>
              </c:ext>
            </c:extLst>
          </c:dPt>
          <c:dPt>
            <c:idx val="47"/>
            <c:marker>
              <c:symbol val="circle"/>
              <c:size val="5"/>
              <c:spPr>
                <a:solidFill>
                  <a:srgbClr val="FFC35A"/>
                </a:solidFill>
                <a:ln>
                  <a:solidFill>
                    <a:srgbClr val="FFC35A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4F4D-4F2E-A078-CFE64840782B}"/>
              </c:ext>
            </c:extLst>
          </c:dPt>
          <c:cat>
            <c:numRef>
              <c:f>Sheet1!$A$2:$A$28</c:f>
              <c:numCache>
                <c:formatCode>General</c:formatCode>
                <c:ptCount val="2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</c:numCache>
            </c:numRef>
          </c:cat>
          <c:val>
            <c:numRef>
              <c:f>Sheet1!$E$2:$E$48</c:f>
              <c:numCache>
                <c:formatCode>General</c:formatCode>
                <c:ptCount val="47"/>
                <c:pt idx="28" formatCode="0.0%">
                  <c:v>8.2600000000000007E-2</c:v>
                </c:pt>
                <c:pt idx="29" formatCode="0.0%">
                  <c:v>8.2600000000000007E-2</c:v>
                </c:pt>
                <c:pt idx="30" formatCode="0.0%">
                  <c:v>6.8500000000000005E-2</c:v>
                </c:pt>
                <c:pt idx="31" formatCode="0.0%">
                  <c:v>6.8500000000000005E-2</c:v>
                </c:pt>
                <c:pt idx="32" formatCode="0.0%">
                  <c:v>9.7600000000000006E-2</c:v>
                </c:pt>
                <c:pt idx="33" formatCode="0.0%">
                  <c:v>9.7600000000000006E-2</c:v>
                </c:pt>
                <c:pt idx="34" formatCode="0.0%">
                  <c:v>9.7600000000000006E-2</c:v>
                </c:pt>
                <c:pt idx="35" formatCode="0.0%">
                  <c:v>6.1699999999999998E-2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4F4D-4F2E-A078-CFE64840782B}"/>
            </c:ext>
          </c:extLst>
        </c:ser>
        <c:ser>
          <c:idx val="8"/>
          <c:order val="12"/>
          <c:tx>
            <c:v>Label line</c:v>
          </c:tx>
          <c:spPr>
            <a:ln w="57150">
              <a:solidFill>
                <a:srgbClr val="000000"/>
              </a:solidFill>
            </a:ln>
          </c:spPr>
          <c:marker>
            <c:symbol val="none"/>
          </c:marker>
          <c:dPt>
            <c:idx val="1"/>
            <c:marker>
              <c:symbol val="circle"/>
              <c:size val="10"/>
              <c:spPr>
                <a:solidFill>
                  <a:srgbClr val="000000"/>
                </a:solidFill>
                <a:ln w="12700" cap="rnd">
                  <a:solidFill>
                    <a:srgbClr val="00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C5C-4DBD-A308-2EEED5CFDAEA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0-D4E9-4792-89C6-056E0EC6A904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10-4F4D-4F2E-A078-CFE64840782B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0-D131-4E12-AF0B-32A27632DD62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1-6C5C-4DBD-A308-2EEED5CFDAEA}"/>
              </c:ext>
            </c:extLst>
          </c:dPt>
          <c:dPt>
            <c:idx val="8"/>
            <c:marker>
              <c:symbol val="circle"/>
              <c:size val="10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8-ED8C-4F58-8A57-292F05E9E2CE}"/>
              </c:ext>
            </c:extLst>
          </c:dPt>
          <c:dPt>
            <c:idx val="9"/>
            <c:marker>
              <c:symbol val="circle"/>
              <c:size val="10"/>
              <c:spPr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8-1726-4930-8498-B3A1033E6FA8}"/>
              </c:ext>
            </c:extLst>
          </c:dPt>
          <c:dPt>
            <c:idx val="10"/>
            <c:bubble3D val="0"/>
            <c:extLst>
              <c:ext xmlns:c16="http://schemas.microsoft.com/office/drawing/2014/chart" uri="{C3380CC4-5D6E-409C-BE32-E72D297353CC}">
                <c16:uniqueId val="{00000001-D4E9-4792-89C6-056E0EC6A904}"/>
              </c:ext>
            </c:extLst>
          </c:dPt>
          <c:dPt>
            <c:idx val="12"/>
            <c:marker>
              <c:symbol val="circle"/>
              <c:size val="10"/>
              <c:spPr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A833-4618-AB94-E62CC5CDE3B8}"/>
              </c:ext>
            </c:extLst>
          </c:dPt>
          <c:dPt>
            <c:idx val="14"/>
            <c:marker>
              <c:symbol val="circle"/>
              <c:size val="5"/>
              <c:spPr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4F4D-4F2E-A078-CFE64840782B}"/>
              </c:ext>
            </c:extLst>
          </c:dPt>
          <c:val>
            <c:numRef>
              <c:f>Sheet1!$H$2:$H$48</c:f>
              <c:numCache>
                <c:formatCode>0%</c:formatCode>
                <c:ptCount val="47"/>
                <c:pt idx="1">
                  <c:v>0.11</c:v>
                </c:pt>
                <c:pt idx="2">
                  <c:v>0.11</c:v>
                </c:pt>
                <c:pt idx="3">
                  <c:v>0.11</c:v>
                </c:pt>
                <c:pt idx="4">
                  <c:v>0.11</c:v>
                </c:pt>
                <c:pt idx="5">
                  <c:v>0.11</c:v>
                </c:pt>
                <c:pt idx="6">
                  <c:v>0.11</c:v>
                </c:pt>
                <c:pt idx="7">
                  <c:v>0.11</c:v>
                </c:pt>
                <c:pt idx="8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4F4D-4F2E-A078-CFE64840782B}"/>
            </c:ext>
          </c:extLst>
        </c:ser>
        <c:ser>
          <c:idx val="9"/>
          <c:order val="13"/>
          <c:tx>
            <c:strRef>
              <c:f>Sheet1!$F$1</c:f>
              <c:strCache>
                <c:ptCount val="1"/>
                <c:pt idx="0">
                  <c:v>TAS</c:v>
                </c:pt>
              </c:strCache>
            </c:strRef>
          </c:tx>
          <c:spPr>
            <a:ln w="50800"/>
          </c:spPr>
          <c:marker>
            <c:symbol val="none"/>
          </c:marker>
          <c:dPt>
            <c:idx val="30"/>
            <c:marker>
              <c:symbol val="circle"/>
              <c:size val="9"/>
            </c:marker>
            <c:bubble3D val="0"/>
            <c:extLst>
              <c:ext xmlns:c16="http://schemas.microsoft.com/office/drawing/2014/chart" uri="{C3380CC4-5D6E-409C-BE32-E72D297353CC}">
                <c16:uniqueId val="{0000001E-1726-4930-8498-B3A1033E6FA8}"/>
              </c:ext>
            </c:extLst>
          </c:dPt>
          <c:dPt>
            <c:idx val="34"/>
            <c:marker>
              <c:symbol val="circle"/>
              <c:size val="10"/>
            </c:marker>
            <c:bubble3D val="0"/>
            <c:extLst>
              <c:ext xmlns:c16="http://schemas.microsoft.com/office/drawing/2014/chart" uri="{C3380CC4-5D6E-409C-BE32-E72D297353CC}">
                <c16:uniqueId val="{0000001F-1726-4930-8498-B3A1033E6FA8}"/>
              </c:ext>
            </c:extLst>
          </c:dPt>
          <c:dPt>
            <c:idx val="37"/>
            <c:marker>
              <c:symbol val="circle"/>
              <c:size val="10"/>
              <c:spPr>
                <a:solidFill>
                  <a:srgbClr val="FFE07F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0-ED8C-4F58-8A57-292F05E9E2CE}"/>
              </c:ext>
            </c:extLst>
          </c:dPt>
          <c:dPt>
            <c:idx val="41"/>
            <c:bubble3D val="0"/>
            <c:extLst>
              <c:ext xmlns:c16="http://schemas.microsoft.com/office/drawing/2014/chart" uri="{C3380CC4-5D6E-409C-BE32-E72D297353CC}">
                <c16:uniqueId val="{00000026-1726-4930-8498-B3A1033E6FA8}"/>
              </c:ext>
            </c:extLst>
          </c:dPt>
          <c:dPt>
            <c:idx val="45"/>
            <c:marker>
              <c:symbol val="circle"/>
              <c:size val="10"/>
              <c:spPr>
                <a:solidFill>
                  <a:srgbClr val="FFE07F"/>
                </a:solidFill>
                <a:ln w="952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1-ED8C-4F58-8A57-292F05E9E2CE}"/>
              </c:ext>
            </c:extLst>
          </c:dPt>
          <c:dPt>
            <c:idx val="49"/>
            <c:marker>
              <c:symbol val="circle"/>
              <c:size val="10"/>
            </c:marker>
            <c:bubble3D val="0"/>
            <c:extLst>
              <c:ext xmlns:c16="http://schemas.microsoft.com/office/drawing/2014/chart" uri="{C3380CC4-5D6E-409C-BE32-E72D297353CC}">
                <c16:uniqueId val="{00000027-1726-4930-8498-B3A1033E6FA8}"/>
              </c:ext>
            </c:extLst>
          </c:dPt>
          <c:val>
            <c:numRef>
              <c:f>Sheet1!$F$2:$F$48</c:f>
              <c:numCache>
                <c:formatCode>General</c:formatCode>
                <c:ptCount val="47"/>
                <c:pt idx="37" formatCode="0.0%">
                  <c:v>6.6100000000000006E-2</c:v>
                </c:pt>
                <c:pt idx="38" formatCode="0.0%">
                  <c:v>6.6100000000000006E-2</c:v>
                </c:pt>
                <c:pt idx="39" formatCode="0.0%">
                  <c:v>6.6100000000000006E-2</c:v>
                </c:pt>
                <c:pt idx="40" formatCode="0.0%">
                  <c:v>6.6400000000000001E-2</c:v>
                </c:pt>
                <c:pt idx="41" formatCode="0.0%">
                  <c:v>6.6400000000000001E-2</c:v>
                </c:pt>
                <c:pt idx="42" formatCode="0.0%">
                  <c:v>8.2799999999999999E-2</c:v>
                </c:pt>
                <c:pt idx="43" formatCode="0.0%">
                  <c:v>8.2799999999999999E-2</c:v>
                </c:pt>
                <c:pt idx="44" formatCode="0.0%">
                  <c:v>8.2799999999999999E-2</c:v>
                </c:pt>
                <c:pt idx="45" formatCode="0.0%">
                  <c:v>6.0199999999999997E-2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D-1726-4930-8498-B3A1033E6FA8}"/>
            </c:ext>
          </c:extLst>
        </c:ser>
        <c:ser>
          <c:idx val="11"/>
          <c:order val="14"/>
          <c:tx>
            <c:strRef>
              <c:f>Sheet1!$G$1</c:f>
              <c:strCache>
                <c:ptCount val="1"/>
                <c:pt idx="0">
                  <c:v>Column2</c:v>
                </c:pt>
              </c:strCache>
            </c:strRef>
          </c:tx>
          <c:spPr>
            <a:ln w="50800">
              <a:solidFill>
                <a:srgbClr val="000000"/>
              </a:solidFill>
            </a:ln>
          </c:spPr>
          <c:marker>
            <c:symbol val="none"/>
          </c:marker>
          <c:dPt>
            <c:idx val="37"/>
            <c:marker>
              <c:symbol val="circle"/>
              <c:size val="10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3-ED8C-4F58-8A57-292F05E9E2CE}"/>
              </c:ext>
            </c:extLst>
          </c:dPt>
          <c:dPt>
            <c:idx val="45"/>
            <c:marker>
              <c:symbol val="circle"/>
              <c:size val="10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4-ED8C-4F58-8A57-292F05E9E2CE}"/>
              </c:ext>
            </c:extLst>
          </c:dPt>
          <c:val>
            <c:numRef>
              <c:f>Sheet1!$G$2:$G$48</c:f>
              <c:numCache>
                <c:formatCode>General</c:formatCode>
                <c:ptCount val="47"/>
                <c:pt idx="37" formatCode="0%">
                  <c:v>0.11</c:v>
                </c:pt>
                <c:pt idx="38" formatCode="0%">
                  <c:v>0.11</c:v>
                </c:pt>
                <c:pt idx="39" formatCode="0%">
                  <c:v>0.11</c:v>
                </c:pt>
                <c:pt idx="40" formatCode="0%">
                  <c:v>0.11</c:v>
                </c:pt>
                <c:pt idx="41" formatCode="0%">
                  <c:v>0.11</c:v>
                </c:pt>
                <c:pt idx="42" formatCode="0%">
                  <c:v>0.11</c:v>
                </c:pt>
                <c:pt idx="43" formatCode="0%">
                  <c:v>0.11</c:v>
                </c:pt>
                <c:pt idx="44" formatCode="0%">
                  <c:v>0.11</c:v>
                </c:pt>
                <c:pt idx="45" formatCode="0%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2-ED8C-4F58-8A57-292F05E9E2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884352"/>
        <c:axId val="44885888"/>
      </c:lineChart>
      <c:catAx>
        <c:axId val="44884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44885888"/>
        <c:crosses val="autoZero"/>
        <c:auto val="1"/>
        <c:lblAlgn val="ctr"/>
        <c:lblOffset val="100"/>
        <c:noMultiLvlLbl val="0"/>
      </c:catAx>
      <c:valAx>
        <c:axId val="44885888"/>
        <c:scaling>
          <c:orientation val="minMax"/>
          <c:max val="0.12000000000000001"/>
          <c:min val="4.0000000000000008E-2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44884352"/>
        <c:crosses val="autoZero"/>
        <c:crossBetween val="between"/>
        <c:majorUnit val="2.0000000000000004E-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6876331218009552E-2"/>
          <c:y val="2.4464815985593042E-2"/>
          <c:w val="0.91561122987338772"/>
          <c:h val="0.8916583328543785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Excess $m</c:v>
                </c:pt>
              </c:strCache>
            </c:strRef>
          </c:tx>
          <c:spPr>
            <a:noFill/>
            <a:ln w="9525">
              <a:solidFill>
                <a:srgbClr val="FFFFFF"/>
              </a:solidFill>
            </a:ln>
          </c:spPr>
          <c:invertIfNegative val="0"/>
          <c:dPt>
            <c:idx val="5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ED3C-4834-8A4B-78115D64EB88}"/>
              </c:ext>
            </c:extLst>
          </c:dPt>
          <c:cat>
            <c:strRef>
              <c:f>Sheet1!$A$2:$A$7</c:f>
              <c:strCache>
                <c:ptCount val="6"/>
                <c:pt idx="0">
                  <c:v>NSW</c:v>
                </c:pt>
                <c:pt idx="1">
                  <c:v>QLD</c:v>
                </c:pt>
                <c:pt idx="2">
                  <c:v>TAS</c:v>
                </c:pt>
                <c:pt idx="3">
                  <c:v>SA</c:v>
                </c:pt>
                <c:pt idx="4">
                  <c:v>VIC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_-* #,##0_-;\-* #,##0_-;_-* "-"??_-;_-@_-</c:formatCode>
                <c:ptCount val="6"/>
                <c:pt idx="0">
                  <c:v>0</c:v>
                </c:pt>
                <c:pt idx="1">
                  <c:v>11172</c:v>
                </c:pt>
                <c:pt idx="2">
                  <c:v>18434</c:v>
                </c:pt>
                <c:pt idx="3">
                  <c:v>19185</c:v>
                </c:pt>
                <c:pt idx="4">
                  <c:v>19908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DNSP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4"/>
            <c:invertIfNegative val="0"/>
            <c:bubble3D val="0"/>
            <c:spPr>
              <a:solidFill>
                <a:srgbClr val="A02226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2-BF60-483B-A354-3FDBAD028CC4}"/>
              </c:ext>
            </c:extLst>
          </c:dPt>
          <c:dLbls>
            <c:dLbl>
              <c:idx val="5"/>
              <c:layout>
                <c:manualLayout>
                  <c:x val="-1.5920399007820676E-3"/>
                  <c:y val="-0.187347931873479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155-46F2-BCB0-D13DC287CB1B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NSW</c:v>
                </c:pt>
                <c:pt idx="1">
                  <c:v>QLD</c:v>
                </c:pt>
                <c:pt idx="2">
                  <c:v>TAS</c:v>
                </c:pt>
                <c:pt idx="3">
                  <c:v>SA</c:v>
                </c:pt>
                <c:pt idx="4">
                  <c:v>VIC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</c:formatCode>
                <c:ptCount val="6"/>
                <c:pt idx="0">
                  <c:v>9595</c:v>
                </c:pt>
                <c:pt idx="1">
                  <c:v>6377</c:v>
                </c:pt>
                <c:pt idx="2">
                  <c:v>235</c:v>
                </c:pt>
                <c:pt idx="3">
                  <c:v>0</c:v>
                </c:pt>
                <c:pt idx="4">
                  <c:v>90</c:v>
                </c:pt>
                <c:pt idx="5">
                  <c:v>16297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TNSP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FFFFFF"/>
              </a:solidFill>
            </a:ln>
          </c:spPr>
          <c:invertIfNegative val="0"/>
          <c:dLbls>
            <c:dLbl>
              <c:idx val="5"/>
              <c:layout>
                <c:manualLayout>
                  <c:x val="-1.5920399007820676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155-46F2-BCB0-D13DC287CB1B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NSW</c:v>
                </c:pt>
                <c:pt idx="1">
                  <c:v>QLD</c:v>
                </c:pt>
                <c:pt idx="2">
                  <c:v>TAS</c:v>
                </c:pt>
                <c:pt idx="3">
                  <c:v>SA</c:v>
                </c:pt>
                <c:pt idx="4">
                  <c:v>VIC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</c:formatCode>
                <c:ptCount val="6"/>
                <c:pt idx="0">
                  <c:v>1577</c:v>
                </c:pt>
                <c:pt idx="1">
                  <c:v>885</c:v>
                </c:pt>
                <c:pt idx="2">
                  <c:v>516</c:v>
                </c:pt>
                <c:pt idx="3">
                  <c:v>723</c:v>
                </c:pt>
                <c:pt idx="4">
                  <c:v>0</c:v>
                </c:pt>
                <c:pt idx="5">
                  <c:v>3701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55-46F2-BCB0-D13DC287CB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5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0.07574</cdr:x>
      <cdr:y>0.05855</cdr:y>
    </cdr:from>
    <cdr:to>
      <cdr:x>0.18344</cdr:x>
      <cdr:y>0.11161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04192" y="305613"/>
          <a:ext cx="859143" cy="27695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AU" sz="1800" dirty="0"/>
            <a:t>2002</a:t>
          </a:r>
        </a:p>
      </cdr:txBody>
    </cdr:sp>
  </cdr:relSizeAnchor>
  <cdr:relSizeAnchor xmlns:cdr="http://schemas.openxmlformats.org/drawingml/2006/chartDrawing">
    <cdr:from>
      <cdr:x>0.19309</cdr:x>
      <cdr:y>0.05855</cdr:y>
    </cdr:from>
    <cdr:to>
      <cdr:x>0.30078</cdr:x>
      <cdr:y>0.11161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1540315" y="305613"/>
          <a:ext cx="859064" cy="27695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1800" dirty="0"/>
            <a:t>2016</a:t>
          </a:r>
        </a:p>
      </cdr:txBody>
    </cdr:sp>
  </cdr:relSizeAnchor>
  <cdr:relSizeAnchor xmlns:cdr="http://schemas.openxmlformats.org/drawingml/2006/chartDrawing">
    <cdr:from>
      <cdr:x>0.12088</cdr:x>
      <cdr:y>0.92766</cdr:y>
    </cdr:from>
    <cdr:to>
      <cdr:x>0.24725</cdr:x>
      <cdr:y>0.99252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964257" y="4842098"/>
          <a:ext cx="1008113" cy="33855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AU" sz="2200" b="1" dirty="0">
              <a:solidFill>
                <a:srgbClr val="621214"/>
              </a:solidFill>
            </a:rPr>
            <a:t>QLD</a:t>
          </a:r>
        </a:p>
      </cdr:txBody>
    </cdr:sp>
  </cdr:relSizeAnchor>
  <cdr:relSizeAnchor xmlns:cdr="http://schemas.openxmlformats.org/drawingml/2006/chartDrawing">
    <cdr:from>
      <cdr:x>0.31947</cdr:x>
      <cdr:y>0.92766</cdr:y>
    </cdr:from>
    <cdr:to>
      <cdr:x>0.42779</cdr:x>
      <cdr:y>0.99252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2548434" y="4842098"/>
          <a:ext cx="864096" cy="33855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2200" b="1" dirty="0">
              <a:solidFill>
                <a:srgbClr val="A02226"/>
              </a:solidFill>
            </a:rPr>
            <a:t>NSW</a:t>
          </a:r>
        </a:p>
      </cdr:txBody>
    </cdr:sp>
  </cdr:relSizeAnchor>
  <cdr:relSizeAnchor xmlns:cdr="http://schemas.openxmlformats.org/drawingml/2006/chartDrawing">
    <cdr:from>
      <cdr:x>0.51805</cdr:x>
      <cdr:y>0.92766</cdr:y>
    </cdr:from>
    <cdr:to>
      <cdr:x>0.60333</cdr:x>
      <cdr:y>0.99252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4132610" y="4842098"/>
          <a:ext cx="680276" cy="33855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2200" b="1" dirty="0">
              <a:solidFill>
                <a:srgbClr val="F68B33"/>
              </a:solidFill>
            </a:rPr>
            <a:t>VIC</a:t>
          </a:r>
        </a:p>
      </cdr:txBody>
    </cdr:sp>
  </cdr:relSizeAnchor>
  <cdr:relSizeAnchor xmlns:cdr="http://schemas.openxmlformats.org/drawingml/2006/chartDrawing">
    <cdr:from>
      <cdr:x>0.69859</cdr:x>
      <cdr:y>0.92766</cdr:y>
    </cdr:from>
    <cdr:to>
      <cdr:x>0.7708</cdr:x>
      <cdr:y>0.99252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5572770" y="4842098"/>
          <a:ext cx="576055" cy="33855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2200" b="1" dirty="0">
              <a:solidFill>
                <a:srgbClr val="FFC35A"/>
              </a:solidFill>
            </a:rPr>
            <a:t>SA</a:t>
          </a:r>
        </a:p>
      </cdr:txBody>
    </cdr:sp>
  </cdr:relSizeAnchor>
  <cdr:relSizeAnchor xmlns:cdr="http://schemas.openxmlformats.org/drawingml/2006/chartDrawing">
    <cdr:from>
      <cdr:x>0.8701</cdr:x>
      <cdr:y>0.92766</cdr:y>
    </cdr:from>
    <cdr:to>
      <cdr:x>0.96036</cdr:x>
      <cdr:y>0.99252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6940922" y="4842098"/>
          <a:ext cx="720071" cy="33855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2200" b="1" dirty="0">
              <a:solidFill>
                <a:schemeClr val="accent4"/>
              </a:solidFill>
            </a:rPr>
            <a:t>TAS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0.61735</cdr:x>
      <cdr:y>0.36898</cdr:y>
    </cdr:from>
    <cdr:to>
      <cdr:x>0.75275</cdr:x>
      <cdr:y>0.4645</cdr:y>
    </cdr:to>
    <cdr:sp macro="" textlink="">
      <cdr:nvSpPr>
        <cdr:cNvPr id="2" name="TextBox 10">
          <a:extLst xmlns:a="http://schemas.openxmlformats.org/drawingml/2006/main">
            <a:ext uri="{FF2B5EF4-FFF2-40B4-BE49-F238E27FC236}">
              <a16:creationId xmlns:a16="http://schemas.microsoft.com/office/drawing/2014/main" id="{3D71AC4D-C2D8-4F3D-BCA3-83AAE584B894}"/>
            </a:ext>
          </a:extLst>
        </cdr:cNvPr>
        <cdr:cNvSpPr txBox="1"/>
      </cdr:nvSpPr>
      <cdr:spPr>
        <a:xfrm xmlns:a="http://schemas.openxmlformats.org/drawingml/2006/main">
          <a:off x="4924698" y="1925971"/>
          <a:ext cx="1080111" cy="49859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22860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7432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32004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36576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>
            <a:lnSpc>
              <a:spcPct val="90000"/>
            </a:lnSpc>
          </a:pPr>
          <a:r>
            <a:rPr lang="en-AU" sz="1800" b="1" dirty="0">
              <a:solidFill>
                <a:schemeClr val="accent2"/>
              </a:solidFill>
            </a:rPr>
            <a:t>Forecast capex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0.62637</cdr:x>
      <cdr:y>0.07234</cdr:y>
    </cdr:from>
    <cdr:to>
      <cdr:x>0.83648</cdr:x>
      <cdr:y>0.12541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996705" y="377602"/>
          <a:ext cx="1676087" cy="2770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AU" sz="1800" dirty="0"/>
            <a:t>2006 – 2016</a:t>
          </a:r>
        </a:p>
      </cdr:txBody>
    </cdr:sp>
  </cdr:relSizeAnchor>
  <cdr:relSizeAnchor xmlns:cdr="http://schemas.openxmlformats.org/drawingml/2006/chartDrawing">
    <cdr:from>
      <cdr:x>0.06672</cdr:x>
      <cdr:y>0.43102</cdr:y>
    </cdr:from>
    <cdr:to>
      <cdr:x>0.20321</cdr:x>
      <cdr:y>0.48409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532209" y="2249810"/>
          <a:ext cx="1088807" cy="2770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AU" sz="1800" b="1" dirty="0">
              <a:solidFill>
                <a:srgbClr val="621214"/>
              </a:solidFill>
            </a:rPr>
            <a:t>Ergon</a:t>
          </a:r>
        </a:p>
      </cdr:txBody>
    </cdr:sp>
  </cdr:relSizeAnchor>
  <cdr:relSizeAnchor xmlns:cdr="http://schemas.openxmlformats.org/drawingml/2006/chartDrawing">
    <cdr:from>
      <cdr:x>0.22017</cdr:x>
      <cdr:y>0.85868</cdr:y>
    </cdr:from>
    <cdr:to>
      <cdr:x>0.3804</cdr:x>
      <cdr:y>0.91175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1756345" y="4482058"/>
          <a:ext cx="1278185" cy="27700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1800" b="1" dirty="0">
              <a:solidFill>
                <a:srgbClr val="A02226"/>
              </a:solidFill>
            </a:rPr>
            <a:t>Energex</a:t>
          </a:r>
        </a:p>
      </cdr:txBody>
    </cdr:sp>
  </cdr:relSizeAnchor>
  <cdr:relSizeAnchor xmlns:cdr="http://schemas.openxmlformats.org/drawingml/2006/chartDrawing">
    <cdr:from>
      <cdr:x>0.35557</cdr:x>
      <cdr:y>0.58277</cdr:y>
    </cdr:from>
    <cdr:to>
      <cdr:x>0.54249</cdr:x>
      <cdr:y>0.63584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2836465" y="3041898"/>
          <a:ext cx="1491096" cy="27700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1800" b="1" dirty="0">
              <a:solidFill>
                <a:schemeClr val="accent1"/>
              </a:solidFill>
            </a:rPr>
            <a:t>Essential</a:t>
          </a:r>
        </a:p>
      </cdr:txBody>
    </cdr:sp>
  </cdr:relSizeAnchor>
  <cdr:relSizeAnchor xmlns:cdr="http://schemas.openxmlformats.org/drawingml/2006/chartDrawing">
    <cdr:from>
      <cdr:x>0.65345</cdr:x>
      <cdr:y>0.85868</cdr:y>
    </cdr:from>
    <cdr:to>
      <cdr:x>0.81984</cdr:x>
      <cdr:y>0.91175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5212729" y="4482052"/>
          <a:ext cx="1327325" cy="27700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1800" b="1" dirty="0">
              <a:solidFill>
                <a:schemeClr val="accent3"/>
              </a:solidFill>
            </a:rPr>
            <a:t>Endeavour</a:t>
          </a:r>
        </a:p>
      </cdr:txBody>
    </cdr:sp>
  </cdr:relSizeAnchor>
  <cdr:relSizeAnchor xmlns:cdr="http://schemas.openxmlformats.org/drawingml/2006/chartDrawing">
    <cdr:from>
      <cdr:x>0.4986</cdr:x>
      <cdr:y>0.85868</cdr:y>
    </cdr:from>
    <cdr:to>
      <cdr:x>0.67313</cdr:x>
      <cdr:y>0.91175</cdr:y>
    </cdr:to>
    <cdr:sp macro="" textlink="">
      <cdr:nvSpPr>
        <cdr:cNvPr id="10" name="TextBox 1"/>
        <cdr:cNvSpPr txBox="1"/>
      </cdr:nvSpPr>
      <cdr:spPr>
        <a:xfrm xmlns:a="http://schemas.openxmlformats.org/drawingml/2006/main">
          <a:off x="3977426" y="4482052"/>
          <a:ext cx="1392259" cy="27700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1800" b="1" dirty="0">
              <a:solidFill>
                <a:schemeClr val="accent2"/>
              </a:solidFill>
            </a:rPr>
            <a:t>Ausgrid</a:t>
          </a:r>
        </a:p>
      </cdr:txBody>
    </cdr:sp>
  </cdr:relSizeAnchor>
  <cdr:relSizeAnchor xmlns:cdr="http://schemas.openxmlformats.org/drawingml/2006/chartDrawing">
    <cdr:from>
      <cdr:x>0.80691</cdr:x>
      <cdr:y>0.67934</cdr:y>
    </cdr:from>
    <cdr:to>
      <cdr:x>0.9733</cdr:x>
      <cdr:y>0.73241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6436865" y="3545954"/>
          <a:ext cx="1327324" cy="27700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1800" b="1" dirty="0">
              <a:solidFill>
                <a:schemeClr val="accent4"/>
              </a:solidFill>
            </a:rPr>
            <a:t>Tas (D)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1077913"/>
            <a:ext cx="823277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45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59447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19355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79263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945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Distribution networks represent most of the network assets and most of the growth in asset value</a:t>
            </a:r>
          </a:p>
          <a:p>
            <a:r>
              <a:rPr lang="en-AU" sz="945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Units: $billions, real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04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Customers in NSW, Queensland and Tasmania have a lot to gain from a write-down of stranded assets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/>
              <a:t>PTRM models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r>
              <a:rPr lang="en-AU" dirty="0"/>
              <a:t>With adjustment for Tasmania because 20 large industrial customers represent 60% of total demand (chart shows only the 40% of transmission savings expected to flow through to households and small businesses).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67FFEB-41A8-4E33-A442-87C345D0303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0429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Figure: With a write-down, the current determination will not make things worse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Units: </a:t>
            </a:r>
            <a:r>
              <a:rPr lang="en-AU" sz="1000" dirty="0">
                <a:solidFill>
                  <a:schemeClr val="accent6"/>
                </a:solidFill>
              </a:rPr>
              <a:t>RAB per customer, as a % of post-write-down RAB</a:t>
            </a:r>
            <a:endParaRPr lang="en-AU" sz="1000" dirty="0"/>
          </a:p>
          <a:p>
            <a:r>
              <a:rPr lang="en-AU" dirty="0"/>
              <a:t>Notes: DNSPs and TNSPs. Assuming customer growth rates on par with average growth of the previous decade.</a:t>
            </a:r>
          </a:p>
          <a:p>
            <a:r>
              <a:rPr lang="en-AU" dirty="0"/>
              <a:t>Source: Grattan analysis of Determinations data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67FFEB-41A8-4E33-A442-87C345D0303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42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Title: Network growth in excess of actual use is a burden on customers, particularly in NSW and QLD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Units: </a:t>
            </a:r>
            <a:r>
              <a:rPr lang="en-AU" sz="1200" dirty="0"/>
              <a:t>Change in real RAB per customer, from a 2005-06 base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Source: Grattan analysis of AER determinations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sz="1200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05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000" dirty="0"/>
              <a:t>Figure: Transmission network assets have outgrown connections in all states except Victoria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000" dirty="0"/>
              <a:t>Units: Change in real RAB per connection, from a 2005-06 base</a:t>
            </a:r>
          </a:p>
          <a:p>
            <a:r>
              <a:rPr lang="en-AU" dirty="0"/>
              <a:t>Note: Connection in the context of TNSPs refers to the voltage of entry/exit points</a:t>
            </a:r>
          </a:p>
          <a:p>
            <a:r>
              <a:rPr lang="en-AU" dirty="0"/>
              <a:t>Source: Grattan analysis of TNSP determinations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33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000" dirty="0">
                <a:solidFill>
                  <a:schemeClr val="accent6"/>
                </a:solidFill>
              </a:rPr>
              <a:t>Figure: </a:t>
            </a:r>
            <a:r>
              <a:rPr lang="en-AU" sz="1000" dirty="0"/>
              <a:t>Capex per customer was reeled in in the current determinations for NSW and QLD…</a:t>
            </a:r>
            <a:endParaRPr lang="en-AU" sz="1000" dirty="0">
              <a:solidFill>
                <a:schemeClr val="accent6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000" dirty="0">
                <a:solidFill>
                  <a:schemeClr val="accent6"/>
                </a:solidFill>
              </a:rPr>
              <a:t>Units: Total capex, real, per customer, per determination period</a:t>
            </a:r>
            <a:endParaRPr lang="en-AU" sz="100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Source: Grattan analysis of Determinations data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19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900" dirty="0">
                <a:solidFill>
                  <a:schemeClr val="accent6"/>
                </a:solidFill>
              </a:rPr>
              <a:t>Figure: </a:t>
            </a:r>
            <a:r>
              <a:rPr lang="en-AU" sz="900" dirty="0"/>
              <a:t>… while for Victorian and South Australian networks, capex levels are now holding steady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900" dirty="0">
                <a:solidFill>
                  <a:schemeClr val="accent6"/>
                </a:solidFill>
              </a:rPr>
              <a:t>Units: Total capex, real, per customer, per determination period</a:t>
            </a:r>
            <a:endParaRPr lang="en-AU" sz="90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Source: Grattan analysis of Determinations data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99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945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Network costs have been the biggest contributor to price rises since the mid-2000s</a:t>
            </a:r>
          </a:p>
          <a:p>
            <a:r>
              <a:rPr lang="en-AU" sz="945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ACCC 2017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67FFEB-41A8-4E33-A442-87C345D0303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80485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945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Distribution networks represent most of the network assets and most of the growth in asset value</a:t>
            </a:r>
          </a:p>
          <a:p>
            <a:r>
              <a:rPr lang="en-AU" sz="945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Units: $billions, nominal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67FFEB-41A8-4E33-A442-87C345D0303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8004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main drivers of stranded value differ by state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000" dirty="0">
                <a:solidFill>
                  <a:schemeClr val="accent6"/>
                </a:solidFill>
              </a:rPr>
              <a:t>% of stranded value</a:t>
            </a:r>
            <a:endParaRPr lang="en-AU" sz="1000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09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main drivers of stranded value differ by state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000" dirty="0">
                <a:solidFill>
                  <a:schemeClr val="accent6"/>
                </a:solidFill>
              </a:rPr>
              <a:t>% of stranded value</a:t>
            </a:r>
            <a:endParaRPr lang="en-AU" sz="1000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67FFEB-41A8-4E33-A442-87C345D0303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42023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Title:</a:t>
            </a:r>
            <a:r>
              <a:rPr lang="en-AU" baseline="0" dirty="0"/>
              <a:t> </a:t>
            </a:r>
            <a:r>
              <a:rPr lang="en-AU" dirty="0"/>
              <a:t>Growth in network assets has far outstripped both potential use (capacity) and actual use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Units: </a:t>
            </a:r>
            <a:r>
              <a:rPr lang="en-AU" sz="1200" dirty="0"/>
              <a:t>Change in distribution networks from a 2006 base, NEM-wide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Source: Grattan analysis of AER determinations and benchmarking data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67FFEB-41A8-4E33-A442-87C345D0303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55159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Change in RAB vs. change in usage for NSW and QLD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67FFEB-41A8-4E33-A442-87C345D0303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84123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Excess growth ($b)</a:t>
            </a:r>
            <a:r>
              <a:rPr lang="en-AU" baseline="0" dirty="0"/>
              <a:t> </a:t>
            </a:r>
            <a:r>
              <a:rPr lang="en-AU" dirty="0"/>
              <a:t>by network</a:t>
            </a:r>
          </a:p>
          <a:p>
            <a:r>
              <a:rPr lang="en-AU" dirty="0"/>
              <a:t>Range for Energex is based on data provided by Energex about total capital underinvestment prior to analysis period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67FFEB-41A8-4E33-A442-87C345D0303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243977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Growth in customers</a:t>
            </a:r>
            <a:r>
              <a:rPr lang="en-AU" baseline="0" dirty="0"/>
              <a:t> over time from a 2005-06 base, States / TNSPs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67FFEB-41A8-4E33-A442-87C345D0303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30331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Growth in MD</a:t>
            </a:r>
            <a:r>
              <a:rPr lang="en-AU" baseline="0" dirty="0"/>
              <a:t> over time from a 2005-06 base, States / TNSPs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67FFEB-41A8-4E33-A442-87C345D0303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537162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RAB per customer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67FFEB-41A8-4E33-A442-87C345D0303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543830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Change</a:t>
            </a:r>
            <a:r>
              <a:rPr lang="en-AU" baseline="0" dirty="0"/>
              <a:t> in real RAB/customer ($’000, 2017 dollars) since 2005-06 – in absolute and per cent terms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67FFEB-41A8-4E33-A442-87C345D0303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043742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Change</a:t>
            </a:r>
            <a:r>
              <a:rPr lang="en-AU" baseline="0" dirty="0"/>
              <a:t> in real RAB/km circuit line length since 2005-06 – in absolute and per cent terms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67FFEB-41A8-4E33-A442-87C345D0303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095157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RAB per customer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67FFEB-41A8-4E33-A442-87C345D0303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718007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b="1" dirty="0"/>
              <a:t>Total overspend on distribution capital expenditure by determination period by state</a:t>
            </a:r>
            <a:endParaRPr lang="en-AU" dirty="0"/>
          </a:p>
          <a:p>
            <a:r>
              <a:rPr lang="en-AU" dirty="0"/>
              <a:t>Billions</a:t>
            </a:r>
            <a:r>
              <a:rPr lang="en-AU" kern="0" dirty="0"/>
              <a:t>, real 2017 dollars</a:t>
            </a:r>
            <a:endParaRPr lang="en-AU" dirty="0"/>
          </a:p>
          <a:p>
            <a:pPr algn="l">
              <a:lnSpc>
                <a:spcPct val="90000"/>
              </a:lnSpc>
            </a:pPr>
            <a:r>
              <a:rPr lang="en-AU" dirty="0"/>
              <a:t>Notes: Distribution only. Determination period 1 = </a:t>
            </a:r>
            <a:r>
              <a:rPr lang="en-AU" sz="1000" dirty="0">
                <a:solidFill>
                  <a:srgbClr val="F68B33"/>
                </a:solidFill>
              </a:rPr>
              <a:t>2004-05/2005-06 to 2008-09/2009-10 determination period, Determination period 2 =2</a:t>
            </a:r>
            <a:r>
              <a:rPr lang="en-AU" sz="1000" dirty="0">
                <a:solidFill>
                  <a:srgbClr val="A02226"/>
                </a:solidFill>
              </a:rPr>
              <a:t>009-10/2010-11 to 2013-14/2014-15 determination period. Tasmania not included because its determination period</a:t>
            </a:r>
            <a:r>
              <a:rPr lang="en-AU" sz="1000" baseline="0" dirty="0">
                <a:solidFill>
                  <a:srgbClr val="A02226"/>
                </a:solidFill>
              </a:rPr>
              <a:t> was longer and overlaps across the determination periods of other states.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67FFEB-41A8-4E33-A442-87C345D0303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817272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/>
              <a:t>Total forecast vs. actual capital expenditure (distribution)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Capital expenditure on distribution, billions of dollars</a:t>
            </a:r>
            <a:r>
              <a:rPr lang="en-AU" kern="0" dirty="0"/>
              <a:t>, real 2017</a:t>
            </a:r>
            <a:endParaRPr lang="en-AU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Notes: Data for all states except SA and ACT (that is, includes NSW, QLD, VIC, TAS) as there is data missing for these states  </a:t>
            </a:r>
          </a:p>
          <a:p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67FFEB-41A8-4E33-A442-87C345D0303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28993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945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The composition of a typical electricity bill in each state </a:t>
            </a:r>
          </a:p>
          <a:p>
            <a:r>
              <a:rPr lang="en-AU" sz="945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Notes: ACCC estimates of average residential bills for 2016-17. No estimate available for Tasmania.</a:t>
            </a:r>
          </a:p>
          <a:p>
            <a:r>
              <a:rPr lang="en-AU" sz="945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ACCC 2017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986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Reliability</a:t>
            </a:r>
            <a:r>
              <a:rPr lang="en-AU" baseline="0" dirty="0"/>
              <a:t> improvement in Qld and regional NSW</a:t>
            </a:r>
            <a:endParaRPr lang="en-AU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SAIDI (minutes/customer) = LHS axis, solid line; SAIFI (outages/customer) = RHS axis, dash line; </a:t>
            </a:r>
          </a:p>
          <a:p>
            <a:r>
              <a:rPr lang="en-AU" dirty="0"/>
              <a:t>AER 2017 distribution partial performance</a:t>
            </a:r>
            <a:r>
              <a:rPr lang="en-AU" baseline="0" dirty="0"/>
              <a:t> indicators</a:t>
            </a:r>
            <a:endParaRPr lang="en-AU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67FFEB-41A8-4E33-A442-87C345D030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18468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Cost of excess growth (per customer) </a:t>
            </a:r>
            <a:r>
              <a:rPr lang="en-AU" baseline="0" dirty="0"/>
              <a:t>vs. reliability improvement in minutes (SAIDI, 2006-2016)</a:t>
            </a:r>
          </a:p>
          <a:p>
            <a:r>
              <a:rPr lang="en-AU" baseline="0" dirty="0"/>
              <a:t>DNSPs only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67FFEB-41A8-4E33-A442-87C345D0303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075333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Total capex overspend by NSW distribution networks between 2005-06 to 2008-09 on top of allowed extra capex for reliability standards</a:t>
            </a:r>
          </a:p>
          <a:p>
            <a:r>
              <a:rPr lang="en-AU" dirty="0"/>
              <a:t>Billions of dollars, real $2017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67FFEB-41A8-4E33-A442-87C345D0303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622098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Actual capex over time by state (distribution)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Billions of dollars, real $2017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67FFEB-41A8-4E33-A442-87C345D0303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821497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Real change</a:t>
            </a:r>
            <a:r>
              <a:rPr lang="en-AU" baseline="0" dirty="0"/>
              <a:t> in RAB/customer 2006-2016 vs. reliability improvement in minutes (SAIDI, 2006-2016)</a:t>
            </a:r>
          </a:p>
          <a:p>
            <a:r>
              <a:rPr lang="en-AU" baseline="0" dirty="0"/>
              <a:t>DNSPs only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67FFEB-41A8-4E33-A442-87C345D0303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843462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Change in RAB vs. change in usage</a:t>
            </a:r>
          </a:p>
          <a:p>
            <a:r>
              <a:rPr lang="en-AU" dirty="0"/>
              <a:t>For</a:t>
            </a:r>
            <a:r>
              <a:rPr lang="en-AU" baseline="0" dirty="0"/>
              <a:t> a</a:t>
            </a:r>
            <a:r>
              <a:rPr lang="en-AU" dirty="0"/>
              <a:t>ll</a:t>
            </a:r>
            <a:r>
              <a:rPr lang="en-AU" baseline="0" dirty="0"/>
              <a:t> networks not shown, Use&gt;RAB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67FFEB-41A8-4E33-A442-87C345D0303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837503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Average actual capex per customer, pre- and post-reliability standards</a:t>
            </a:r>
          </a:p>
          <a:p>
            <a:r>
              <a:rPr lang="en-AU" dirty="0"/>
              <a:t>$2017</a:t>
            </a:r>
          </a:p>
          <a:p>
            <a:r>
              <a:rPr lang="en-AU" dirty="0"/>
              <a:t>Pre-reliability standards period is 2000-01 to 2004-05 (5 years), post-reliability standards period is 2006-07 to 2012-13 (7 years)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67FFEB-41A8-4E33-A442-87C345D0303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649739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NSW networks capex on </a:t>
            </a:r>
            <a:r>
              <a:rPr lang="en-AU" dirty="0" err="1"/>
              <a:t>repex</a:t>
            </a:r>
            <a:r>
              <a:rPr lang="en-AU" dirty="0"/>
              <a:t> and </a:t>
            </a:r>
            <a:r>
              <a:rPr lang="en-AU" dirty="0" err="1"/>
              <a:t>augex</a:t>
            </a:r>
            <a:r>
              <a:rPr lang="en-AU" dirty="0"/>
              <a:t>, 1998-99 to 2016-17 (Essential until 2015-16)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Millions, $2017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67FFEB-41A8-4E33-A442-87C345D030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42171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%</a:t>
            </a:r>
            <a:r>
              <a:rPr lang="en-AU" baseline="0" dirty="0"/>
              <a:t> c</a:t>
            </a:r>
            <a:r>
              <a:rPr lang="en-AU" dirty="0"/>
              <a:t>hange</a:t>
            </a:r>
            <a:r>
              <a:rPr lang="en-AU" baseline="0" dirty="0"/>
              <a:t> in real RAB/customer since 2005-06 on y-axis and </a:t>
            </a:r>
            <a:r>
              <a:rPr lang="en-AU" dirty="0"/>
              <a:t>%</a:t>
            </a:r>
            <a:r>
              <a:rPr lang="en-AU" baseline="0" dirty="0"/>
              <a:t> c</a:t>
            </a:r>
            <a:r>
              <a:rPr lang="en-AU" dirty="0"/>
              <a:t>hange</a:t>
            </a:r>
            <a:r>
              <a:rPr lang="en-AU" baseline="0" dirty="0"/>
              <a:t> in real RAB/line km since 2005-06 on x-axis</a:t>
            </a:r>
          </a:p>
          <a:p>
            <a:r>
              <a:rPr lang="en-AU" baseline="0" dirty="0"/>
              <a:t>Network RABs adjusted for historic inflation/deflation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67FFEB-41A8-4E33-A442-87C345D0303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610412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LHS = Total </a:t>
            </a:r>
            <a:r>
              <a:rPr lang="en-AU" baseline="0" dirty="0"/>
              <a:t>capex 2006-2014 as a % of 2006 RAB</a:t>
            </a:r>
          </a:p>
          <a:p>
            <a:r>
              <a:rPr lang="en-AU" baseline="0" dirty="0"/>
              <a:t>RHS = Remaining life of assets in 2006 (years)</a:t>
            </a:r>
          </a:p>
          <a:p>
            <a:endParaRPr lang="en-AU" baseline="0" dirty="0"/>
          </a:p>
          <a:p>
            <a:r>
              <a:rPr lang="en-AU" baseline="0" dirty="0"/>
              <a:t>Notes: remaining life of assets is a weighted average by network, weighted by the RAB value of asset classes.</a:t>
            </a:r>
          </a:p>
          <a:p>
            <a:r>
              <a:rPr lang="en-AU" baseline="0" dirty="0"/>
              <a:t>PCR = … etc.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23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945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Network costs have been the single biggest contributor to price rises since the mid-2000s in all states except SA</a:t>
            </a:r>
          </a:p>
          <a:p>
            <a:r>
              <a:rPr lang="en-AU" sz="945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ACCC 2017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67FFEB-41A8-4E33-A442-87C345D0303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74235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945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The RAB has a major impact on how much consumers pay</a:t>
            </a:r>
          </a:p>
          <a:p>
            <a:r>
              <a:rPr lang="en-AU" sz="945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Notes: Average share of current year revenue (2017-18) by category for distribution networks; WACC = Weighted Average Cost of Capital; Other’ = tax and revenue adjustments.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24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Title: Over-investment in NSW and QLD appears to be driven primarily by reliability standards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/>
              <a:t>Units: Real capex ($b, $2017)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Source: Grattan analysis of determinations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67FFEB-41A8-4E33-A442-87C345D0303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27435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Title: Network growth even exceeded expected demand for many DNSPs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Units: </a:t>
            </a:r>
            <a:r>
              <a:rPr lang="en-AU" sz="1200" dirty="0"/>
              <a:t>Average annual growth, 2006-2014, %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Source: Grattan analysis of expected demand in past determinations and actual demand based on AER benchmarking data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67FFEB-41A8-4E33-A442-87C345D0303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29753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Figure: </a:t>
            </a:r>
            <a:r>
              <a:rPr lang="en-AU" sz="1200" dirty="0"/>
              <a:t>WACC over time</a:t>
            </a:r>
          </a:p>
          <a:p>
            <a:r>
              <a:rPr lang="en-AU" sz="1200" dirty="0"/>
              <a:t>DNSPs only</a:t>
            </a:r>
          </a:p>
          <a:p>
            <a:r>
              <a:rPr kumimoji="0" lang="en-AU" sz="1200" b="0" i="0" u="none" strike="noStrike" kern="0" cap="none" spc="0" normalizeH="0" baseline="0" noProof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Source: Grattan</a:t>
            </a:r>
            <a:r>
              <a:rPr kumimoji="0" lang="en-AU" sz="1200" b="0" i="0" u="none" strike="noStrike" kern="0" cap="none" spc="0" normalizeH="0" noProof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 analysis of </a:t>
            </a:r>
            <a:r>
              <a:rPr kumimoji="0" lang="en-AU" sz="1200" b="0" i="0" u="none" strike="noStrike" kern="0" cap="none" spc="0" normalizeH="0" baseline="0" noProof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determinations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67FFEB-41A8-4E33-A442-87C345D030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8549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Excess growth by state ($b)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67FFEB-41A8-4E33-A442-87C345D0303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66142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82800" y="-75600"/>
            <a:ext cx="8172000" cy="536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51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811" y="417274"/>
            <a:ext cx="5567413" cy="281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4907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308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6591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6481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405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320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082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821" y="347040"/>
            <a:ext cx="5567413" cy="351341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821" y="819204"/>
            <a:ext cx="6959584" cy="21079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9178" y="4765393"/>
            <a:ext cx="6593963" cy="36247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599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02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9159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811" y="417274"/>
            <a:ext cx="5567413" cy="281103"/>
          </a:xfrm>
          <a:prstGeom prst="rect">
            <a:avLst/>
          </a:prstGeo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071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75279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42805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99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963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051" y="394347"/>
            <a:ext cx="5567412" cy="2108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5052" y="678473"/>
            <a:ext cx="6962514" cy="21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65051" y="4981305"/>
            <a:ext cx="6701442" cy="234252"/>
          </a:xfrm>
        </p:spPr>
        <p:txBody>
          <a:bodyPr anchor="b"/>
          <a:lstStyle>
            <a:lvl1pPr>
              <a:defRPr sz="761" i="1"/>
            </a:lvl1pPr>
            <a:lvl2pPr>
              <a:defRPr sz="761"/>
            </a:lvl2pPr>
            <a:lvl3pPr>
              <a:defRPr sz="761"/>
            </a:lvl3pPr>
            <a:lvl4pPr>
              <a:defRPr sz="761"/>
            </a:lvl4pPr>
            <a:lvl5pPr>
              <a:defRPr sz="761"/>
            </a:lvl5pPr>
          </a:lstStyle>
          <a:p>
            <a:pPr lvl="0"/>
            <a:r>
              <a:rPr lang="en-US" dirty="0"/>
              <a:t>Notes:</a:t>
            </a:r>
          </a:p>
          <a:p>
            <a:pPr lvl="0"/>
            <a:r>
              <a:rPr lang="en-US" dirty="0"/>
              <a:t>Source:</a:t>
            </a:r>
            <a:endParaRPr lang="en-AU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486797" y="890500"/>
            <a:ext cx="7129219" cy="40826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60590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051" y="394347"/>
            <a:ext cx="5567412" cy="2108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5052" y="678473"/>
            <a:ext cx="6962514" cy="21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65051" y="4981305"/>
            <a:ext cx="6701442" cy="234252"/>
          </a:xfrm>
        </p:spPr>
        <p:txBody>
          <a:bodyPr anchor="b"/>
          <a:lstStyle>
            <a:lvl1pPr>
              <a:defRPr sz="761" i="1"/>
            </a:lvl1pPr>
            <a:lvl2pPr>
              <a:defRPr sz="761"/>
            </a:lvl2pPr>
            <a:lvl3pPr>
              <a:defRPr sz="761"/>
            </a:lvl3pPr>
            <a:lvl4pPr>
              <a:defRPr sz="761"/>
            </a:lvl4pPr>
            <a:lvl5pPr>
              <a:defRPr sz="761"/>
            </a:lvl5pPr>
          </a:lstStyle>
          <a:p>
            <a:pPr lvl="0"/>
            <a:r>
              <a:rPr lang="en-US" dirty="0"/>
              <a:t>Notes:</a:t>
            </a:r>
          </a:p>
          <a:p>
            <a:pPr lvl="0"/>
            <a:r>
              <a:rPr lang="en-US" dirty="0"/>
              <a:t>Source:</a:t>
            </a:r>
            <a:endParaRPr lang="en-AU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486797" y="890500"/>
            <a:ext cx="7129219" cy="40826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8111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3256" y="2445527"/>
            <a:ext cx="5915136" cy="463973"/>
          </a:xfrm>
          <a:prstGeom prst="rect">
            <a:avLst/>
          </a:prstGeom>
        </p:spPr>
        <p:txBody>
          <a:bodyPr/>
          <a:lstStyle>
            <a:lvl1pPr algn="r">
              <a:defRPr sz="3044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53256" y="3124577"/>
            <a:ext cx="5915136" cy="277901"/>
          </a:xfrm>
          <a:prstGeom prst="rect">
            <a:avLst/>
          </a:prstGeom>
        </p:spPr>
        <p:txBody>
          <a:bodyPr/>
          <a:lstStyle>
            <a:lvl1pPr algn="r">
              <a:defRPr sz="1827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8859" y="4753310"/>
            <a:ext cx="1861344" cy="36247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66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25539" y="4753310"/>
            <a:ext cx="2526110" cy="36247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66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716985" y="4753310"/>
            <a:ext cx="1861344" cy="362479"/>
          </a:xfrm>
          <a:prstGeom prst="rect">
            <a:avLst/>
          </a:prstGeom>
        </p:spPr>
        <p:txBody>
          <a:bodyPr/>
          <a:lstStyle>
            <a:lvl1pPr eaLnBrk="0" hangingPunct="0">
              <a:defRPr sz="1066" i="0"/>
            </a:lvl1pPr>
          </a:lstStyle>
          <a:p>
            <a:fld id="{3E7C0CC8-E12B-4B1E-958E-BC6C5916F62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6122" y="746707"/>
            <a:ext cx="3422265" cy="8228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210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65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73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821" y="88770"/>
            <a:ext cx="5567413" cy="351341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821" y="527218"/>
            <a:ext cx="6959584" cy="21079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9178" y="4765393"/>
            <a:ext cx="6593963" cy="36247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52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4797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9595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4392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91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13" b="1">
          <a:solidFill>
            <a:schemeClr val="tx1"/>
          </a:solidFill>
          <a:latin typeface="+mn-lt"/>
          <a:ea typeface="+mn-ea"/>
          <a:cs typeface="+mn-cs"/>
        </a:defRPr>
      </a:lvl1pPr>
      <a:lvl2pPr marL="136532" indent="-135324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13">
          <a:solidFill>
            <a:schemeClr val="tx1"/>
          </a:solidFill>
          <a:latin typeface="+mn-lt"/>
          <a:ea typeface="+mn-ea"/>
        </a:defRPr>
      </a:lvl2pPr>
      <a:lvl3pPr marL="306895" indent="-169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13">
          <a:solidFill>
            <a:schemeClr val="tx1"/>
          </a:solidFill>
          <a:latin typeface="+mn-lt"/>
          <a:ea typeface="+mn-ea"/>
        </a:defRPr>
      </a:lvl3pPr>
      <a:lvl4pPr marL="426511" indent="-108742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13">
          <a:solidFill>
            <a:schemeClr val="tx1"/>
          </a:solidFill>
          <a:latin typeface="+mn-lt"/>
          <a:ea typeface="+mn-ea"/>
        </a:defRPr>
      </a:lvl4pPr>
      <a:lvl5pPr marL="60049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5pPr>
      <a:lvl6pPr marL="94847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6pPr>
      <a:lvl7pPr marL="129644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7pPr>
      <a:lvl8pPr marL="164442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8pPr>
      <a:lvl9pPr marL="1992398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289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4797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9595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4392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91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13" b="1">
          <a:solidFill>
            <a:schemeClr val="tx1"/>
          </a:solidFill>
          <a:latin typeface="+mn-lt"/>
          <a:ea typeface="+mn-ea"/>
          <a:cs typeface="+mn-cs"/>
        </a:defRPr>
      </a:lvl1pPr>
      <a:lvl2pPr marL="136532" indent="-135324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13">
          <a:solidFill>
            <a:schemeClr val="tx1"/>
          </a:solidFill>
          <a:latin typeface="+mn-lt"/>
          <a:ea typeface="+mn-ea"/>
        </a:defRPr>
      </a:lvl2pPr>
      <a:lvl3pPr marL="306895" indent="-169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13">
          <a:solidFill>
            <a:schemeClr val="tx1"/>
          </a:solidFill>
          <a:latin typeface="+mn-lt"/>
          <a:ea typeface="+mn-ea"/>
        </a:defRPr>
      </a:lvl3pPr>
      <a:lvl4pPr marL="426511" indent="-108742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13">
          <a:solidFill>
            <a:schemeClr val="tx1"/>
          </a:solidFill>
          <a:latin typeface="+mn-lt"/>
          <a:ea typeface="+mn-ea"/>
        </a:defRPr>
      </a:lvl4pPr>
      <a:lvl5pPr marL="60049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5pPr>
      <a:lvl6pPr marL="94847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6pPr>
      <a:lvl7pPr marL="129644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7pPr>
      <a:lvl8pPr marL="164442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8pPr>
      <a:lvl9pPr marL="1992398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953272707"/>
              </p:ext>
            </p:extLst>
          </p:nvPr>
        </p:nvGraphicFramePr>
        <p:xfrm>
          <a:off x="0" y="0"/>
          <a:ext cx="7977187" cy="5219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/>
          </p:cNvPr>
          <p:cNvSpPr/>
          <p:nvPr/>
        </p:nvSpPr>
        <p:spPr>
          <a:xfrm>
            <a:off x="5803673" y="2609849"/>
            <a:ext cx="13368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Distribution</a:t>
            </a:r>
          </a:p>
        </p:txBody>
      </p:sp>
      <p:sp>
        <p:nvSpPr>
          <p:cNvPr id="6" name="Rectangle 5">
            <a:extLst/>
          </p:cNvPr>
          <p:cNvSpPr/>
          <p:nvPr/>
        </p:nvSpPr>
        <p:spPr>
          <a:xfrm>
            <a:off x="5716786" y="964699"/>
            <a:ext cx="151065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Transmission</a:t>
            </a:r>
          </a:p>
        </p:txBody>
      </p:sp>
    </p:spTree>
    <p:extLst>
      <p:ext uri="{BB962C8B-B14F-4D97-AF65-F5344CB8AC3E}">
        <p14:creationId xmlns:p14="http://schemas.microsoft.com/office/powerpoint/2010/main" val="2460138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Placeholder 7"/>
          <p:cNvGraphicFramePr>
            <a:graphicFrameLocks/>
          </p:cNvGraphicFramePr>
          <p:nvPr>
            <p:extLst/>
          </p:nvPr>
        </p:nvGraphicFramePr>
        <p:xfrm>
          <a:off x="0" y="0"/>
          <a:ext cx="7977187" cy="5219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>
            <a:extLst/>
          </p:cNvPr>
          <p:cNvSpPr/>
          <p:nvPr/>
        </p:nvSpPr>
        <p:spPr>
          <a:xfrm>
            <a:off x="4564658" y="17562"/>
            <a:ext cx="15040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977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rgbClr val="A02226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Distribution</a:t>
            </a:r>
          </a:p>
        </p:txBody>
      </p:sp>
      <p:sp>
        <p:nvSpPr>
          <p:cNvPr id="4" name="Rectangle 3">
            <a:extLst/>
          </p:cNvPr>
          <p:cNvSpPr/>
          <p:nvPr/>
        </p:nvSpPr>
        <p:spPr>
          <a:xfrm>
            <a:off x="6292850" y="17562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977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rgbClr val="F68B33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Transmission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116386" y="4842098"/>
            <a:ext cx="5544616" cy="28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913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6532" indent="-135324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913">
                <a:solidFill>
                  <a:schemeClr val="tx1"/>
                </a:solidFill>
                <a:latin typeface="+mn-lt"/>
                <a:ea typeface="+mn-ea"/>
              </a:defRPr>
            </a:lvl2pPr>
            <a:lvl3pPr marL="306895" indent="-16915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913">
                <a:solidFill>
                  <a:schemeClr val="tx1"/>
                </a:solidFill>
                <a:latin typeface="+mn-lt"/>
                <a:ea typeface="+mn-ea"/>
              </a:defRPr>
            </a:lvl3pPr>
            <a:lvl4pPr marL="426511" indent="-108742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913">
                <a:solidFill>
                  <a:schemeClr val="tx1"/>
                </a:solidFill>
                <a:latin typeface="+mn-lt"/>
                <a:ea typeface="+mn-ea"/>
              </a:defRPr>
            </a:lvl4pPr>
            <a:lvl5pPr marL="600499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5pPr>
            <a:lvl6pPr marL="948474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6pPr>
            <a:lvl7pPr marL="1296449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7pPr>
            <a:lvl8pPr marL="1644424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8pPr>
            <a:lvl9pPr marL="1992398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$ per customer</a:t>
            </a:r>
          </a:p>
        </p:txBody>
      </p:sp>
    </p:spTree>
    <p:extLst>
      <p:ext uri="{BB962C8B-B14F-4D97-AF65-F5344CB8AC3E}">
        <p14:creationId xmlns:p14="http://schemas.microsoft.com/office/powerpoint/2010/main" val="3310620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793102" y="377603"/>
            <a:ext cx="1129004" cy="38864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9596" tIns="34798" rIns="69596" bIns="3479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695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27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761216" y="28595"/>
            <a:ext cx="1402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5593" indent="-164127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700">
                <a:solidFill>
                  <a:schemeClr val="tx1"/>
                </a:solidFill>
                <a:latin typeface="+mn-lt"/>
                <a:ea typeface="+mn-ea"/>
              </a:defRPr>
            </a:lvl2pPr>
            <a:lvl3pPr marL="372217" indent="-20515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17294" indent="-131888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728315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150356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6pPr>
            <a:lvl7pPr marL="1572397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7pPr>
            <a:lvl8pPr marL="1994439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8pPr>
            <a:lvl9pPr marL="2416480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695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Write-down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auto">
          <a:xfrm>
            <a:off x="2236162" y="28595"/>
            <a:ext cx="411257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5593" indent="-164127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700">
                <a:solidFill>
                  <a:schemeClr val="tx1"/>
                </a:solidFill>
                <a:latin typeface="+mn-lt"/>
                <a:ea typeface="+mn-ea"/>
              </a:defRPr>
            </a:lvl2pPr>
            <a:lvl3pPr marL="372217" indent="-20515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17294" indent="-131888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728315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150356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6pPr>
            <a:lvl7pPr marL="1572397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7pPr>
            <a:lvl8pPr marL="1994439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8pPr>
            <a:lvl9pPr marL="2416480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695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Current determination period </a:t>
            </a: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endParaRPr kumimoji="0" lang="en-AU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Chart Placeholder 8"/>
          <p:cNvGraphicFramePr>
            <a:graphicFrameLocks noGrp="1"/>
          </p:cNvGraphicFramePr>
          <p:nvPr>
            <p:ph type="chart" sz="quarter" idx="12"/>
            <p:extLst>
              <p:ext uri="{D42A27DB-BD31-4B8C-83A1-F6EECF244321}">
                <p14:modId xmlns:p14="http://schemas.microsoft.com/office/powerpoint/2010/main" val="2495740947"/>
              </p:ext>
            </p:extLst>
          </p:nvPr>
        </p:nvGraphicFramePr>
        <p:xfrm>
          <a:off x="0" y="0"/>
          <a:ext cx="7977188" cy="5219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8816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Placeholder 8"/>
          <p:cNvGraphicFramePr>
            <a:graphicFrameLocks noGrp="1"/>
          </p:cNvGraphicFramePr>
          <p:nvPr>
            <p:ph type="chart" sz="quarter" idx="4294967295"/>
            <p:extLst>
              <p:ext uri="{D42A27DB-BD31-4B8C-83A1-F6EECF244321}">
                <p14:modId xmlns:p14="http://schemas.microsoft.com/office/powerpoint/2010/main" val="2465904843"/>
              </p:ext>
            </p:extLst>
          </p:nvPr>
        </p:nvGraphicFramePr>
        <p:xfrm>
          <a:off x="0" y="0"/>
          <a:ext cx="7977188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0">
            <a:extLst/>
          </p:cNvPr>
          <p:cNvSpPr/>
          <p:nvPr/>
        </p:nvSpPr>
        <p:spPr>
          <a:xfrm>
            <a:off x="6895286" y="2394764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977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800" b="1" kern="0" dirty="0">
                <a:solidFill>
                  <a:schemeClr val="bg2"/>
                </a:solidFill>
              </a:rPr>
              <a:t>Ergon</a:t>
            </a:r>
          </a:p>
        </p:txBody>
      </p:sp>
      <p:sp>
        <p:nvSpPr>
          <p:cNvPr id="21" name="Rectangle 20">
            <a:extLst/>
          </p:cNvPr>
          <p:cNvSpPr/>
          <p:nvPr/>
        </p:nvSpPr>
        <p:spPr>
          <a:xfrm>
            <a:off x="6895286" y="688316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977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800" b="1" kern="0" dirty="0">
                <a:solidFill>
                  <a:schemeClr val="tx2"/>
                </a:solidFill>
              </a:rPr>
              <a:t>AusGrid</a:t>
            </a:r>
          </a:p>
        </p:txBody>
      </p:sp>
      <p:sp>
        <p:nvSpPr>
          <p:cNvPr id="22" name="Rectangle 21">
            <a:extLst/>
          </p:cNvPr>
          <p:cNvSpPr/>
          <p:nvPr/>
        </p:nvSpPr>
        <p:spPr>
          <a:xfrm>
            <a:off x="6895286" y="1544882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977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800" b="1" kern="0" dirty="0" err="1">
                <a:solidFill>
                  <a:schemeClr val="accent2"/>
                </a:solidFill>
              </a:rPr>
              <a:t>Ess’tial</a:t>
            </a:r>
            <a:endParaRPr lang="en-AU" sz="1800" b="1" kern="0" dirty="0">
              <a:solidFill>
                <a:schemeClr val="accent2"/>
              </a:solidFill>
            </a:endParaRPr>
          </a:p>
        </p:txBody>
      </p:sp>
      <p:sp>
        <p:nvSpPr>
          <p:cNvPr id="23" name="Rectangle 22">
            <a:extLst/>
          </p:cNvPr>
          <p:cNvSpPr/>
          <p:nvPr/>
        </p:nvSpPr>
        <p:spPr>
          <a:xfrm>
            <a:off x="6895286" y="1900412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977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800" b="1" kern="0" dirty="0">
                <a:solidFill>
                  <a:schemeClr val="accent1"/>
                </a:solidFill>
              </a:rPr>
              <a:t>Energex</a:t>
            </a:r>
          </a:p>
        </p:txBody>
      </p:sp>
      <p:sp>
        <p:nvSpPr>
          <p:cNvPr id="26" name="Rectangle 25">
            <a:extLst/>
          </p:cNvPr>
          <p:cNvSpPr/>
          <p:nvPr/>
        </p:nvSpPr>
        <p:spPr>
          <a:xfrm>
            <a:off x="6895286" y="2138328"/>
            <a:ext cx="1175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977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800" b="1" kern="0" dirty="0" err="1">
                <a:solidFill>
                  <a:schemeClr val="accent3"/>
                </a:solidFill>
              </a:rPr>
              <a:t>End’vour</a:t>
            </a:r>
            <a:endParaRPr lang="en-AU" sz="1800" b="1" kern="0" dirty="0">
              <a:solidFill>
                <a:schemeClr val="accent3"/>
              </a:solidFill>
            </a:endParaRPr>
          </a:p>
        </p:txBody>
      </p:sp>
      <p:sp>
        <p:nvSpPr>
          <p:cNvPr id="13" name="Rectangle 12">
            <a:extLst/>
          </p:cNvPr>
          <p:cNvSpPr/>
          <p:nvPr/>
        </p:nvSpPr>
        <p:spPr>
          <a:xfrm>
            <a:off x="6895286" y="2689915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977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800" kern="0" dirty="0">
                <a:solidFill>
                  <a:sysClr val="windowText" lastClr="000000"/>
                </a:solidFill>
              </a:rPr>
              <a:t>AusNet</a:t>
            </a:r>
          </a:p>
        </p:txBody>
      </p:sp>
      <p:sp>
        <p:nvSpPr>
          <p:cNvPr id="14" name="Rectangle 13">
            <a:extLst/>
          </p:cNvPr>
          <p:cNvSpPr/>
          <p:nvPr/>
        </p:nvSpPr>
        <p:spPr>
          <a:xfrm>
            <a:off x="6895286" y="3035353"/>
            <a:ext cx="1115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977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800" kern="0" dirty="0">
                <a:solidFill>
                  <a:schemeClr val="accent6"/>
                </a:solidFill>
              </a:rPr>
              <a:t>All other DNSPs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771485" y="2706062"/>
            <a:ext cx="203345" cy="11042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32682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85144"/>
              </p:ext>
            </p:extLst>
          </p:nvPr>
        </p:nvGraphicFramePr>
        <p:xfrm>
          <a:off x="1" y="0"/>
          <a:ext cx="7977188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>
            <a:extLst/>
          </p:cNvPr>
          <p:cNvSpPr/>
          <p:nvPr/>
        </p:nvSpPr>
        <p:spPr>
          <a:xfrm>
            <a:off x="6270613" y="800358"/>
            <a:ext cx="1685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Tas</a:t>
            </a: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 Networks</a:t>
            </a:r>
          </a:p>
        </p:txBody>
      </p:sp>
      <p:sp>
        <p:nvSpPr>
          <p:cNvPr id="4" name="Rectangle 3">
            <a:extLst/>
          </p:cNvPr>
          <p:cNvSpPr/>
          <p:nvPr/>
        </p:nvSpPr>
        <p:spPr>
          <a:xfrm>
            <a:off x="6565567" y="1255243"/>
            <a:ext cx="13901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ElectraNet</a:t>
            </a: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 </a:t>
            </a:r>
          </a:p>
          <a:p>
            <a:pPr marL="0" marR="0" lvl="0" indent="0" algn="r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(SA)</a:t>
            </a:r>
          </a:p>
        </p:txBody>
      </p:sp>
      <p:sp>
        <p:nvSpPr>
          <p:cNvPr id="5" name="Rectangle 4">
            <a:extLst/>
          </p:cNvPr>
          <p:cNvSpPr/>
          <p:nvPr/>
        </p:nvSpPr>
        <p:spPr>
          <a:xfrm>
            <a:off x="6616863" y="1961778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Powerlink </a:t>
            </a:r>
          </a:p>
          <a:p>
            <a:pPr marL="0" marR="0" lvl="0" indent="0" algn="r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(QLD)</a:t>
            </a:r>
          </a:p>
        </p:txBody>
      </p:sp>
      <p:sp>
        <p:nvSpPr>
          <p:cNvPr id="6" name="Rectangle 5">
            <a:extLst/>
          </p:cNvPr>
          <p:cNvSpPr/>
          <p:nvPr/>
        </p:nvSpPr>
        <p:spPr>
          <a:xfrm>
            <a:off x="6604039" y="2609850"/>
            <a:ext cx="13516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TransGrid </a:t>
            </a:r>
          </a:p>
          <a:p>
            <a:pPr marL="0" marR="0" lvl="0" indent="0" algn="r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(NSW)</a:t>
            </a:r>
          </a:p>
        </p:txBody>
      </p:sp>
      <p:sp>
        <p:nvSpPr>
          <p:cNvPr id="7" name="Rectangle 6">
            <a:extLst/>
          </p:cNvPr>
          <p:cNvSpPr/>
          <p:nvPr/>
        </p:nvSpPr>
        <p:spPr>
          <a:xfrm>
            <a:off x="6898991" y="3259663"/>
            <a:ext cx="10567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AusNet </a:t>
            </a:r>
          </a:p>
          <a:p>
            <a:pPr marL="0" marR="0" lvl="0" indent="0" algn="r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(VIC)</a:t>
            </a:r>
          </a:p>
        </p:txBody>
      </p:sp>
    </p:spTree>
    <p:extLst>
      <p:ext uri="{BB962C8B-B14F-4D97-AF65-F5344CB8AC3E}">
        <p14:creationId xmlns:p14="http://schemas.microsoft.com/office/powerpoint/2010/main" val="2633209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7192032"/>
              </p:ext>
            </p:extLst>
          </p:nvPr>
        </p:nvGraphicFramePr>
        <p:xfrm>
          <a:off x="1" y="0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>
            <a:extLst/>
          </p:cNvPr>
          <p:cNvSpPr/>
          <p:nvPr/>
        </p:nvSpPr>
        <p:spPr>
          <a:xfrm>
            <a:off x="6844881" y="288859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Essential</a:t>
            </a:r>
          </a:p>
        </p:txBody>
      </p:sp>
      <p:sp>
        <p:nvSpPr>
          <p:cNvPr id="4" name="Rectangle 3">
            <a:extLst/>
          </p:cNvPr>
          <p:cNvSpPr/>
          <p:nvPr/>
        </p:nvSpPr>
        <p:spPr>
          <a:xfrm>
            <a:off x="7191130" y="2312526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Ergon</a:t>
            </a:r>
          </a:p>
        </p:txBody>
      </p:sp>
      <p:sp>
        <p:nvSpPr>
          <p:cNvPr id="5" name="Rectangle 4">
            <a:extLst/>
          </p:cNvPr>
          <p:cNvSpPr/>
          <p:nvPr/>
        </p:nvSpPr>
        <p:spPr>
          <a:xfrm>
            <a:off x="6947473" y="3644441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48177">
              <a:defRPr/>
            </a:pPr>
            <a:r>
              <a:rPr lang="en-AU" sz="1800" b="1" dirty="0">
                <a:solidFill>
                  <a:schemeClr val="accent1"/>
                </a:solidFill>
              </a:rPr>
              <a:t>Energex</a:t>
            </a:r>
          </a:p>
        </p:txBody>
      </p:sp>
      <p:sp>
        <p:nvSpPr>
          <p:cNvPr id="6" name="Rectangle 5">
            <a:extLst/>
          </p:cNvPr>
          <p:cNvSpPr/>
          <p:nvPr/>
        </p:nvSpPr>
        <p:spPr>
          <a:xfrm>
            <a:off x="6947473" y="3392180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48177">
              <a:defRPr/>
            </a:pPr>
            <a:r>
              <a:rPr lang="en-AU" sz="1800" b="1" dirty="0">
                <a:solidFill>
                  <a:schemeClr val="tx2"/>
                </a:solidFill>
              </a:rPr>
              <a:t>AusGrid</a:t>
            </a:r>
          </a:p>
        </p:txBody>
      </p:sp>
      <p:sp>
        <p:nvSpPr>
          <p:cNvPr id="7" name="Rectangle 6">
            <a:extLst/>
          </p:cNvPr>
          <p:cNvSpPr/>
          <p:nvPr/>
        </p:nvSpPr>
        <p:spPr>
          <a:xfrm>
            <a:off x="6665345" y="4266034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Endeavour</a:t>
            </a:r>
          </a:p>
        </p:txBody>
      </p:sp>
    </p:spTree>
    <p:extLst>
      <p:ext uri="{BB962C8B-B14F-4D97-AF65-F5344CB8AC3E}">
        <p14:creationId xmlns:p14="http://schemas.microsoft.com/office/powerpoint/2010/main" val="1707141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1361034"/>
              </p:ext>
            </p:extLst>
          </p:nvPr>
        </p:nvGraphicFramePr>
        <p:xfrm>
          <a:off x="1" y="0"/>
          <a:ext cx="7977188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>
            <a:extLst/>
          </p:cNvPr>
          <p:cNvSpPr/>
          <p:nvPr/>
        </p:nvSpPr>
        <p:spPr>
          <a:xfrm>
            <a:off x="7044278" y="1081656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AusNet</a:t>
            </a:r>
          </a:p>
        </p:txBody>
      </p:sp>
      <p:sp>
        <p:nvSpPr>
          <p:cNvPr id="4" name="Rectangle 3">
            <a:extLst/>
          </p:cNvPr>
          <p:cNvSpPr/>
          <p:nvPr/>
        </p:nvSpPr>
        <p:spPr>
          <a:xfrm>
            <a:off x="6787797" y="809650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CitiPower</a:t>
            </a:r>
          </a:p>
        </p:txBody>
      </p:sp>
      <p:sp>
        <p:nvSpPr>
          <p:cNvPr id="5" name="Rectangle 4">
            <a:extLst/>
          </p:cNvPr>
          <p:cNvSpPr/>
          <p:nvPr/>
        </p:nvSpPr>
        <p:spPr>
          <a:xfrm>
            <a:off x="7134046" y="2716367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United</a:t>
            </a:r>
          </a:p>
        </p:txBody>
      </p:sp>
      <p:sp>
        <p:nvSpPr>
          <p:cNvPr id="6" name="Rectangle 5">
            <a:extLst/>
          </p:cNvPr>
          <p:cNvSpPr/>
          <p:nvPr/>
        </p:nvSpPr>
        <p:spPr>
          <a:xfrm>
            <a:off x="6800621" y="1836245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Powercor</a:t>
            </a:r>
            <a:endParaRPr kumimoji="0" lang="en-AU" sz="1800" b="1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</a:endParaRPr>
          </a:p>
        </p:txBody>
      </p:sp>
      <p:sp>
        <p:nvSpPr>
          <p:cNvPr id="7" name="Rectangle 6">
            <a:extLst/>
          </p:cNvPr>
          <p:cNvSpPr/>
          <p:nvPr/>
        </p:nvSpPr>
        <p:spPr>
          <a:xfrm>
            <a:off x="6774973" y="1585712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SA Power</a:t>
            </a:r>
          </a:p>
        </p:txBody>
      </p:sp>
      <p:sp>
        <p:nvSpPr>
          <p:cNvPr id="8" name="Rectangle 7">
            <a:extLst/>
          </p:cNvPr>
          <p:cNvSpPr/>
          <p:nvPr/>
        </p:nvSpPr>
        <p:spPr>
          <a:xfrm>
            <a:off x="6992981" y="1301823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Jemena</a:t>
            </a:r>
          </a:p>
        </p:txBody>
      </p:sp>
    </p:spTree>
    <p:extLst>
      <p:ext uri="{BB962C8B-B14F-4D97-AF65-F5344CB8AC3E}">
        <p14:creationId xmlns:p14="http://schemas.microsoft.com/office/powerpoint/2010/main" val="1708646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608488646"/>
              </p:ext>
            </p:extLst>
          </p:nvPr>
        </p:nvGraphicFramePr>
        <p:xfrm>
          <a:off x="0" y="-1"/>
          <a:ext cx="7977188" cy="5219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>
            <a:extLst/>
          </p:cNvPr>
          <p:cNvSpPr/>
          <p:nvPr/>
        </p:nvSpPr>
        <p:spPr>
          <a:xfrm>
            <a:off x="6536128" y="3617962"/>
            <a:ext cx="13368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Network</a:t>
            </a:r>
          </a:p>
        </p:txBody>
      </p:sp>
      <p:sp>
        <p:nvSpPr>
          <p:cNvPr id="8" name="Rectangle 7">
            <a:extLst/>
          </p:cNvPr>
          <p:cNvSpPr/>
          <p:nvPr/>
        </p:nvSpPr>
        <p:spPr>
          <a:xfrm>
            <a:off x="6536128" y="2773055"/>
            <a:ext cx="1410643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Non-network</a:t>
            </a:r>
          </a:p>
        </p:txBody>
      </p:sp>
    </p:spTree>
    <p:extLst>
      <p:ext uri="{BB962C8B-B14F-4D97-AF65-F5344CB8AC3E}">
        <p14:creationId xmlns:p14="http://schemas.microsoft.com/office/powerpoint/2010/main" val="48077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0" y="0"/>
          <a:ext cx="7977187" cy="5219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/>
          </p:cNvPr>
          <p:cNvSpPr/>
          <p:nvPr/>
        </p:nvSpPr>
        <p:spPr>
          <a:xfrm>
            <a:off x="5803673" y="2609849"/>
            <a:ext cx="13368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Distribution</a:t>
            </a:r>
          </a:p>
        </p:txBody>
      </p:sp>
      <p:sp>
        <p:nvSpPr>
          <p:cNvPr id="6" name="Rectangle 5">
            <a:extLst/>
          </p:cNvPr>
          <p:cNvSpPr/>
          <p:nvPr/>
        </p:nvSpPr>
        <p:spPr>
          <a:xfrm>
            <a:off x="5716786" y="964699"/>
            <a:ext cx="151065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Transmission</a:t>
            </a:r>
          </a:p>
        </p:txBody>
      </p:sp>
    </p:spTree>
    <p:extLst>
      <p:ext uri="{BB962C8B-B14F-4D97-AF65-F5344CB8AC3E}">
        <p14:creationId xmlns:p14="http://schemas.microsoft.com/office/powerpoint/2010/main" val="949244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Placeholder 7"/>
          <p:cNvGraphicFramePr>
            <a:graphicFrameLocks noGrp="1"/>
          </p:cNvGraphicFramePr>
          <p:nvPr>
            <p:ph type="chart" sz="quarter" idx="12"/>
            <p:extLst>
              <p:ext uri="{D42A27DB-BD31-4B8C-83A1-F6EECF244321}">
                <p14:modId xmlns:p14="http://schemas.microsoft.com/office/powerpoint/2010/main" val="3802353893"/>
              </p:ext>
            </p:extLst>
          </p:nvPr>
        </p:nvGraphicFramePr>
        <p:xfrm>
          <a:off x="0" y="1"/>
          <a:ext cx="7977188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>
            <a:extLst/>
          </p:cNvPr>
          <p:cNvSpPr/>
          <p:nvPr/>
        </p:nvSpPr>
        <p:spPr>
          <a:xfrm>
            <a:off x="5771123" y="3564599"/>
            <a:ext cx="21779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977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800" b="1" kern="0" dirty="0">
                <a:solidFill>
                  <a:schemeClr val="tx2"/>
                </a:solidFill>
              </a:rPr>
              <a:t>New reliability standards</a:t>
            </a:r>
          </a:p>
        </p:txBody>
      </p:sp>
      <p:sp>
        <p:nvSpPr>
          <p:cNvPr id="11" name="Rectangle 10">
            <a:extLst/>
          </p:cNvPr>
          <p:cNvSpPr/>
          <p:nvPr/>
        </p:nvSpPr>
        <p:spPr>
          <a:xfrm>
            <a:off x="5771123" y="2609850"/>
            <a:ext cx="21779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977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800" b="1" kern="0" dirty="0">
                <a:solidFill>
                  <a:schemeClr val="accent2"/>
                </a:solidFill>
              </a:rPr>
              <a:t>Historic underinvestment</a:t>
            </a:r>
          </a:p>
          <a:p>
            <a:pPr defTabSz="7977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800" b="1" kern="0" dirty="0">
                <a:solidFill>
                  <a:schemeClr val="accent2"/>
                </a:solidFill>
              </a:rPr>
              <a:t>/ Ageing assets</a:t>
            </a:r>
          </a:p>
        </p:txBody>
      </p:sp>
      <p:sp>
        <p:nvSpPr>
          <p:cNvPr id="13" name="Rectangle 12">
            <a:extLst/>
          </p:cNvPr>
          <p:cNvSpPr/>
          <p:nvPr/>
        </p:nvSpPr>
        <p:spPr>
          <a:xfrm>
            <a:off x="5771123" y="4210930"/>
            <a:ext cx="2177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977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800" b="1" kern="0" dirty="0">
                <a:solidFill>
                  <a:schemeClr val="bg2"/>
                </a:solidFill>
              </a:rPr>
              <a:t>New safety reqs</a:t>
            </a:r>
          </a:p>
        </p:txBody>
      </p:sp>
      <p:sp>
        <p:nvSpPr>
          <p:cNvPr id="14" name="Rectangle 13">
            <a:extLst/>
          </p:cNvPr>
          <p:cNvSpPr/>
          <p:nvPr/>
        </p:nvSpPr>
        <p:spPr>
          <a:xfrm>
            <a:off x="5771123" y="2165972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977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800" b="1" kern="0" dirty="0">
                <a:solidFill>
                  <a:schemeClr val="accent4"/>
                </a:solidFill>
              </a:rPr>
              <a:t>Expected demand</a:t>
            </a:r>
          </a:p>
        </p:txBody>
      </p:sp>
      <p:sp>
        <p:nvSpPr>
          <p:cNvPr id="15" name="Rectangle 14">
            <a:extLst/>
          </p:cNvPr>
          <p:cNvSpPr/>
          <p:nvPr/>
        </p:nvSpPr>
        <p:spPr>
          <a:xfrm>
            <a:off x="1012414" y="89570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977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800" kern="0" dirty="0"/>
              <a:t>$14b</a:t>
            </a:r>
          </a:p>
        </p:txBody>
      </p:sp>
      <p:sp>
        <p:nvSpPr>
          <p:cNvPr id="16" name="Rectangle 15">
            <a:extLst/>
          </p:cNvPr>
          <p:cNvSpPr/>
          <p:nvPr/>
        </p:nvSpPr>
        <p:spPr>
          <a:xfrm>
            <a:off x="2332410" y="89570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977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800" kern="0" dirty="0"/>
              <a:t>$8b</a:t>
            </a:r>
          </a:p>
        </p:txBody>
      </p:sp>
      <p:sp>
        <p:nvSpPr>
          <p:cNvPr id="17" name="Rectangle 16">
            <a:extLst/>
          </p:cNvPr>
          <p:cNvSpPr/>
          <p:nvPr/>
        </p:nvSpPr>
        <p:spPr>
          <a:xfrm>
            <a:off x="3484538" y="89570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977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800" kern="0" dirty="0"/>
              <a:t>$1.3b</a:t>
            </a:r>
          </a:p>
        </p:txBody>
      </p:sp>
      <p:sp>
        <p:nvSpPr>
          <p:cNvPr id="18" name="Rectangle 17">
            <a:extLst/>
          </p:cNvPr>
          <p:cNvSpPr/>
          <p:nvPr/>
        </p:nvSpPr>
        <p:spPr>
          <a:xfrm>
            <a:off x="4780682" y="89570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977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800" kern="0" dirty="0"/>
              <a:t>$1b</a:t>
            </a:r>
          </a:p>
        </p:txBody>
      </p:sp>
      <p:sp>
        <p:nvSpPr>
          <p:cNvPr id="5" name="Rectangle 4"/>
          <p:cNvSpPr/>
          <p:nvPr/>
        </p:nvSpPr>
        <p:spPr>
          <a:xfrm>
            <a:off x="1229788" y="793646"/>
            <a:ext cx="341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00" b="1" dirty="0"/>
              <a:t>?</a:t>
            </a:r>
            <a:endParaRPr lang="en-AU" b="1" dirty="0"/>
          </a:p>
        </p:txBody>
      </p:sp>
      <p:sp>
        <p:nvSpPr>
          <p:cNvPr id="24" name="Rectangle 23">
            <a:extLst/>
          </p:cNvPr>
          <p:cNvSpPr/>
          <p:nvPr/>
        </p:nvSpPr>
        <p:spPr>
          <a:xfrm>
            <a:off x="5771123" y="1736462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977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800" b="1" kern="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No explanation</a:t>
            </a:r>
          </a:p>
        </p:txBody>
      </p:sp>
    </p:spTree>
    <p:extLst>
      <p:ext uri="{BB962C8B-B14F-4D97-AF65-F5344CB8AC3E}">
        <p14:creationId xmlns:p14="http://schemas.microsoft.com/office/powerpoint/2010/main" val="537615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Placeholder 7"/>
          <p:cNvGraphicFramePr>
            <a:graphicFrameLocks noGrp="1"/>
          </p:cNvGraphicFramePr>
          <p:nvPr>
            <p:ph type="chart" sz="quarter" idx="12"/>
            <p:extLst/>
          </p:nvPr>
        </p:nvGraphicFramePr>
        <p:xfrm>
          <a:off x="0" y="1"/>
          <a:ext cx="7977188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>
            <a:extLst/>
          </p:cNvPr>
          <p:cNvSpPr/>
          <p:nvPr/>
        </p:nvSpPr>
        <p:spPr>
          <a:xfrm>
            <a:off x="5771123" y="3979743"/>
            <a:ext cx="21779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New reliability standards</a:t>
            </a:r>
          </a:p>
        </p:txBody>
      </p:sp>
      <p:sp>
        <p:nvSpPr>
          <p:cNvPr id="11" name="Rectangle 10">
            <a:extLst/>
          </p:cNvPr>
          <p:cNvSpPr/>
          <p:nvPr/>
        </p:nvSpPr>
        <p:spPr>
          <a:xfrm>
            <a:off x="5771124" y="3024994"/>
            <a:ext cx="21779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Historic underinvestment</a:t>
            </a:r>
          </a:p>
          <a:p>
            <a:pPr marL="0" marR="0" lvl="0" indent="0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 Ageing assets</a:t>
            </a:r>
          </a:p>
        </p:txBody>
      </p:sp>
      <p:sp>
        <p:nvSpPr>
          <p:cNvPr id="13" name="Rectangle 12">
            <a:extLst/>
          </p:cNvPr>
          <p:cNvSpPr/>
          <p:nvPr/>
        </p:nvSpPr>
        <p:spPr>
          <a:xfrm>
            <a:off x="5771123" y="2609850"/>
            <a:ext cx="2177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New safety reqs</a:t>
            </a:r>
          </a:p>
        </p:txBody>
      </p:sp>
      <p:sp>
        <p:nvSpPr>
          <p:cNvPr id="14" name="Rectangle 13">
            <a:extLst/>
          </p:cNvPr>
          <p:cNvSpPr/>
          <p:nvPr/>
        </p:nvSpPr>
        <p:spPr>
          <a:xfrm>
            <a:off x="5771123" y="2165972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Other</a:t>
            </a:r>
          </a:p>
        </p:txBody>
      </p:sp>
      <p:sp>
        <p:nvSpPr>
          <p:cNvPr id="15" name="Rectangle 14">
            <a:extLst/>
          </p:cNvPr>
          <p:cNvSpPr/>
          <p:nvPr/>
        </p:nvSpPr>
        <p:spPr>
          <a:xfrm>
            <a:off x="1012414" y="89570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$14b</a:t>
            </a:r>
          </a:p>
        </p:txBody>
      </p:sp>
      <p:sp>
        <p:nvSpPr>
          <p:cNvPr id="16" name="Rectangle 15">
            <a:extLst/>
          </p:cNvPr>
          <p:cNvSpPr/>
          <p:nvPr/>
        </p:nvSpPr>
        <p:spPr>
          <a:xfrm>
            <a:off x="2332410" y="89570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$8b</a:t>
            </a:r>
          </a:p>
        </p:txBody>
      </p:sp>
      <p:sp>
        <p:nvSpPr>
          <p:cNvPr id="17" name="Rectangle 16">
            <a:extLst/>
          </p:cNvPr>
          <p:cNvSpPr/>
          <p:nvPr/>
        </p:nvSpPr>
        <p:spPr>
          <a:xfrm>
            <a:off x="3484538" y="89570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$1.3b</a:t>
            </a:r>
          </a:p>
        </p:txBody>
      </p:sp>
      <p:sp>
        <p:nvSpPr>
          <p:cNvPr id="18" name="Rectangle 17">
            <a:extLst/>
          </p:cNvPr>
          <p:cNvSpPr/>
          <p:nvPr/>
        </p:nvSpPr>
        <p:spPr>
          <a:xfrm>
            <a:off x="4780682" y="89570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$1b</a:t>
            </a:r>
          </a:p>
        </p:txBody>
      </p:sp>
      <p:sp>
        <p:nvSpPr>
          <p:cNvPr id="19" name="Speech Bubble: Rectangle with Corners Rounded 18"/>
          <p:cNvSpPr/>
          <p:nvPr/>
        </p:nvSpPr>
        <p:spPr bwMode="auto">
          <a:xfrm>
            <a:off x="5858214" y="162696"/>
            <a:ext cx="2003728" cy="1396704"/>
          </a:xfrm>
          <a:prstGeom prst="wedgeRoundRectCallout">
            <a:avLst>
              <a:gd name="adj1" fmla="val -81332"/>
              <a:gd name="adj2" fmla="val -2076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9596" tIns="34798" rIns="69596" bIns="3479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95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Much of the excess capex is tricky to directly attribute a cause</a:t>
            </a:r>
          </a:p>
        </p:txBody>
      </p:sp>
    </p:spTree>
    <p:extLst>
      <p:ext uri="{BB962C8B-B14F-4D97-AF65-F5344CB8AC3E}">
        <p14:creationId xmlns:p14="http://schemas.microsoft.com/office/powerpoint/2010/main" val="285724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91B1491-EB7F-460C-8CBC-5098E2FA87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5451150"/>
              </p:ext>
            </p:extLst>
          </p:nvPr>
        </p:nvGraphicFramePr>
        <p:xfrm>
          <a:off x="1" y="0"/>
          <a:ext cx="7977188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DD59F77-F523-430C-85B7-1DBF8FB0D1BE}"/>
              </a:ext>
            </a:extLst>
          </p:cNvPr>
          <p:cNvSpPr/>
          <p:nvPr/>
        </p:nvSpPr>
        <p:spPr>
          <a:xfrm>
            <a:off x="7370703" y="343118"/>
            <a:ext cx="6270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RAB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48F98A-DD5C-4C8E-836C-1BA0A8167721}"/>
              </a:ext>
            </a:extLst>
          </p:cNvPr>
          <p:cNvSpPr/>
          <p:nvPr/>
        </p:nvSpPr>
        <p:spPr>
          <a:xfrm>
            <a:off x="6125170" y="1745754"/>
            <a:ext cx="18726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1" i="0" u="none" strike="noStrike" kern="0" cap="none" spc="0" normalizeH="0" baseline="0" noProof="0" dirty="0">
                <a:ln>
                  <a:noFill/>
                </a:ln>
                <a:solidFill>
                  <a:srgbClr val="A02226"/>
                </a:solidFill>
                <a:effectLst/>
                <a:uLnTx/>
                <a:uFillTx/>
              </a:rPr>
              <a:t>Network capacity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E60B0C-DA79-434C-B066-D9A22D12F4C2}"/>
              </a:ext>
            </a:extLst>
          </p:cNvPr>
          <p:cNvSpPr/>
          <p:nvPr/>
        </p:nvSpPr>
        <p:spPr>
          <a:xfrm>
            <a:off x="5932810" y="2948243"/>
            <a:ext cx="206498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1" i="0" u="none" strike="noStrike" kern="0" cap="none" spc="0" normalizeH="0" baseline="0" noProof="0" dirty="0">
                <a:ln>
                  <a:noFill/>
                </a:ln>
                <a:solidFill>
                  <a:srgbClr val="D4582A"/>
                </a:solidFill>
                <a:effectLst/>
                <a:uLnTx/>
                <a:uFillTx/>
              </a:rPr>
              <a:t>Customer numbers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C666F7-87A9-484E-A903-A05FD52A659A}"/>
              </a:ext>
            </a:extLst>
          </p:cNvPr>
          <p:cNvSpPr/>
          <p:nvPr/>
        </p:nvSpPr>
        <p:spPr>
          <a:xfrm>
            <a:off x="6275667" y="3711456"/>
            <a:ext cx="17221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1" i="0" u="none" strike="noStrike" kern="0" cap="none" spc="0" normalizeH="0" baseline="0" noProof="0" dirty="0">
                <a:ln>
                  <a:noFill/>
                </a:ln>
                <a:solidFill>
                  <a:srgbClr val="FFC35A"/>
                </a:solidFill>
                <a:effectLst/>
                <a:uLnTx/>
                <a:uFillTx/>
              </a:rPr>
              <a:t>Line length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1529BE-7A6B-473A-B878-D1537AA55EE2}"/>
              </a:ext>
            </a:extLst>
          </p:cNvPr>
          <p:cNvSpPr/>
          <p:nvPr/>
        </p:nvSpPr>
        <p:spPr>
          <a:xfrm>
            <a:off x="6160437" y="4079247"/>
            <a:ext cx="183736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1" i="0" u="none" strike="noStrike" kern="0" cap="none" spc="0" normalizeH="0" baseline="0" noProof="0" dirty="0">
                <a:ln>
                  <a:noFill/>
                </a:ln>
                <a:solidFill>
                  <a:srgbClr val="FFE07F"/>
                </a:solidFill>
                <a:effectLst/>
                <a:uLnTx/>
                <a:uFillTx/>
              </a:rPr>
              <a:t>Energy delivered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B30068-21A0-42DF-909D-87A63D4B7095}"/>
              </a:ext>
            </a:extLst>
          </p:cNvPr>
          <p:cNvSpPr/>
          <p:nvPr/>
        </p:nvSpPr>
        <p:spPr>
          <a:xfrm>
            <a:off x="6347684" y="3257922"/>
            <a:ext cx="16501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1" i="0" u="none" strike="noStrike" kern="0" cap="none" spc="0" normalizeH="0" baseline="0" noProof="0" dirty="0">
                <a:ln>
                  <a:noFill/>
                </a:ln>
                <a:solidFill>
                  <a:srgbClr val="F68B33"/>
                </a:solidFill>
                <a:effectLst/>
                <a:uLnTx/>
                <a:uFillTx/>
              </a:rPr>
              <a:t>Max demand</a:t>
            </a:r>
          </a:p>
        </p:txBody>
      </p:sp>
    </p:spTree>
    <p:extLst>
      <p:ext uri="{BB962C8B-B14F-4D97-AF65-F5344CB8AC3E}">
        <p14:creationId xmlns:p14="http://schemas.microsoft.com/office/powerpoint/2010/main" val="3390280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/>
          </p:nvPr>
        </p:nvGraphicFramePr>
        <p:xfrm>
          <a:off x="0" y="0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ctangle 11">
            <a:extLst/>
          </p:cNvPr>
          <p:cNvSpPr/>
          <p:nvPr/>
        </p:nvSpPr>
        <p:spPr>
          <a:xfrm>
            <a:off x="5860802" y="2547134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Network use</a:t>
            </a:r>
          </a:p>
        </p:txBody>
      </p:sp>
      <p:sp>
        <p:nvSpPr>
          <p:cNvPr id="13" name="Rectangle 12">
            <a:extLst/>
          </p:cNvPr>
          <p:cNvSpPr/>
          <p:nvPr/>
        </p:nvSpPr>
        <p:spPr>
          <a:xfrm>
            <a:off x="5860802" y="2177802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RAB</a:t>
            </a:r>
          </a:p>
        </p:txBody>
      </p:sp>
      <p:sp>
        <p:nvSpPr>
          <p:cNvPr id="5" name="Rectangle 4">
            <a:extLst/>
          </p:cNvPr>
          <p:cNvSpPr/>
          <p:nvPr/>
        </p:nvSpPr>
        <p:spPr>
          <a:xfrm>
            <a:off x="388194" y="8270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NSW</a:t>
            </a:r>
          </a:p>
        </p:txBody>
      </p:sp>
      <p:sp>
        <p:nvSpPr>
          <p:cNvPr id="6" name="Rectangle 5">
            <a:extLst/>
          </p:cNvPr>
          <p:cNvSpPr/>
          <p:nvPr/>
        </p:nvSpPr>
        <p:spPr>
          <a:xfrm>
            <a:off x="413842" y="2753866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QLD</a:t>
            </a:r>
          </a:p>
        </p:txBody>
      </p:sp>
    </p:spTree>
    <p:extLst>
      <p:ext uri="{BB962C8B-B14F-4D97-AF65-F5344CB8AC3E}">
        <p14:creationId xmlns:p14="http://schemas.microsoft.com/office/powerpoint/2010/main" val="85584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42591399"/>
              </p:ext>
            </p:extLst>
          </p:nvPr>
        </p:nvGraphicFramePr>
        <p:xfrm>
          <a:off x="0" y="0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>
            <a:extLst/>
          </p:cNvPr>
          <p:cNvSpPr/>
          <p:nvPr/>
        </p:nvSpPr>
        <p:spPr>
          <a:xfrm>
            <a:off x="2044378" y="362551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NSW</a:t>
            </a:r>
          </a:p>
        </p:txBody>
      </p:sp>
      <p:sp>
        <p:nvSpPr>
          <p:cNvPr id="5" name="Rectangle 4">
            <a:extLst/>
          </p:cNvPr>
          <p:cNvSpPr/>
          <p:nvPr/>
        </p:nvSpPr>
        <p:spPr>
          <a:xfrm>
            <a:off x="3340522" y="362551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QLD</a:t>
            </a:r>
          </a:p>
        </p:txBody>
      </p:sp>
      <p:sp>
        <p:nvSpPr>
          <p:cNvPr id="6" name="Rectangle 5">
            <a:extLst/>
          </p:cNvPr>
          <p:cNvSpPr/>
          <p:nvPr/>
        </p:nvSpPr>
        <p:spPr>
          <a:xfrm>
            <a:off x="4636666" y="362551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SA</a:t>
            </a:r>
          </a:p>
        </p:txBody>
      </p:sp>
      <p:sp>
        <p:nvSpPr>
          <p:cNvPr id="7" name="Rectangle 6">
            <a:extLst/>
          </p:cNvPr>
          <p:cNvSpPr/>
          <p:nvPr/>
        </p:nvSpPr>
        <p:spPr>
          <a:xfrm>
            <a:off x="5716786" y="36255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TAS</a:t>
            </a:r>
          </a:p>
        </p:txBody>
      </p:sp>
      <p:sp>
        <p:nvSpPr>
          <p:cNvPr id="8" name="Rectangle 7">
            <a:extLst/>
          </p:cNvPr>
          <p:cNvSpPr/>
          <p:nvPr/>
        </p:nvSpPr>
        <p:spPr>
          <a:xfrm>
            <a:off x="6895776" y="36255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VIC</a:t>
            </a:r>
          </a:p>
        </p:txBody>
      </p:sp>
    </p:spTree>
    <p:extLst>
      <p:ext uri="{BB962C8B-B14F-4D97-AF65-F5344CB8AC3E}">
        <p14:creationId xmlns:p14="http://schemas.microsoft.com/office/powerpoint/2010/main" val="2715718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82893347"/>
              </p:ext>
            </p:extLst>
          </p:nvPr>
        </p:nvGraphicFramePr>
        <p:xfrm>
          <a:off x="0" y="0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/>
          </p:cNvPr>
          <p:cNvSpPr/>
          <p:nvPr/>
        </p:nvSpPr>
        <p:spPr>
          <a:xfrm>
            <a:off x="7297767" y="167374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TAS</a:t>
            </a:r>
          </a:p>
        </p:txBody>
      </p:sp>
      <p:sp>
        <p:nvSpPr>
          <p:cNvPr id="6" name="Rectangle 5">
            <a:extLst/>
          </p:cNvPr>
          <p:cNvSpPr/>
          <p:nvPr/>
        </p:nvSpPr>
        <p:spPr>
          <a:xfrm>
            <a:off x="7297767" y="2033786"/>
            <a:ext cx="610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SA</a:t>
            </a:r>
          </a:p>
        </p:txBody>
      </p:sp>
      <p:sp>
        <p:nvSpPr>
          <p:cNvPr id="7" name="Rectangle 6">
            <a:extLst/>
          </p:cNvPr>
          <p:cNvSpPr/>
          <p:nvPr/>
        </p:nvSpPr>
        <p:spPr>
          <a:xfrm>
            <a:off x="7297767" y="903724"/>
            <a:ext cx="6661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QLD</a:t>
            </a:r>
          </a:p>
        </p:txBody>
      </p:sp>
      <p:sp>
        <p:nvSpPr>
          <p:cNvPr id="8" name="Rectangle 7">
            <a:extLst/>
          </p:cNvPr>
          <p:cNvSpPr/>
          <p:nvPr/>
        </p:nvSpPr>
        <p:spPr>
          <a:xfrm>
            <a:off x="7297767" y="242518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NSW</a:t>
            </a:r>
          </a:p>
        </p:txBody>
      </p:sp>
      <p:sp>
        <p:nvSpPr>
          <p:cNvPr id="9" name="Rectangle 8">
            <a:extLst/>
          </p:cNvPr>
          <p:cNvSpPr/>
          <p:nvPr/>
        </p:nvSpPr>
        <p:spPr>
          <a:xfrm>
            <a:off x="7297767" y="1313706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VIC</a:t>
            </a:r>
          </a:p>
        </p:txBody>
      </p:sp>
    </p:spTree>
    <p:extLst>
      <p:ext uri="{BB962C8B-B14F-4D97-AF65-F5344CB8AC3E}">
        <p14:creationId xmlns:p14="http://schemas.microsoft.com/office/powerpoint/2010/main" val="2727082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7669395"/>
              </p:ext>
            </p:extLst>
          </p:nvPr>
        </p:nvGraphicFramePr>
        <p:xfrm>
          <a:off x="0" y="0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/>
          </p:cNvPr>
          <p:cNvSpPr/>
          <p:nvPr/>
        </p:nvSpPr>
        <p:spPr>
          <a:xfrm>
            <a:off x="7300962" y="281658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TAS</a:t>
            </a:r>
          </a:p>
        </p:txBody>
      </p:sp>
      <p:sp>
        <p:nvSpPr>
          <p:cNvPr id="6" name="Rectangle 5">
            <a:extLst/>
          </p:cNvPr>
          <p:cNvSpPr/>
          <p:nvPr/>
        </p:nvSpPr>
        <p:spPr>
          <a:xfrm>
            <a:off x="7300962" y="3319950"/>
            <a:ext cx="610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SA</a:t>
            </a:r>
          </a:p>
        </p:txBody>
      </p:sp>
      <p:sp>
        <p:nvSpPr>
          <p:cNvPr id="7" name="Rectangle 6">
            <a:extLst/>
          </p:cNvPr>
          <p:cNvSpPr/>
          <p:nvPr/>
        </p:nvSpPr>
        <p:spPr>
          <a:xfrm>
            <a:off x="7300962" y="1664454"/>
            <a:ext cx="6661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QLD</a:t>
            </a:r>
          </a:p>
        </p:txBody>
      </p:sp>
      <p:sp>
        <p:nvSpPr>
          <p:cNvPr id="8" name="Rectangle 7">
            <a:extLst/>
          </p:cNvPr>
          <p:cNvSpPr/>
          <p:nvPr/>
        </p:nvSpPr>
        <p:spPr>
          <a:xfrm>
            <a:off x="7300962" y="2277258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NSW</a:t>
            </a:r>
          </a:p>
        </p:txBody>
      </p:sp>
      <p:sp>
        <p:nvSpPr>
          <p:cNvPr id="9" name="Rectangle 8">
            <a:extLst/>
          </p:cNvPr>
          <p:cNvSpPr/>
          <p:nvPr/>
        </p:nvSpPr>
        <p:spPr>
          <a:xfrm>
            <a:off x="7300962" y="101638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VIC</a:t>
            </a:r>
          </a:p>
        </p:txBody>
      </p:sp>
    </p:spTree>
    <p:extLst>
      <p:ext uri="{BB962C8B-B14F-4D97-AF65-F5344CB8AC3E}">
        <p14:creationId xmlns:p14="http://schemas.microsoft.com/office/powerpoint/2010/main" val="1689841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185710721"/>
              </p:ext>
            </p:extLst>
          </p:nvPr>
        </p:nvGraphicFramePr>
        <p:xfrm>
          <a:off x="0" y="0"/>
          <a:ext cx="7977187" cy="5219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/>
          </p:cNvPr>
          <p:cNvSpPr/>
          <p:nvPr/>
        </p:nvSpPr>
        <p:spPr>
          <a:xfrm>
            <a:off x="5644778" y="215002"/>
            <a:ext cx="230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At initial valuation</a:t>
            </a:r>
          </a:p>
        </p:txBody>
      </p:sp>
      <p:sp>
        <p:nvSpPr>
          <p:cNvPr id="6" name="Rectangle 5">
            <a:extLst/>
          </p:cNvPr>
          <p:cNvSpPr/>
          <p:nvPr/>
        </p:nvSpPr>
        <p:spPr>
          <a:xfrm>
            <a:off x="6917983" y="584334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2005-06</a:t>
            </a:r>
          </a:p>
        </p:txBody>
      </p:sp>
      <p:sp>
        <p:nvSpPr>
          <p:cNvPr id="7" name="Rectangle 6">
            <a:extLst/>
          </p:cNvPr>
          <p:cNvSpPr/>
          <p:nvPr/>
        </p:nvSpPr>
        <p:spPr>
          <a:xfrm>
            <a:off x="6917983" y="953666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2015-16</a:t>
            </a:r>
          </a:p>
        </p:txBody>
      </p:sp>
    </p:spTree>
    <p:extLst>
      <p:ext uri="{BB962C8B-B14F-4D97-AF65-F5344CB8AC3E}">
        <p14:creationId xmlns:p14="http://schemas.microsoft.com/office/powerpoint/2010/main" val="1274421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178734775"/>
              </p:ext>
            </p:extLst>
          </p:nvPr>
        </p:nvGraphicFramePr>
        <p:xfrm>
          <a:off x="0" y="0"/>
          <a:ext cx="7977187" cy="5219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/>
          </p:cNvPr>
          <p:cNvSpPr/>
          <p:nvPr/>
        </p:nvSpPr>
        <p:spPr>
          <a:xfrm>
            <a:off x="961063" y="138571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TAS</a:t>
            </a:r>
          </a:p>
        </p:txBody>
      </p:sp>
      <p:sp>
        <p:nvSpPr>
          <p:cNvPr id="6" name="Rectangle 5">
            <a:extLst/>
          </p:cNvPr>
          <p:cNvSpPr/>
          <p:nvPr/>
        </p:nvSpPr>
        <p:spPr>
          <a:xfrm>
            <a:off x="961063" y="1088390"/>
            <a:ext cx="723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SA</a:t>
            </a:r>
          </a:p>
        </p:txBody>
      </p:sp>
      <p:sp>
        <p:nvSpPr>
          <p:cNvPr id="7" name="Rectangle 6">
            <a:extLst/>
          </p:cNvPr>
          <p:cNvSpPr/>
          <p:nvPr/>
        </p:nvSpPr>
        <p:spPr>
          <a:xfrm>
            <a:off x="961063" y="89570"/>
            <a:ext cx="723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QLD</a:t>
            </a:r>
          </a:p>
        </p:txBody>
      </p:sp>
      <p:sp>
        <p:nvSpPr>
          <p:cNvPr id="8" name="Rectangle 7">
            <a:extLst/>
          </p:cNvPr>
          <p:cNvSpPr/>
          <p:nvPr/>
        </p:nvSpPr>
        <p:spPr>
          <a:xfrm>
            <a:off x="961063" y="377602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NSW</a:t>
            </a:r>
          </a:p>
        </p:txBody>
      </p:sp>
      <p:sp>
        <p:nvSpPr>
          <p:cNvPr id="9" name="Rectangle 8">
            <a:extLst/>
          </p:cNvPr>
          <p:cNvSpPr/>
          <p:nvPr/>
        </p:nvSpPr>
        <p:spPr>
          <a:xfrm>
            <a:off x="961063" y="665634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VIC</a:t>
            </a:r>
          </a:p>
        </p:txBody>
      </p:sp>
      <p:sp>
        <p:nvSpPr>
          <p:cNvPr id="10" name="Rectangle 9">
            <a:extLst/>
          </p:cNvPr>
          <p:cNvSpPr/>
          <p:nvPr/>
        </p:nvSpPr>
        <p:spPr>
          <a:xfrm>
            <a:off x="961063" y="1664454"/>
            <a:ext cx="65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ACT</a:t>
            </a:r>
          </a:p>
        </p:txBody>
      </p:sp>
    </p:spTree>
    <p:extLst>
      <p:ext uri="{BB962C8B-B14F-4D97-AF65-F5344CB8AC3E}">
        <p14:creationId xmlns:p14="http://schemas.microsoft.com/office/powerpoint/2010/main" val="861997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371530727"/>
              </p:ext>
            </p:extLst>
          </p:nvPr>
        </p:nvGraphicFramePr>
        <p:xfrm>
          <a:off x="0" y="0"/>
          <a:ext cx="7977187" cy="5219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/>
          </p:cNvPr>
          <p:cNvSpPr/>
          <p:nvPr/>
        </p:nvSpPr>
        <p:spPr>
          <a:xfrm>
            <a:off x="820242" y="160173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TAS</a:t>
            </a:r>
          </a:p>
        </p:txBody>
      </p:sp>
      <p:sp>
        <p:nvSpPr>
          <p:cNvPr id="6" name="Rectangle 5">
            <a:extLst/>
          </p:cNvPr>
          <p:cNvSpPr/>
          <p:nvPr/>
        </p:nvSpPr>
        <p:spPr>
          <a:xfrm>
            <a:off x="820242" y="1241698"/>
            <a:ext cx="723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SA</a:t>
            </a:r>
          </a:p>
        </p:txBody>
      </p:sp>
      <p:sp>
        <p:nvSpPr>
          <p:cNvPr id="7" name="Rectangle 6">
            <a:extLst/>
          </p:cNvPr>
          <p:cNvSpPr/>
          <p:nvPr/>
        </p:nvSpPr>
        <p:spPr>
          <a:xfrm>
            <a:off x="820242" y="305594"/>
            <a:ext cx="723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QLD</a:t>
            </a:r>
          </a:p>
        </p:txBody>
      </p:sp>
      <p:sp>
        <p:nvSpPr>
          <p:cNvPr id="8" name="Rectangle 7">
            <a:extLst/>
          </p:cNvPr>
          <p:cNvSpPr/>
          <p:nvPr/>
        </p:nvSpPr>
        <p:spPr>
          <a:xfrm>
            <a:off x="820242" y="593626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NSW</a:t>
            </a:r>
          </a:p>
        </p:txBody>
      </p:sp>
      <p:sp>
        <p:nvSpPr>
          <p:cNvPr id="9" name="Rectangle 8">
            <a:extLst/>
          </p:cNvPr>
          <p:cNvSpPr/>
          <p:nvPr/>
        </p:nvSpPr>
        <p:spPr>
          <a:xfrm>
            <a:off x="820242" y="953666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VIC</a:t>
            </a:r>
          </a:p>
        </p:txBody>
      </p:sp>
      <p:sp>
        <p:nvSpPr>
          <p:cNvPr id="10" name="Rectangle 9">
            <a:extLst/>
          </p:cNvPr>
          <p:cNvSpPr/>
          <p:nvPr/>
        </p:nvSpPr>
        <p:spPr>
          <a:xfrm>
            <a:off x="820242" y="1899062"/>
            <a:ext cx="65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ACT</a:t>
            </a:r>
          </a:p>
        </p:txBody>
      </p:sp>
    </p:spTree>
    <p:extLst>
      <p:ext uri="{BB962C8B-B14F-4D97-AF65-F5344CB8AC3E}">
        <p14:creationId xmlns:p14="http://schemas.microsoft.com/office/powerpoint/2010/main" val="928030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2120042"/>
              </p:ext>
            </p:extLst>
          </p:nvPr>
        </p:nvGraphicFramePr>
        <p:xfrm>
          <a:off x="0" y="0"/>
          <a:ext cx="7977187" cy="5219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/>
          </p:cNvPr>
          <p:cNvSpPr/>
          <p:nvPr/>
        </p:nvSpPr>
        <p:spPr>
          <a:xfrm>
            <a:off x="5572770" y="215002"/>
            <a:ext cx="230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At initial valuation</a:t>
            </a:r>
          </a:p>
        </p:txBody>
      </p:sp>
      <p:sp>
        <p:nvSpPr>
          <p:cNvPr id="6" name="Rectangle 5">
            <a:extLst/>
          </p:cNvPr>
          <p:cNvSpPr/>
          <p:nvPr/>
        </p:nvSpPr>
        <p:spPr>
          <a:xfrm>
            <a:off x="6845975" y="584334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2005-06</a:t>
            </a:r>
          </a:p>
        </p:txBody>
      </p:sp>
      <p:sp>
        <p:nvSpPr>
          <p:cNvPr id="7" name="Rectangle 6">
            <a:extLst/>
          </p:cNvPr>
          <p:cNvSpPr/>
          <p:nvPr/>
        </p:nvSpPr>
        <p:spPr>
          <a:xfrm>
            <a:off x="6845975" y="953666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2015-16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 flipV="1">
            <a:off x="1756346" y="737642"/>
            <a:ext cx="0" cy="18002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1756346" y="737642"/>
            <a:ext cx="172819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3484538" y="737642"/>
            <a:ext cx="0" cy="3693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5" name="Rectangle 14">
            <a:extLst/>
          </p:cNvPr>
          <p:cNvSpPr/>
          <p:nvPr/>
        </p:nvSpPr>
        <p:spPr>
          <a:xfrm>
            <a:off x="2223539" y="368310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+ 76%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140722" y="2465834"/>
            <a:ext cx="172819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5150243" y="2465834"/>
            <a:ext cx="0" cy="3693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6868914" y="2465834"/>
            <a:ext cx="0" cy="1440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0" name="Rectangle 19">
            <a:extLst/>
          </p:cNvPr>
          <p:cNvSpPr/>
          <p:nvPr/>
        </p:nvSpPr>
        <p:spPr>
          <a:xfrm>
            <a:off x="5612675" y="2096502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+ 13%</a:t>
            </a:r>
          </a:p>
        </p:txBody>
      </p:sp>
    </p:spTree>
    <p:extLst>
      <p:ext uri="{BB962C8B-B14F-4D97-AF65-F5344CB8AC3E}">
        <p14:creationId xmlns:p14="http://schemas.microsoft.com/office/powerpoint/2010/main" val="1597043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79E2063-1957-4411-A18E-0D32D61DEA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1808689"/>
              </p:ext>
            </p:extLst>
          </p:nvPr>
        </p:nvGraphicFramePr>
        <p:xfrm>
          <a:off x="0" y="1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11C9C0-1AA3-4808-9D32-3C61FCDD7716}"/>
              </a:ext>
            </a:extLst>
          </p:cNvPr>
          <p:cNvSpPr txBox="1"/>
          <p:nvPr/>
        </p:nvSpPr>
        <p:spPr>
          <a:xfrm>
            <a:off x="676226" y="2897882"/>
            <a:ext cx="3168352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 QLD   </a:t>
            </a: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NSW   </a:t>
            </a: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VIC    </a:t>
            </a: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SA    </a:t>
            </a: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ACT</a:t>
            </a:r>
          </a:p>
        </p:txBody>
      </p:sp>
    </p:spTree>
    <p:extLst>
      <p:ext uri="{BB962C8B-B14F-4D97-AF65-F5344CB8AC3E}">
        <p14:creationId xmlns:p14="http://schemas.microsoft.com/office/powerpoint/2010/main" val="940065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Placeholder 7">
            <a:extLst>
              <a:ext uri="{FF2B5EF4-FFF2-40B4-BE49-F238E27FC236}">
                <a16:creationId xmlns:a16="http://schemas.microsoft.com/office/drawing/2014/main" id="{EEAC8DF0-AF36-4AA2-9E63-40CDF455E4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320971"/>
              </p:ext>
            </p:extLst>
          </p:nvPr>
        </p:nvGraphicFramePr>
        <p:xfrm>
          <a:off x="0" y="0"/>
          <a:ext cx="7977188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18E553-26B4-42D9-8517-7C85F0C26313}"/>
              </a:ext>
            </a:extLst>
          </p:cNvPr>
          <p:cNvSpPr txBox="1"/>
          <p:nvPr/>
        </p:nvSpPr>
        <p:spPr>
          <a:xfrm>
            <a:off x="2548434" y="1385714"/>
            <a:ext cx="731547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Actual capex</a:t>
            </a:r>
          </a:p>
        </p:txBody>
      </p:sp>
    </p:spTree>
    <p:extLst>
      <p:ext uri="{BB962C8B-B14F-4D97-AF65-F5344CB8AC3E}">
        <p14:creationId xmlns:p14="http://schemas.microsoft.com/office/powerpoint/2010/main" val="148082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662436514"/>
              </p:ext>
            </p:extLst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>
            <a:extLst/>
          </p:cNvPr>
          <p:cNvSpPr/>
          <p:nvPr/>
        </p:nvSpPr>
        <p:spPr>
          <a:xfrm>
            <a:off x="6807696" y="233586"/>
            <a:ext cx="987450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7977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800" b="1" kern="0" dirty="0">
                <a:solidFill>
                  <a:schemeClr val="accent4"/>
                </a:solidFill>
              </a:rPr>
              <a:t>Green </a:t>
            </a:r>
          </a:p>
          <a:p>
            <a:pPr defTabSz="7977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800" b="1" kern="0" dirty="0">
                <a:solidFill>
                  <a:schemeClr val="accent4"/>
                </a:solidFill>
              </a:rPr>
              <a:t>schemes</a:t>
            </a:r>
          </a:p>
        </p:txBody>
      </p:sp>
      <p:sp>
        <p:nvSpPr>
          <p:cNvPr id="7" name="Rectangle 6">
            <a:extLst/>
          </p:cNvPr>
          <p:cNvSpPr/>
          <p:nvPr/>
        </p:nvSpPr>
        <p:spPr>
          <a:xfrm>
            <a:off x="6807696" y="3124939"/>
            <a:ext cx="1038746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7977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800" b="1" kern="0" dirty="0">
                <a:solidFill>
                  <a:schemeClr val="tx2"/>
                </a:solidFill>
              </a:rPr>
              <a:t>Networks</a:t>
            </a:r>
          </a:p>
        </p:txBody>
      </p:sp>
      <p:sp>
        <p:nvSpPr>
          <p:cNvPr id="8" name="Rectangle 7">
            <a:extLst/>
          </p:cNvPr>
          <p:cNvSpPr/>
          <p:nvPr/>
        </p:nvSpPr>
        <p:spPr>
          <a:xfrm>
            <a:off x="6807696" y="2188835"/>
            <a:ext cx="1141338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7977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800" b="1" kern="0" dirty="0">
                <a:solidFill>
                  <a:schemeClr val="accent2"/>
                </a:solidFill>
              </a:rPr>
              <a:t>Wholesale</a:t>
            </a:r>
          </a:p>
        </p:txBody>
      </p:sp>
      <p:sp>
        <p:nvSpPr>
          <p:cNvPr id="9" name="Rectangle 8">
            <a:extLst/>
          </p:cNvPr>
          <p:cNvSpPr/>
          <p:nvPr/>
        </p:nvSpPr>
        <p:spPr>
          <a:xfrm>
            <a:off x="6807696" y="1252731"/>
            <a:ext cx="628377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7977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800" b="1" kern="0" dirty="0">
                <a:solidFill>
                  <a:schemeClr val="accent3"/>
                </a:solidFill>
              </a:rPr>
              <a:t>Retail</a:t>
            </a:r>
          </a:p>
        </p:txBody>
      </p:sp>
    </p:spTree>
    <p:extLst>
      <p:ext uri="{BB962C8B-B14F-4D97-AF65-F5344CB8AC3E}">
        <p14:creationId xmlns:p14="http://schemas.microsoft.com/office/powerpoint/2010/main" val="1070809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040420086"/>
              </p:ext>
            </p:extLst>
          </p:nvPr>
        </p:nvGraphicFramePr>
        <p:xfrm>
          <a:off x="1" y="0"/>
          <a:ext cx="7977188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27588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09524021"/>
              </p:ext>
            </p:extLst>
          </p:nvPr>
        </p:nvGraphicFramePr>
        <p:xfrm>
          <a:off x="0" y="0"/>
          <a:ext cx="7977187" cy="5219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/>
          </p:cNvPr>
          <p:cNvSpPr/>
          <p:nvPr/>
        </p:nvSpPr>
        <p:spPr>
          <a:xfrm>
            <a:off x="745039" y="88701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TAS</a:t>
            </a:r>
          </a:p>
        </p:txBody>
      </p:sp>
      <p:sp>
        <p:nvSpPr>
          <p:cNvPr id="7" name="Rectangle 6">
            <a:extLst/>
          </p:cNvPr>
          <p:cNvSpPr/>
          <p:nvPr/>
        </p:nvSpPr>
        <p:spPr>
          <a:xfrm>
            <a:off x="745039" y="80278"/>
            <a:ext cx="723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QLD</a:t>
            </a:r>
          </a:p>
        </p:txBody>
      </p:sp>
      <p:sp>
        <p:nvSpPr>
          <p:cNvPr id="8" name="Rectangle 7">
            <a:extLst/>
          </p:cNvPr>
          <p:cNvSpPr/>
          <p:nvPr/>
        </p:nvSpPr>
        <p:spPr>
          <a:xfrm>
            <a:off x="745039" y="334568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NSW</a:t>
            </a:r>
          </a:p>
        </p:txBody>
      </p:sp>
      <p:sp>
        <p:nvSpPr>
          <p:cNvPr id="9" name="Rectangle 8">
            <a:extLst/>
          </p:cNvPr>
          <p:cNvSpPr/>
          <p:nvPr/>
        </p:nvSpPr>
        <p:spPr>
          <a:xfrm>
            <a:off x="745039" y="632726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VIC</a:t>
            </a:r>
          </a:p>
        </p:txBody>
      </p:sp>
    </p:spTree>
    <p:extLst>
      <p:ext uri="{BB962C8B-B14F-4D97-AF65-F5344CB8AC3E}">
        <p14:creationId xmlns:p14="http://schemas.microsoft.com/office/powerpoint/2010/main" val="1744343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71836BA4-B514-4515-860D-A7C0D4FF8E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2634858"/>
              </p:ext>
            </p:extLst>
          </p:nvPr>
        </p:nvGraphicFramePr>
        <p:xfrm>
          <a:off x="0" y="0"/>
          <a:ext cx="7977188" cy="5219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D98907D-7039-4BB8-AFFE-3DA643D7308A}"/>
              </a:ext>
            </a:extLst>
          </p:cNvPr>
          <p:cNvSpPr txBox="1"/>
          <p:nvPr/>
        </p:nvSpPr>
        <p:spPr>
          <a:xfrm>
            <a:off x="1468314" y="17562"/>
            <a:ext cx="2808312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Extra capex allowed to meet reliability standards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770E53-4397-4016-88F5-D034E6B2F185}"/>
              </a:ext>
            </a:extLst>
          </p:cNvPr>
          <p:cNvSpPr txBox="1"/>
          <p:nvPr/>
        </p:nvSpPr>
        <p:spPr>
          <a:xfrm>
            <a:off x="4420642" y="17562"/>
            <a:ext cx="223224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F68B33"/>
                </a:solidFill>
                <a:effectLst/>
                <a:uLnTx/>
                <a:uFillTx/>
              </a:rPr>
              <a:t>Remaining overspend</a:t>
            </a:r>
          </a:p>
        </p:txBody>
      </p:sp>
    </p:spTree>
    <p:extLst>
      <p:ext uri="{BB962C8B-B14F-4D97-AF65-F5344CB8AC3E}">
        <p14:creationId xmlns:p14="http://schemas.microsoft.com/office/powerpoint/2010/main" val="1882436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1A308D4-4531-4A61-873C-82F6C50AC6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05091"/>
              </p:ext>
            </p:extLst>
          </p:nvPr>
        </p:nvGraphicFramePr>
        <p:xfrm>
          <a:off x="1" y="0"/>
          <a:ext cx="7977188" cy="5219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D948E53-D21A-44FC-A1F8-984097AE2085}"/>
              </a:ext>
            </a:extLst>
          </p:cNvPr>
          <p:cNvSpPr txBox="1"/>
          <p:nvPr/>
        </p:nvSpPr>
        <p:spPr>
          <a:xfrm>
            <a:off x="6220842" y="665634"/>
            <a:ext cx="57606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NSW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929F17-2F2D-453F-8F44-001EC4D5721D}"/>
              </a:ext>
            </a:extLst>
          </p:cNvPr>
          <p:cNvSpPr txBox="1"/>
          <p:nvPr/>
        </p:nvSpPr>
        <p:spPr>
          <a:xfrm>
            <a:off x="5356746" y="2033786"/>
            <a:ext cx="524267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QLD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E36F91-DBB1-469A-8F5F-631191D83579}"/>
              </a:ext>
            </a:extLst>
          </p:cNvPr>
          <p:cNvSpPr txBox="1"/>
          <p:nvPr/>
        </p:nvSpPr>
        <p:spPr>
          <a:xfrm>
            <a:off x="5860802" y="3113906"/>
            <a:ext cx="43204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VIC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F50B4-2EFF-40F6-9B7A-485A5E21B974}"/>
              </a:ext>
            </a:extLst>
          </p:cNvPr>
          <p:cNvSpPr txBox="1"/>
          <p:nvPr/>
        </p:nvSpPr>
        <p:spPr>
          <a:xfrm>
            <a:off x="4636666" y="4266034"/>
            <a:ext cx="36004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SA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DD5169-25E5-4E49-A350-82BEE6D5E9E3}"/>
              </a:ext>
            </a:extLst>
          </p:cNvPr>
          <p:cNvSpPr txBox="1"/>
          <p:nvPr/>
        </p:nvSpPr>
        <p:spPr>
          <a:xfrm>
            <a:off x="5340953" y="4013013"/>
            <a:ext cx="54006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TAS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2A5188-7B93-4866-8265-4F75D140913F}"/>
              </a:ext>
            </a:extLst>
          </p:cNvPr>
          <p:cNvCxnSpPr>
            <a:stCxn id="9" idx="2"/>
          </p:cNvCxnSpPr>
          <p:nvPr/>
        </p:nvCxnSpPr>
        <p:spPr bwMode="auto">
          <a:xfrm>
            <a:off x="5610983" y="4262312"/>
            <a:ext cx="249819" cy="2917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E9BE84-92DF-4AED-9594-6C55FDA46377}"/>
              </a:ext>
            </a:extLst>
          </p:cNvPr>
          <p:cNvSpPr txBox="1"/>
          <p:nvPr/>
        </p:nvSpPr>
        <p:spPr>
          <a:xfrm>
            <a:off x="6724898" y="4014138"/>
            <a:ext cx="57606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ACT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0B71DB-F191-4162-A160-5A2FF59CCDE2}"/>
              </a:ext>
            </a:extLst>
          </p:cNvPr>
          <p:cNvCxnSpPr>
            <a:stCxn id="13" idx="2"/>
          </p:cNvCxnSpPr>
          <p:nvPr/>
        </p:nvCxnSpPr>
        <p:spPr bwMode="auto">
          <a:xfrm>
            <a:off x="7012930" y="4263437"/>
            <a:ext cx="360040" cy="4346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68063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/>
          </p:nvPr>
        </p:nvGraphicFramePr>
        <p:xfrm>
          <a:off x="0" y="0"/>
          <a:ext cx="7977187" cy="5219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/>
          </p:cNvPr>
          <p:cNvSpPr/>
          <p:nvPr/>
        </p:nvSpPr>
        <p:spPr>
          <a:xfrm>
            <a:off x="279599" y="124169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TAS</a:t>
            </a:r>
          </a:p>
        </p:txBody>
      </p:sp>
      <p:sp>
        <p:nvSpPr>
          <p:cNvPr id="6" name="Rectangle 5">
            <a:extLst/>
          </p:cNvPr>
          <p:cNvSpPr/>
          <p:nvPr/>
        </p:nvSpPr>
        <p:spPr>
          <a:xfrm>
            <a:off x="279599" y="953666"/>
            <a:ext cx="723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SA</a:t>
            </a:r>
          </a:p>
        </p:txBody>
      </p:sp>
      <p:sp>
        <p:nvSpPr>
          <p:cNvPr id="7" name="Rectangle 6">
            <a:extLst/>
          </p:cNvPr>
          <p:cNvSpPr/>
          <p:nvPr/>
        </p:nvSpPr>
        <p:spPr>
          <a:xfrm>
            <a:off x="279599" y="70986"/>
            <a:ext cx="723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QLD</a:t>
            </a:r>
          </a:p>
        </p:txBody>
      </p:sp>
      <p:sp>
        <p:nvSpPr>
          <p:cNvPr id="8" name="Rectangle 7">
            <a:extLst/>
          </p:cNvPr>
          <p:cNvSpPr/>
          <p:nvPr/>
        </p:nvSpPr>
        <p:spPr>
          <a:xfrm>
            <a:off x="279599" y="359018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NSW</a:t>
            </a:r>
          </a:p>
        </p:txBody>
      </p:sp>
      <p:sp>
        <p:nvSpPr>
          <p:cNvPr id="9" name="Rectangle 8">
            <a:extLst/>
          </p:cNvPr>
          <p:cNvSpPr/>
          <p:nvPr/>
        </p:nvSpPr>
        <p:spPr>
          <a:xfrm>
            <a:off x="279599" y="65634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VIC</a:t>
            </a:r>
          </a:p>
        </p:txBody>
      </p:sp>
    </p:spTree>
    <p:extLst>
      <p:ext uri="{BB962C8B-B14F-4D97-AF65-F5344CB8AC3E}">
        <p14:creationId xmlns:p14="http://schemas.microsoft.com/office/powerpoint/2010/main" val="20241141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49453528"/>
              </p:ext>
            </p:extLst>
          </p:nvPr>
        </p:nvGraphicFramePr>
        <p:xfrm>
          <a:off x="0" y="0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>
            <a:extLst/>
          </p:cNvPr>
          <p:cNvSpPr/>
          <p:nvPr/>
        </p:nvSpPr>
        <p:spPr>
          <a:xfrm>
            <a:off x="2188394" y="161578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RAB </a:t>
            </a: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&gt;</a:t>
            </a: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 </a:t>
            </a: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Use </a:t>
            </a:r>
            <a:endParaRPr kumimoji="0" lang="en-AU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5" name="Rectangle 4">
            <a:extLst/>
          </p:cNvPr>
          <p:cNvSpPr/>
          <p:nvPr/>
        </p:nvSpPr>
        <p:spPr>
          <a:xfrm>
            <a:off x="1036266" y="4850368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NSW</a:t>
            </a:r>
          </a:p>
        </p:txBody>
      </p:sp>
      <p:sp>
        <p:nvSpPr>
          <p:cNvPr id="6" name="Rectangle 5">
            <a:extLst/>
          </p:cNvPr>
          <p:cNvSpPr/>
          <p:nvPr/>
        </p:nvSpPr>
        <p:spPr>
          <a:xfrm>
            <a:off x="2620442" y="4850368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QLD</a:t>
            </a:r>
          </a:p>
        </p:txBody>
      </p:sp>
      <p:sp>
        <p:nvSpPr>
          <p:cNvPr id="7" name="Rectangle 6">
            <a:extLst/>
          </p:cNvPr>
          <p:cNvSpPr/>
          <p:nvPr/>
        </p:nvSpPr>
        <p:spPr>
          <a:xfrm>
            <a:off x="3846319" y="485036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TAS</a:t>
            </a:r>
          </a:p>
        </p:txBody>
      </p:sp>
      <p:sp>
        <p:nvSpPr>
          <p:cNvPr id="9" name="Rectangle 8">
            <a:extLst/>
          </p:cNvPr>
          <p:cNvSpPr/>
          <p:nvPr/>
        </p:nvSpPr>
        <p:spPr>
          <a:xfrm>
            <a:off x="4995495" y="4850368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SA</a:t>
            </a:r>
          </a:p>
        </p:txBody>
      </p:sp>
      <p:sp>
        <p:nvSpPr>
          <p:cNvPr id="10" name="Rectangle 9">
            <a:extLst/>
          </p:cNvPr>
          <p:cNvSpPr/>
          <p:nvPr/>
        </p:nvSpPr>
        <p:spPr>
          <a:xfrm>
            <a:off x="6652890" y="485036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VIC</a:t>
            </a:r>
          </a:p>
        </p:txBody>
      </p:sp>
      <p:sp>
        <p:nvSpPr>
          <p:cNvPr id="12" name="Rectangle 11">
            <a:extLst/>
          </p:cNvPr>
          <p:cNvSpPr/>
          <p:nvPr/>
        </p:nvSpPr>
        <p:spPr>
          <a:xfrm>
            <a:off x="5786058" y="161578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Use </a:t>
            </a: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&gt;</a:t>
            </a: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 </a:t>
            </a: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RAB</a:t>
            </a:r>
          </a:p>
        </p:txBody>
      </p:sp>
    </p:spTree>
    <p:extLst>
      <p:ext uri="{BB962C8B-B14F-4D97-AF65-F5344CB8AC3E}">
        <p14:creationId xmlns:p14="http://schemas.microsoft.com/office/powerpoint/2010/main" val="2660238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CEDCB86-86E9-4E60-A46C-E64C86930D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493047"/>
              </p:ext>
            </p:extLst>
          </p:nvPr>
        </p:nvGraphicFramePr>
        <p:xfrm>
          <a:off x="1" y="0"/>
          <a:ext cx="7977187" cy="5219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0EBA77-5A92-4D61-8B53-08B88301DD60}"/>
              </a:ext>
            </a:extLst>
          </p:cNvPr>
          <p:cNvSpPr txBox="1"/>
          <p:nvPr/>
        </p:nvSpPr>
        <p:spPr>
          <a:xfrm>
            <a:off x="2305274" y="1025674"/>
            <a:ext cx="648072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After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EC89D0-A262-4BE0-9E12-5C34139D6374}"/>
              </a:ext>
            </a:extLst>
          </p:cNvPr>
          <p:cNvCxnSpPr>
            <a:cxnSpLocks/>
          </p:cNvCxnSpPr>
          <p:nvPr/>
        </p:nvCxnSpPr>
        <p:spPr bwMode="auto">
          <a:xfrm>
            <a:off x="3988594" y="161578"/>
            <a:ext cx="0" cy="460851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9A635D1-0607-4390-A06C-983E345ECC46}"/>
              </a:ext>
            </a:extLst>
          </p:cNvPr>
          <p:cNvSpPr txBox="1">
            <a:spLocks/>
          </p:cNvSpPr>
          <p:nvPr/>
        </p:nvSpPr>
        <p:spPr bwMode="auto">
          <a:xfrm>
            <a:off x="837976" y="233586"/>
            <a:ext cx="257455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5593" indent="-164127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700">
                <a:solidFill>
                  <a:schemeClr val="tx1"/>
                </a:solidFill>
                <a:latin typeface="+mn-lt"/>
                <a:ea typeface="+mn-ea"/>
              </a:defRPr>
            </a:lvl2pPr>
            <a:lvl3pPr marL="372217" indent="-20515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17294" indent="-131888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728315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150356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6pPr>
            <a:lvl7pPr marL="1572397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7pPr>
            <a:lvl8pPr marL="1994439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8pPr>
            <a:lvl9pPr marL="2416480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695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Prescriptive reliability standards introduced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7437FF0-7C88-48E5-85DC-136FC6DDB28A}"/>
              </a:ext>
            </a:extLst>
          </p:cNvPr>
          <p:cNvSpPr txBox="1">
            <a:spLocks/>
          </p:cNvSpPr>
          <p:nvPr/>
        </p:nvSpPr>
        <p:spPr bwMode="auto">
          <a:xfrm>
            <a:off x="4726407" y="233586"/>
            <a:ext cx="264656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5593" indent="-164127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700">
                <a:solidFill>
                  <a:schemeClr val="tx1"/>
                </a:solidFill>
                <a:latin typeface="+mn-lt"/>
                <a:ea typeface="+mn-ea"/>
              </a:defRPr>
            </a:lvl2pPr>
            <a:lvl3pPr marL="372217" indent="-20515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17294" indent="-131888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728315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150356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6pPr>
            <a:lvl7pPr marL="1572397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7pPr>
            <a:lvl8pPr marL="1994439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8pPr>
            <a:lvl9pPr marL="2416480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695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change to reliability standards</a:t>
            </a:r>
          </a:p>
        </p:txBody>
      </p:sp>
      <p:sp>
        <p:nvSpPr>
          <p:cNvPr id="8" name="TextBox 7">
            <a:extLst/>
          </p:cNvPr>
          <p:cNvSpPr txBox="1"/>
          <p:nvPr/>
        </p:nvSpPr>
        <p:spPr>
          <a:xfrm>
            <a:off x="1324298" y="1025674"/>
            <a:ext cx="78370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6548272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/>
          </p:nvPr>
        </p:nvGraphicFramePr>
        <p:xfrm>
          <a:off x="1" y="0"/>
          <a:ext cx="7977188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24A50B7-CC1E-41E6-AE42-2131CFF426B0}"/>
              </a:ext>
            </a:extLst>
          </p:cNvPr>
          <p:cNvSpPr txBox="1"/>
          <p:nvPr/>
        </p:nvSpPr>
        <p:spPr>
          <a:xfrm>
            <a:off x="892250" y="809650"/>
            <a:ext cx="93610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Ausgrid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BB77C-84EB-457E-BD50-428458F438E9}"/>
              </a:ext>
            </a:extLst>
          </p:cNvPr>
          <p:cNvSpPr txBox="1"/>
          <p:nvPr/>
        </p:nvSpPr>
        <p:spPr>
          <a:xfrm>
            <a:off x="3628554" y="2827679"/>
            <a:ext cx="129614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Endeavour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731BB4-AB8A-4426-9ECD-275FA4367432}"/>
              </a:ext>
            </a:extLst>
          </p:cNvPr>
          <p:cNvSpPr txBox="1"/>
          <p:nvPr/>
        </p:nvSpPr>
        <p:spPr>
          <a:xfrm>
            <a:off x="5971126" y="2827679"/>
            <a:ext cx="129614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Essential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50E07-AA16-4D6D-93EB-533FCE3EAA4F}"/>
              </a:ext>
            </a:extLst>
          </p:cNvPr>
          <p:cNvSpPr txBox="1"/>
          <p:nvPr/>
        </p:nvSpPr>
        <p:spPr>
          <a:xfrm>
            <a:off x="6907230" y="366408"/>
            <a:ext cx="720080" cy="6370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Repex</a:t>
            </a:r>
            <a:endParaRPr kumimoji="0" lang="en-A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Augex</a:t>
            </a:r>
            <a:endParaRPr kumimoji="0" lang="en-A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6D212C-34A5-438F-BDD3-16D94287DC56}"/>
              </a:ext>
            </a:extLst>
          </p:cNvPr>
          <p:cNvCxnSpPr/>
          <p:nvPr/>
        </p:nvCxnSpPr>
        <p:spPr bwMode="auto">
          <a:xfrm>
            <a:off x="6393185" y="488720"/>
            <a:ext cx="337723" cy="530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AFEC8F-06B8-4F73-AF52-04F6C5C11FDB}"/>
              </a:ext>
            </a:extLst>
          </p:cNvPr>
          <p:cNvCxnSpPr/>
          <p:nvPr/>
        </p:nvCxnSpPr>
        <p:spPr bwMode="auto">
          <a:xfrm>
            <a:off x="6422214" y="848759"/>
            <a:ext cx="374692" cy="0"/>
          </a:xfrm>
          <a:prstGeom prst="line">
            <a:avLst/>
          </a:prstGeom>
          <a:solidFill>
            <a:schemeClr val="accent1"/>
          </a:solidFill>
          <a:ln w="508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E784AC-AF0E-49C0-B2BC-98CD1F62ABBA}"/>
              </a:ext>
            </a:extLst>
          </p:cNvPr>
          <p:cNvSpPr txBox="1"/>
          <p:nvPr/>
        </p:nvSpPr>
        <p:spPr>
          <a:xfrm>
            <a:off x="3268514" y="435660"/>
            <a:ext cx="201622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1998-99 to 2016-17</a:t>
            </a:r>
          </a:p>
        </p:txBody>
      </p:sp>
    </p:spTree>
    <p:extLst>
      <p:ext uri="{BB962C8B-B14F-4D97-AF65-F5344CB8AC3E}">
        <p14:creationId xmlns:p14="http://schemas.microsoft.com/office/powerpoint/2010/main" val="18749035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97006933"/>
              </p:ext>
            </p:extLst>
          </p:nvPr>
        </p:nvGraphicFramePr>
        <p:xfrm>
          <a:off x="0" y="0"/>
          <a:ext cx="7977187" cy="5219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/>
          </p:cNvPr>
          <p:cNvSpPr/>
          <p:nvPr/>
        </p:nvSpPr>
        <p:spPr>
          <a:xfrm>
            <a:off x="889055" y="138571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TAS</a:t>
            </a:r>
          </a:p>
        </p:txBody>
      </p:sp>
      <p:sp>
        <p:nvSpPr>
          <p:cNvPr id="6" name="Rectangle 5">
            <a:extLst/>
          </p:cNvPr>
          <p:cNvSpPr/>
          <p:nvPr/>
        </p:nvSpPr>
        <p:spPr>
          <a:xfrm>
            <a:off x="889055" y="1088390"/>
            <a:ext cx="723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SA</a:t>
            </a:r>
          </a:p>
        </p:txBody>
      </p:sp>
      <p:sp>
        <p:nvSpPr>
          <p:cNvPr id="7" name="Rectangle 6">
            <a:extLst/>
          </p:cNvPr>
          <p:cNvSpPr/>
          <p:nvPr/>
        </p:nvSpPr>
        <p:spPr>
          <a:xfrm>
            <a:off x="889055" y="89570"/>
            <a:ext cx="723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QLD</a:t>
            </a:r>
          </a:p>
        </p:txBody>
      </p:sp>
      <p:sp>
        <p:nvSpPr>
          <p:cNvPr id="8" name="Rectangle 7">
            <a:extLst/>
          </p:cNvPr>
          <p:cNvSpPr/>
          <p:nvPr/>
        </p:nvSpPr>
        <p:spPr>
          <a:xfrm>
            <a:off x="889055" y="377602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NSW</a:t>
            </a:r>
          </a:p>
        </p:txBody>
      </p:sp>
      <p:sp>
        <p:nvSpPr>
          <p:cNvPr id="9" name="Rectangle 8">
            <a:extLst/>
          </p:cNvPr>
          <p:cNvSpPr/>
          <p:nvPr/>
        </p:nvSpPr>
        <p:spPr>
          <a:xfrm>
            <a:off x="889055" y="665634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VIC</a:t>
            </a:r>
          </a:p>
        </p:txBody>
      </p:sp>
      <p:sp>
        <p:nvSpPr>
          <p:cNvPr id="10" name="Rectangle 9">
            <a:extLst/>
          </p:cNvPr>
          <p:cNvSpPr/>
          <p:nvPr/>
        </p:nvSpPr>
        <p:spPr>
          <a:xfrm>
            <a:off x="889055" y="1683038"/>
            <a:ext cx="65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ACT</a:t>
            </a:r>
          </a:p>
        </p:txBody>
      </p:sp>
    </p:spTree>
    <p:extLst>
      <p:ext uri="{BB962C8B-B14F-4D97-AF65-F5344CB8AC3E}">
        <p14:creationId xmlns:p14="http://schemas.microsoft.com/office/powerpoint/2010/main" val="27318498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B10D73D-E758-46A9-A838-C142566C97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848277"/>
              </p:ext>
            </p:extLst>
          </p:nvPr>
        </p:nvGraphicFramePr>
        <p:xfrm>
          <a:off x="0" y="0"/>
          <a:ext cx="7977187" cy="5219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74B0812-4108-446B-8CC8-6614F83CB494}"/>
              </a:ext>
            </a:extLst>
          </p:cNvPr>
          <p:cNvSpPr/>
          <p:nvPr/>
        </p:nvSpPr>
        <p:spPr>
          <a:xfrm>
            <a:off x="2910097" y="812287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0481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rgbClr val="621214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Remaining life of assets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9476B1-078F-4011-9ABA-E81EF77025E8}"/>
              </a:ext>
            </a:extLst>
          </p:cNvPr>
          <p:cNvSpPr/>
          <p:nvPr/>
        </p:nvSpPr>
        <p:spPr>
          <a:xfrm>
            <a:off x="1400999" y="159903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0481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rgbClr val="621214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Older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636CAC-790D-42B0-96E3-C535BB00F8C5}"/>
              </a:ext>
            </a:extLst>
          </p:cNvPr>
          <p:cNvSpPr/>
          <p:nvPr/>
        </p:nvSpPr>
        <p:spPr>
          <a:xfrm>
            <a:off x="5665552" y="159903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0481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rgbClr val="621214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Younger</a:t>
            </a:r>
          </a:p>
        </p:txBody>
      </p:sp>
    </p:spTree>
    <p:extLst>
      <p:ext uri="{BB962C8B-B14F-4D97-AF65-F5344CB8AC3E}">
        <p14:creationId xmlns:p14="http://schemas.microsoft.com/office/powerpoint/2010/main" val="18819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614529416"/>
              </p:ext>
            </p:extLst>
          </p:nvPr>
        </p:nvGraphicFramePr>
        <p:xfrm>
          <a:off x="-82550" y="-76199"/>
          <a:ext cx="8172450" cy="5295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>
            <a:extLst/>
          </p:cNvPr>
          <p:cNvSpPr/>
          <p:nvPr/>
        </p:nvSpPr>
        <p:spPr>
          <a:xfrm>
            <a:off x="6807696" y="233586"/>
            <a:ext cx="987450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Green </a:t>
            </a:r>
          </a:p>
          <a:p>
            <a:pPr marL="0" marR="0" lvl="0" indent="0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schemes</a:t>
            </a:r>
          </a:p>
        </p:txBody>
      </p:sp>
      <p:sp>
        <p:nvSpPr>
          <p:cNvPr id="7" name="Rectangle 6">
            <a:extLst/>
          </p:cNvPr>
          <p:cNvSpPr/>
          <p:nvPr/>
        </p:nvSpPr>
        <p:spPr>
          <a:xfrm>
            <a:off x="6807696" y="2969890"/>
            <a:ext cx="1038746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Networks</a:t>
            </a:r>
          </a:p>
        </p:txBody>
      </p:sp>
      <p:sp>
        <p:nvSpPr>
          <p:cNvPr id="8" name="Rectangle 7">
            <a:extLst/>
          </p:cNvPr>
          <p:cNvSpPr/>
          <p:nvPr/>
        </p:nvSpPr>
        <p:spPr>
          <a:xfrm>
            <a:off x="6807696" y="2188835"/>
            <a:ext cx="1141338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Wholesale</a:t>
            </a:r>
          </a:p>
        </p:txBody>
      </p:sp>
      <p:sp>
        <p:nvSpPr>
          <p:cNvPr id="9" name="Rectangle 8">
            <a:extLst/>
          </p:cNvPr>
          <p:cNvSpPr/>
          <p:nvPr/>
        </p:nvSpPr>
        <p:spPr>
          <a:xfrm>
            <a:off x="6807696" y="1252731"/>
            <a:ext cx="628377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Retail</a:t>
            </a:r>
          </a:p>
        </p:txBody>
      </p:sp>
      <p:sp>
        <p:nvSpPr>
          <p:cNvPr id="10" name="Rectangle 9">
            <a:extLst/>
          </p:cNvPr>
          <p:cNvSpPr/>
          <p:nvPr/>
        </p:nvSpPr>
        <p:spPr>
          <a:xfrm>
            <a:off x="6807696" y="3545954"/>
            <a:ext cx="116949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Smart</a:t>
            </a:r>
          </a:p>
          <a:p>
            <a:pPr marL="0" marR="0" lvl="0" indent="0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meters</a:t>
            </a:r>
          </a:p>
        </p:txBody>
      </p:sp>
    </p:spTree>
    <p:extLst>
      <p:ext uri="{BB962C8B-B14F-4D97-AF65-F5344CB8AC3E}">
        <p14:creationId xmlns:p14="http://schemas.microsoft.com/office/powerpoint/2010/main" val="139987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290666272"/>
              </p:ext>
            </p:extLst>
          </p:nvPr>
        </p:nvGraphicFramePr>
        <p:xfrm>
          <a:off x="0" y="0"/>
          <a:ext cx="7977187" cy="5219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/>
          </p:cNvPr>
          <p:cNvSpPr/>
          <p:nvPr/>
        </p:nvSpPr>
        <p:spPr>
          <a:xfrm>
            <a:off x="6292850" y="449610"/>
            <a:ext cx="1336884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RAB revenue</a:t>
            </a:r>
          </a:p>
        </p:txBody>
      </p:sp>
      <p:sp>
        <p:nvSpPr>
          <p:cNvPr id="6" name="Rectangle 5">
            <a:extLst/>
          </p:cNvPr>
          <p:cNvSpPr/>
          <p:nvPr/>
        </p:nvSpPr>
        <p:spPr>
          <a:xfrm>
            <a:off x="460202" y="449610"/>
            <a:ext cx="122413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Non-RAB revenue</a:t>
            </a:r>
          </a:p>
        </p:txBody>
      </p:sp>
    </p:spTree>
    <p:extLst>
      <p:ext uri="{BB962C8B-B14F-4D97-AF65-F5344CB8AC3E}">
        <p14:creationId xmlns:p14="http://schemas.microsoft.com/office/powerpoint/2010/main" val="185879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9C7F257-2D10-4F90-B3DB-28E94A9DF3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6399233"/>
              </p:ext>
            </p:extLst>
          </p:nvPr>
        </p:nvGraphicFramePr>
        <p:xfrm>
          <a:off x="1" y="0"/>
          <a:ext cx="7977188" cy="5219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41519E-5BC9-433A-9756-B9C9BFF4FDE7}"/>
              </a:ext>
            </a:extLst>
          </p:cNvPr>
          <p:cNvCxnSpPr/>
          <p:nvPr/>
        </p:nvCxnSpPr>
        <p:spPr bwMode="auto">
          <a:xfrm flipV="1">
            <a:off x="3383955" y="737643"/>
            <a:ext cx="0" cy="4047777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7CF1306-1E69-4798-B933-F0D7517FA010}"/>
              </a:ext>
            </a:extLst>
          </p:cNvPr>
          <p:cNvSpPr txBox="1">
            <a:spLocks/>
          </p:cNvSpPr>
          <p:nvPr/>
        </p:nvSpPr>
        <p:spPr bwMode="auto">
          <a:xfrm>
            <a:off x="2116387" y="161578"/>
            <a:ext cx="252027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5593" indent="-164127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700">
                <a:solidFill>
                  <a:schemeClr val="tx1"/>
                </a:solidFill>
                <a:latin typeface="+mn-lt"/>
                <a:ea typeface="+mn-ea"/>
              </a:defRPr>
            </a:lvl2pPr>
            <a:lvl3pPr marL="372217" indent="-20515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17294" indent="-131888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728315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150356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6pPr>
            <a:lvl7pPr marL="1572397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7pPr>
            <a:lvl8pPr marL="1994439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8pPr>
            <a:lvl9pPr marL="2416480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695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reliability standards in NSW &amp; QLD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674005-52F8-455A-82A4-3F21BFCB48B2}"/>
              </a:ext>
            </a:extLst>
          </p:cNvPr>
          <p:cNvCxnSpPr/>
          <p:nvPr/>
        </p:nvCxnSpPr>
        <p:spPr bwMode="auto">
          <a:xfrm flipV="1">
            <a:off x="5630607" y="448102"/>
            <a:ext cx="0" cy="433233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49E8AF-B0C7-484A-8820-5FC7E2F886FF}"/>
              </a:ext>
            </a:extLst>
          </p:cNvPr>
          <p:cNvCxnSpPr/>
          <p:nvPr/>
        </p:nvCxnSpPr>
        <p:spPr bwMode="auto">
          <a:xfrm flipV="1">
            <a:off x="6849864" y="737643"/>
            <a:ext cx="0" cy="4047777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F6B6520-ACA6-4FA5-9B7F-E131E1D76959}"/>
              </a:ext>
            </a:extLst>
          </p:cNvPr>
          <p:cNvSpPr txBox="1">
            <a:spLocks/>
          </p:cNvSpPr>
          <p:nvPr/>
        </p:nvSpPr>
        <p:spPr bwMode="auto">
          <a:xfrm>
            <a:off x="4817056" y="161578"/>
            <a:ext cx="938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5593" indent="-164127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700">
                <a:solidFill>
                  <a:schemeClr val="tx1"/>
                </a:solidFill>
                <a:latin typeface="+mn-lt"/>
                <a:ea typeface="+mn-ea"/>
              </a:defRPr>
            </a:lvl2pPr>
            <a:lvl3pPr marL="372217" indent="-20515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17294" indent="-131888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728315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150356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6pPr>
            <a:lvl7pPr marL="1572397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7pPr>
            <a:lvl8pPr marL="1994439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8pPr>
            <a:lvl9pPr marL="2416480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695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Review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698D1CD-C16E-4E9C-83E9-83BEEFFBFA3E}"/>
              </a:ext>
            </a:extLst>
          </p:cNvPr>
          <p:cNvSpPr txBox="1">
            <a:spLocks/>
          </p:cNvSpPr>
          <p:nvPr/>
        </p:nvSpPr>
        <p:spPr bwMode="auto">
          <a:xfrm>
            <a:off x="6280489" y="161578"/>
            <a:ext cx="117162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5593" indent="-164127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700">
                <a:solidFill>
                  <a:schemeClr val="tx1"/>
                </a:solidFill>
                <a:latin typeface="+mn-lt"/>
                <a:ea typeface="+mn-ea"/>
              </a:defRPr>
            </a:lvl2pPr>
            <a:lvl3pPr marL="372217" indent="-20515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17294" indent="-131888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728315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150356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6pPr>
            <a:lvl7pPr marL="1572397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7pPr>
            <a:lvl8pPr marL="1994439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8pPr>
            <a:lvl9pPr marL="2416480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695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Standards repealed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B9B1AA-D879-4F4C-B0FB-BCF73A55485B}"/>
              </a:ext>
            </a:extLst>
          </p:cNvPr>
          <p:cNvSpPr/>
          <p:nvPr/>
        </p:nvSpPr>
        <p:spPr>
          <a:xfrm>
            <a:off x="7492631" y="2825874"/>
            <a:ext cx="512961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AGD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EFAA1A-4B0E-4896-A0A8-1942AD57DBDA}"/>
              </a:ext>
            </a:extLst>
          </p:cNvPr>
          <p:cNvSpPr/>
          <p:nvPr/>
        </p:nvSpPr>
        <p:spPr>
          <a:xfrm>
            <a:off x="7492631" y="3052931"/>
            <a:ext cx="500137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ERG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B8E92F-3D19-4479-BDB7-454081B9FD92}"/>
              </a:ext>
            </a:extLst>
          </p:cNvPr>
          <p:cNvSpPr/>
          <p:nvPr/>
        </p:nvSpPr>
        <p:spPr>
          <a:xfrm>
            <a:off x="7492631" y="3329930"/>
            <a:ext cx="474489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ENX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D1124C-A902-4580-9829-9691EAAFA4C2}"/>
              </a:ext>
            </a:extLst>
          </p:cNvPr>
          <p:cNvSpPr/>
          <p:nvPr/>
        </p:nvSpPr>
        <p:spPr>
          <a:xfrm>
            <a:off x="7492631" y="3617962"/>
            <a:ext cx="461665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CFC805-D436-4913-A6FF-717136A37C43}"/>
              </a:ext>
            </a:extLst>
          </p:cNvPr>
          <p:cNvSpPr txBox="1"/>
          <p:nvPr/>
        </p:nvSpPr>
        <p:spPr>
          <a:xfrm>
            <a:off x="7492631" y="3905994"/>
            <a:ext cx="528411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TRG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D62656-B143-4AE4-B617-E9932360425D}"/>
              </a:ext>
            </a:extLst>
          </p:cNvPr>
          <p:cNvSpPr/>
          <p:nvPr/>
        </p:nvSpPr>
        <p:spPr>
          <a:xfrm>
            <a:off x="7492631" y="4133051"/>
            <a:ext cx="487313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END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371647-1B8D-4C7D-862C-9B3126F2345F}"/>
              </a:ext>
            </a:extLst>
          </p:cNvPr>
          <p:cNvSpPr txBox="1"/>
          <p:nvPr/>
        </p:nvSpPr>
        <p:spPr>
          <a:xfrm>
            <a:off x="7492631" y="4448783"/>
            <a:ext cx="528411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PWL</a:t>
            </a:r>
          </a:p>
        </p:txBody>
      </p:sp>
    </p:spTree>
    <p:extLst>
      <p:ext uri="{BB962C8B-B14F-4D97-AF65-F5344CB8AC3E}">
        <p14:creationId xmlns:p14="http://schemas.microsoft.com/office/powerpoint/2010/main" val="242697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Placeholder 7"/>
          <p:cNvGraphicFramePr>
            <a:graphicFrameLocks noGrp="1"/>
          </p:cNvGraphicFramePr>
          <p:nvPr>
            <p:ph type="chart" sz="quarter" idx="4294967295"/>
            <p:extLst>
              <p:ext uri="{D42A27DB-BD31-4B8C-83A1-F6EECF244321}">
                <p14:modId xmlns:p14="http://schemas.microsoft.com/office/powerpoint/2010/main" val="2459932617"/>
              </p:ext>
            </p:extLst>
          </p:nvPr>
        </p:nvGraphicFramePr>
        <p:xfrm>
          <a:off x="0" y="340062"/>
          <a:ext cx="7977187" cy="4879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0">
            <a:extLst/>
          </p:cNvPr>
          <p:cNvSpPr/>
          <p:nvPr/>
        </p:nvSpPr>
        <p:spPr>
          <a:xfrm>
            <a:off x="595615" y="1160398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Actual demand</a:t>
            </a:r>
          </a:p>
        </p:txBody>
      </p:sp>
      <p:sp>
        <p:nvSpPr>
          <p:cNvPr id="12" name="Rectangle 11">
            <a:extLst/>
          </p:cNvPr>
          <p:cNvSpPr/>
          <p:nvPr/>
        </p:nvSpPr>
        <p:spPr>
          <a:xfrm>
            <a:off x="1756346" y="-2308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VIC</a:t>
            </a:r>
          </a:p>
        </p:txBody>
      </p:sp>
      <p:sp>
        <p:nvSpPr>
          <p:cNvPr id="13" name="Rectangle 12">
            <a:extLst/>
          </p:cNvPr>
          <p:cNvSpPr/>
          <p:nvPr/>
        </p:nvSpPr>
        <p:spPr>
          <a:xfrm>
            <a:off x="4705479" y="-29269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NSW</a:t>
            </a:r>
          </a:p>
        </p:txBody>
      </p:sp>
      <p:sp>
        <p:nvSpPr>
          <p:cNvPr id="14" name="Rectangle 13">
            <a:extLst/>
          </p:cNvPr>
          <p:cNvSpPr/>
          <p:nvPr/>
        </p:nvSpPr>
        <p:spPr>
          <a:xfrm>
            <a:off x="6904649" y="-23088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QLD</a:t>
            </a:r>
          </a:p>
        </p:txBody>
      </p:sp>
      <p:sp>
        <p:nvSpPr>
          <p:cNvPr id="15" name="Rectangle 14">
            <a:extLst/>
          </p:cNvPr>
          <p:cNvSpPr/>
          <p:nvPr/>
        </p:nvSpPr>
        <p:spPr>
          <a:xfrm>
            <a:off x="595615" y="854258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Expected demand</a:t>
            </a:r>
          </a:p>
        </p:txBody>
      </p:sp>
      <p:sp>
        <p:nvSpPr>
          <p:cNvPr id="16" name="Rectangle 15">
            <a:extLst/>
          </p:cNvPr>
          <p:cNvSpPr/>
          <p:nvPr/>
        </p:nvSpPr>
        <p:spPr>
          <a:xfrm>
            <a:off x="604774" y="56622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7977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RAB</a:t>
            </a:r>
          </a:p>
        </p:txBody>
      </p:sp>
    </p:spTree>
    <p:extLst>
      <p:ext uri="{BB962C8B-B14F-4D97-AF65-F5344CB8AC3E}">
        <p14:creationId xmlns:p14="http://schemas.microsoft.com/office/powerpoint/2010/main" val="147865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81112869"/>
              </p:ext>
            </p:extLst>
          </p:nvPr>
        </p:nvGraphicFramePr>
        <p:xfrm>
          <a:off x="0" y="0"/>
          <a:ext cx="7977188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1"/>
          <p:cNvSpPr txBox="1"/>
          <p:nvPr/>
        </p:nvSpPr>
        <p:spPr>
          <a:xfrm>
            <a:off x="6092851" y="307335"/>
            <a:ext cx="859143" cy="27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800" dirty="0"/>
              <a:t>2002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7231170" y="307335"/>
            <a:ext cx="859064" cy="27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800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676120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168965842"/>
              </p:ext>
            </p:extLst>
          </p:nvPr>
        </p:nvGraphicFramePr>
        <p:xfrm>
          <a:off x="0" y="0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" name="Straight Connector 2"/>
          <p:cNvCxnSpPr/>
          <p:nvPr/>
        </p:nvCxnSpPr>
        <p:spPr bwMode="auto">
          <a:xfrm>
            <a:off x="1539105" y="2699936"/>
            <a:ext cx="4174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751079" y="1339061"/>
            <a:ext cx="4174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3976694" y="1202601"/>
            <a:ext cx="4174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5183452" y="1070079"/>
            <a:ext cx="4174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409068" y="1051029"/>
            <a:ext cx="4174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7">
            <a:extLst/>
          </p:cNvPr>
          <p:cNvSpPr/>
          <p:nvPr/>
        </p:nvSpPr>
        <p:spPr>
          <a:xfrm>
            <a:off x="5417915" y="2096502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Distribution</a:t>
            </a:r>
          </a:p>
        </p:txBody>
      </p:sp>
      <p:sp>
        <p:nvSpPr>
          <p:cNvPr id="9" name="Rectangle 8">
            <a:extLst/>
          </p:cNvPr>
          <p:cNvSpPr/>
          <p:nvPr/>
        </p:nvSpPr>
        <p:spPr>
          <a:xfrm>
            <a:off x="5212730" y="1241698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Transmission</a:t>
            </a:r>
          </a:p>
        </p:txBody>
      </p:sp>
      <p:sp>
        <p:nvSpPr>
          <p:cNvPr id="10" name="Rectangle 9">
            <a:extLst/>
          </p:cNvPr>
          <p:cNvSpPr/>
          <p:nvPr/>
        </p:nvSpPr>
        <p:spPr>
          <a:xfrm>
            <a:off x="6864842" y="40823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0481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$20b</a:t>
            </a:r>
          </a:p>
        </p:txBody>
      </p:sp>
    </p:spTree>
    <p:extLst>
      <p:ext uri="{BB962C8B-B14F-4D97-AF65-F5344CB8AC3E}">
        <p14:creationId xmlns:p14="http://schemas.microsoft.com/office/powerpoint/2010/main" val="3481762548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Grattan charts">
  <a:themeElements>
    <a:clrScheme name="Custom 3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621214"/>
      </a:hlink>
      <a:folHlink>
        <a:srgbClr val="A02226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Charts for reports</Template>
  <TotalTime>2377</TotalTime>
  <Words>1525</Words>
  <Application>Microsoft Office PowerPoint</Application>
  <PresentationFormat>Custom</PresentationFormat>
  <Paragraphs>412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ＭＳ Ｐゴシック</vt:lpstr>
      <vt:lpstr>Arial</vt:lpstr>
      <vt:lpstr>Wingdings</vt:lpstr>
      <vt:lpstr>NEW IMPROVED Charts for REPORTS 16 MAY 2016</vt:lpstr>
      <vt:lpstr>Grattan charts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Griffiths</dc:creator>
  <cp:lastModifiedBy>Kate Griffiths</cp:lastModifiedBy>
  <cp:revision>169</cp:revision>
  <cp:lastPrinted>2015-07-02T06:10:52Z</cp:lastPrinted>
  <dcterms:created xsi:type="dcterms:W3CDTF">2017-11-27T06:07:32Z</dcterms:created>
  <dcterms:modified xsi:type="dcterms:W3CDTF">2018-03-22T05:31:57Z</dcterms:modified>
</cp:coreProperties>
</file>