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notesSlides/notesSlide2.xml" ContentType="application/vnd.openxmlformats-officedocument.presentationml.notesSlide+xml"/>
  <Override PartName="/ppt/charts/chart5.xml" ContentType="application/vnd.openxmlformats-officedocument.drawingml.chart+xml"/>
  <Override PartName="/ppt/theme/themeOverride5.xml" ContentType="application/vnd.openxmlformats-officedocument.themeOverride+xml"/>
  <Override PartName="/ppt/charts/chart6.xml" ContentType="application/vnd.openxmlformats-officedocument.drawingml.chart+xml"/>
  <Override PartName="/ppt/theme/themeOverride6.xml" ContentType="application/vnd.openxmlformats-officedocument.themeOverride+xml"/>
  <Override PartName="/ppt/charts/chart7.xml" ContentType="application/vnd.openxmlformats-officedocument.drawingml.chart+xml"/>
  <Override PartName="/ppt/theme/themeOverride7.xml" ContentType="application/vnd.openxmlformats-officedocument.themeOverride+xml"/>
  <Override PartName="/ppt/charts/chart8.xml" ContentType="application/vnd.openxmlformats-officedocument.drawingml.chart+xml"/>
  <Override PartName="/ppt/theme/themeOverride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82" r:id="rId1"/>
  </p:sldMasterIdLst>
  <p:notesMasterIdLst>
    <p:notesMasterId r:id="rId5"/>
  </p:notesMasterIdLst>
  <p:sldIdLst>
    <p:sldId id="261" r:id="rId2"/>
    <p:sldId id="262" r:id="rId3"/>
    <p:sldId id="260" r:id="rId4"/>
  </p:sldIdLst>
  <p:sldSz cx="9720263" cy="6372225"/>
  <p:notesSz cx="9939338" cy="14368463"/>
  <p:defaultTextStyle>
    <a:defPPr>
      <a:defRPr lang="en-US"/>
    </a:defPPr>
    <a:lvl1pPr algn="l" rtl="0" eaLnBrk="0" fontAlgn="base" hangingPunct="0">
      <a:spcBef>
        <a:spcPct val="0"/>
      </a:spcBef>
      <a:spcAft>
        <a:spcPct val="0"/>
      </a:spcAft>
      <a:defRPr sz="1757" kern="1200">
        <a:solidFill>
          <a:schemeClr val="tx1"/>
        </a:solidFill>
        <a:latin typeface="Arial" charset="0"/>
        <a:ea typeface="ＭＳ Ｐゴシック" pitchFamily="34" charset="-128"/>
        <a:cs typeface="+mn-cs"/>
      </a:defRPr>
    </a:lvl1pPr>
    <a:lvl2pPr marL="334678" algn="l" rtl="0" eaLnBrk="0" fontAlgn="base" hangingPunct="0">
      <a:spcBef>
        <a:spcPct val="0"/>
      </a:spcBef>
      <a:spcAft>
        <a:spcPct val="0"/>
      </a:spcAft>
      <a:defRPr sz="1757" kern="1200">
        <a:solidFill>
          <a:schemeClr val="tx1"/>
        </a:solidFill>
        <a:latin typeface="Arial" charset="0"/>
        <a:ea typeface="ＭＳ Ｐゴシック" pitchFamily="34" charset="-128"/>
        <a:cs typeface="+mn-cs"/>
      </a:defRPr>
    </a:lvl2pPr>
    <a:lvl3pPr marL="669357" algn="l" rtl="0" eaLnBrk="0" fontAlgn="base" hangingPunct="0">
      <a:spcBef>
        <a:spcPct val="0"/>
      </a:spcBef>
      <a:spcAft>
        <a:spcPct val="0"/>
      </a:spcAft>
      <a:defRPr sz="1757" kern="1200">
        <a:solidFill>
          <a:schemeClr val="tx1"/>
        </a:solidFill>
        <a:latin typeface="Arial" charset="0"/>
        <a:ea typeface="ＭＳ Ｐゴシック" pitchFamily="34" charset="-128"/>
        <a:cs typeface="+mn-cs"/>
      </a:defRPr>
    </a:lvl3pPr>
    <a:lvl4pPr marL="1004035" algn="l" rtl="0" eaLnBrk="0" fontAlgn="base" hangingPunct="0">
      <a:spcBef>
        <a:spcPct val="0"/>
      </a:spcBef>
      <a:spcAft>
        <a:spcPct val="0"/>
      </a:spcAft>
      <a:defRPr sz="1757" kern="1200">
        <a:solidFill>
          <a:schemeClr val="tx1"/>
        </a:solidFill>
        <a:latin typeface="Arial" charset="0"/>
        <a:ea typeface="ＭＳ Ｐゴシック" pitchFamily="34" charset="-128"/>
        <a:cs typeface="+mn-cs"/>
      </a:defRPr>
    </a:lvl4pPr>
    <a:lvl5pPr marL="1338713" algn="l" rtl="0" eaLnBrk="0" fontAlgn="base" hangingPunct="0">
      <a:spcBef>
        <a:spcPct val="0"/>
      </a:spcBef>
      <a:spcAft>
        <a:spcPct val="0"/>
      </a:spcAft>
      <a:defRPr sz="1757" kern="1200">
        <a:solidFill>
          <a:schemeClr val="tx1"/>
        </a:solidFill>
        <a:latin typeface="Arial" charset="0"/>
        <a:ea typeface="ＭＳ Ｐゴシック" pitchFamily="34" charset="-128"/>
        <a:cs typeface="+mn-cs"/>
      </a:defRPr>
    </a:lvl5pPr>
    <a:lvl6pPr marL="1673391" algn="l" defTabSz="669357" rtl="0" eaLnBrk="1" latinLnBrk="0" hangingPunct="1">
      <a:defRPr sz="1757" kern="1200">
        <a:solidFill>
          <a:schemeClr val="tx1"/>
        </a:solidFill>
        <a:latin typeface="Arial" charset="0"/>
        <a:ea typeface="ＭＳ Ｐゴシック" pitchFamily="34" charset="-128"/>
        <a:cs typeface="+mn-cs"/>
      </a:defRPr>
    </a:lvl6pPr>
    <a:lvl7pPr marL="2008070" algn="l" defTabSz="669357" rtl="0" eaLnBrk="1" latinLnBrk="0" hangingPunct="1">
      <a:defRPr sz="1757" kern="1200">
        <a:solidFill>
          <a:schemeClr val="tx1"/>
        </a:solidFill>
        <a:latin typeface="Arial" charset="0"/>
        <a:ea typeface="ＭＳ Ｐゴシック" pitchFamily="34" charset="-128"/>
        <a:cs typeface="+mn-cs"/>
      </a:defRPr>
    </a:lvl7pPr>
    <a:lvl8pPr marL="2342748" algn="l" defTabSz="669357" rtl="0" eaLnBrk="1" latinLnBrk="0" hangingPunct="1">
      <a:defRPr sz="1757" kern="1200">
        <a:solidFill>
          <a:schemeClr val="tx1"/>
        </a:solidFill>
        <a:latin typeface="Arial" charset="0"/>
        <a:ea typeface="ＭＳ Ｐゴシック" pitchFamily="34" charset="-128"/>
        <a:cs typeface="+mn-cs"/>
      </a:defRPr>
    </a:lvl8pPr>
    <a:lvl9pPr marL="2677427" algn="l" defTabSz="669357" rtl="0" eaLnBrk="1" latinLnBrk="0" hangingPunct="1">
      <a:defRPr sz="1757"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3717" userDrawn="1">
          <p15:clr>
            <a:srgbClr val="A4A3A4"/>
          </p15:clr>
        </p15:guide>
        <p15:guide id="2" orient="horz" pos="75" userDrawn="1">
          <p15:clr>
            <a:srgbClr val="A4A3A4"/>
          </p15:clr>
        </p15:guide>
        <p15:guide id="3" pos="392" userDrawn="1">
          <p15:clr>
            <a:srgbClr val="A4A3A4"/>
          </p15:clr>
        </p15:guide>
      </p15:sldGuideLst>
    </p:ext>
    <p:ext uri="{2D200454-40CA-4A62-9FC3-DE9A4176ACB9}">
      <p15:notesGuideLst xmlns:p15="http://schemas.microsoft.com/office/powerpoint/2012/main">
        <p15:guide id="1" orient="horz" pos="4526">
          <p15:clr>
            <a:srgbClr val="A4A3A4"/>
          </p15:clr>
        </p15:guide>
        <p15:guide id="2" pos="313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0DE"/>
    <a:srgbClr val="FEFFFF"/>
    <a:srgbClr val="FFFFFF"/>
    <a:srgbClr val="F7A25B"/>
    <a:srgbClr val="FFCF7A"/>
    <a:srgbClr val="B34E51"/>
    <a:srgbClr val="814142"/>
    <a:srgbClr val="FFE07F"/>
    <a:srgbClr val="FFC35A"/>
    <a:srgbClr val="F68B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240" autoAdjust="0"/>
  </p:normalViewPr>
  <p:slideViewPr>
    <p:cSldViewPr>
      <p:cViewPr varScale="1">
        <p:scale>
          <a:sx n="104" d="100"/>
          <a:sy n="104" d="100"/>
        </p:scale>
        <p:origin x="1620" y="30"/>
      </p:cViewPr>
      <p:guideLst>
        <p:guide orient="horz" pos="3717"/>
        <p:guide orient="horz" pos="75"/>
        <p:guide pos="392"/>
      </p:guideLst>
    </p:cSldViewPr>
  </p:slideViewPr>
  <p:outlineViewPr>
    <p:cViewPr>
      <p:scale>
        <a:sx n="33" d="100"/>
        <a:sy n="33" d="100"/>
      </p:scale>
      <p:origin x="0" y="-96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9" d="100"/>
          <a:sy n="69" d="100"/>
        </p:scale>
        <p:origin x="-3368" y="-120"/>
      </p:cViewPr>
      <p:guideLst>
        <p:guide orient="horz" pos="4526"/>
        <p:guide pos="313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themeOverride" Target="../theme/themeOverride7.xml"/></Relationships>
</file>

<file path=ppt/charts/_rels/chart8.xml.rels><?xml version="1.0" encoding="UTF-8" standalone="yes"?>
<Relationships xmlns="http://schemas.openxmlformats.org/package/2006/relationships"><Relationship Id="rId2" Type="http://schemas.openxmlformats.org/officeDocument/2006/relationships/package" Target="../embeddings/Microsoft_Excel_Worksheet7.xlsx"/><Relationship Id="rId1" Type="http://schemas.openxmlformats.org/officeDocument/2006/relationships/themeOverride" Target="../theme/themeOverrid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6.4416831969614202E-2"/>
          <c:y val="7.9050577750288176E-2"/>
          <c:w val="0.92331525022929894"/>
          <c:h val="0.72418522077221903"/>
        </c:manualLayout>
      </c:layout>
      <c:barChart>
        <c:barDir val="col"/>
        <c:grouping val="clustered"/>
        <c:varyColors val="0"/>
        <c:ser>
          <c:idx val="0"/>
          <c:order val="0"/>
          <c:tx>
            <c:strRef>
              <c:f>Sheet1!$A$2</c:f>
              <c:strCache>
                <c:ptCount val="1"/>
                <c:pt idx="0">
                  <c:v>% of approvals, units 2005-06</c:v>
                </c:pt>
              </c:strCache>
            </c:strRef>
          </c:tx>
          <c:spPr>
            <a:solidFill>
              <a:srgbClr val="F68B33"/>
            </a:solidFill>
            <a:ln w="9525">
              <a:solidFill>
                <a:srgbClr val="FEF0DE"/>
              </a:solidFill>
            </a:ln>
          </c:spPr>
          <c:invertIfNegative val="0"/>
          <c:cat>
            <c:strRef>
              <c:f>Sheet1!$B$1:$K$1</c:f>
              <c:strCache>
                <c:ptCount val="10"/>
                <c:pt idx="0">
                  <c:v>1</c:v>
                </c:pt>
                <c:pt idx="1">
                  <c:v>2</c:v>
                </c:pt>
                <c:pt idx="2">
                  <c:v>3</c:v>
                </c:pt>
                <c:pt idx="3">
                  <c:v>4</c:v>
                </c:pt>
                <c:pt idx="4">
                  <c:v>5</c:v>
                </c:pt>
                <c:pt idx="5">
                  <c:v>6</c:v>
                </c:pt>
                <c:pt idx="6">
                  <c:v>7</c:v>
                </c:pt>
                <c:pt idx="7">
                  <c:v>8</c:v>
                </c:pt>
                <c:pt idx="8">
                  <c:v>9</c:v>
                </c:pt>
                <c:pt idx="9">
                  <c:v>10</c:v>
                </c:pt>
              </c:strCache>
            </c:strRef>
          </c:cat>
          <c:val>
            <c:numRef>
              <c:f>Sheet1!$B$2:$K$2</c:f>
              <c:numCache>
                <c:formatCode>#,##0.0</c:formatCode>
                <c:ptCount val="10"/>
                <c:pt idx="0">
                  <c:v>4.450724937386549</c:v>
                </c:pt>
                <c:pt idx="1">
                  <c:v>4.7701109809057698</c:v>
                </c:pt>
                <c:pt idx="2">
                  <c:v>7.2976264332161493</c:v>
                </c:pt>
                <c:pt idx="3">
                  <c:v>6.9368810459318491</c:v>
                </c:pt>
                <c:pt idx="4">
                  <c:v>8.660187036143471</c:v>
                </c:pt>
                <c:pt idx="5">
                  <c:v>7.6491808552193188</c:v>
                </c:pt>
                <c:pt idx="6">
                  <c:v>15.85211736862664</c:v>
                </c:pt>
                <c:pt idx="7">
                  <c:v>17.575423358838265</c:v>
                </c:pt>
                <c:pt idx="8">
                  <c:v>15.348912019484848</c:v>
                </c:pt>
                <c:pt idx="9">
                  <c:v>11.458835964247145</c:v>
                </c:pt>
              </c:numCache>
            </c:numRef>
          </c:val>
          <c:extLst>
            <c:ext xmlns:c16="http://schemas.microsoft.com/office/drawing/2014/chart" uri="{C3380CC4-5D6E-409C-BE32-E72D297353CC}">
              <c16:uniqueId val="{00000000-8A21-4CF3-82ED-17CFF0AA2B0F}"/>
            </c:ext>
          </c:extLst>
        </c:ser>
        <c:ser>
          <c:idx val="1"/>
          <c:order val="1"/>
          <c:tx>
            <c:strRef>
              <c:f>Sheet1!$A$3</c:f>
              <c:strCache>
                <c:ptCount val="1"/>
                <c:pt idx="0">
                  <c:v>% of approvals, units 2016-17</c:v>
                </c:pt>
              </c:strCache>
            </c:strRef>
          </c:tx>
          <c:spPr>
            <a:solidFill>
              <a:srgbClr val="A02226"/>
            </a:solidFill>
            <a:ln w="9525">
              <a:solidFill>
                <a:srgbClr val="FEF0DE"/>
              </a:solidFill>
            </a:ln>
          </c:spPr>
          <c:invertIfNegative val="0"/>
          <c:cat>
            <c:strRef>
              <c:f>Sheet1!$B$1:$K$1</c:f>
              <c:strCache>
                <c:ptCount val="10"/>
                <c:pt idx="0">
                  <c:v>1</c:v>
                </c:pt>
                <c:pt idx="1">
                  <c:v>2</c:v>
                </c:pt>
                <c:pt idx="2">
                  <c:v>3</c:v>
                </c:pt>
                <c:pt idx="3">
                  <c:v>4</c:v>
                </c:pt>
                <c:pt idx="4">
                  <c:v>5</c:v>
                </c:pt>
                <c:pt idx="5">
                  <c:v>6</c:v>
                </c:pt>
                <c:pt idx="6">
                  <c:v>7</c:v>
                </c:pt>
                <c:pt idx="7">
                  <c:v>8</c:v>
                </c:pt>
                <c:pt idx="8">
                  <c:v>9</c:v>
                </c:pt>
                <c:pt idx="9">
                  <c:v>10</c:v>
                </c:pt>
              </c:strCache>
            </c:strRef>
          </c:cat>
          <c:val>
            <c:numRef>
              <c:f>Sheet1!$B$3:$K$3</c:f>
              <c:numCache>
                <c:formatCode>#,##0.0</c:formatCode>
                <c:ptCount val="10"/>
                <c:pt idx="0">
                  <c:v>0.69658173257822076</c:v>
                </c:pt>
                <c:pt idx="1">
                  <c:v>2.0598365637873979</c:v>
                </c:pt>
                <c:pt idx="2">
                  <c:v>2.3203311175216355</c:v>
                </c:pt>
                <c:pt idx="3">
                  <c:v>5.216644637188975</c:v>
                </c:pt>
                <c:pt idx="4">
                  <c:v>6.5866530309023732</c:v>
                </c:pt>
                <c:pt idx="5">
                  <c:v>11.362386516030062</c:v>
                </c:pt>
                <c:pt idx="6">
                  <c:v>13.736746133585468</c:v>
                </c:pt>
                <c:pt idx="7">
                  <c:v>17.511022778801532</c:v>
                </c:pt>
                <c:pt idx="8">
                  <c:v>19.203272583430618</c:v>
                </c:pt>
                <c:pt idx="9">
                  <c:v>21.306524906173721</c:v>
                </c:pt>
              </c:numCache>
            </c:numRef>
          </c:val>
          <c:extLst>
            <c:ext xmlns:c16="http://schemas.microsoft.com/office/drawing/2014/chart" uri="{C3380CC4-5D6E-409C-BE32-E72D297353CC}">
              <c16:uniqueId val="{00000001-8A21-4CF3-82ED-17CFF0AA2B0F}"/>
            </c:ext>
          </c:extLst>
        </c:ser>
        <c:dLbls>
          <c:showLegendKey val="0"/>
          <c:showVal val="0"/>
          <c:showCatName val="0"/>
          <c:showSerName val="0"/>
          <c:showPercent val="0"/>
          <c:showBubbleSize val="0"/>
        </c:dLbls>
        <c:gapWidth val="50"/>
        <c:axId val="-2106517736"/>
        <c:axId val="-2106573608"/>
      </c:barChart>
      <c:catAx>
        <c:axId val="-2106517736"/>
        <c:scaling>
          <c:orientation val="minMax"/>
        </c:scaling>
        <c:delete val="0"/>
        <c:axPos val="b"/>
        <c:numFmt formatCode="General" sourceLinked="1"/>
        <c:majorTickMark val="out"/>
        <c:minorTickMark val="none"/>
        <c:tickLblPos val="nextTo"/>
        <c:spPr>
          <a:ln>
            <a:solidFill>
              <a:srgbClr val="000000"/>
            </a:solidFill>
          </a:ln>
        </c:spPr>
        <c:txPr>
          <a:bodyPr/>
          <a:lstStyle/>
          <a:p>
            <a:pPr>
              <a:defRPr sz="2000"/>
            </a:pPr>
            <a:endParaRPr lang="en-US"/>
          </a:p>
        </c:txPr>
        <c:crossAx val="-2106573608"/>
        <c:crosses val="autoZero"/>
        <c:auto val="1"/>
        <c:lblAlgn val="ctr"/>
        <c:lblOffset val="100"/>
        <c:noMultiLvlLbl val="0"/>
      </c:catAx>
      <c:valAx>
        <c:axId val="-2106573608"/>
        <c:scaling>
          <c:orientation val="minMax"/>
          <c:max val="30"/>
        </c:scaling>
        <c:delete val="0"/>
        <c:axPos val="l"/>
        <c:majorGridlines>
          <c:spPr>
            <a:ln>
              <a:solidFill>
                <a:srgbClr val="6A737B">
                  <a:lumMod val="40000"/>
                  <a:lumOff val="60000"/>
                </a:srgbClr>
              </a:solidFill>
            </a:ln>
          </c:spPr>
        </c:majorGridlines>
        <c:numFmt formatCode="0" sourceLinked="0"/>
        <c:majorTickMark val="out"/>
        <c:minorTickMark val="none"/>
        <c:tickLblPos val="none"/>
        <c:spPr>
          <a:ln>
            <a:noFill/>
          </a:ln>
        </c:spPr>
        <c:txPr>
          <a:bodyPr/>
          <a:lstStyle/>
          <a:p>
            <a:pPr>
              <a:defRPr sz="1800"/>
            </a:pPr>
            <a:endParaRPr lang="en-US"/>
          </a:p>
        </c:txPr>
        <c:crossAx val="-2106517736"/>
        <c:crosses val="autoZero"/>
        <c:crossBetween val="between"/>
        <c:majorUnit val="10"/>
      </c:valAx>
    </c:plotArea>
    <c:plotVisOnly val="1"/>
    <c:dispBlanksAs val="gap"/>
    <c:showDLblsOverMax val="0"/>
  </c:chart>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6.4416831969614202E-2"/>
          <c:y val="7.9050577750288176E-2"/>
          <c:w val="0.92331525022929894"/>
          <c:h val="0.72418522077221903"/>
        </c:manualLayout>
      </c:layout>
      <c:barChart>
        <c:barDir val="col"/>
        <c:grouping val="clustered"/>
        <c:varyColors val="0"/>
        <c:ser>
          <c:idx val="0"/>
          <c:order val="0"/>
          <c:tx>
            <c:strRef>
              <c:f>Sheet1!$A$2</c:f>
              <c:strCache>
                <c:ptCount val="1"/>
                <c:pt idx="0">
                  <c:v>% of approvals, houses, 2005-06</c:v>
                </c:pt>
              </c:strCache>
            </c:strRef>
          </c:tx>
          <c:spPr>
            <a:solidFill>
              <a:srgbClr val="F68B33"/>
            </a:solidFill>
            <a:ln w="9525">
              <a:solidFill>
                <a:srgbClr val="FEF0DE"/>
              </a:solidFill>
            </a:ln>
          </c:spPr>
          <c:invertIfNegative val="0"/>
          <c:cat>
            <c:strRef>
              <c:f>Sheet1!$B$1:$K$1</c:f>
              <c:strCache>
                <c:ptCount val="10"/>
                <c:pt idx="0">
                  <c:v>1</c:v>
                </c:pt>
                <c:pt idx="1">
                  <c:v>2</c:v>
                </c:pt>
                <c:pt idx="2">
                  <c:v>3</c:v>
                </c:pt>
                <c:pt idx="3">
                  <c:v>4</c:v>
                </c:pt>
                <c:pt idx="4">
                  <c:v>5</c:v>
                </c:pt>
                <c:pt idx="5">
                  <c:v>6</c:v>
                </c:pt>
                <c:pt idx="6">
                  <c:v>7</c:v>
                </c:pt>
                <c:pt idx="7">
                  <c:v>8</c:v>
                </c:pt>
                <c:pt idx="8">
                  <c:v>9</c:v>
                </c:pt>
                <c:pt idx="9">
                  <c:v>10</c:v>
                </c:pt>
              </c:strCache>
            </c:strRef>
          </c:cat>
          <c:val>
            <c:numRef>
              <c:f>Sheet1!$B$2:$K$2</c:f>
              <c:numCache>
                <c:formatCode>#,##0</c:formatCode>
                <c:ptCount val="10"/>
                <c:pt idx="0">
                  <c:v>9.5019451515297053</c:v>
                </c:pt>
                <c:pt idx="1">
                  <c:v>14.467124537726333</c:v>
                </c:pt>
                <c:pt idx="2">
                  <c:v>19.934681331348159</c:v>
                </c:pt>
                <c:pt idx="3">
                  <c:v>17.273906152442244</c:v>
                </c:pt>
                <c:pt idx="4">
                  <c:v>8.7459776187503007</c:v>
                </c:pt>
                <c:pt idx="5">
                  <c:v>6.6807550069641231</c:v>
                </c:pt>
                <c:pt idx="6">
                  <c:v>8.0668555785024729</c:v>
                </c:pt>
                <c:pt idx="7" formatCode="0.0">
                  <c:v>9.1033091590221407</c:v>
                </c:pt>
                <c:pt idx="8" formatCode="0.0">
                  <c:v>3.4522837519811729</c:v>
                </c:pt>
                <c:pt idx="9" formatCode="0.0">
                  <c:v>2.773161711733346</c:v>
                </c:pt>
              </c:numCache>
            </c:numRef>
          </c:val>
          <c:extLst>
            <c:ext xmlns:c16="http://schemas.microsoft.com/office/drawing/2014/chart" uri="{C3380CC4-5D6E-409C-BE32-E72D297353CC}">
              <c16:uniqueId val="{00000000-F63C-432E-A358-A4DEA00662FE}"/>
            </c:ext>
          </c:extLst>
        </c:ser>
        <c:ser>
          <c:idx val="1"/>
          <c:order val="1"/>
          <c:tx>
            <c:strRef>
              <c:f>Sheet1!$A$3</c:f>
              <c:strCache>
                <c:ptCount val="1"/>
                <c:pt idx="0">
                  <c:v>% of approvals, houses, 2016-17</c:v>
                </c:pt>
              </c:strCache>
            </c:strRef>
          </c:tx>
          <c:spPr>
            <a:solidFill>
              <a:srgbClr val="A02226"/>
            </a:solidFill>
            <a:ln w="9525">
              <a:solidFill>
                <a:srgbClr val="FEF0DE"/>
              </a:solidFill>
            </a:ln>
          </c:spPr>
          <c:invertIfNegative val="0"/>
          <c:cat>
            <c:strRef>
              <c:f>Sheet1!$B$1:$K$1</c:f>
              <c:strCache>
                <c:ptCount val="10"/>
                <c:pt idx="0">
                  <c:v>1</c:v>
                </c:pt>
                <c:pt idx="1">
                  <c:v>2</c:v>
                </c:pt>
                <c:pt idx="2">
                  <c:v>3</c:v>
                </c:pt>
                <c:pt idx="3">
                  <c:v>4</c:v>
                </c:pt>
                <c:pt idx="4">
                  <c:v>5</c:v>
                </c:pt>
                <c:pt idx="5">
                  <c:v>6</c:v>
                </c:pt>
                <c:pt idx="6">
                  <c:v>7</c:v>
                </c:pt>
                <c:pt idx="7">
                  <c:v>8</c:v>
                </c:pt>
                <c:pt idx="8">
                  <c:v>9</c:v>
                </c:pt>
                <c:pt idx="9">
                  <c:v>10</c:v>
                </c:pt>
              </c:strCache>
            </c:strRef>
          </c:cat>
          <c:val>
            <c:numRef>
              <c:f>Sheet1!$B$3:$K$3</c:f>
              <c:numCache>
                <c:formatCode>#,##0</c:formatCode>
                <c:ptCount val="10"/>
                <c:pt idx="0">
                  <c:v>5.3817184706964474</c:v>
                </c:pt>
                <c:pt idx="1">
                  <c:v>11.058468266777737</c:v>
                </c:pt>
                <c:pt idx="2">
                  <c:v>11.32659967720102</c:v>
                </c:pt>
                <c:pt idx="3">
                  <c:v>21.84533416636296</c:v>
                </c:pt>
                <c:pt idx="4">
                  <c:v>14.584960344318912</c:v>
                </c:pt>
                <c:pt idx="5">
                  <c:v>8.6435500945835706</c:v>
                </c:pt>
                <c:pt idx="6">
                  <c:v>6.6329983860051023</c:v>
                </c:pt>
                <c:pt idx="7" formatCode="0.0">
                  <c:v>12.094548862393919</c:v>
                </c:pt>
                <c:pt idx="8" formatCode="0.0">
                  <c:v>5.6229499661581714</c:v>
                </c:pt>
                <c:pt idx="9" formatCode="0.0">
                  <c:v>2.8088717655021607</c:v>
                </c:pt>
              </c:numCache>
            </c:numRef>
          </c:val>
          <c:extLst>
            <c:ext xmlns:c16="http://schemas.microsoft.com/office/drawing/2014/chart" uri="{C3380CC4-5D6E-409C-BE32-E72D297353CC}">
              <c16:uniqueId val="{00000001-F63C-432E-A358-A4DEA00662FE}"/>
            </c:ext>
          </c:extLst>
        </c:ser>
        <c:dLbls>
          <c:showLegendKey val="0"/>
          <c:showVal val="0"/>
          <c:showCatName val="0"/>
          <c:showSerName val="0"/>
          <c:showPercent val="0"/>
          <c:showBubbleSize val="0"/>
        </c:dLbls>
        <c:gapWidth val="50"/>
        <c:axId val="-2106517736"/>
        <c:axId val="-2106573608"/>
      </c:barChart>
      <c:catAx>
        <c:axId val="-2106517736"/>
        <c:scaling>
          <c:orientation val="minMax"/>
        </c:scaling>
        <c:delete val="0"/>
        <c:axPos val="b"/>
        <c:numFmt formatCode="General" sourceLinked="1"/>
        <c:majorTickMark val="out"/>
        <c:minorTickMark val="none"/>
        <c:tickLblPos val="nextTo"/>
        <c:spPr>
          <a:ln>
            <a:solidFill>
              <a:srgbClr val="000000"/>
            </a:solidFill>
          </a:ln>
        </c:spPr>
        <c:txPr>
          <a:bodyPr/>
          <a:lstStyle/>
          <a:p>
            <a:pPr>
              <a:defRPr sz="2000"/>
            </a:pPr>
            <a:endParaRPr lang="en-US"/>
          </a:p>
        </c:txPr>
        <c:crossAx val="-2106573608"/>
        <c:crosses val="autoZero"/>
        <c:auto val="1"/>
        <c:lblAlgn val="ctr"/>
        <c:lblOffset val="100"/>
        <c:noMultiLvlLbl val="0"/>
      </c:catAx>
      <c:valAx>
        <c:axId val="-2106573608"/>
        <c:scaling>
          <c:orientation val="minMax"/>
          <c:max val="30"/>
        </c:scaling>
        <c:delete val="0"/>
        <c:axPos val="l"/>
        <c:majorGridlines>
          <c:spPr>
            <a:ln>
              <a:solidFill>
                <a:srgbClr val="6A737B">
                  <a:lumMod val="40000"/>
                  <a:lumOff val="60000"/>
                </a:srgbClr>
              </a:solidFill>
            </a:ln>
          </c:spPr>
        </c:majorGridlines>
        <c:numFmt formatCode="0" sourceLinked="0"/>
        <c:majorTickMark val="out"/>
        <c:minorTickMark val="none"/>
        <c:tickLblPos val="nextTo"/>
        <c:spPr>
          <a:ln>
            <a:noFill/>
          </a:ln>
        </c:spPr>
        <c:txPr>
          <a:bodyPr/>
          <a:lstStyle/>
          <a:p>
            <a:pPr>
              <a:defRPr sz="2200"/>
            </a:pPr>
            <a:endParaRPr lang="en-US"/>
          </a:p>
        </c:txPr>
        <c:crossAx val="-2106517736"/>
        <c:crosses val="autoZero"/>
        <c:crossBetween val="between"/>
        <c:majorUnit val="10"/>
      </c:valAx>
    </c:plotArea>
    <c:plotVisOnly val="1"/>
    <c:dispBlanksAs val="gap"/>
    <c:showDLblsOverMax val="0"/>
  </c:chart>
  <c:txPr>
    <a:bodyPr/>
    <a:lstStyle/>
    <a:p>
      <a:pPr>
        <a:defRPr sz="180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6.4416831969614202E-2"/>
          <c:y val="7.9050577750288176E-2"/>
          <c:w val="0.92331525022929894"/>
          <c:h val="0.72418522077221903"/>
        </c:manualLayout>
      </c:layout>
      <c:barChart>
        <c:barDir val="col"/>
        <c:grouping val="clustered"/>
        <c:varyColors val="0"/>
        <c:ser>
          <c:idx val="0"/>
          <c:order val="0"/>
          <c:tx>
            <c:strRef>
              <c:f>Sheet1!$A$2</c:f>
              <c:strCache>
                <c:ptCount val="1"/>
                <c:pt idx="0">
                  <c:v>% of approvals, houses, 2005-06</c:v>
                </c:pt>
              </c:strCache>
            </c:strRef>
          </c:tx>
          <c:spPr>
            <a:solidFill>
              <a:srgbClr val="FFC35A"/>
            </a:solidFill>
            <a:ln w="9525">
              <a:solidFill>
                <a:srgbClr val="FEF0DE"/>
              </a:solidFill>
            </a:ln>
          </c:spPr>
          <c:invertIfNegative val="0"/>
          <c:cat>
            <c:strRef>
              <c:f>Sheet1!$B$1:$K$1</c:f>
              <c:strCache>
                <c:ptCount val="10"/>
                <c:pt idx="0">
                  <c:v>1</c:v>
                </c:pt>
                <c:pt idx="1">
                  <c:v>2</c:v>
                </c:pt>
                <c:pt idx="2">
                  <c:v>3</c:v>
                </c:pt>
                <c:pt idx="3">
                  <c:v>4</c:v>
                </c:pt>
                <c:pt idx="4">
                  <c:v>5</c:v>
                </c:pt>
                <c:pt idx="5">
                  <c:v>6</c:v>
                </c:pt>
                <c:pt idx="6">
                  <c:v>7</c:v>
                </c:pt>
                <c:pt idx="7">
                  <c:v>8</c:v>
                </c:pt>
                <c:pt idx="8">
                  <c:v>9</c:v>
                </c:pt>
                <c:pt idx="9">
                  <c:v>10</c:v>
                </c:pt>
              </c:strCache>
            </c:strRef>
          </c:cat>
          <c:val>
            <c:numRef>
              <c:f>Sheet1!$B$2:$K$2</c:f>
              <c:numCache>
                <c:formatCode>#,##0</c:formatCode>
                <c:ptCount val="10"/>
                <c:pt idx="0">
                  <c:v>0.2</c:v>
                </c:pt>
                <c:pt idx="1">
                  <c:v>0.4</c:v>
                </c:pt>
                <c:pt idx="2">
                  <c:v>1.6</c:v>
                </c:pt>
                <c:pt idx="3">
                  <c:v>3.2</c:v>
                </c:pt>
                <c:pt idx="4">
                  <c:v>8.6</c:v>
                </c:pt>
                <c:pt idx="5" formatCode="0.0">
                  <c:v>13.2</c:v>
                </c:pt>
                <c:pt idx="6" formatCode="0.0">
                  <c:v>24.8</c:v>
                </c:pt>
                <c:pt idx="7" formatCode="0.0">
                  <c:v>17.2</c:v>
                </c:pt>
                <c:pt idx="8" formatCode="0.0">
                  <c:v>25.5</c:v>
                </c:pt>
                <c:pt idx="9" formatCode="0.0">
                  <c:v>5.4</c:v>
                </c:pt>
              </c:numCache>
            </c:numRef>
          </c:val>
          <c:extLst>
            <c:ext xmlns:c16="http://schemas.microsoft.com/office/drawing/2014/chart" uri="{C3380CC4-5D6E-409C-BE32-E72D297353CC}">
              <c16:uniqueId val="{00000000-8FBC-4B47-A5BB-145D7A7F20D9}"/>
            </c:ext>
          </c:extLst>
        </c:ser>
        <c:ser>
          <c:idx val="1"/>
          <c:order val="1"/>
          <c:tx>
            <c:strRef>
              <c:f>Sheet1!$A$3</c:f>
              <c:strCache>
                <c:ptCount val="1"/>
                <c:pt idx="0">
                  <c:v>% of approvals, houses, 2013-14</c:v>
                </c:pt>
              </c:strCache>
            </c:strRef>
          </c:tx>
          <c:spPr>
            <a:solidFill>
              <a:srgbClr val="621214"/>
            </a:solidFill>
            <a:ln w="9525">
              <a:solidFill>
                <a:srgbClr val="FEF0DE"/>
              </a:solidFill>
            </a:ln>
          </c:spPr>
          <c:invertIfNegative val="0"/>
          <c:cat>
            <c:strRef>
              <c:f>Sheet1!$B$1:$K$1</c:f>
              <c:strCache>
                <c:ptCount val="10"/>
                <c:pt idx="0">
                  <c:v>1</c:v>
                </c:pt>
                <c:pt idx="1">
                  <c:v>2</c:v>
                </c:pt>
                <c:pt idx="2">
                  <c:v>3</c:v>
                </c:pt>
                <c:pt idx="3">
                  <c:v>4</c:v>
                </c:pt>
                <c:pt idx="4">
                  <c:v>5</c:v>
                </c:pt>
                <c:pt idx="5">
                  <c:v>6</c:v>
                </c:pt>
                <c:pt idx="6">
                  <c:v>7</c:v>
                </c:pt>
                <c:pt idx="7">
                  <c:v>8</c:v>
                </c:pt>
                <c:pt idx="8">
                  <c:v>9</c:v>
                </c:pt>
                <c:pt idx="9">
                  <c:v>10</c:v>
                </c:pt>
              </c:strCache>
            </c:strRef>
          </c:cat>
          <c:val>
            <c:numRef>
              <c:f>Sheet1!$B$3:$K$3</c:f>
              <c:numCache>
                <c:formatCode>#,##0</c:formatCode>
                <c:ptCount val="10"/>
                <c:pt idx="0">
                  <c:v>0.2</c:v>
                </c:pt>
                <c:pt idx="1">
                  <c:v>0.6</c:v>
                </c:pt>
                <c:pt idx="2">
                  <c:v>1.7</c:v>
                </c:pt>
                <c:pt idx="3">
                  <c:v>3.3</c:v>
                </c:pt>
                <c:pt idx="4">
                  <c:v>5.9</c:v>
                </c:pt>
                <c:pt idx="5" formatCode="0.0">
                  <c:v>10</c:v>
                </c:pt>
                <c:pt idx="6" formatCode="0.0">
                  <c:v>27.1</c:v>
                </c:pt>
                <c:pt idx="7" formatCode="0.0">
                  <c:v>26.2</c:v>
                </c:pt>
                <c:pt idx="8" formatCode="0.0">
                  <c:v>19.5</c:v>
                </c:pt>
                <c:pt idx="9" formatCode="0.0">
                  <c:v>5.5</c:v>
                </c:pt>
              </c:numCache>
            </c:numRef>
          </c:val>
          <c:extLst>
            <c:ext xmlns:c16="http://schemas.microsoft.com/office/drawing/2014/chart" uri="{C3380CC4-5D6E-409C-BE32-E72D297353CC}">
              <c16:uniqueId val="{00000001-8FBC-4B47-A5BB-145D7A7F20D9}"/>
            </c:ext>
          </c:extLst>
        </c:ser>
        <c:dLbls>
          <c:showLegendKey val="0"/>
          <c:showVal val="0"/>
          <c:showCatName val="0"/>
          <c:showSerName val="0"/>
          <c:showPercent val="0"/>
          <c:showBubbleSize val="0"/>
        </c:dLbls>
        <c:gapWidth val="50"/>
        <c:axId val="-2106517736"/>
        <c:axId val="-2106573608"/>
      </c:barChart>
      <c:catAx>
        <c:axId val="-2106517736"/>
        <c:scaling>
          <c:orientation val="minMax"/>
        </c:scaling>
        <c:delete val="0"/>
        <c:axPos val="b"/>
        <c:numFmt formatCode="General" sourceLinked="1"/>
        <c:majorTickMark val="out"/>
        <c:minorTickMark val="none"/>
        <c:tickLblPos val="nextTo"/>
        <c:spPr>
          <a:ln>
            <a:solidFill>
              <a:srgbClr val="000000"/>
            </a:solidFill>
          </a:ln>
        </c:spPr>
        <c:txPr>
          <a:bodyPr/>
          <a:lstStyle/>
          <a:p>
            <a:pPr>
              <a:defRPr sz="2000"/>
            </a:pPr>
            <a:endParaRPr lang="en-US"/>
          </a:p>
        </c:txPr>
        <c:crossAx val="-2106573608"/>
        <c:crosses val="autoZero"/>
        <c:auto val="1"/>
        <c:lblAlgn val="ctr"/>
        <c:lblOffset val="100"/>
        <c:noMultiLvlLbl val="0"/>
      </c:catAx>
      <c:valAx>
        <c:axId val="-2106573608"/>
        <c:scaling>
          <c:orientation val="minMax"/>
          <c:max val="40"/>
        </c:scaling>
        <c:delete val="0"/>
        <c:axPos val="l"/>
        <c:majorGridlines>
          <c:spPr>
            <a:ln>
              <a:solidFill>
                <a:srgbClr val="6A737B">
                  <a:lumMod val="40000"/>
                  <a:lumOff val="60000"/>
                </a:srgbClr>
              </a:solidFill>
            </a:ln>
          </c:spPr>
        </c:majorGridlines>
        <c:numFmt formatCode="0" sourceLinked="0"/>
        <c:majorTickMark val="out"/>
        <c:minorTickMark val="none"/>
        <c:tickLblPos val="nextTo"/>
        <c:spPr>
          <a:ln>
            <a:noFill/>
          </a:ln>
        </c:spPr>
        <c:txPr>
          <a:bodyPr/>
          <a:lstStyle/>
          <a:p>
            <a:pPr>
              <a:defRPr sz="2200"/>
            </a:pPr>
            <a:endParaRPr lang="en-US"/>
          </a:p>
        </c:txPr>
        <c:crossAx val="-2106517736"/>
        <c:crosses val="autoZero"/>
        <c:crossBetween val="between"/>
        <c:majorUnit val="10"/>
      </c:valAx>
    </c:plotArea>
    <c:plotVisOnly val="1"/>
    <c:dispBlanksAs val="gap"/>
    <c:showDLblsOverMax val="0"/>
  </c:chart>
  <c:txPr>
    <a:bodyPr/>
    <a:lstStyle/>
    <a:p>
      <a:pPr>
        <a:defRPr sz="1800"/>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6.4416831969614202E-2"/>
          <c:y val="7.9050577750288176E-2"/>
          <c:w val="0.92331525022929894"/>
          <c:h val="0.72418522077221903"/>
        </c:manualLayout>
      </c:layout>
      <c:barChart>
        <c:barDir val="col"/>
        <c:grouping val="clustered"/>
        <c:varyColors val="0"/>
        <c:ser>
          <c:idx val="0"/>
          <c:order val="0"/>
          <c:tx>
            <c:strRef>
              <c:f>Sheet1!$A$2</c:f>
              <c:strCache>
                <c:ptCount val="1"/>
                <c:pt idx="0">
                  <c:v>% of approvals, houses, 2005-06</c:v>
                </c:pt>
              </c:strCache>
            </c:strRef>
          </c:tx>
          <c:spPr>
            <a:solidFill>
              <a:srgbClr val="FFC35A"/>
            </a:solidFill>
            <a:ln w="9525">
              <a:solidFill>
                <a:srgbClr val="FEF0DE"/>
              </a:solidFill>
            </a:ln>
          </c:spPr>
          <c:invertIfNegative val="0"/>
          <c:cat>
            <c:strRef>
              <c:f>Sheet1!$B$1:$K$1</c:f>
              <c:strCache>
                <c:ptCount val="10"/>
                <c:pt idx="0">
                  <c:v>1</c:v>
                </c:pt>
                <c:pt idx="1">
                  <c:v>2</c:v>
                </c:pt>
                <c:pt idx="2">
                  <c:v>3</c:v>
                </c:pt>
                <c:pt idx="3">
                  <c:v>4</c:v>
                </c:pt>
                <c:pt idx="4">
                  <c:v>5</c:v>
                </c:pt>
                <c:pt idx="5">
                  <c:v>6</c:v>
                </c:pt>
                <c:pt idx="6">
                  <c:v>7</c:v>
                </c:pt>
                <c:pt idx="7">
                  <c:v>8</c:v>
                </c:pt>
                <c:pt idx="8">
                  <c:v>9</c:v>
                </c:pt>
                <c:pt idx="9">
                  <c:v>10</c:v>
                </c:pt>
              </c:strCache>
            </c:strRef>
          </c:cat>
          <c:val>
            <c:numRef>
              <c:f>Sheet1!$B$2:$K$2</c:f>
              <c:numCache>
                <c:formatCode>0.0</c:formatCode>
                <c:ptCount val="10"/>
                <c:pt idx="0" formatCode="#,##0">
                  <c:v>0.2</c:v>
                </c:pt>
                <c:pt idx="1">
                  <c:v>0.7</c:v>
                </c:pt>
                <c:pt idx="2">
                  <c:v>1</c:v>
                </c:pt>
                <c:pt idx="3">
                  <c:v>1.7</c:v>
                </c:pt>
                <c:pt idx="4">
                  <c:v>4.0999999999999996</c:v>
                </c:pt>
                <c:pt idx="5">
                  <c:v>6.7</c:v>
                </c:pt>
                <c:pt idx="6" formatCode="#,##0">
                  <c:v>6.2</c:v>
                </c:pt>
                <c:pt idx="7">
                  <c:v>31.1</c:v>
                </c:pt>
                <c:pt idx="8">
                  <c:v>30.9</c:v>
                </c:pt>
                <c:pt idx="9">
                  <c:v>17.3</c:v>
                </c:pt>
              </c:numCache>
            </c:numRef>
          </c:val>
          <c:extLst>
            <c:ext xmlns:c16="http://schemas.microsoft.com/office/drawing/2014/chart" uri="{C3380CC4-5D6E-409C-BE32-E72D297353CC}">
              <c16:uniqueId val="{00000000-C64C-4CAC-ACA7-7B340183CB28}"/>
            </c:ext>
          </c:extLst>
        </c:ser>
        <c:ser>
          <c:idx val="1"/>
          <c:order val="1"/>
          <c:tx>
            <c:strRef>
              <c:f>Sheet1!$A$3</c:f>
              <c:strCache>
                <c:ptCount val="1"/>
                <c:pt idx="0">
                  <c:v>% of approvals, houses, 2013-14</c:v>
                </c:pt>
              </c:strCache>
            </c:strRef>
          </c:tx>
          <c:spPr>
            <a:solidFill>
              <a:srgbClr val="621214"/>
            </a:solidFill>
            <a:ln w="9525">
              <a:solidFill>
                <a:srgbClr val="FEF0DE"/>
              </a:solidFill>
            </a:ln>
          </c:spPr>
          <c:invertIfNegative val="0"/>
          <c:cat>
            <c:strRef>
              <c:f>Sheet1!$B$1:$K$1</c:f>
              <c:strCache>
                <c:ptCount val="10"/>
                <c:pt idx="0">
                  <c:v>1</c:v>
                </c:pt>
                <c:pt idx="1">
                  <c:v>2</c:v>
                </c:pt>
                <c:pt idx="2">
                  <c:v>3</c:v>
                </c:pt>
                <c:pt idx="3">
                  <c:v>4</c:v>
                </c:pt>
                <c:pt idx="4">
                  <c:v>5</c:v>
                </c:pt>
                <c:pt idx="5">
                  <c:v>6</c:v>
                </c:pt>
                <c:pt idx="6">
                  <c:v>7</c:v>
                </c:pt>
                <c:pt idx="7">
                  <c:v>8</c:v>
                </c:pt>
                <c:pt idx="8">
                  <c:v>9</c:v>
                </c:pt>
                <c:pt idx="9">
                  <c:v>10</c:v>
                </c:pt>
              </c:strCache>
            </c:strRef>
          </c:cat>
          <c:val>
            <c:numRef>
              <c:f>Sheet1!$B$3:$K$3</c:f>
              <c:numCache>
                <c:formatCode>0.0</c:formatCode>
                <c:ptCount val="10"/>
                <c:pt idx="0" formatCode="#,##0.0">
                  <c:v>0.1</c:v>
                </c:pt>
                <c:pt idx="1">
                  <c:v>0.1</c:v>
                </c:pt>
                <c:pt idx="2">
                  <c:v>0.4</c:v>
                </c:pt>
                <c:pt idx="3">
                  <c:v>0.6</c:v>
                </c:pt>
                <c:pt idx="4">
                  <c:v>2.1</c:v>
                </c:pt>
                <c:pt idx="5">
                  <c:v>2.9</c:v>
                </c:pt>
                <c:pt idx="6" formatCode="#,##0">
                  <c:v>9.4</c:v>
                </c:pt>
                <c:pt idx="7">
                  <c:v>26.7</c:v>
                </c:pt>
                <c:pt idx="8">
                  <c:v>32.1</c:v>
                </c:pt>
                <c:pt idx="9">
                  <c:v>25.6</c:v>
                </c:pt>
              </c:numCache>
            </c:numRef>
          </c:val>
          <c:extLst>
            <c:ext xmlns:c16="http://schemas.microsoft.com/office/drawing/2014/chart" uri="{C3380CC4-5D6E-409C-BE32-E72D297353CC}">
              <c16:uniqueId val="{00000001-C64C-4CAC-ACA7-7B340183CB28}"/>
            </c:ext>
          </c:extLst>
        </c:ser>
        <c:dLbls>
          <c:showLegendKey val="0"/>
          <c:showVal val="0"/>
          <c:showCatName val="0"/>
          <c:showSerName val="0"/>
          <c:showPercent val="0"/>
          <c:showBubbleSize val="0"/>
        </c:dLbls>
        <c:gapWidth val="50"/>
        <c:axId val="-2106517736"/>
        <c:axId val="-2106573608"/>
      </c:barChart>
      <c:catAx>
        <c:axId val="-2106517736"/>
        <c:scaling>
          <c:orientation val="minMax"/>
        </c:scaling>
        <c:delete val="0"/>
        <c:axPos val="b"/>
        <c:numFmt formatCode="General" sourceLinked="1"/>
        <c:majorTickMark val="out"/>
        <c:minorTickMark val="none"/>
        <c:tickLblPos val="nextTo"/>
        <c:spPr>
          <a:ln>
            <a:solidFill>
              <a:srgbClr val="000000"/>
            </a:solidFill>
          </a:ln>
        </c:spPr>
        <c:txPr>
          <a:bodyPr/>
          <a:lstStyle/>
          <a:p>
            <a:pPr>
              <a:defRPr sz="2000"/>
            </a:pPr>
            <a:endParaRPr lang="en-US"/>
          </a:p>
        </c:txPr>
        <c:crossAx val="-2106573608"/>
        <c:crosses val="autoZero"/>
        <c:auto val="1"/>
        <c:lblAlgn val="ctr"/>
        <c:lblOffset val="100"/>
        <c:noMultiLvlLbl val="0"/>
      </c:catAx>
      <c:valAx>
        <c:axId val="-2106573608"/>
        <c:scaling>
          <c:orientation val="minMax"/>
          <c:max val="40"/>
        </c:scaling>
        <c:delete val="0"/>
        <c:axPos val="l"/>
        <c:majorGridlines>
          <c:spPr>
            <a:ln>
              <a:solidFill>
                <a:srgbClr val="6A737B">
                  <a:lumMod val="40000"/>
                  <a:lumOff val="60000"/>
                </a:srgbClr>
              </a:solidFill>
            </a:ln>
          </c:spPr>
        </c:majorGridlines>
        <c:numFmt formatCode="0" sourceLinked="0"/>
        <c:majorTickMark val="out"/>
        <c:minorTickMark val="none"/>
        <c:tickLblPos val="none"/>
        <c:spPr>
          <a:ln>
            <a:noFill/>
          </a:ln>
        </c:spPr>
        <c:txPr>
          <a:bodyPr/>
          <a:lstStyle/>
          <a:p>
            <a:pPr>
              <a:defRPr sz="1800"/>
            </a:pPr>
            <a:endParaRPr lang="en-US"/>
          </a:p>
        </c:txPr>
        <c:crossAx val="-2106517736"/>
        <c:crosses val="autoZero"/>
        <c:crossBetween val="between"/>
        <c:majorUnit val="10"/>
      </c:valAx>
    </c:plotArea>
    <c:plotVisOnly val="1"/>
    <c:dispBlanksAs val="gap"/>
    <c:showDLblsOverMax val="0"/>
  </c:chart>
  <c:txPr>
    <a:bodyPr/>
    <a:lstStyle/>
    <a:p>
      <a:pPr>
        <a:defRPr sz="1800"/>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6.4416831969614202E-2"/>
          <c:y val="7.9050577750288176E-2"/>
          <c:w val="0.92331525022929894"/>
          <c:h val="0.72418522077221903"/>
        </c:manualLayout>
      </c:layout>
      <c:barChart>
        <c:barDir val="col"/>
        <c:grouping val="clustered"/>
        <c:varyColors val="0"/>
        <c:ser>
          <c:idx val="0"/>
          <c:order val="0"/>
          <c:tx>
            <c:strRef>
              <c:f>Sheet1!$A$2</c:f>
              <c:strCache>
                <c:ptCount val="1"/>
                <c:pt idx="0">
                  <c:v>% of approvals, units 2005-06</c:v>
                </c:pt>
              </c:strCache>
            </c:strRef>
          </c:tx>
          <c:spPr>
            <a:solidFill>
              <a:srgbClr val="F68B33"/>
            </a:solidFill>
            <a:ln w="9525">
              <a:solidFill>
                <a:srgbClr val="FEF0DE"/>
              </a:solidFill>
            </a:ln>
          </c:spPr>
          <c:invertIfNegative val="0"/>
          <c:cat>
            <c:strRef>
              <c:f>Sheet1!$B$1:$K$1</c:f>
              <c:strCache>
                <c:ptCount val="10"/>
                <c:pt idx="0">
                  <c:v>1</c:v>
                </c:pt>
                <c:pt idx="1">
                  <c:v>2</c:v>
                </c:pt>
                <c:pt idx="2">
                  <c:v>3</c:v>
                </c:pt>
                <c:pt idx="3">
                  <c:v>4</c:v>
                </c:pt>
                <c:pt idx="4">
                  <c:v>5</c:v>
                </c:pt>
                <c:pt idx="5">
                  <c:v>6</c:v>
                </c:pt>
                <c:pt idx="6">
                  <c:v>7</c:v>
                </c:pt>
                <c:pt idx="7">
                  <c:v>8</c:v>
                </c:pt>
                <c:pt idx="8">
                  <c:v>9</c:v>
                </c:pt>
                <c:pt idx="9">
                  <c:v>10</c:v>
                </c:pt>
              </c:strCache>
            </c:strRef>
          </c:cat>
          <c:val>
            <c:numRef>
              <c:f>Sheet1!$B$2:$K$2</c:f>
              <c:numCache>
                <c:formatCode>#,##0.0</c:formatCode>
                <c:ptCount val="10"/>
                <c:pt idx="0">
                  <c:v>4.450724937386549</c:v>
                </c:pt>
                <c:pt idx="1">
                  <c:v>4.7701109809057698</c:v>
                </c:pt>
                <c:pt idx="2">
                  <c:v>7.2976264332161493</c:v>
                </c:pt>
                <c:pt idx="3">
                  <c:v>6.9368810459318491</c:v>
                </c:pt>
                <c:pt idx="4">
                  <c:v>8.660187036143471</c:v>
                </c:pt>
                <c:pt idx="5">
                  <c:v>7.6491808552193188</c:v>
                </c:pt>
                <c:pt idx="6">
                  <c:v>15.85211736862664</c:v>
                </c:pt>
                <c:pt idx="7">
                  <c:v>17.575423358838265</c:v>
                </c:pt>
                <c:pt idx="8">
                  <c:v>15.348912019484848</c:v>
                </c:pt>
                <c:pt idx="9">
                  <c:v>11.458835964247145</c:v>
                </c:pt>
              </c:numCache>
            </c:numRef>
          </c:val>
          <c:extLst>
            <c:ext xmlns:c16="http://schemas.microsoft.com/office/drawing/2014/chart" uri="{C3380CC4-5D6E-409C-BE32-E72D297353CC}">
              <c16:uniqueId val="{00000000-8A21-4CF3-82ED-17CFF0AA2B0F}"/>
            </c:ext>
          </c:extLst>
        </c:ser>
        <c:ser>
          <c:idx val="1"/>
          <c:order val="1"/>
          <c:tx>
            <c:strRef>
              <c:f>Sheet1!$A$3</c:f>
              <c:strCache>
                <c:ptCount val="1"/>
                <c:pt idx="0">
                  <c:v>% of approvals, units 2016-17</c:v>
                </c:pt>
              </c:strCache>
            </c:strRef>
          </c:tx>
          <c:spPr>
            <a:solidFill>
              <a:srgbClr val="621214"/>
            </a:solidFill>
            <a:ln w="9525">
              <a:solidFill>
                <a:srgbClr val="FEF0DE"/>
              </a:solidFill>
            </a:ln>
          </c:spPr>
          <c:invertIfNegative val="0"/>
          <c:cat>
            <c:strRef>
              <c:f>Sheet1!$B$1:$K$1</c:f>
              <c:strCache>
                <c:ptCount val="10"/>
                <c:pt idx="0">
                  <c:v>1</c:v>
                </c:pt>
                <c:pt idx="1">
                  <c:v>2</c:v>
                </c:pt>
                <c:pt idx="2">
                  <c:v>3</c:v>
                </c:pt>
                <c:pt idx="3">
                  <c:v>4</c:v>
                </c:pt>
                <c:pt idx="4">
                  <c:v>5</c:v>
                </c:pt>
                <c:pt idx="5">
                  <c:v>6</c:v>
                </c:pt>
                <c:pt idx="6">
                  <c:v>7</c:v>
                </c:pt>
                <c:pt idx="7">
                  <c:v>8</c:v>
                </c:pt>
                <c:pt idx="8">
                  <c:v>9</c:v>
                </c:pt>
                <c:pt idx="9">
                  <c:v>10</c:v>
                </c:pt>
              </c:strCache>
            </c:strRef>
          </c:cat>
          <c:val>
            <c:numRef>
              <c:f>Sheet1!$B$3:$K$3</c:f>
              <c:numCache>
                <c:formatCode>#,##0.0</c:formatCode>
                <c:ptCount val="10"/>
                <c:pt idx="0">
                  <c:v>0.69658173257822076</c:v>
                </c:pt>
                <c:pt idx="1">
                  <c:v>2.0598365637873979</c:v>
                </c:pt>
                <c:pt idx="2">
                  <c:v>2.3203311175216355</c:v>
                </c:pt>
                <c:pt idx="3">
                  <c:v>5.216644637188975</c:v>
                </c:pt>
                <c:pt idx="4">
                  <c:v>6.5866530309023732</c:v>
                </c:pt>
                <c:pt idx="5">
                  <c:v>11.362386516030062</c:v>
                </c:pt>
                <c:pt idx="6">
                  <c:v>13.736746133585468</c:v>
                </c:pt>
                <c:pt idx="7">
                  <c:v>17.511022778801532</c:v>
                </c:pt>
                <c:pt idx="8">
                  <c:v>19.203272583430618</c:v>
                </c:pt>
                <c:pt idx="9">
                  <c:v>21.306524906173721</c:v>
                </c:pt>
              </c:numCache>
            </c:numRef>
          </c:val>
          <c:extLst>
            <c:ext xmlns:c16="http://schemas.microsoft.com/office/drawing/2014/chart" uri="{C3380CC4-5D6E-409C-BE32-E72D297353CC}">
              <c16:uniqueId val="{00000001-8A21-4CF3-82ED-17CFF0AA2B0F}"/>
            </c:ext>
          </c:extLst>
        </c:ser>
        <c:dLbls>
          <c:showLegendKey val="0"/>
          <c:showVal val="0"/>
          <c:showCatName val="0"/>
          <c:showSerName val="0"/>
          <c:showPercent val="0"/>
          <c:showBubbleSize val="0"/>
        </c:dLbls>
        <c:gapWidth val="50"/>
        <c:axId val="-2106517736"/>
        <c:axId val="-2106573608"/>
      </c:barChart>
      <c:catAx>
        <c:axId val="-2106517736"/>
        <c:scaling>
          <c:orientation val="minMax"/>
        </c:scaling>
        <c:delete val="0"/>
        <c:axPos val="b"/>
        <c:numFmt formatCode="General" sourceLinked="1"/>
        <c:majorTickMark val="out"/>
        <c:minorTickMark val="none"/>
        <c:tickLblPos val="nextTo"/>
        <c:spPr>
          <a:ln>
            <a:solidFill>
              <a:srgbClr val="000000"/>
            </a:solidFill>
          </a:ln>
        </c:spPr>
        <c:txPr>
          <a:bodyPr/>
          <a:lstStyle/>
          <a:p>
            <a:pPr>
              <a:defRPr sz="1800"/>
            </a:pPr>
            <a:endParaRPr lang="en-US"/>
          </a:p>
        </c:txPr>
        <c:crossAx val="-2106573608"/>
        <c:crosses val="autoZero"/>
        <c:auto val="1"/>
        <c:lblAlgn val="ctr"/>
        <c:lblOffset val="100"/>
        <c:noMultiLvlLbl val="0"/>
      </c:catAx>
      <c:valAx>
        <c:axId val="-2106573608"/>
        <c:scaling>
          <c:orientation val="minMax"/>
          <c:max val="40"/>
        </c:scaling>
        <c:delete val="0"/>
        <c:axPos val="l"/>
        <c:majorGridlines>
          <c:spPr>
            <a:ln>
              <a:solidFill>
                <a:srgbClr val="6A737B">
                  <a:lumMod val="40000"/>
                  <a:lumOff val="60000"/>
                </a:srgbClr>
              </a:solidFill>
            </a:ln>
          </c:spPr>
        </c:majorGridlines>
        <c:numFmt formatCode="0" sourceLinked="0"/>
        <c:majorTickMark val="out"/>
        <c:minorTickMark val="none"/>
        <c:tickLblPos val="nextTo"/>
        <c:spPr>
          <a:ln>
            <a:noFill/>
          </a:ln>
        </c:spPr>
        <c:txPr>
          <a:bodyPr/>
          <a:lstStyle/>
          <a:p>
            <a:pPr>
              <a:defRPr sz="1800"/>
            </a:pPr>
            <a:endParaRPr lang="en-US"/>
          </a:p>
        </c:txPr>
        <c:crossAx val="-2106517736"/>
        <c:crosses val="autoZero"/>
        <c:crossBetween val="between"/>
        <c:majorUnit val="10"/>
      </c:valAx>
    </c:plotArea>
    <c:plotVisOnly val="1"/>
    <c:dispBlanksAs val="gap"/>
    <c:showDLblsOverMax val="0"/>
  </c:chart>
  <c:txPr>
    <a:bodyPr/>
    <a:lstStyle/>
    <a:p>
      <a:pPr>
        <a:defRPr sz="1800"/>
      </a:pPr>
      <a:endParaRPr lang="en-US"/>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6.4416831969614202E-2"/>
          <c:y val="7.9050577750288176E-2"/>
          <c:w val="0.92331525022929894"/>
          <c:h val="0.72418522077221903"/>
        </c:manualLayout>
      </c:layout>
      <c:barChart>
        <c:barDir val="col"/>
        <c:grouping val="clustered"/>
        <c:varyColors val="0"/>
        <c:ser>
          <c:idx val="0"/>
          <c:order val="0"/>
          <c:tx>
            <c:strRef>
              <c:f>Sheet1!$A$2</c:f>
              <c:strCache>
                <c:ptCount val="1"/>
                <c:pt idx="0">
                  <c:v>% of approvals, houses, 2005-06</c:v>
                </c:pt>
              </c:strCache>
            </c:strRef>
          </c:tx>
          <c:spPr>
            <a:solidFill>
              <a:srgbClr val="F68B33"/>
            </a:solidFill>
            <a:ln w="9525">
              <a:solidFill>
                <a:srgbClr val="FEF0DE"/>
              </a:solidFill>
            </a:ln>
          </c:spPr>
          <c:invertIfNegative val="0"/>
          <c:cat>
            <c:strRef>
              <c:f>Sheet1!$B$1:$K$1</c:f>
              <c:strCache>
                <c:ptCount val="10"/>
                <c:pt idx="0">
                  <c:v>1</c:v>
                </c:pt>
                <c:pt idx="1">
                  <c:v>2</c:v>
                </c:pt>
                <c:pt idx="2">
                  <c:v>3</c:v>
                </c:pt>
                <c:pt idx="3">
                  <c:v>4</c:v>
                </c:pt>
                <c:pt idx="4">
                  <c:v>5</c:v>
                </c:pt>
                <c:pt idx="5">
                  <c:v>6</c:v>
                </c:pt>
                <c:pt idx="6">
                  <c:v>7</c:v>
                </c:pt>
                <c:pt idx="7">
                  <c:v>8</c:v>
                </c:pt>
                <c:pt idx="8">
                  <c:v>9</c:v>
                </c:pt>
                <c:pt idx="9">
                  <c:v>10</c:v>
                </c:pt>
              </c:strCache>
            </c:strRef>
          </c:cat>
          <c:val>
            <c:numRef>
              <c:f>Sheet1!$B$2:$K$2</c:f>
              <c:numCache>
                <c:formatCode>#,##0</c:formatCode>
                <c:ptCount val="10"/>
                <c:pt idx="0">
                  <c:v>9.5019451515297053</c:v>
                </c:pt>
                <c:pt idx="1">
                  <c:v>14.467124537726333</c:v>
                </c:pt>
                <c:pt idx="2">
                  <c:v>19.934681331348159</c:v>
                </c:pt>
                <c:pt idx="3">
                  <c:v>17.273906152442244</c:v>
                </c:pt>
                <c:pt idx="4">
                  <c:v>8.7459776187503007</c:v>
                </c:pt>
                <c:pt idx="5">
                  <c:v>6.6807550069641231</c:v>
                </c:pt>
                <c:pt idx="6">
                  <c:v>8.0668555785024729</c:v>
                </c:pt>
                <c:pt idx="7" formatCode="0.0">
                  <c:v>9.1033091590221407</c:v>
                </c:pt>
                <c:pt idx="8" formatCode="0.0">
                  <c:v>3.4522837519811729</c:v>
                </c:pt>
                <c:pt idx="9" formatCode="0.0">
                  <c:v>2.773161711733346</c:v>
                </c:pt>
              </c:numCache>
            </c:numRef>
          </c:val>
          <c:extLst>
            <c:ext xmlns:c16="http://schemas.microsoft.com/office/drawing/2014/chart" uri="{C3380CC4-5D6E-409C-BE32-E72D297353CC}">
              <c16:uniqueId val="{00000000-F63C-432E-A358-A4DEA00662FE}"/>
            </c:ext>
          </c:extLst>
        </c:ser>
        <c:ser>
          <c:idx val="1"/>
          <c:order val="1"/>
          <c:tx>
            <c:strRef>
              <c:f>Sheet1!$A$3</c:f>
              <c:strCache>
                <c:ptCount val="1"/>
                <c:pt idx="0">
                  <c:v>% of approvals, houses, 2016-17</c:v>
                </c:pt>
              </c:strCache>
            </c:strRef>
          </c:tx>
          <c:spPr>
            <a:solidFill>
              <a:srgbClr val="621214"/>
            </a:solidFill>
            <a:ln w="9525">
              <a:solidFill>
                <a:srgbClr val="FEF0DE"/>
              </a:solidFill>
            </a:ln>
          </c:spPr>
          <c:invertIfNegative val="0"/>
          <c:cat>
            <c:strRef>
              <c:f>Sheet1!$B$1:$K$1</c:f>
              <c:strCache>
                <c:ptCount val="10"/>
                <c:pt idx="0">
                  <c:v>1</c:v>
                </c:pt>
                <c:pt idx="1">
                  <c:v>2</c:v>
                </c:pt>
                <c:pt idx="2">
                  <c:v>3</c:v>
                </c:pt>
                <c:pt idx="3">
                  <c:v>4</c:v>
                </c:pt>
                <c:pt idx="4">
                  <c:v>5</c:v>
                </c:pt>
                <c:pt idx="5">
                  <c:v>6</c:v>
                </c:pt>
                <c:pt idx="6">
                  <c:v>7</c:v>
                </c:pt>
                <c:pt idx="7">
                  <c:v>8</c:v>
                </c:pt>
                <c:pt idx="8">
                  <c:v>9</c:v>
                </c:pt>
                <c:pt idx="9">
                  <c:v>10</c:v>
                </c:pt>
              </c:strCache>
            </c:strRef>
          </c:cat>
          <c:val>
            <c:numRef>
              <c:f>Sheet1!$B$3:$K$3</c:f>
              <c:numCache>
                <c:formatCode>#,##0</c:formatCode>
                <c:ptCount val="10"/>
                <c:pt idx="0">
                  <c:v>5.3817184706964474</c:v>
                </c:pt>
                <c:pt idx="1">
                  <c:v>11.058468266777737</c:v>
                </c:pt>
                <c:pt idx="2">
                  <c:v>11.32659967720102</c:v>
                </c:pt>
                <c:pt idx="3">
                  <c:v>21.84533416636296</c:v>
                </c:pt>
                <c:pt idx="4">
                  <c:v>14.584960344318912</c:v>
                </c:pt>
                <c:pt idx="5">
                  <c:v>8.6435500945835706</c:v>
                </c:pt>
                <c:pt idx="6">
                  <c:v>6.6329983860051023</c:v>
                </c:pt>
                <c:pt idx="7" formatCode="0.0">
                  <c:v>12.094548862393919</c:v>
                </c:pt>
                <c:pt idx="8" formatCode="0.0">
                  <c:v>5.6229499661581714</c:v>
                </c:pt>
                <c:pt idx="9" formatCode="0.0">
                  <c:v>2.8088717655021607</c:v>
                </c:pt>
              </c:numCache>
            </c:numRef>
          </c:val>
          <c:extLst>
            <c:ext xmlns:c16="http://schemas.microsoft.com/office/drawing/2014/chart" uri="{C3380CC4-5D6E-409C-BE32-E72D297353CC}">
              <c16:uniqueId val="{00000001-F63C-432E-A358-A4DEA00662FE}"/>
            </c:ext>
          </c:extLst>
        </c:ser>
        <c:dLbls>
          <c:showLegendKey val="0"/>
          <c:showVal val="0"/>
          <c:showCatName val="0"/>
          <c:showSerName val="0"/>
          <c:showPercent val="0"/>
          <c:showBubbleSize val="0"/>
        </c:dLbls>
        <c:gapWidth val="50"/>
        <c:axId val="-2106517736"/>
        <c:axId val="-2106573608"/>
      </c:barChart>
      <c:catAx>
        <c:axId val="-2106517736"/>
        <c:scaling>
          <c:orientation val="minMax"/>
        </c:scaling>
        <c:delete val="0"/>
        <c:axPos val="b"/>
        <c:numFmt formatCode="General" sourceLinked="1"/>
        <c:majorTickMark val="out"/>
        <c:minorTickMark val="none"/>
        <c:tickLblPos val="nextTo"/>
        <c:spPr>
          <a:ln>
            <a:solidFill>
              <a:srgbClr val="000000"/>
            </a:solidFill>
          </a:ln>
        </c:spPr>
        <c:txPr>
          <a:bodyPr/>
          <a:lstStyle/>
          <a:p>
            <a:pPr>
              <a:defRPr sz="1800"/>
            </a:pPr>
            <a:endParaRPr lang="en-US"/>
          </a:p>
        </c:txPr>
        <c:crossAx val="-2106573608"/>
        <c:crosses val="autoZero"/>
        <c:auto val="1"/>
        <c:lblAlgn val="ctr"/>
        <c:lblOffset val="100"/>
        <c:noMultiLvlLbl val="0"/>
      </c:catAx>
      <c:valAx>
        <c:axId val="-2106573608"/>
        <c:scaling>
          <c:orientation val="minMax"/>
          <c:max val="30"/>
        </c:scaling>
        <c:delete val="0"/>
        <c:axPos val="l"/>
        <c:majorGridlines>
          <c:spPr>
            <a:ln>
              <a:solidFill>
                <a:srgbClr val="6A737B">
                  <a:lumMod val="40000"/>
                  <a:lumOff val="60000"/>
                </a:srgbClr>
              </a:solidFill>
            </a:ln>
          </c:spPr>
        </c:majorGridlines>
        <c:numFmt formatCode="0" sourceLinked="0"/>
        <c:majorTickMark val="out"/>
        <c:minorTickMark val="none"/>
        <c:tickLblPos val="nextTo"/>
        <c:spPr>
          <a:ln>
            <a:noFill/>
          </a:ln>
        </c:spPr>
        <c:txPr>
          <a:bodyPr/>
          <a:lstStyle/>
          <a:p>
            <a:pPr>
              <a:defRPr sz="1800"/>
            </a:pPr>
            <a:endParaRPr lang="en-US"/>
          </a:p>
        </c:txPr>
        <c:crossAx val="-2106517736"/>
        <c:crosses val="autoZero"/>
        <c:crossBetween val="between"/>
        <c:majorUnit val="10"/>
      </c:valAx>
    </c:plotArea>
    <c:plotVisOnly val="1"/>
    <c:dispBlanksAs val="gap"/>
    <c:showDLblsOverMax val="0"/>
  </c:chart>
  <c:txPr>
    <a:bodyPr/>
    <a:lstStyle/>
    <a:p>
      <a:pPr>
        <a:defRPr sz="1800"/>
      </a:pPr>
      <a:endParaRPr lang="en-US"/>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6.4416831969614202E-2"/>
          <c:y val="7.9050577750288176E-2"/>
          <c:w val="0.92331525022929894"/>
          <c:h val="0.72418522077221903"/>
        </c:manualLayout>
      </c:layout>
      <c:barChart>
        <c:barDir val="col"/>
        <c:grouping val="clustered"/>
        <c:varyColors val="0"/>
        <c:ser>
          <c:idx val="0"/>
          <c:order val="0"/>
          <c:tx>
            <c:strRef>
              <c:f>Sheet1!$A$2</c:f>
              <c:strCache>
                <c:ptCount val="1"/>
                <c:pt idx="0">
                  <c:v>% of approvals, houses, 2005-06</c:v>
                </c:pt>
              </c:strCache>
            </c:strRef>
          </c:tx>
          <c:spPr>
            <a:solidFill>
              <a:srgbClr val="F68B33"/>
            </a:solidFill>
            <a:ln w="9525">
              <a:solidFill>
                <a:srgbClr val="FEF0DE"/>
              </a:solidFill>
            </a:ln>
          </c:spPr>
          <c:invertIfNegative val="0"/>
          <c:cat>
            <c:strRef>
              <c:f>Sheet1!$B$1:$K$1</c:f>
              <c:strCache>
                <c:ptCount val="10"/>
                <c:pt idx="0">
                  <c:v>1</c:v>
                </c:pt>
                <c:pt idx="1">
                  <c:v>2</c:v>
                </c:pt>
                <c:pt idx="2">
                  <c:v>3</c:v>
                </c:pt>
                <c:pt idx="3">
                  <c:v>4</c:v>
                </c:pt>
                <c:pt idx="4">
                  <c:v>5</c:v>
                </c:pt>
                <c:pt idx="5">
                  <c:v>6</c:v>
                </c:pt>
                <c:pt idx="6">
                  <c:v>7</c:v>
                </c:pt>
                <c:pt idx="7">
                  <c:v>8</c:v>
                </c:pt>
                <c:pt idx="8">
                  <c:v>9</c:v>
                </c:pt>
                <c:pt idx="9">
                  <c:v>10</c:v>
                </c:pt>
              </c:strCache>
            </c:strRef>
          </c:cat>
          <c:val>
            <c:numRef>
              <c:f>Sheet1!$B$2:$K$2</c:f>
              <c:numCache>
                <c:formatCode>#,##0</c:formatCode>
                <c:ptCount val="10"/>
                <c:pt idx="0">
                  <c:v>0.2</c:v>
                </c:pt>
                <c:pt idx="1">
                  <c:v>0.4</c:v>
                </c:pt>
                <c:pt idx="2">
                  <c:v>1.6</c:v>
                </c:pt>
                <c:pt idx="3">
                  <c:v>3.2</c:v>
                </c:pt>
                <c:pt idx="4">
                  <c:v>8.6</c:v>
                </c:pt>
                <c:pt idx="5" formatCode="0.0">
                  <c:v>13.2</c:v>
                </c:pt>
                <c:pt idx="6" formatCode="0.0">
                  <c:v>24.8</c:v>
                </c:pt>
                <c:pt idx="7" formatCode="0.0">
                  <c:v>17.2</c:v>
                </c:pt>
                <c:pt idx="8" formatCode="0.0">
                  <c:v>25.5</c:v>
                </c:pt>
                <c:pt idx="9" formatCode="0.0">
                  <c:v>5.4</c:v>
                </c:pt>
              </c:numCache>
            </c:numRef>
          </c:val>
          <c:extLst>
            <c:ext xmlns:c16="http://schemas.microsoft.com/office/drawing/2014/chart" uri="{C3380CC4-5D6E-409C-BE32-E72D297353CC}">
              <c16:uniqueId val="{00000000-8FBC-4B47-A5BB-145D7A7F20D9}"/>
            </c:ext>
          </c:extLst>
        </c:ser>
        <c:ser>
          <c:idx val="1"/>
          <c:order val="1"/>
          <c:tx>
            <c:strRef>
              <c:f>Sheet1!$A$3</c:f>
              <c:strCache>
                <c:ptCount val="1"/>
                <c:pt idx="0">
                  <c:v>% of approvals, houses, 2013-14</c:v>
                </c:pt>
              </c:strCache>
            </c:strRef>
          </c:tx>
          <c:spPr>
            <a:solidFill>
              <a:srgbClr val="A02226"/>
            </a:solidFill>
            <a:ln w="9525">
              <a:solidFill>
                <a:srgbClr val="FEF0DE"/>
              </a:solidFill>
            </a:ln>
          </c:spPr>
          <c:invertIfNegative val="0"/>
          <c:cat>
            <c:strRef>
              <c:f>Sheet1!$B$1:$K$1</c:f>
              <c:strCache>
                <c:ptCount val="10"/>
                <c:pt idx="0">
                  <c:v>1</c:v>
                </c:pt>
                <c:pt idx="1">
                  <c:v>2</c:v>
                </c:pt>
                <c:pt idx="2">
                  <c:v>3</c:v>
                </c:pt>
                <c:pt idx="3">
                  <c:v>4</c:v>
                </c:pt>
                <c:pt idx="4">
                  <c:v>5</c:v>
                </c:pt>
                <c:pt idx="5">
                  <c:v>6</c:v>
                </c:pt>
                <c:pt idx="6">
                  <c:v>7</c:v>
                </c:pt>
                <c:pt idx="7">
                  <c:v>8</c:v>
                </c:pt>
                <c:pt idx="8">
                  <c:v>9</c:v>
                </c:pt>
                <c:pt idx="9">
                  <c:v>10</c:v>
                </c:pt>
              </c:strCache>
            </c:strRef>
          </c:cat>
          <c:val>
            <c:numRef>
              <c:f>Sheet1!$B$3:$K$3</c:f>
              <c:numCache>
                <c:formatCode>#,##0</c:formatCode>
                <c:ptCount val="10"/>
                <c:pt idx="0">
                  <c:v>0.2</c:v>
                </c:pt>
                <c:pt idx="1">
                  <c:v>0.6</c:v>
                </c:pt>
                <c:pt idx="2">
                  <c:v>1.7</c:v>
                </c:pt>
                <c:pt idx="3">
                  <c:v>3.3</c:v>
                </c:pt>
                <c:pt idx="4">
                  <c:v>5.9</c:v>
                </c:pt>
                <c:pt idx="5" formatCode="0.0">
                  <c:v>10</c:v>
                </c:pt>
                <c:pt idx="6" formatCode="0.0">
                  <c:v>27.1</c:v>
                </c:pt>
                <c:pt idx="7" formatCode="0.0">
                  <c:v>26.2</c:v>
                </c:pt>
                <c:pt idx="8" formatCode="0.0">
                  <c:v>19.5</c:v>
                </c:pt>
                <c:pt idx="9" formatCode="0.0">
                  <c:v>5.5</c:v>
                </c:pt>
              </c:numCache>
            </c:numRef>
          </c:val>
          <c:extLst>
            <c:ext xmlns:c16="http://schemas.microsoft.com/office/drawing/2014/chart" uri="{C3380CC4-5D6E-409C-BE32-E72D297353CC}">
              <c16:uniqueId val="{00000001-8FBC-4B47-A5BB-145D7A7F20D9}"/>
            </c:ext>
          </c:extLst>
        </c:ser>
        <c:dLbls>
          <c:showLegendKey val="0"/>
          <c:showVal val="0"/>
          <c:showCatName val="0"/>
          <c:showSerName val="0"/>
          <c:showPercent val="0"/>
          <c:showBubbleSize val="0"/>
        </c:dLbls>
        <c:gapWidth val="50"/>
        <c:axId val="-2106517736"/>
        <c:axId val="-2106573608"/>
      </c:barChart>
      <c:catAx>
        <c:axId val="-2106517736"/>
        <c:scaling>
          <c:orientation val="minMax"/>
        </c:scaling>
        <c:delete val="0"/>
        <c:axPos val="b"/>
        <c:numFmt formatCode="General" sourceLinked="1"/>
        <c:majorTickMark val="out"/>
        <c:minorTickMark val="none"/>
        <c:tickLblPos val="nextTo"/>
        <c:spPr>
          <a:ln>
            <a:solidFill>
              <a:srgbClr val="000000"/>
            </a:solidFill>
          </a:ln>
        </c:spPr>
        <c:txPr>
          <a:bodyPr/>
          <a:lstStyle/>
          <a:p>
            <a:pPr>
              <a:defRPr sz="1800"/>
            </a:pPr>
            <a:endParaRPr lang="en-US"/>
          </a:p>
        </c:txPr>
        <c:crossAx val="-2106573608"/>
        <c:crosses val="autoZero"/>
        <c:auto val="1"/>
        <c:lblAlgn val="ctr"/>
        <c:lblOffset val="100"/>
        <c:noMultiLvlLbl val="0"/>
      </c:catAx>
      <c:valAx>
        <c:axId val="-2106573608"/>
        <c:scaling>
          <c:orientation val="minMax"/>
          <c:max val="30"/>
        </c:scaling>
        <c:delete val="0"/>
        <c:axPos val="l"/>
        <c:majorGridlines>
          <c:spPr>
            <a:ln>
              <a:solidFill>
                <a:srgbClr val="6A737B">
                  <a:lumMod val="40000"/>
                  <a:lumOff val="60000"/>
                </a:srgbClr>
              </a:solidFill>
            </a:ln>
          </c:spPr>
        </c:majorGridlines>
        <c:numFmt formatCode="0" sourceLinked="0"/>
        <c:majorTickMark val="out"/>
        <c:minorTickMark val="none"/>
        <c:tickLblPos val="nextTo"/>
        <c:spPr>
          <a:ln>
            <a:noFill/>
          </a:ln>
        </c:spPr>
        <c:txPr>
          <a:bodyPr/>
          <a:lstStyle/>
          <a:p>
            <a:pPr>
              <a:defRPr sz="1800"/>
            </a:pPr>
            <a:endParaRPr lang="en-US"/>
          </a:p>
        </c:txPr>
        <c:crossAx val="-2106517736"/>
        <c:crosses val="autoZero"/>
        <c:crossBetween val="between"/>
        <c:majorUnit val="10"/>
      </c:valAx>
    </c:plotArea>
    <c:plotVisOnly val="1"/>
    <c:dispBlanksAs val="gap"/>
    <c:showDLblsOverMax val="0"/>
  </c:chart>
  <c:txPr>
    <a:bodyPr/>
    <a:lstStyle/>
    <a:p>
      <a:pPr>
        <a:defRPr sz="1800"/>
      </a:pPr>
      <a:endParaRPr lang="en-US"/>
    </a:p>
  </c:tx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6.4416831969614202E-2"/>
          <c:y val="7.9050577750288176E-2"/>
          <c:w val="0.92331525022929894"/>
          <c:h val="0.72418522077221903"/>
        </c:manualLayout>
      </c:layout>
      <c:barChart>
        <c:barDir val="col"/>
        <c:grouping val="clustered"/>
        <c:varyColors val="0"/>
        <c:ser>
          <c:idx val="0"/>
          <c:order val="0"/>
          <c:tx>
            <c:strRef>
              <c:f>Sheet1!$A$2</c:f>
              <c:strCache>
                <c:ptCount val="1"/>
                <c:pt idx="0">
                  <c:v>% of approvals, houses, 2005-06</c:v>
                </c:pt>
              </c:strCache>
            </c:strRef>
          </c:tx>
          <c:spPr>
            <a:solidFill>
              <a:srgbClr val="F68B33"/>
            </a:solidFill>
            <a:ln w="9525">
              <a:solidFill>
                <a:srgbClr val="FEF0DE"/>
              </a:solidFill>
            </a:ln>
          </c:spPr>
          <c:invertIfNegative val="0"/>
          <c:cat>
            <c:strRef>
              <c:f>Sheet1!$B$1:$K$1</c:f>
              <c:strCache>
                <c:ptCount val="10"/>
                <c:pt idx="0">
                  <c:v>1</c:v>
                </c:pt>
                <c:pt idx="1">
                  <c:v>2</c:v>
                </c:pt>
                <c:pt idx="2">
                  <c:v>3</c:v>
                </c:pt>
                <c:pt idx="3">
                  <c:v>4</c:v>
                </c:pt>
                <c:pt idx="4">
                  <c:v>5</c:v>
                </c:pt>
                <c:pt idx="5">
                  <c:v>6</c:v>
                </c:pt>
                <c:pt idx="6">
                  <c:v>7</c:v>
                </c:pt>
                <c:pt idx="7">
                  <c:v>8</c:v>
                </c:pt>
                <c:pt idx="8">
                  <c:v>9</c:v>
                </c:pt>
                <c:pt idx="9">
                  <c:v>10</c:v>
                </c:pt>
              </c:strCache>
            </c:strRef>
          </c:cat>
          <c:val>
            <c:numRef>
              <c:f>Sheet1!$B$2:$K$2</c:f>
              <c:numCache>
                <c:formatCode>0.0</c:formatCode>
                <c:ptCount val="10"/>
                <c:pt idx="0" formatCode="#,##0">
                  <c:v>0.2</c:v>
                </c:pt>
                <c:pt idx="1">
                  <c:v>0.7</c:v>
                </c:pt>
                <c:pt idx="2">
                  <c:v>1</c:v>
                </c:pt>
                <c:pt idx="3">
                  <c:v>1.7</c:v>
                </c:pt>
                <c:pt idx="4">
                  <c:v>4.0999999999999996</c:v>
                </c:pt>
                <c:pt idx="5">
                  <c:v>6.7</c:v>
                </c:pt>
                <c:pt idx="6" formatCode="#,##0">
                  <c:v>6.2</c:v>
                </c:pt>
                <c:pt idx="7">
                  <c:v>31.1</c:v>
                </c:pt>
                <c:pt idx="8">
                  <c:v>30.9</c:v>
                </c:pt>
                <c:pt idx="9">
                  <c:v>17.3</c:v>
                </c:pt>
              </c:numCache>
            </c:numRef>
          </c:val>
          <c:extLst>
            <c:ext xmlns:c16="http://schemas.microsoft.com/office/drawing/2014/chart" uri="{C3380CC4-5D6E-409C-BE32-E72D297353CC}">
              <c16:uniqueId val="{00000000-C64C-4CAC-ACA7-7B340183CB28}"/>
            </c:ext>
          </c:extLst>
        </c:ser>
        <c:ser>
          <c:idx val="1"/>
          <c:order val="1"/>
          <c:tx>
            <c:strRef>
              <c:f>Sheet1!$A$3</c:f>
              <c:strCache>
                <c:ptCount val="1"/>
                <c:pt idx="0">
                  <c:v>% of approvals, houses, 2013-14</c:v>
                </c:pt>
              </c:strCache>
            </c:strRef>
          </c:tx>
          <c:spPr>
            <a:solidFill>
              <a:srgbClr val="A02226"/>
            </a:solidFill>
            <a:ln w="9525">
              <a:solidFill>
                <a:srgbClr val="FEF0DE"/>
              </a:solidFill>
            </a:ln>
          </c:spPr>
          <c:invertIfNegative val="0"/>
          <c:cat>
            <c:strRef>
              <c:f>Sheet1!$B$1:$K$1</c:f>
              <c:strCache>
                <c:ptCount val="10"/>
                <c:pt idx="0">
                  <c:v>1</c:v>
                </c:pt>
                <c:pt idx="1">
                  <c:v>2</c:v>
                </c:pt>
                <c:pt idx="2">
                  <c:v>3</c:v>
                </c:pt>
                <c:pt idx="3">
                  <c:v>4</c:v>
                </c:pt>
                <c:pt idx="4">
                  <c:v>5</c:v>
                </c:pt>
                <c:pt idx="5">
                  <c:v>6</c:v>
                </c:pt>
                <c:pt idx="6">
                  <c:v>7</c:v>
                </c:pt>
                <c:pt idx="7">
                  <c:v>8</c:v>
                </c:pt>
                <c:pt idx="8">
                  <c:v>9</c:v>
                </c:pt>
                <c:pt idx="9">
                  <c:v>10</c:v>
                </c:pt>
              </c:strCache>
            </c:strRef>
          </c:cat>
          <c:val>
            <c:numRef>
              <c:f>Sheet1!$B$3:$K$3</c:f>
              <c:numCache>
                <c:formatCode>0.0</c:formatCode>
                <c:ptCount val="10"/>
                <c:pt idx="0" formatCode="#,##0.0">
                  <c:v>0.1</c:v>
                </c:pt>
                <c:pt idx="1">
                  <c:v>0.1</c:v>
                </c:pt>
                <c:pt idx="2">
                  <c:v>0.4</c:v>
                </c:pt>
                <c:pt idx="3">
                  <c:v>0.6</c:v>
                </c:pt>
                <c:pt idx="4">
                  <c:v>2.1</c:v>
                </c:pt>
                <c:pt idx="5">
                  <c:v>2.9</c:v>
                </c:pt>
                <c:pt idx="6" formatCode="#,##0">
                  <c:v>9.4</c:v>
                </c:pt>
                <c:pt idx="7">
                  <c:v>26.7</c:v>
                </c:pt>
                <c:pt idx="8">
                  <c:v>32.1</c:v>
                </c:pt>
                <c:pt idx="9">
                  <c:v>25.6</c:v>
                </c:pt>
              </c:numCache>
            </c:numRef>
          </c:val>
          <c:extLst>
            <c:ext xmlns:c16="http://schemas.microsoft.com/office/drawing/2014/chart" uri="{C3380CC4-5D6E-409C-BE32-E72D297353CC}">
              <c16:uniqueId val="{00000001-C64C-4CAC-ACA7-7B340183CB28}"/>
            </c:ext>
          </c:extLst>
        </c:ser>
        <c:dLbls>
          <c:showLegendKey val="0"/>
          <c:showVal val="0"/>
          <c:showCatName val="0"/>
          <c:showSerName val="0"/>
          <c:showPercent val="0"/>
          <c:showBubbleSize val="0"/>
        </c:dLbls>
        <c:gapWidth val="50"/>
        <c:axId val="-2106517736"/>
        <c:axId val="-2106573608"/>
      </c:barChart>
      <c:catAx>
        <c:axId val="-2106517736"/>
        <c:scaling>
          <c:orientation val="minMax"/>
        </c:scaling>
        <c:delete val="0"/>
        <c:axPos val="b"/>
        <c:numFmt formatCode="General" sourceLinked="1"/>
        <c:majorTickMark val="out"/>
        <c:minorTickMark val="none"/>
        <c:tickLblPos val="nextTo"/>
        <c:spPr>
          <a:ln>
            <a:solidFill>
              <a:srgbClr val="000000"/>
            </a:solidFill>
          </a:ln>
        </c:spPr>
        <c:txPr>
          <a:bodyPr/>
          <a:lstStyle/>
          <a:p>
            <a:pPr>
              <a:defRPr sz="1800"/>
            </a:pPr>
            <a:endParaRPr lang="en-US"/>
          </a:p>
        </c:txPr>
        <c:crossAx val="-2106573608"/>
        <c:crosses val="autoZero"/>
        <c:auto val="1"/>
        <c:lblAlgn val="ctr"/>
        <c:lblOffset val="100"/>
        <c:noMultiLvlLbl val="0"/>
      </c:catAx>
      <c:valAx>
        <c:axId val="-2106573608"/>
        <c:scaling>
          <c:orientation val="minMax"/>
          <c:max val="40"/>
        </c:scaling>
        <c:delete val="0"/>
        <c:axPos val="l"/>
        <c:majorGridlines>
          <c:spPr>
            <a:ln>
              <a:solidFill>
                <a:srgbClr val="6A737B">
                  <a:lumMod val="40000"/>
                  <a:lumOff val="60000"/>
                </a:srgbClr>
              </a:solidFill>
            </a:ln>
          </c:spPr>
        </c:majorGridlines>
        <c:numFmt formatCode="0" sourceLinked="0"/>
        <c:majorTickMark val="out"/>
        <c:minorTickMark val="none"/>
        <c:tickLblPos val="nextTo"/>
        <c:spPr>
          <a:ln>
            <a:noFill/>
          </a:ln>
        </c:spPr>
        <c:txPr>
          <a:bodyPr/>
          <a:lstStyle/>
          <a:p>
            <a:pPr>
              <a:defRPr sz="1800"/>
            </a:pPr>
            <a:endParaRPr lang="en-US"/>
          </a:p>
        </c:txPr>
        <c:crossAx val="-2106517736"/>
        <c:crosses val="autoZero"/>
        <c:crossBetween val="between"/>
        <c:majorUnit val="10"/>
      </c:valAx>
    </c:plotArea>
    <c:plotVisOnly val="1"/>
    <c:dispBlanksAs val="gap"/>
    <c:showDLblsOverMax val="0"/>
  </c:chart>
  <c:txPr>
    <a:bodyPr/>
    <a:lstStyle/>
    <a:p>
      <a:pPr>
        <a:defRPr sz="1800"/>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bwMode="auto">
          <a:xfrm>
            <a:off x="0" y="0"/>
            <a:ext cx="4308130" cy="719113"/>
          </a:xfrm>
          <a:prstGeom prst="rect">
            <a:avLst/>
          </a:prstGeom>
          <a:noFill/>
          <a:ln w="9525">
            <a:noFill/>
            <a:miter lim="800000"/>
            <a:headEnd/>
            <a:tailEnd/>
          </a:ln>
          <a:effectLst/>
        </p:spPr>
        <p:txBody>
          <a:bodyPr vert="horz" wrap="square" lIns="132890" tIns="66445" rIns="132890" bIns="66445" numCol="1" anchor="t" anchorCtr="0" compatLnSpc="1">
            <a:prstTxWarp prst="textNoShape">
              <a:avLst/>
            </a:prstTxWarp>
          </a:bodyPr>
          <a:lstStyle>
            <a:lvl1pPr>
              <a:defRPr sz="1700"/>
            </a:lvl1pPr>
          </a:lstStyle>
          <a:p>
            <a:endParaRPr lang="en-US"/>
          </a:p>
        </p:txBody>
      </p:sp>
      <p:sp>
        <p:nvSpPr>
          <p:cNvPr id="125955" name="Rectangle 3"/>
          <p:cNvSpPr>
            <a:spLocks noGrp="1" noChangeArrowheads="1"/>
          </p:cNvSpPr>
          <p:nvPr>
            <p:ph type="dt" idx="1"/>
          </p:nvPr>
        </p:nvSpPr>
        <p:spPr bwMode="auto">
          <a:xfrm>
            <a:off x="5628888" y="0"/>
            <a:ext cx="4308130" cy="719113"/>
          </a:xfrm>
          <a:prstGeom prst="rect">
            <a:avLst/>
          </a:prstGeom>
          <a:noFill/>
          <a:ln w="9525">
            <a:noFill/>
            <a:miter lim="800000"/>
            <a:headEnd/>
            <a:tailEnd/>
          </a:ln>
          <a:effectLst/>
        </p:spPr>
        <p:txBody>
          <a:bodyPr vert="horz" wrap="square" lIns="132890" tIns="66445" rIns="132890" bIns="66445" numCol="1" anchor="t" anchorCtr="0" compatLnSpc="1">
            <a:prstTxWarp prst="textNoShape">
              <a:avLst/>
            </a:prstTxWarp>
          </a:bodyPr>
          <a:lstStyle>
            <a:lvl1pPr algn="r">
              <a:defRPr sz="1700"/>
            </a:lvl1pPr>
          </a:lstStyle>
          <a:p>
            <a:endParaRPr lang="en-US"/>
          </a:p>
        </p:txBody>
      </p:sp>
      <p:sp>
        <p:nvSpPr>
          <p:cNvPr id="125956" name="Rectangle 4"/>
          <p:cNvSpPr>
            <a:spLocks noGrp="1" noRot="1" noChangeAspect="1" noChangeArrowheads="1" noTextEdit="1"/>
          </p:cNvSpPr>
          <p:nvPr>
            <p:ph type="sldImg" idx="2"/>
          </p:nvPr>
        </p:nvSpPr>
        <p:spPr bwMode="auto">
          <a:xfrm>
            <a:off x="862013" y="1077913"/>
            <a:ext cx="8216900" cy="5387975"/>
          </a:xfrm>
          <a:prstGeom prst="rect">
            <a:avLst/>
          </a:prstGeom>
          <a:noFill/>
          <a:ln w="9525">
            <a:solidFill>
              <a:srgbClr val="000000"/>
            </a:solidFill>
            <a:miter lim="800000"/>
            <a:headEnd/>
            <a:tailEnd/>
          </a:ln>
          <a:effectLst/>
        </p:spPr>
      </p:sp>
      <p:sp>
        <p:nvSpPr>
          <p:cNvPr id="125957" name="Rectangle 5"/>
          <p:cNvSpPr>
            <a:spLocks noGrp="1" noChangeArrowheads="1"/>
          </p:cNvSpPr>
          <p:nvPr>
            <p:ph type="body" sz="quarter" idx="3"/>
          </p:nvPr>
        </p:nvSpPr>
        <p:spPr bwMode="auto">
          <a:xfrm>
            <a:off x="993470" y="6825826"/>
            <a:ext cx="7952399" cy="6465119"/>
          </a:xfrm>
          <a:prstGeom prst="rect">
            <a:avLst/>
          </a:prstGeom>
          <a:noFill/>
          <a:ln w="9525">
            <a:noFill/>
            <a:miter lim="800000"/>
            <a:headEnd/>
            <a:tailEnd/>
          </a:ln>
          <a:effectLst/>
        </p:spPr>
        <p:txBody>
          <a:bodyPr vert="horz" wrap="square" lIns="132890" tIns="66445" rIns="132890" bIns="66445" numCol="1" anchor="t" anchorCtr="0" compatLnSpc="1">
            <a:prstTxWarp prst="textNoShape">
              <a:avLst/>
            </a:prstTxWarp>
          </a:bodyPr>
          <a:lstStyle/>
          <a:p>
            <a:pPr lvl="0"/>
            <a:r>
              <a:rPr lang="en-US" dirty="0"/>
              <a:t>Chart title:</a:t>
            </a:r>
          </a:p>
          <a:p>
            <a:pPr lvl="0"/>
            <a:r>
              <a:rPr lang="en-US" dirty="0"/>
              <a:t>Y-axis label:</a:t>
            </a:r>
          </a:p>
          <a:p>
            <a:pPr lvl="0"/>
            <a:r>
              <a:rPr lang="en-US" dirty="0"/>
              <a:t>Note(s):</a:t>
            </a:r>
          </a:p>
          <a:p>
            <a:pPr lvl="0"/>
            <a:r>
              <a:rPr lang="en-US" dirty="0"/>
              <a:t>Source(s):</a:t>
            </a:r>
          </a:p>
          <a:p>
            <a:pPr lvl="0"/>
            <a:r>
              <a:rPr lang="en-US" dirty="0"/>
              <a:t>Spreadsheet file path:</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5958" name="Rectangle 6"/>
          <p:cNvSpPr>
            <a:spLocks noGrp="1" noChangeArrowheads="1"/>
          </p:cNvSpPr>
          <p:nvPr>
            <p:ph type="ftr" sz="quarter" idx="4"/>
          </p:nvPr>
        </p:nvSpPr>
        <p:spPr bwMode="auto">
          <a:xfrm>
            <a:off x="0" y="13647053"/>
            <a:ext cx="4308130" cy="719113"/>
          </a:xfrm>
          <a:prstGeom prst="rect">
            <a:avLst/>
          </a:prstGeom>
          <a:noFill/>
          <a:ln w="9525">
            <a:noFill/>
            <a:miter lim="800000"/>
            <a:headEnd/>
            <a:tailEnd/>
          </a:ln>
          <a:effectLst/>
        </p:spPr>
        <p:txBody>
          <a:bodyPr vert="horz" wrap="square" lIns="132890" tIns="66445" rIns="132890" bIns="66445" numCol="1" anchor="b" anchorCtr="0" compatLnSpc="1">
            <a:prstTxWarp prst="textNoShape">
              <a:avLst/>
            </a:prstTxWarp>
          </a:bodyPr>
          <a:lstStyle>
            <a:lvl1pPr>
              <a:defRPr sz="1700"/>
            </a:lvl1pPr>
          </a:lstStyle>
          <a:p>
            <a:endParaRPr lang="en-US"/>
          </a:p>
        </p:txBody>
      </p:sp>
      <p:sp>
        <p:nvSpPr>
          <p:cNvPr id="125959" name="Rectangle 7"/>
          <p:cNvSpPr>
            <a:spLocks noGrp="1" noChangeArrowheads="1"/>
          </p:cNvSpPr>
          <p:nvPr>
            <p:ph type="sldNum" sz="quarter" idx="5"/>
          </p:nvPr>
        </p:nvSpPr>
        <p:spPr bwMode="auto">
          <a:xfrm>
            <a:off x="5628888" y="13647053"/>
            <a:ext cx="4308130" cy="719113"/>
          </a:xfrm>
          <a:prstGeom prst="rect">
            <a:avLst/>
          </a:prstGeom>
          <a:noFill/>
          <a:ln w="9525">
            <a:noFill/>
            <a:miter lim="800000"/>
            <a:headEnd/>
            <a:tailEnd/>
          </a:ln>
          <a:effectLst/>
        </p:spPr>
        <p:txBody>
          <a:bodyPr vert="horz" wrap="square" lIns="132890" tIns="66445" rIns="132890" bIns="66445" numCol="1" anchor="b" anchorCtr="0" compatLnSpc="1">
            <a:prstTxWarp prst="textNoShape">
              <a:avLst/>
            </a:prstTxWarp>
          </a:bodyPr>
          <a:lstStyle>
            <a:lvl1pPr algn="r">
              <a:defRPr sz="1700"/>
            </a:lvl1pPr>
          </a:lstStyle>
          <a:p>
            <a:fld id="{EE67FFEB-41A8-4E33-A442-87C345D03039}" type="slidenum">
              <a:rPr lang="en-US"/>
              <a:pPr/>
              <a:t>‹#›</a:t>
            </a:fld>
            <a:endParaRPr lang="en-US"/>
          </a:p>
        </p:txBody>
      </p:sp>
    </p:spTree>
    <p:extLst>
      <p:ext uri="{BB962C8B-B14F-4D97-AF65-F5344CB8AC3E}">
        <p14:creationId xmlns:p14="http://schemas.microsoft.com/office/powerpoint/2010/main" val="20997293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879" kern="1200" baseline="0">
        <a:solidFill>
          <a:schemeClr val="tx1"/>
        </a:solidFill>
        <a:latin typeface="Arial" charset="0"/>
        <a:ea typeface="ＭＳ Ｐゴシック" pitchFamily="34" charset="-128"/>
        <a:cs typeface="+mn-cs"/>
      </a:defRPr>
    </a:lvl1pPr>
    <a:lvl2pPr marL="334678" algn="l" rtl="0" fontAlgn="base">
      <a:spcBef>
        <a:spcPct val="30000"/>
      </a:spcBef>
      <a:spcAft>
        <a:spcPct val="0"/>
      </a:spcAft>
      <a:defRPr sz="879" kern="1200">
        <a:solidFill>
          <a:schemeClr val="tx1"/>
        </a:solidFill>
        <a:latin typeface="Arial" charset="0"/>
        <a:ea typeface="ＭＳ Ｐゴシック" pitchFamily="34" charset="-128"/>
        <a:cs typeface="+mn-cs"/>
      </a:defRPr>
    </a:lvl2pPr>
    <a:lvl3pPr marL="669357" algn="l" rtl="0" fontAlgn="base">
      <a:spcBef>
        <a:spcPct val="30000"/>
      </a:spcBef>
      <a:spcAft>
        <a:spcPct val="0"/>
      </a:spcAft>
      <a:defRPr sz="879" kern="1200">
        <a:solidFill>
          <a:schemeClr val="tx1"/>
        </a:solidFill>
        <a:latin typeface="Arial" charset="0"/>
        <a:ea typeface="ＭＳ Ｐゴシック" pitchFamily="34" charset="-128"/>
        <a:cs typeface="+mn-cs"/>
      </a:defRPr>
    </a:lvl3pPr>
    <a:lvl4pPr marL="1004035" algn="l" rtl="0" fontAlgn="base">
      <a:spcBef>
        <a:spcPct val="30000"/>
      </a:spcBef>
      <a:spcAft>
        <a:spcPct val="0"/>
      </a:spcAft>
      <a:defRPr sz="879" kern="1200">
        <a:solidFill>
          <a:schemeClr val="tx1"/>
        </a:solidFill>
        <a:latin typeface="Arial" charset="0"/>
        <a:ea typeface="ＭＳ Ｐゴシック" pitchFamily="34" charset="-128"/>
        <a:cs typeface="+mn-cs"/>
      </a:defRPr>
    </a:lvl4pPr>
    <a:lvl5pPr marL="1338713" algn="l" rtl="0" fontAlgn="base">
      <a:spcBef>
        <a:spcPct val="30000"/>
      </a:spcBef>
      <a:spcAft>
        <a:spcPct val="0"/>
      </a:spcAft>
      <a:defRPr sz="879" kern="1200">
        <a:solidFill>
          <a:schemeClr val="tx1"/>
        </a:solidFill>
        <a:latin typeface="Arial" charset="0"/>
        <a:ea typeface="ＭＳ Ｐゴシック" pitchFamily="34" charset="-128"/>
        <a:cs typeface="+mn-cs"/>
      </a:defRPr>
    </a:lvl5pPr>
    <a:lvl6pPr marL="1673391" algn="l" defTabSz="669357" rtl="0" eaLnBrk="1" latinLnBrk="0" hangingPunct="1">
      <a:defRPr sz="879" kern="1200">
        <a:solidFill>
          <a:schemeClr val="tx1"/>
        </a:solidFill>
        <a:latin typeface="+mn-lt"/>
        <a:ea typeface="+mn-ea"/>
        <a:cs typeface="+mn-cs"/>
      </a:defRPr>
    </a:lvl6pPr>
    <a:lvl7pPr marL="2008070" algn="l" defTabSz="669357" rtl="0" eaLnBrk="1" latinLnBrk="0" hangingPunct="1">
      <a:defRPr sz="879" kern="1200">
        <a:solidFill>
          <a:schemeClr val="tx1"/>
        </a:solidFill>
        <a:latin typeface="+mn-lt"/>
        <a:ea typeface="+mn-ea"/>
        <a:cs typeface="+mn-cs"/>
      </a:defRPr>
    </a:lvl7pPr>
    <a:lvl8pPr marL="2342748" algn="l" defTabSz="669357" rtl="0" eaLnBrk="1" latinLnBrk="0" hangingPunct="1">
      <a:defRPr sz="879" kern="1200">
        <a:solidFill>
          <a:schemeClr val="tx1"/>
        </a:solidFill>
        <a:latin typeface="+mn-lt"/>
        <a:ea typeface="+mn-ea"/>
        <a:cs typeface="+mn-cs"/>
      </a:defRPr>
    </a:lvl8pPr>
    <a:lvl9pPr marL="2677427" algn="l" defTabSz="669357" rtl="0" eaLnBrk="1" latinLnBrk="0" hangingPunct="1">
      <a:defRPr sz="87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2013" y="1077913"/>
            <a:ext cx="8216900" cy="5387975"/>
          </a:xfrm>
        </p:spPr>
      </p:sp>
      <p:sp>
        <p:nvSpPr>
          <p:cNvPr id="3" name="Notes Placeholder 2"/>
          <p:cNvSpPr>
            <a:spLocks noGrp="1"/>
          </p:cNvSpPr>
          <p:nvPr>
            <p:ph type="body" idx="1"/>
          </p:nvPr>
        </p:nvSpPr>
        <p:spPr/>
        <p:txBody>
          <a:bodyPr/>
          <a:lstStyle/>
          <a:p>
            <a:pPr lvl="0"/>
            <a:endParaRPr lang="en-AU" sz="900" i="1" dirty="0"/>
          </a:p>
          <a:p>
            <a:pPr lvl="0"/>
            <a:endParaRPr lang="en-AU" sz="900" i="1" dirty="0"/>
          </a:p>
          <a:p>
            <a:pPr lvl="0"/>
            <a:r>
              <a:rPr lang="en-AU" sz="900" i="1" dirty="0"/>
              <a:t>Notes: Weighted price deciles are calculated by ranking LGAs from lowest to highest according to their median price values, and dividing into deciles weighted by the total dwelling stock in each LGA so that each decile has a similar number of dwellings. For example, in 2016-17, each decile has a dwelling stock of approximately 987,000 for houses and 947,000 dwellings for units, apartments (LGAs without price data were excluded). All building approvals for an LGA are assigned to the decile that it sits in. An LGA may not be in the same decile in both 2005–06 and 2016–17. LGAs are as they were in 2006 (for 2005-06) and 2016 (for 2016-17), with best available price data assigned to that LGA, some small LGAs excluded. Units, apartments and townhouses includes approvals for units, apartments, flats, semi-detached, row or terrace houses or townhouses. </a:t>
            </a:r>
          </a:p>
          <a:p>
            <a:pPr lvl="0"/>
            <a:r>
              <a:rPr lang="en-AU" sz="900" i="1" dirty="0"/>
              <a:t>Source: Grattan analysis based on CoreLogic data; ABS Census; ABS 8731.0 Building Approvals.</a:t>
            </a:r>
          </a:p>
          <a:p>
            <a:pPr lvl="0"/>
            <a:endParaRPr lang="en-AU" sz="900" i="1" dirty="0"/>
          </a:p>
          <a:p>
            <a:pPr lvl="0"/>
            <a:r>
              <a:rPr lang="en-AU" sz="900" i="1" dirty="0"/>
              <a:t>Location: C:\Users\wiltshire\Dropbox (Grattan Institute)\Housing affordability\Presentations and Media\Media\Ong rebuttal\Ong rebuttal - UPDATED.pptx </a:t>
            </a:r>
          </a:p>
          <a:p>
            <a:pPr lvl="0"/>
            <a:endParaRPr lang="en-US" sz="900" i="1" dirty="0"/>
          </a:p>
          <a:p>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1</a:t>
            </a:fld>
            <a:endParaRPr lang="en-US"/>
          </a:p>
        </p:txBody>
      </p:sp>
    </p:spTree>
    <p:extLst>
      <p:ext uri="{BB962C8B-B14F-4D97-AF65-F5344CB8AC3E}">
        <p14:creationId xmlns:p14="http://schemas.microsoft.com/office/powerpoint/2010/main" val="3451708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2013" y="1077913"/>
            <a:ext cx="8216900" cy="5387975"/>
          </a:xfrm>
        </p:spPr>
      </p:sp>
      <p:sp>
        <p:nvSpPr>
          <p:cNvPr id="3" name="Notes Placeholder 2"/>
          <p:cNvSpPr>
            <a:spLocks noGrp="1"/>
          </p:cNvSpPr>
          <p:nvPr>
            <p:ph type="body" idx="1"/>
          </p:nvPr>
        </p:nvSpPr>
        <p:spPr/>
        <p:txBody>
          <a:bodyPr/>
          <a:lstStyle/>
          <a:p>
            <a:endParaRPr lang="en-AU" dirty="0"/>
          </a:p>
          <a:p>
            <a:endParaRPr lang="en-AU" dirty="0"/>
          </a:p>
          <a:p>
            <a:pPr lvl="0"/>
            <a:r>
              <a:rPr lang="en-AU" sz="900" dirty="0"/>
              <a:t>Most new houses are in LGAs with price around the median; new units are in higher price brackets </a:t>
            </a:r>
            <a:endParaRPr lang="en-AU" sz="900" i="1" dirty="0"/>
          </a:p>
          <a:p>
            <a:pPr lvl="0"/>
            <a:endParaRPr lang="en-AU" sz="900" i="1"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AU" sz="900" kern="1200" baseline="0" dirty="0">
                <a:solidFill>
                  <a:schemeClr val="tx1"/>
                </a:solidFill>
                <a:latin typeface="Arial" charset="0"/>
                <a:ea typeface="ＭＳ Ｐゴシック" pitchFamily="34" charset="-128"/>
                <a:cs typeface="Arial"/>
              </a:rPr>
              <a:t>Share of new housing and unit approvals (per cent) in </a:t>
            </a:r>
            <a:r>
              <a:rPr lang="en-AU" sz="900" dirty="0">
                <a:cs typeface="Arial"/>
              </a:rPr>
              <a:t>2005-06 and 2016-17</a:t>
            </a:r>
            <a:r>
              <a:rPr lang="en-US" sz="900" dirty="0">
                <a:cs typeface="Arial"/>
              </a:rPr>
              <a:t> </a:t>
            </a:r>
            <a:r>
              <a:rPr lang="en-AU" sz="900" kern="1200" baseline="0" dirty="0">
                <a:solidFill>
                  <a:schemeClr val="tx1"/>
                </a:solidFill>
                <a:latin typeface="Arial" charset="0"/>
                <a:ea typeface="ＭＳ Ｐゴシック" pitchFamily="34" charset="-128"/>
                <a:cs typeface="Arial"/>
              </a:rPr>
              <a:t>in each LGA, ranked by </a:t>
            </a:r>
            <a:r>
              <a:rPr lang="en-AU" sz="900" dirty="0">
                <a:cs typeface="Arial"/>
              </a:rPr>
              <a:t>weighted </a:t>
            </a:r>
            <a:r>
              <a:rPr lang="en-AU" sz="900" kern="1200" baseline="0" dirty="0">
                <a:solidFill>
                  <a:schemeClr val="tx1"/>
                </a:solidFill>
                <a:latin typeface="Arial" charset="0"/>
                <a:ea typeface="ＭＳ Ｐゴシック" pitchFamily="34" charset="-128"/>
                <a:cs typeface="Arial"/>
              </a:rPr>
              <a:t>median house and unit price deciles</a:t>
            </a:r>
          </a:p>
          <a:p>
            <a:pPr lvl="0"/>
            <a:endParaRPr lang="en-AU" sz="900" i="1" dirty="0"/>
          </a:p>
          <a:p>
            <a:pPr lvl="0"/>
            <a:endParaRPr lang="en-AU" sz="900" i="1" dirty="0"/>
          </a:p>
          <a:p>
            <a:pPr lvl="0"/>
            <a:r>
              <a:rPr lang="en-AU" sz="900" i="1" dirty="0"/>
              <a:t>Notes: Weighted price deciles are calculated by ranking LGAs from lowest to highest according to their median price values, and dividing into deciles weighted by the total dwelling stock in each LGA so that each decile has a similar number of dwellings. For example, in 2016-17, each decile has a dwelling stock of approximately 987,000 for houses and 947,000 dwellings for units, apartments (LGAs without price data were excluded). All building approvals for an LGA are assigned to the decile that it sits in. An LGA may not be in the same decile in both 2005–06 and 2016–17. LGAs are as they were in 2006 (for 2005-06) and 2016 (for 2016-17), with best available price data assigned to that LGA, some small LGAs excluded. Units, apartments and townhouses includes approvals for units, apartments, flats, semi-detached, row or terrace houses or townhouses. </a:t>
            </a:r>
          </a:p>
          <a:p>
            <a:pPr lvl="0"/>
            <a:r>
              <a:rPr lang="en-AU" sz="900" i="1" dirty="0"/>
              <a:t>Source: Grattan analysis based on CoreLogic data; ABS Census; ABS 8731.0 Building Approvals.</a:t>
            </a:r>
          </a:p>
          <a:p>
            <a:pPr lvl="0"/>
            <a:endParaRPr lang="en-AU" sz="900" i="1" dirty="0"/>
          </a:p>
          <a:p>
            <a:pPr lvl="0"/>
            <a:r>
              <a:rPr lang="en-AU" sz="900" i="1" dirty="0"/>
              <a:t>Location: C:\Users\wiltshire\Dropbox (Grattan Institute)\Housing affordability\Presentations and Media\Media\Ong rebuttal\Ong rebuttal - UPDATED.pptx </a:t>
            </a:r>
          </a:p>
          <a:p>
            <a:pPr lvl="0"/>
            <a:endParaRPr lang="en-US" sz="900" i="1" dirty="0"/>
          </a:p>
          <a:p>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2</a:t>
            </a:fld>
            <a:endParaRPr lang="en-US"/>
          </a:p>
        </p:txBody>
      </p:sp>
    </p:spTree>
    <p:extLst>
      <p:ext uri="{BB962C8B-B14F-4D97-AF65-F5344CB8AC3E}">
        <p14:creationId xmlns:p14="http://schemas.microsoft.com/office/powerpoint/2010/main" val="3798732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Chart Placeholder 2"/>
          <p:cNvSpPr>
            <a:spLocks noGrp="1"/>
          </p:cNvSpPr>
          <p:nvPr>
            <p:ph type="chart" sz="quarter" idx="10"/>
          </p:nvPr>
        </p:nvSpPr>
        <p:spPr>
          <a:xfrm>
            <a:off x="-100892" y="-92291"/>
            <a:ext cx="9957642" cy="6548388"/>
          </a:xfrm>
          <a:prstGeom prst="rect">
            <a:avLst/>
          </a:prstGeom>
        </p:spPr>
        <p:txBody>
          <a:bodyPr/>
          <a:lstStyle/>
          <a:p>
            <a:r>
              <a:rPr lang="en-US"/>
              <a:t>Click icon to add chart</a:t>
            </a:r>
            <a:endParaRPr lang="en-AU"/>
          </a:p>
        </p:txBody>
      </p:sp>
    </p:spTree>
    <p:extLst>
      <p:ext uri="{BB962C8B-B14F-4D97-AF65-F5344CB8AC3E}">
        <p14:creationId xmlns:p14="http://schemas.microsoft.com/office/powerpoint/2010/main" val="77773492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763643"/>
      </p:ext>
    </p:extLst>
  </p:cSld>
  <p:clrMap bg1="lt1" tx1="dk1" bg2="lt2" tx2="dk2" accent1="accent1" accent2="accent2" accent3="accent3" accent4="accent4" accent5="accent5" accent6="accent6" hlink="hlink" folHlink="folHlink"/>
  <p:sldLayoutIdLst>
    <p:sldLayoutId id="2147483684" r:id="rId1"/>
  </p:sldLayoutIdLst>
  <p:hf hdr="0" ftr="0" dt="0"/>
  <p:txStyles>
    <p:titleStyle>
      <a:lvl1pPr algn="l" rtl="0" eaLnBrk="1" fontAlgn="base" hangingPunct="1">
        <a:spcBef>
          <a:spcPct val="0"/>
        </a:spcBef>
        <a:spcAft>
          <a:spcPct val="0"/>
        </a:spcAft>
        <a:defRPr b="1">
          <a:solidFill>
            <a:schemeClr val="tx1"/>
          </a:solidFill>
          <a:latin typeface="+mj-lt"/>
          <a:ea typeface="+mj-ea"/>
          <a:cs typeface="+mj-cs"/>
        </a:defRPr>
      </a:lvl1pPr>
      <a:lvl2pPr algn="l" rtl="0" eaLnBrk="1" fontAlgn="base" hangingPunct="1">
        <a:spcBef>
          <a:spcPct val="0"/>
        </a:spcBef>
        <a:spcAft>
          <a:spcPct val="0"/>
        </a:spcAft>
        <a:defRPr b="1">
          <a:solidFill>
            <a:schemeClr val="tx1"/>
          </a:solidFill>
          <a:latin typeface="Arial" charset="0"/>
          <a:ea typeface="ＭＳ Ｐゴシック" pitchFamily="34" charset="-128"/>
        </a:defRPr>
      </a:lvl2pPr>
      <a:lvl3pPr algn="l" rtl="0" eaLnBrk="1" fontAlgn="base" hangingPunct="1">
        <a:spcBef>
          <a:spcPct val="0"/>
        </a:spcBef>
        <a:spcAft>
          <a:spcPct val="0"/>
        </a:spcAft>
        <a:defRPr b="1">
          <a:solidFill>
            <a:schemeClr val="tx1"/>
          </a:solidFill>
          <a:latin typeface="Arial" charset="0"/>
          <a:ea typeface="ＭＳ Ｐゴシック" pitchFamily="34" charset="-128"/>
        </a:defRPr>
      </a:lvl3pPr>
      <a:lvl4pPr algn="l" rtl="0" eaLnBrk="1" fontAlgn="base" hangingPunct="1">
        <a:spcBef>
          <a:spcPct val="0"/>
        </a:spcBef>
        <a:spcAft>
          <a:spcPct val="0"/>
        </a:spcAft>
        <a:defRPr b="1">
          <a:solidFill>
            <a:schemeClr val="tx1"/>
          </a:solidFill>
          <a:latin typeface="Arial" charset="0"/>
          <a:ea typeface="ＭＳ Ｐゴシック" pitchFamily="34" charset="-128"/>
        </a:defRPr>
      </a:lvl4pPr>
      <a:lvl5pPr algn="l" rtl="0" eaLnBrk="1" fontAlgn="base" hangingPunct="1">
        <a:spcBef>
          <a:spcPct val="0"/>
        </a:spcBef>
        <a:spcAft>
          <a:spcPct val="0"/>
        </a:spcAft>
        <a:defRPr b="1">
          <a:solidFill>
            <a:schemeClr val="tx1"/>
          </a:solidFill>
          <a:latin typeface="Arial" charset="0"/>
          <a:ea typeface="ＭＳ Ｐゴシック" pitchFamily="34" charset="-128"/>
        </a:defRPr>
      </a:lvl5pPr>
      <a:lvl6pPr marL="281031" algn="l" rtl="0" eaLnBrk="1" fontAlgn="base" hangingPunct="1">
        <a:spcBef>
          <a:spcPct val="0"/>
        </a:spcBef>
        <a:spcAft>
          <a:spcPct val="0"/>
        </a:spcAft>
        <a:defRPr b="1">
          <a:solidFill>
            <a:schemeClr val="tx1"/>
          </a:solidFill>
          <a:latin typeface="Arial" charset="0"/>
          <a:ea typeface="ＭＳ Ｐゴシック" pitchFamily="34" charset="-128"/>
        </a:defRPr>
      </a:lvl6pPr>
      <a:lvl7pPr marL="562063" algn="l" rtl="0" eaLnBrk="1" fontAlgn="base" hangingPunct="1">
        <a:spcBef>
          <a:spcPct val="0"/>
        </a:spcBef>
        <a:spcAft>
          <a:spcPct val="0"/>
        </a:spcAft>
        <a:defRPr b="1">
          <a:solidFill>
            <a:schemeClr val="tx1"/>
          </a:solidFill>
          <a:latin typeface="Arial" charset="0"/>
          <a:ea typeface="ＭＳ Ｐゴシック" pitchFamily="34" charset="-128"/>
        </a:defRPr>
      </a:lvl7pPr>
      <a:lvl8pPr marL="843094" algn="l" rtl="0" eaLnBrk="1" fontAlgn="base" hangingPunct="1">
        <a:spcBef>
          <a:spcPct val="0"/>
        </a:spcBef>
        <a:spcAft>
          <a:spcPct val="0"/>
        </a:spcAft>
        <a:defRPr b="1">
          <a:solidFill>
            <a:schemeClr val="tx1"/>
          </a:solidFill>
          <a:latin typeface="Arial" charset="0"/>
          <a:ea typeface="ＭＳ Ｐゴシック" pitchFamily="34" charset="-128"/>
        </a:defRPr>
      </a:lvl8pPr>
      <a:lvl9pPr marL="1124125" algn="l" rtl="0" eaLnBrk="1" fontAlgn="base" hangingPunct="1">
        <a:spcBef>
          <a:spcPct val="0"/>
        </a:spcBef>
        <a:spcAft>
          <a:spcPct val="0"/>
        </a:spcAft>
        <a:defRPr b="1">
          <a:solidFill>
            <a:schemeClr val="tx1"/>
          </a:solidFill>
          <a:latin typeface="Arial" charset="0"/>
          <a:ea typeface="ＭＳ Ｐゴシック" pitchFamily="34" charset="-128"/>
        </a:defRPr>
      </a:lvl9pPr>
    </p:titleStyle>
    <p:bodyStyle>
      <a:lvl1pPr algn="l" rtl="0" eaLnBrk="1" fontAlgn="base" hangingPunct="1">
        <a:spcBef>
          <a:spcPct val="0"/>
        </a:spcBef>
        <a:spcAft>
          <a:spcPct val="0"/>
        </a:spcAft>
        <a:defRPr sz="736" b="1">
          <a:solidFill>
            <a:schemeClr val="tx1"/>
          </a:solidFill>
          <a:latin typeface="+mn-lt"/>
          <a:ea typeface="+mn-ea"/>
          <a:cs typeface="+mn-cs"/>
        </a:defRPr>
      </a:lvl1pPr>
      <a:lvl2pPr marL="110266" indent="-109291" algn="l" rtl="0" eaLnBrk="1" fontAlgn="base" hangingPunct="1">
        <a:spcBef>
          <a:spcPct val="0"/>
        </a:spcBef>
        <a:spcAft>
          <a:spcPct val="0"/>
        </a:spcAft>
        <a:buSzPct val="130000"/>
        <a:buChar char="•"/>
        <a:defRPr sz="736">
          <a:solidFill>
            <a:schemeClr val="tx1"/>
          </a:solidFill>
          <a:latin typeface="+mn-lt"/>
          <a:ea typeface="+mn-ea"/>
        </a:defRPr>
      </a:lvl2pPr>
      <a:lvl3pPr marL="247855" indent="-136614" algn="l" rtl="0" eaLnBrk="1" fontAlgn="base" hangingPunct="1">
        <a:spcBef>
          <a:spcPct val="0"/>
        </a:spcBef>
        <a:spcAft>
          <a:spcPct val="0"/>
        </a:spcAft>
        <a:buFont typeface="Arial" charset="0"/>
        <a:buChar char="–"/>
        <a:defRPr sz="736">
          <a:solidFill>
            <a:schemeClr val="tx1"/>
          </a:solidFill>
          <a:latin typeface="+mn-lt"/>
          <a:ea typeface="+mn-ea"/>
        </a:defRPr>
      </a:lvl3pPr>
      <a:lvl4pPr marL="344458" indent="-87821" algn="l" rtl="0" eaLnBrk="1" fontAlgn="base" hangingPunct="1">
        <a:spcBef>
          <a:spcPct val="0"/>
        </a:spcBef>
        <a:spcAft>
          <a:spcPct val="0"/>
        </a:spcAft>
        <a:buFont typeface="Arial" charset="0"/>
        <a:buChar char="-"/>
        <a:defRPr sz="736">
          <a:solidFill>
            <a:schemeClr val="tx1"/>
          </a:solidFill>
          <a:latin typeface="+mn-lt"/>
          <a:ea typeface="+mn-ea"/>
        </a:defRPr>
      </a:lvl4pPr>
      <a:lvl5pPr marL="484976" indent="-128805" algn="l" rtl="0" eaLnBrk="1" fontAlgn="base" hangingPunct="1">
        <a:spcBef>
          <a:spcPct val="0"/>
        </a:spcBef>
        <a:spcAft>
          <a:spcPct val="0"/>
        </a:spcAft>
        <a:buFont typeface="Arial" charset="0"/>
        <a:buChar char="&gt;"/>
        <a:defRPr sz="736">
          <a:solidFill>
            <a:schemeClr val="tx1"/>
          </a:solidFill>
          <a:latin typeface="+mn-lt"/>
          <a:ea typeface="+mn-ea"/>
        </a:defRPr>
      </a:lvl5pPr>
      <a:lvl6pPr marL="766006" indent="-128805" algn="l" rtl="0" eaLnBrk="1" fontAlgn="base" hangingPunct="1">
        <a:spcBef>
          <a:spcPct val="0"/>
        </a:spcBef>
        <a:spcAft>
          <a:spcPct val="0"/>
        </a:spcAft>
        <a:buFont typeface="Arial" charset="0"/>
        <a:buChar char="&gt;"/>
        <a:defRPr sz="736">
          <a:solidFill>
            <a:schemeClr val="tx1"/>
          </a:solidFill>
          <a:latin typeface="+mn-lt"/>
          <a:ea typeface="+mn-ea"/>
        </a:defRPr>
      </a:lvl6pPr>
      <a:lvl7pPr marL="1047038" indent="-128805" algn="l" rtl="0" eaLnBrk="1" fontAlgn="base" hangingPunct="1">
        <a:spcBef>
          <a:spcPct val="0"/>
        </a:spcBef>
        <a:spcAft>
          <a:spcPct val="0"/>
        </a:spcAft>
        <a:buFont typeface="Arial" charset="0"/>
        <a:buChar char="&gt;"/>
        <a:defRPr sz="736">
          <a:solidFill>
            <a:schemeClr val="tx1"/>
          </a:solidFill>
          <a:latin typeface="+mn-lt"/>
          <a:ea typeface="+mn-ea"/>
        </a:defRPr>
      </a:lvl7pPr>
      <a:lvl8pPr marL="1328070" indent="-128805" algn="l" rtl="0" eaLnBrk="1" fontAlgn="base" hangingPunct="1">
        <a:spcBef>
          <a:spcPct val="0"/>
        </a:spcBef>
        <a:spcAft>
          <a:spcPct val="0"/>
        </a:spcAft>
        <a:buFont typeface="Arial" charset="0"/>
        <a:buChar char="&gt;"/>
        <a:defRPr sz="736">
          <a:solidFill>
            <a:schemeClr val="tx1"/>
          </a:solidFill>
          <a:latin typeface="+mn-lt"/>
          <a:ea typeface="+mn-ea"/>
        </a:defRPr>
      </a:lvl8pPr>
      <a:lvl9pPr marL="1609101" indent="-128805" algn="l" rtl="0" eaLnBrk="1" fontAlgn="base" hangingPunct="1">
        <a:spcBef>
          <a:spcPct val="0"/>
        </a:spcBef>
        <a:spcAft>
          <a:spcPct val="0"/>
        </a:spcAft>
        <a:buFont typeface="Arial" charset="0"/>
        <a:buChar char="&gt;"/>
        <a:defRPr sz="736">
          <a:solidFill>
            <a:schemeClr val="tx1"/>
          </a:solidFill>
          <a:latin typeface="+mn-lt"/>
          <a:ea typeface="+mn-ea"/>
        </a:defRPr>
      </a:lvl9pPr>
    </p:bodyStyle>
    <p:otherStyle>
      <a:defPPr>
        <a:defRPr lang="en-US"/>
      </a:defPPr>
      <a:lvl1pPr marL="0" algn="l" defTabSz="562063" rtl="0" eaLnBrk="1" latinLnBrk="0" hangingPunct="1">
        <a:defRPr sz="1106" kern="1200">
          <a:solidFill>
            <a:schemeClr val="tx1"/>
          </a:solidFill>
          <a:latin typeface="+mn-lt"/>
          <a:ea typeface="+mn-ea"/>
          <a:cs typeface="+mn-cs"/>
        </a:defRPr>
      </a:lvl1pPr>
      <a:lvl2pPr marL="281031" algn="l" defTabSz="562063" rtl="0" eaLnBrk="1" latinLnBrk="0" hangingPunct="1">
        <a:defRPr sz="1106" kern="1200">
          <a:solidFill>
            <a:schemeClr val="tx1"/>
          </a:solidFill>
          <a:latin typeface="+mn-lt"/>
          <a:ea typeface="+mn-ea"/>
          <a:cs typeface="+mn-cs"/>
        </a:defRPr>
      </a:lvl2pPr>
      <a:lvl3pPr marL="562063" algn="l" defTabSz="562063" rtl="0" eaLnBrk="1" latinLnBrk="0" hangingPunct="1">
        <a:defRPr sz="1106" kern="1200">
          <a:solidFill>
            <a:schemeClr val="tx1"/>
          </a:solidFill>
          <a:latin typeface="+mn-lt"/>
          <a:ea typeface="+mn-ea"/>
          <a:cs typeface="+mn-cs"/>
        </a:defRPr>
      </a:lvl3pPr>
      <a:lvl4pPr marL="843094" algn="l" defTabSz="562063" rtl="0" eaLnBrk="1" latinLnBrk="0" hangingPunct="1">
        <a:defRPr sz="1106" kern="1200">
          <a:solidFill>
            <a:schemeClr val="tx1"/>
          </a:solidFill>
          <a:latin typeface="+mn-lt"/>
          <a:ea typeface="+mn-ea"/>
          <a:cs typeface="+mn-cs"/>
        </a:defRPr>
      </a:lvl4pPr>
      <a:lvl5pPr marL="1124125" algn="l" defTabSz="562063" rtl="0" eaLnBrk="1" latinLnBrk="0" hangingPunct="1">
        <a:defRPr sz="1106" kern="1200">
          <a:solidFill>
            <a:schemeClr val="tx1"/>
          </a:solidFill>
          <a:latin typeface="+mn-lt"/>
          <a:ea typeface="+mn-ea"/>
          <a:cs typeface="+mn-cs"/>
        </a:defRPr>
      </a:lvl5pPr>
      <a:lvl6pPr marL="1405158" algn="l" defTabSz="562063" rtl="0" eaLnBrk="1" latinLnBrk="0" hangingPunct="1">
        <a:defRPr sz="1106" kern="1200">
          <a:solidFill>
            <a:schemeClr val="tx1"/>
          </a:solidFill>
          <a:latin typeface="+mn-lt"/>
          <a:ea typeface="+mn-ea"/>
          <a:cs typeface="+mn-cs"/>
        </a:defRPr>
      </a:lvl6pPr>
      <a:lvl7pPr marL="1686190" algn="l" defTabSz="562063" rtl="0" eaLnBrk="1" latinLnBrk="0" hangingPunct="1">
        <a:defRPr sz="1106" kern="1200">
          <a:solidFill>
            <a:schemeClr val="tx1"/>
          </a:solidFill>
          <a:latin typeface="+mn-lt"/>
          <a:ea typeface="+mn-ea"/>
          <a:cs typeface="+mn-cs"/>
        </a:defRPr>
      </a:lvl7pPr>
      <a:lvl8pPr marL="1967222" algn="l" defTabSz="562063" rtl="0" eaLnBrk="1" latinLnBrk="0" hangingPunct="1">
        <a:defRPr sz="1106" kern="1200">
          <a:solidFill>
            <a:schemeClr val="tx1"/>
          </a:solidFill>
          <a:latin typeface="+mn-lt"/>
          <a:ea typeface="+mn-ea"/>
          <a:cs typeface="+mn-cs"/>
        </a:defRPr>
      </a:lvl8pPr>
      <a:lvl9pPr marL="2248253" algn="l" defTabSz="562063" rtl="0" eaLnBrk="1" latinLnBrk="0" hangingPunct="1">
        <a:defRPr sz="11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F0DE"/>
        </a:solidFill>
        <a:effectLst/>
      </p:bgPr>
    </p:bg>
    <p:spTree>
      <p:nvGrpSpPr>
        <p:cNvPr id="1" name=""/>
        <p:cNvGrpSpPr/>
        <p:nvPr/>
      </p:nvGrpSpPr>
      <p:grpSpPr>
        <a:xfrm>
          <a:off x="0" y="0"/>
          <a:ext cx="0" cy="0"/>
          <a:chOff x="0" y="0"/>
          <a:chExt cx="0" cy="0"/>
        </a:xfrm>
      </p:grpSpPr>
      <p:graphicFrame>
        <p:nvGraphicFramePr>
          <p:cNvPr id="45" name="Content Placeholder 3">
            <a:extLst>
              <a:ext uri="{FF2B5EF4-FFF2-40B4-BE49-F238E27FC236}">
                <a16:creationId xmlns:a16="http://schemas.microsoft.com/office/drawing/2014/main" id="{B16ACB65-131B-4552-B213-7C84596D852C}"/>
              </a:ext>
            </a:extLst>
          </p:cNvPr>
          <p:cNvGraphicFramePr>
            <a:graphicFrameLocks/>
          </p:cNvGraphicFramePr>
          <p:nvPr>
            <p:extLst>
              <p:ext uri="{D42A27DB-BD31-4B8C-83A1-F6EECF244321}">
                <p14:modId xmlns:p14="http://schemas.microsoft.com/office/powerpoint/2010/main" val="530839732"/>
              </p:ext>
            </p:extLst>
          </p:nvPr>
        </p:nvGraphicFramePr>
        <p:xfrm>
          <a:off x="5002259" y="3518830"/>
          <a:ext cx="4602038" cy="265502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2" name="Content Placeholder 3">
            <a:extLst>
              <a:ext uri="{FF2B5EF4-FFF2-40B4-BE49-F238E27FC236}">
                <a16:creationId xmlns:a16="http://schemas.microsoft.com/office/drawing/2014/main" id="{EE716107-9FF6-4A5A-A3EB-51694BCF3430}"/>
              </a:ext>
            </a:extLst>
          </p:cNvPr>
          <p:cNvGraphicFramePr>
            <a:graphicFrameLocks/>
          </p:cNvGraphicFramePr>
          <p:nvPr>
            <p:extLst>
              <p:ext uri="{D42A27DB-BD31-4B8C-83A1-F6EECF244321}">
                <p14:modId xmlns:p14="http://schemas.microsoft.com/office/powerpoint/2010/main" val="2012217775"/>
              </p:ext>
            </p:extLst>
          </p:nvPr>
        </p:nvGraphicFramePr>
        <p:xfrm>
          <a:off x="80963" y="3518830"/>
          <a:ext cx="4779040" cy="265502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1" name="Content Placeholder 3">
            <a:extLst>
              <a:ext uri="{FF2B5EF4-FFF2-40B4-BE49-F238E27FC236}">
                <a16:creationId xmlns:a16="http://schemas.microsoft.com/office/drawing/2014/main" id="{53B28FFD-D820-4C8E-AFF3-ABE93BB342D7}"/>
              </a:ext>
            </a:extLst>
          </p:cNvPr>
          <p:cNvGraphicFramePr>
            <a:graphicFrameLocks/>
          </p:cNvGraphicFramePr>
          <p:nvPr>
            <p:extLst>
              <p:ext uri="{D42A27DB-BD31-4B8C-83A1-F6EECF244321}">
                <p14:modId xmlns:p14="http://schemas.microsoft.com/office/powerpoint/2010/main" val="3406386397"/>
              </p:ext>
            </p:extLst>
          </p:nvPr>
        </p:nvGraphicFramePr>
        <p:xfrm>
          <a:off x="80963" y="424582"/>
          <a:ext cx="4779040" cy="265502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3" name="Content Placeholder 3">
            <a:extLst>
              <a:ext uri="{FF2B5EF4-FFF2-40B4-BE49-F238E27FC236}">
                <a16:creationId xmlns:a16="http://schemas.microsoft.com/office/drawing/2014/main" id="{4CB9A8AE-24F9-4CE5-AF44-DC71A438FD25}"/>
              </a:ext>
            </a:extLst>
          </p:cNvPr>
          <p:cNvGraphicFramePr>
            <a:graphicFrameLocks/>
          </p:cNvGraphicFramePr>
          <p:nvPr>
            <p:extLst>
              <p:ext uri="{D42A27DB-BD31-4B8C-83A1-F6EECF244321}">
                <p14:modId xmlns:p14="http://schemas.microsoft.com/office/powerpoint/2010/main" val="202840966"/>
              </p:ext>
            </p:extLst>
          </p:nvPr>
        </p:nvGraphicFramePr>
        <p:xfrm>
          <a:off x="5001747" y="424582"/>
          <a:ext cx="4602038" cy="2655022"/>
        </p:xfrm>
        <a:graphic>
          <a:graphicData uri="http://schemas.openxmlformats.org/drawingml/2006/chart">
            <c:chart xmlns:c="http://schemas.openxmlformats.org/drawingml/2006/chart" xmlns:r="http://schemas.openxmlformats.org/officeDocument/2006/relationships" r:id="rId6"/>
          </a:graphicData>
        </a:graphic>
      </p:graphicFrame>
      <p:sp>
        <p:nvSpPr>
          <p:cNvPr id="35" name="Content Placeholder 3">
            <a:extLst>
              <a:ext uri="{FF2B5EF4-FFF2-40B4-BE49-F238E27FC236}">
                <a16:creationId xmlns:a16="http://schemas.microsoft.com/office/drawing/2014/main" id="{FDDCAC4F-E5CD-43C8-B453-A9CCF4161B9F}"/>
              </a:ext>
            </a:extLst>
          </p:cNvPr>
          <p:cNvSpPr txBox="1">
            <a:spLocks/>
          </p:cNvSpPr>
          <p:nvPr/>
        </p:nvSpPr>
        <p:spPr>
          <a:xfrm>
            <a:off x="399199" y="-71077"/>
            <a:ext cx="4248379" cy="318603"/>
          </a:xfrm>
          <a:prstGeom prst="rect">
            <a:avLst/>
          </a:prstGeom>
          <a:noFill/>
        </p:spPr>
        <p:txBody>
          <a:bodyPr/>
          <a:lst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a:lstStyle>
          <a:p>
            <a:pPr algn="ctr"/>
            <a:r>
              <a:rPr lang="en-US" sz="2163" dirty="0"/>
              <a:t>Houses</a:t>
            </a:r>
          </a:p>
        </p:txBody>
      </p:sp>
      <p:sp>
        <p:nvSpPr>
          <p:cNvPr id="44" name="Content Placeholder 3">
            <a:extLst>
              <a:ext uri="{FF2B5EF4-FFF2-40B4-BE49-F238E27FC236}">
                <a16:creationId xmlns:a16="http://schemas.microsoft.com/office/drawing/2014/main" id="{5B0B397C-4457-4572-BCEA-8E7A4C3C0D13}"/>
              </a:ext>
            </a:extLst>
          </p:cNvPr>
          <p:cNvSpPr txBox="1">
            <a:spLocks/>
          </p:cNvSpPr>
          <p:nvPr/>
        </p:nvSpPr>
        <p:spPr>
          <a:xfrm>
            <a:off x="540815" y="2876210"/>
            <a:ext cx="4000147" cy="389403"/>
          </a:xfrm>
          <a:prstGeom prst="rect">
            <a:avLst/>
          </a:prstGeom>
        </p:spPr>
        <p:txBody>
          <a:bodyPr/>
          <a:lst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a:lstStyle>
          <a:p>
            <a:pPr algn="ctr"/>
            <a:r>
              <a:rPr lang="en-US" sz="2163" b="0" dirty="0"/>
              <a:t>Price decile</a:t>
            </a:r>
          </a:p>
        </p:txBody>
      </p:sp>
      <p:sp>
        <p:nvSpPr>
          <p:cNvPr id="46" name="Content Placeholder 3">
            <a:extLst>
              <a:ext uri="{FF2B5EF4-FFF2-40B4-BE49-F238E27FC236}">
                <a16:creationId xmlns:a16="http://schemas.microsoft.com/office/drawing/2014/main" id="{912AE55F-AD48-45F1-B041-04898F210EF2}"/>
              </a:ext>
            </a:extLst>
          </p:cNvPr>
          <p:cNvSpPr txBox="1">
            <a:spLocks/>
          </p:cNvSpPr>
          <p:nvPr/>
        </p:nvSpPr>
        <p:spPr>
          <a:xfrm>
            <a:off x="80964" y="5994424"/>
            <a:ext cx="4920784" cy="389403"/>
          </a:xfrm>
          <a:prstGeom prst="rect">
            <a:avLst/>
          </a:prstGeom>
        </p:spPr>
        <p:txBody>
          <a:bodyPr/>
          <a:lst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a:lstStyle>
          <a:p>
            <a:pPr algn="ctr"/>
            <a:r>
              <a:rPr lang="en-US" sz="2163" b="0" dirty="0"/>
              <a:t>Weighted price decile</a:t>
            </a:r>
          </a:p>
        </p:txBody>
      </p:sp>
      <p:sp>
        <p:nvSpPr>
          <p:cNvPr id="20" name="Content Placeholder 3">
            <a:extLst>
              <a:ext uri="{FF2B5EF4-FFF2-40B4-BE49-F238E27FC236}">
                <a16:creationId xmlns:a16="http://schemas.microsoft.com/office/drawing/2014/main" id="{D7B953C8-E1EC-4AD6-BCDB-8C0E88AB7C75}"/>
              </a:ext>
            </a:extLst>
          </p:cNvPr>
          <p:cNvSpPr txBox="1">
            <a:spLocks/>
          </p:cNvSpPr>
          <p:nvPr/>
        </p:nvSpPr>
        <p:spPr>
          <a:xfrm>
            <a:off x="5072557" y="-71077"/>
            <a:ext cx="4265432" cy="318603"/>
          </a:xfrm>
          <a:prstGeom prst="rect">
            <a:avLst/>
          </a:prstGeom>
        </p:spPr>
        <p:txBody>
          <a:bodyPr/>
          <a:lst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a:lstStyle>
          <a:p>
            <a:pPr algn="ctr"/>
            <a:r>
              <a:rPr lang="en-US" sz="2163" dirty="0"/>
              <a:t>Apartments, units</a:t>
            </a:r>
          </a:p>
        </p:txBody>
      </p:sp>
      <p:grpSp>
        <p:nvGrpSpPr>
          <p:cNvPr id="3" name="Group 2">
            <a:extLst>
              <a:ext uri="{FF2B5EF4-FFF2-40B4-BE49-F238E27FC236}">
                <a16:creationId xmlns:a16="http://schemas.microsoft.com/office/drawing/2014/main" id="{6A0C21A8-875F-463A-BD5C-44DE3625C03C}"/>
              </a:ext>
            </a:extLst>
          </p:cNvPr>
          <p:cNvGrpSpPr/>
          <p:nvPr/>
        </p:nvGrpSpPr>
        <p:grpSpPr>
          <a:xfrm>
            <a:off x="539318" y="438723"/>
            <a:ext cx="1524008" cy="734906"/>
            <a:chOff x="539651" y="3812835"/>
            <a:chExt cx="1549826" cy="747356"/>
          </a:xfrm>
        </p:grpSpPr>
        <p:sp>
          <p:nvSpPr>
            <p:cNvPr id="2" name="Rectangle 1">
              <a:extLst>
                <a:ext uri="{FF2B5EF4-FFF2-40B4-BE49-F238E27FC236}">
                  <a16:creationId xmlns:a16="http://schemas.microsoft.com/office/drawing/2014/main" id="{7B998D7D-F799-42D3-9297-44FD4872EA10}"/>
                </a:ext>
              </a:extLst>
            </p:cNvPr>
            <p:cNvSpPr/>
            <p:nvPr/>
          </p:nvSpPr>
          <p:spPr bwMode="auto">
            <a:xfrm>
              <a:off x="539651" y="3812835"/>
              <a:ext cx="1549826" cy="741621"/>
            </a:xfrm>
            <a:prstGeom prst="rect">
              <a:avLst/>
            </a:prstGeom>
            <a:solidFill>
              <a:srgbClr val="FEF0DE"/>
            </a:solidFill>
            <a:ln w="9525" cap="flat" cmpd="sng" algn="ctr">
              <a:noFill/>
              <a:prstDash val="solid"/>
              <a:round/>
              <a:headEnd type="none" w="med" len="med"/>
              <a:tailEnd type="none" w="med" len="med"/>
            </a:ln>
            <a:effectLst/>
          </p:spPr>
          <p:txBody>
            <a:bodyPr vert="horz" wrap="square" lIns="89917" tIns="44958" rIns="89917" bIns="44958" numCol="1" rtlCol="0" anchor="t" anchorCtr="0" compatLnSpc="1">
              <a:prstTxWarp prst="textNoShape">
                <a:avLst/>
              </a:prstTxWarp>
            </a:bodyPr>
            <a:lstStyle/>
            <a:p>
              <a:endParaRPr lang="en-AU" sz="2360"/>
            </a:p>
          </p:txBody>
        </p:sp>
        <p:sp>
          <p:nvSpPr>
            <p:cNvPr id="37" name="TextBox 1">
              <a:extLst>
                <a:ext uri="{FF2B5EF4-FFF2-40B4-BE49-F238E27FC236}">
                  <a16:creationId xmlns:a16="http://schemas.microsoft.com/office/drawing/2014/main" id="{B3262B04-D87D-426C-80B2-565DA3FA8CDE}"/>
                </a:ext>
              </a:extLst>
            </p:cNvPr>
            <p:cNvSpPr txBox="1"/>
            <p:nvPr/>
          </p:nvSpPr>
          <p:spPr>
            <a:xfrm>
              <a:off x="986263" y="3848275"/>
              <a:ext cx="1069457" cy="344289"/>
            </a:xfrm>
            <a:prstGeom prst="rect">
              <a:avLst/>
            </a:prstGeom>
            <a:solidFill>
              <a:srgbClr val="FEF0DE"/>
            </a:solid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spcAft>
                  <a:spcPts val="0"/>
                </a:spcAft>
              </a:pPr>
              <a:r>
                <a:rPr lang="en-AU" sz="2163" dirty="0">
                  <a:solidFill>
                    <a:schemeClr val="accent3"/>
                  </a:solidFill>
                </a:rPr>
                <a:t>2005-06</a:t>
              </a:r>
            </a:p>
          </p:txBody>
        </p:sp>
        <p:sp>
          <p:nvSpPr>
            <p:cNvPr id="42" name="TextBox 1">
              <a:extLst>
                <a:ext uri="{FF2B5EF4-FFF2-40B4-BE49-F238E27FC236}">
                  <a16:creationId xmlns:a16="http://schemas.microsoft.com/office/drawing/2014/main" id="{E9E57EE7-63AA-4506-8787-8CB2AD26D808}"/>
                </a:ext>
              </a:extLst>
            </p:cNvPr>
            <p:cNvSpPr txBox="1"/>
            <p:nvPr/>
          </p:nvSpPr>
          <p:spPr>
            <a:xfrm>
              <a:off x="986262" y="4215902"/>
              <a:ext cx="1069457" cy="344289"/>
            </a:xfrm>
            <a:prstGeom prst="rect">
              <a:avLst/>
            </a:prstGeom>
            <a:solidFill>
              <a:srgbClr val="FEF0DE"/>
            </a:solid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spcAft>
                  <a:spcPts val="0"/>
                </a:spcAft>
              </a:pPr>
              <a:r>
                <a:rPr lang="en-AU" sz="2163" dirty="0">
                  <a:solidFill>
                    <a:schemeClr val="bg2"/>
                  </a:solidFill>
                </a:rPr>
                <a:t>2013-14</a:t>
              </a:r>
            </a:p>
          </p:txBody>
        </p:sp>
        <p:sp>
          <p:nvSpPr>
            <p:cNvPr id="17" name="Rectangle 16">
              <a:extLst>
                <a:ext uri="{FF2B5EF4-FFF2-40B4-BE49-F238E27FC236}">
                  <a16:creationId xmlns:a16="http://schemas.microsoft.com/office/drawing/2014/main" id="{BC90397C-A858-418E-AA45-E33DE3110803}"/>
                </a:ext>
              </a:extLst>
            </p:cNvPr>
            <p:cNvSpPr/>
            <p:nvPr/>
          </p:nvSpPr>
          <p:spPr bwMode="auto">
            <a:xfrm>
              <a:off x="683667" y="4269821"/>
              <a:ext cx="241490" cy="241490"/>
            </a:xfrm>
            <a:prstGeom prst="rect">
              <a:avLst/>
            </a:prstGeom>
            <a:solidFill>
              <a:schemeClr val="bg2"/>
            </a:solidFill>
            <a:ln w="9525" cap="flat" cmpd="sng" algn="ctr">
              <a:solidFill>
                <a:srgbClr val="FEF0DE"/>
              </a:solidFill>
              <a:prstDash val="solid"/>
              <a:round/>
              <a:headEnd type="none" w="med" len="med"/>
              <a:tailEnd type="none" w="med" len="med"/>
            </a:ln>
            <a:effectLst/>
          </p:spPr>
          <p:txBody>
            <a:bodyPr vert="horz" wrap="square" lIns="86166" tIns="43083" rIns="86166" bIns="43083" numCol="1" rtlCol="0" anchor="t" anchorCtr="0" compatLnSpc="1">
              <a:prstTxWarp prst="textNoShape">
                <a:avLst/>
              </a:prstTxWarp>
            </a:bodyPr>
            <a:lstStyle/>
            <a:p>
              <a:pPr defTabSz="861552"/>
              <a:endParaRPr lang="en-US" sz="2163"/>
            </a:p>
          </p:txBody>
        </p:sp>
        <p:sp>
          <p:nvSpPr>
            <p:cNvPr id="18" name="Rectangle 17">
              <a:extLst>
                <a:ext uri="{FF2B5EF4-FFF2-40B4-BE49-F238E27FC236}">
                  <a16:creationId xmlns:a16="http://schemas.microsoft.com/office/drawing/2014/main" id="{1E0ED627-7EE8-44BF-9169-1104FE0C39C0}"/>
                </a:ext>
              </a:extLst>
            </p:cNvPr>
            <p:cNvSpPr/>
            <p:nvPr/>
          </p:nvSpPr>
          <p:spPr bwMode="auto">
            <a:xfrm>
              <a:off x="683667" y="3904460"/>
              <a:ext cx="241490" cy="241490"/>
            </a:xfrm>
            <a:prstGeom prst="rect">
              <a:avLst/>
            </a:prstGeom>
            <a:solidFill>
              <a:schemeClr val="accent3"/>
            </a:solidFill>
            <a:ln w="9525" cap="flat" cmpd="sng" algn="ctr">
              <a:solidFill>
                <a:srgbClr val="FEF0DE"/>
              </a:solidFill>
              <a:prstDash val="solid"/>
              <a:round/>
              <a:headEnd type="none" w="med" len="med"/>
              <a:tailEnd type="none" w="med" len="med"/>
            </a:ln>
            <a:effectLst/>
          </p:spPr>
          <p:txBody>
            <a:bodyPr vert="horz" wrap="square" lIns="86166" tIns="43083" rIns="86166" bIns="43083" numCol="1" rtlCol="0" anchor="t" anchorCtr="0" compatLnSpc="1">
              <a:prstTxWarp prst="textNoShape">
                <a:avLst/>
              </a:prstTxWarp>
            </a:bodyPr>
            <a:lstStyle/>
            <a:p>
              <a:pPr defTabSz="861552"/>
              <a:endParaRPr lang="en-US" sz="2163" dirty="0">
                <a:solidFill>
                  <a:schemeClr val="accent2"/>
                </a:solidFill>
              </a:endParaRPr>
            </a:p>
          </p:txBody>
        </p:sp>
      </p:grpSp>
      <p:grpSp>
        <p:nvGrpSpPr>
          <p:cNvPr id="30" name="Group 29">
            <a:extLst>
              <a:ext uri="{FF2B5EF4-FFF2-40B4-BE49-F238E27FC236}">
                <a16:creationId xmlns:a16="http://schemas.microsoft.com/office/drawing/2014/main" id="{96F6C4E3-56A7-409C-A28E-D5953357CD98}"/>
              </a:ext>
            </a:extLst>
          </p:cNvPr>
          <p:cNvGrpSpPr/>
          <p:nvPr/>
        </p:nvGrpSpPr>
        <p:grpSpPr>
          <a:xfrm>
            <a:off x="539651" y="3529592"/>
            <a:ext cx="1490813" cy="808648"/>
            <a:chOff x="539651" y="3812835"/>
            <a:chExt cx="1516069" cy="822347"/>
          </a:xfrm>
        </p:grpSpPr>
        <p:sp>
          <p:nvSpPr>
            <p:cNvPr id="31" name="Rectangle 30">
              <a:extLst>
                <a:ext uri="{FF2B5EF4-FFF2-40B4-BE49-F238E27FC236}">
                  <a16:creationId xmlns:a16="http://schemas.microsoft.com/office/drawing/2014/main" id="{9D965303-3206-4BE9-B141-B243ACB9F310}"/>
                </a:ext>
              </a:extLst>
            </p:cNvPr>
            <p:cNvSpPr/>
            <p:nvPr/>
          </p:nvSpPr>
          <p:spPr bwMode="auto">
            <a:xfrm>
              <a:off x="539651" y="3812835"/>
              <a:ext cx="1516068" cy="822347"/>
            </a:xfrm>
            <a:prstGeom prst="rect">
              <a:avLst/>
            </a:prstGeom>
            <a:solidFill>
              <a:srgbClr val="FEF0DE"/>
            </a:solidFill>
            <a:ln w="9525" cap="flat" cmpd="sng" algn="ctr">
              <a:noFill/>
              <a:prstDash val="solid"/>
              <a:round/>
              <a:headEnd type="none" w="med" len="med"/>
              <a:tailEnd type="none" w="med" len="med"/>
            </a:ln>
            <a:effectLst/>
          </p:spPr>
          <p:txBody>
            <a:bodyPr vert="horz" wrap="square" lIns="89917" tIns="44958" rIns="89917" bIns="44958" numCol="1" rtlCol="0" anchor="t" anchorCtr="0" compatLnSpc="1">
              <a:prstTxWarp prst="textNoShape">
                <a:avLst/>
              </a:prstTxWarp>
            </a:bodyPr>
            <a:lstStyle/>
            <a:p>
              <a:endParaRPr lang="en-AU" sz="2360"/>
            </a:p>
          </p:txBody>
        </p:sp>
        <p:sp>
          <p:nvSpPr>
            <p:cNvPr id="33" name="TextBox 1">
              <a:extLst>
                <a:ext uri="{FF2B5EF4-FFF2-40B4-BE49-F238E27FC236}">
                  <a16:creationId xmlns:a16="http://schemas.microsoft.com/office/drawing/2014/main" id="{FA33AE83-60BD-47AB-AE73-F11718F8BED7}"/>
                </a:ext>
              </a:extLst>
            </p:cNvPr>
            <p:cNvSpPr txBox="1"/>
            <p:nvPr/>
          </p:nvSpPr>
          <p:spPr>
            <a:xfrm>
              <a:off x="986263" y="3848275"/>
              <a:ext cx="1069457" cy="344289"/>
            </a:xfrm>
            <a:prstGeom prst="rect">
              <a:avLst/>
            </a:prstGeom>
            <a:solidFill>
              <a:srgbClr val="FEF0DE"/>
            </a:solid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spcAft>
                  <a:spcPts val="0"/>
                </a:spcAft>
              </a:pPr>
              <a:r>
                <a:rPr lang="en-AU" sz="2163" dirty="0">
                  <a:solidFill>
                    <a:schemeClr val="accent2"/>
                  </a:solidFill>
                </a:rPr>
                <a:t>2005-06</a:t>
              </a:r>
            </a:p>
          </p:txBody>
        </p:sp>
        <p:sp>
          <p:nvSpPr>
            <p:cNvPr id="34" name="TextBox 1">
              <a:extLst>
                <a:ext uri="{FF2B5EF4-FFF2-40B4-BE49-F238E27FC236}">
                  <a16:creationId xmlns:a16="http://schemas.microsoft.com/office/drawing/2014/main" id="{58E0DE3A-1186-44A3-AE5B-F145E3DDB08A}"/>
                </a:ext>
              </a:extLst>
            </p:cNvPr>
            <p:cNvSpPr txBox="1"/>
            <p:nvPr/>
          </p:nvSpPr>
          <p:spPr>
            <a:xfrm>
              <a:off x="986262" y="4215902"/>
              <a:ext cx="1069457" cy="344289"/>
            </a:xfrm>
            <a:prstGeom prst="rect">
              <a:avLst/>
            </a:prstGeom>
            <a:solidFill>
              <a:srgbClr val="FEF0DE"/>
            </a:solid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spcAft>
                  <a:spcPts val="0"/>
                </a:spcAft>
              </a:pPr>
              <a:r>
                <a:rPr lang="en-AU" sz="2163" dirty="0">
                  <a:solidFill>
                    <a:schemeClr val="tx2"/>
                  </a:solidFill>
                </a:rPr>
                <a:t>2016-17</a:t>
              </a:r>
            </a:p>
          </p:txBody>
        </p:sp>
        <p:sp>
          <p:nvSpPr>
            <p:cNvPr id="36" name="Rectangle 35">
              <a:extLst>
                <a:ext uri="{FF2B5EF4-FFF2-40B4-BE49-F238E27FC236}">
                  <a16:creationId xmlns:a16="http://schemas.microsoft.com/office/drawing/2014/main" id="{613428C7-1E67-41D4-A3DB-9FB10D820B27}"/>
                </a:ext>
              </a:extLst>
            </p:cNvPr>
            <p:cNvSpPr/>
            <p:nvPr/>
          </p:nvSpPr>
          <p:spPr bwMode="auto">
            <a:xfrm>
              <a:off x="683667" y="4269821"/>
              <a:ext cx="241490" cy="241490"/>
            </a:xfrm>
            <a:prstGeom prst="rect">
              <a:avLst/>
            </a:prstGeom>
            <a:solidFill>
              <a:schemeClr val="tx2"/>
            </a:solidFill>
            <a:ln w="9525" cap="flat" cmpd="sng" algn="ctr">
              <a:solidFill>
                <a:srgbClr val="FEF0DE"/>
              </a:solidFill>
              <a:prstDash val="solid"/>
              <a:round/>
              <a:headEnd type="none" w="med" len="med"/>
              <a:tailEnd type="none" w="med" len="med"/>
            </a:ln>
            <a:effectLst/>
          </p:spPr>
          <p:txBody>
            <a:bodyPr vert="horz" wrap="square" lIns="86166" tIns="43083" rIns="86166" bIns="43083" numCol="1" rtlCol="0" anchor="t" anchorCtr="0" compatLnSpc="1">
              <a:prstTxWarp prst="textNoShape">
                <a:avLst/>
              </a:prstTxWarp>
            </a:bodyPr>
            <a:lstStyle/>
            <a:p>
              <a:pPr defTabSz="861552"/>
              <a:endParaRPr lang="en-US" sz="2163"/>
            </a:p>
          </p:txBody>
        </p:sp>
        <p:sp>
          <p:nvSpPr>
            <p:cNvPr id="47" name="Rectangle 46">
              <a:extLst>
                <a:ext uri="{FF2B5EF4-FFF2-40B4-BE49-F238E27FC236}">
                  <a16:creationId xmlns:a16="http://schemas.microsoft.com/office/drawing/2014/main" id="{0E766490-F2B7-47C1-B9DE-C9C43F21AE6A}"/>
                </a:ext>
              </a:extLst>
            </p:cNvPr>
            <p:cNvSpPr/>
            <p:nvPr/>
          </p:nvSpPr>
          <p:spPr bwMode="auto">
            <a:xfrm>
              <a:off x="683667" y="3904460"/>
              <a:ext cx="241490" cy="241490"/>
            </a:xfrm>
            <a:prstGeom prst="rect">
              <a:avLst/>
            </a:prstGeom>
            <a:solidFill>
              <a:schemeClr val="accent2"/>
            </a:solidFill>
            <a:ln w="9525" cap="flat" cmpd="sng" algn="ctr">
              <a:solidFill>
                <a:srgbClr val="FEF0DE"/>
              </a:solidFill>
              <a:prstDash val="solid"/>
              <a:round/>
              <a:headEnd type="none" w="med" len="med"/>
              <a:tailEnd type="none" w="med" len="med"/>
            </a:ln>
            <a:effectLst/>
          </p:spPr>
          <p:txBody>
            <a:bodyPr vert="horz" wrap="square" lIns="86166" tIns="43083" rIns="86166" bIns="43083" numCol="1" rtlCol="0" anchor="t" anchorCtr="0" compatLnSpc="1">
              <a:prstTxWarp prst="textNoShape">
                <a:avLst/>
              </a:prstTxWarp>
            </a:bodyPr>
            <a:lstStyle/>
            <a:p>
              <a:pPr defTabSz="861552"/>
              <a:endParaRPr lang="en-US" sz="2163" dirty="0">
                <a:solidFill>
                  <a:schemeClr val="accent2"/>
                </a:solidFill>
              </a:endParaRPr>
            </a:p>
          </p:txBody>
        </p:sp>
      </p:grpSp>
      <p:sp>
        <p:nvSpPr>
          <p:cNvPr id="22" name="Content Placeholder 3">
            <a:extLst>
              <a:ext uri="{FF2B5EF4-FFF2-40B4-BE49-F238E27FC236}">
                <a16:creationId xmlns:a16="http://schemas.microsoft.com/office/drawing/2014/main" id="{F913075F-1A63-41C2-B599-420F03F26E95}"/>
              </a:ext>
            </a:extLst>
          </p:cNvPr>
          <p:cNvSpPr txBox="1">
            <a:spLocks/>
          </p:cNvSpPr>
          <p:nvPr/>
        </p:nvSpPr>
        <p:spPr>
          <a:xfrm>
            <a:off x="2381835" y="3300765"/>
            <a:ext cx="5310634" cy="389403"/>
          </a:xfrm>
          <a:prstGeom prst="rect">
            <a:avLst/>
          </a:prstGeom>
        </p:spPr>
        <p:txBody>
          <a:bodyPr/>
          <a:lst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a:lstStyle>
          <a:p>
            <a:pPr algn="ctr"/>
            <a:r>
              <a:rPr lang="en-US" sz="2163" dirty="0"/>
              <a:t>Grattan Institute analysis</a:t>
            </a:r>
          </a:p>
        </p:txBody>
      </p:sp>
      <p:sp>
        <p:nvSpPr>
          <p:cNvPr id="23" name="Content Placeholder 3">
            <a:extLst>
              <a:ext uri="{FF2B5EF4-FFF2-40B4-BE49-F238E27FC236}">
                <a16:creationId xmlns:a16="http://schemas.microsoft.com/office/drawing/2014/main" id="{F2F5C925-551A-49BF-BAF5-7BAA83AEB4BD}"/>
              </a:ext>
            </a:extLst>
          </p:cNvPr>
          <p:cNvSpPr txBox="1">
            <a:spLocks/>
          </p:cNvSpPr>
          <p:nvPr/>
        </p:nvSpPr>
        <p:spPr>
          <a:xfrm>
            <a:off x="2346303" y="210126"/>
            <a:ext cx="5310634" cy="389403"/>
          </a:xfrm>
          <a:prstGeom prst="rect">
            <a:avLst/>
          </a:prstGeom>
        </p:spPr>
        <p:txBody>
          <a:bodyPr/>
          <a:lst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a:lstStyle>
          <a:p>
            <a:pPr algn="ctr"/>
            <a:r>
              <a:rPr lang="en-US" sz="2163" dirty="0"/>
              <a:t>AHURI analysis</a:t>
            </a:r>
          </a:p>
        </p:txBody>
      </p:sp>
      <p:sp>
        <p:nvSpPr>
          <p:cNvPr id="24" name="Content Placeholder 3">
            <a:extLst>
              <a:ext uri="{FF2B5EF4-FFF2-40B4-BE49-F238E27FC236}">
                <a16:creationId xmlns:a16="http://schemas.microsoft.com/office/drawing/2014/main" id="{DE64733F-C63C-4840-82E1-56F48F5DC5A6}"/>
              </a:ext>
            </a:extLst>
          </p:cNvPr>
          <p:cNvSpPr txBox="1">
            <a:spLocks/>
          </p:cNvSpPr>
          <p:nvPr/>
        </p:nvSpPr>
        <p:spPr>
          <a:xfrm>
            <a:off x="5214173" y="2876210"/>
            <a:ext cx="4000147" cy="389403"/>
          </a:xfrm>
          <a:prstGeom prst="rect">
            <a:avLst/>
          </a:prstGeom>
        </p:spPr>
        <p:txBody>
          <a:bodyPr/>
          <a:lst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a:lstStyle>
          <a:p>
            <a:pPr algn="ctr"/>
            <a:r>
              <a:rPr lang="en-US" sz="2163" b="0" dirty="0"/>
              <a:t>Price decile</a:t>
            </a:r>
          </a:p>
        </p:txBody>
      </p:sp>
      <p:sp>
        <p:nvSpPr>
          <p:cNvPr id="25" name="Content Placeholder 3">
            <a:extLst>
              <a:ext uri="{FF2B5EF4-FFF2-40B4-BE49-F238E27FC236}">
                <a16:creationId xmlns:a16="http://schemas.microsoft.com/office/drawing/2014/main" id="{FDA0DCA6-C6E8-4754-8934-9C89465C888E}"/>
              </a:ext>
            </a:extLst>
          </p:cNvPr>
          <p:cNvSpPr txBox="1">
            <a:spLocks/>
          </p:cNvSpPr>
          <p:nvPr/>
        </p:nvSpPr>
        <p:spPr>
          <a:xfrm>
            <a:off x="4825000" y="5994424"/>
            <a:ext cx="4779297" cy="389403"/>
          </a:xfrm>
          <a:prstGeom prst="rect">
            <a:avLst/>
          </a:prstGeom>
        </p:spPr>
        <p:txBody>
          <a:bodyPr/>
          <a:lst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a:lstStyle>
          <a:p>
            <a:pPr algn="ctr"/>
            <a:r>
              <a:rPr lang="en-US" sz="2163" b="0" dirty="0"/>
              <a:t>Weighted price decile</a:t>
            </a:r>
          </a:p>
        </p:txBody>
      </p:sp>
    </p:spTree>
    <p:extLst>
      <p:ext uri="{BB962C8B-B14F-4D97-AF65-F5344CB8AC3E}">
        <p14:creationId xmlns:p14="http://schemas.microsoft.com/office/powerpoint/2010/main" val="930468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F0DE"/>
        </a:solidFill>
        <a:effectLst/>
      </p:bgPr>
    </p:bg>
    <p:spTree>
      <p:nvGrpSpPr>
        <p:cNvPr id="1" name=""/>
        <p:cNvGrpSpPr/>
        <p:nvPr/>
      </p:nvGrpSpPr>
      <p:grpSpPr>
        <a:xfrm>
          <a:off x="0" y="0"/>
          <a:ext cx="0" cy="0"/>
          <a:chOff x="0" y="0"/>
          <a:chExt cx="0" cy="0"/>
        </a:xfrm>
      </p:grpSpPr>
      <p:graphicFrame>
        <p:nvGraphicFramePr>
          <p:cNvPr id="45" name="Content Placeholder 3">
            <a:extLst>
              <a:ext uri="{FF2B5EF4-FFF2-40B4-BE49-F238E27FC236}">
                <a16:creationId xmlns:a16="http://schemas.microsoft.com/office/drawing/2014/main" id="{B16ACB65-131B-4552-B213-7C84596D852C}"/>
              </a:ext>
            </a:extLst>
          </p:cNvPr>
          <p:cNvGraphicFramePr>
            <a:graphicFrameLocks/>
          </p:cNvGraphicFramePr>
          <p:nvPr>
            <p:extLst/>
          </p:nvPr>
        </p:nvGraphicFramePr>
        <p:xfrm>
          <a:off x="80962" y="5221968"/>
          <a:ext cx="9558339" cy="169619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2" name="Content Placeholder 3">
            <a:extLst>
              <a:ext uri="{FF2B5EF4-FFF2-40B4-BE49-F238E27FC236}">
                <a16:creationId xmlns:a16="http://schemas.microsoft.com/office/drawing/2014/main" id="{EE716107-9FF6-4A5A-A3EB-51694BCF3430}"/>
              </a:ext>
            </a:extLst>
          </p:cNvPr>
          <p:cNvGraphicFramePr>
            <a:graphicFrameLocks/>
          </p:cNvGraphicFramePr>
          <p:nvPr>
            <p:extLst/>
          </p:nvPr>
        </p:nvGraphicFramePr>
        <p:xfrm>
          <a:off x="80963" y="1082602"/>
          <a:ext cx="9558337" cy="169619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1" name="Content Placeholder 3">
            <a:extLst>
              <a:ext uri="{FF2B5EF4-FFF2-40B4-BE49-F238E27FC236}">
                <a16:creationId xmlns:a16="http://schemas.microsoft.com/office/drawing/2014/main" id="{53B28FFD-D820-4C8E-AFF3-ABE93BB342D7}"/>
              </a:ext>
            </a:extLst>
          </p:cNvPr>
          <p:cNvGraphicFramePr>
            <a:graphicFrameLocks/>
          </p:cNvGraphicFramePr>
          <p:nvPr>
            <p:extLst/>
          </p:nvPr>
        </p:nvGraphicFramePr>
        <p:xfrm>
          <a:off x="80966" y="-885211"/>
          <a:ext cx="9558338" cy="169619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3" name="Content Placeholder 3">
            <a:extLst>
              <a:ext uri="{FF2B5EF4-FFF2-40B4-BE49-F238E27FC236}">
                <a16:creationId xmlns:a16="http://schemas.microsoft.com/office/drawing/2014/main" id="{4CB9A8AE-24F9-4CE5-AF44-DC71A438FD25}"/>
              </a:ext>
            </a:extLst>
          </p:cNvPr>
          <p:cNvGraphicFramePr>
            <a:graphicFrameLocks/>
          </p:cNvGraphicFramePr>
          <p:nvPr>
            <p:extLst/>
          </p:nvPr>
        </p:nvGraphicFramePr>
        <p:xfrm>
          <a:off x="80968" y="3253972"/>
          <a:ext cx="9558338" cy="1696196"/>
        </p:xfrm>
        <a:graphic>
          <a:graphicData uri="http://schemas.openxmlformats.org/drawingml/2006/chart">
            <c:chart xmlns:c="http://schemas.openxmlformats.org/drawingml/2006/chart" xmlns:r="http://schemas.openxmlformats.org/officeDocument/2006/relationships" r:id="rId6"/>
          </a:graphicData>
        </a:graphic>
      </p:graphicFrame>
      <p:sp>
        <p:nvSpPr>
          <p:cNvPr id="35" name="Content Placeholder 3">
            <a:extLst>
              <a:ext uri="{FF2B5EF4-FFF2-40B4-BE49-F238E27FC236}">
                <a16:creationId xmlns:a16="http://schemas.microsoft.com/office/drawing/2014/main" id="{FDDCAC4F-E5CD-43C8-B453-A9CCF4161B9F}"/>
              </a:ext>
            </a:extLst>
          </p:cNvPr>
          <p:cNvSpPr txBox="1">
            <a:spLocks/>
          </p:cNvSpPr>
          <p:nvPr/>
        </p:nvSpPr>
        <p:spPr>
          <a:xfrm>
            <a:off x="1673754" y="778625"/>
            <a:ext cx="6921250" cy="318603"/>
          </a:xfrm>
          <a:prstGeom prst="rect">
            <a:avLst/>
          </a:prstGeom>
          <a:noFill/>
        </p:spPr>
        <p:txBody>
          <a:bodyPr/>
          <a:lst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a:lstStyle>
          <a:p>
            <a:pPr algn="ctr"/>
            <a:r>
              <a:rPr lang="en-US" sz="1770" dirty="0"/>
              <a:t>House price decile (AHURI)</a:t>
            </a:r>
          </a:p>
        </p:txBody>
      </p:sp>
      <p:sp>
        <p:nvSpPr>
          <p:cNvPr id="38" name="Content Placeholder 3">
            <a:extLst>
              <a:ext uri="{FF2B5EF4-FFF2-40B4-BE49-F238E27FC236}">
                <a16:creationId xmlns:a16="http://schemas.microsoft.com/office/drawing/2014/main" id="{9B8F47BE-E8BA-4B2E-9E3F-AEA343130CB7}"/>
              </a:ext>
            </a:extLst>
          </p:cNvPr>
          <p:cNvSpPr txBox="1">
            <a:spLocks/>
          </p:cNvSpPr>
          <p:nvPr/>
        </p:nvSpPr>
        <p:spPr>
          <a:xfrm>
            <a:off x="1673754" y="2725893"/>
            <a:ext cx="6921250" cy="318603"/>
          </a:xfrm>
          <a:prstGeom prst="rect">
            <a:avLst/>
          </a:prstGeom>
        </p:spPr>
        <p:txBody>
          <a:bodyPr/>
          <a:lst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a:lstStyle>
          <a:p>
            <a:pPr algn="ctr"/>
            <a:r>
              <a:rPr lang="en-US" sz="1770" dirty="0"/>
              <a:t>Weighted house price decile (Grattan)</a:t>
            </a:r>
          </a:p>
        </p:txBody>
      </p:sp>
      <p:sp>
        <p:nvSpPr>
          <p:cNvPr id="44" name="Content Placeholder 3">
            <a:extLst>
              <a:ext uri="{FF2B5EF4-FFF2-40B4-BE49-F238E27FC236}">
                <a16:creationId xmlns:a16="http://schemas.microsoft.com/office/drawing/2014/main" id="{5B0B397C-4457-4572-BCEA-8E7A4C3C0D13}"/>
              </a:ext>
            </a:extLst>
          </p:cNvPr>
          <p:cNvSpPr txBox="1">
            <a:spLocks/>
          </p:cNvSpPr>
          <p:nvPr/>
        </p:nvSpPr>
        <p:spPr>
          <a:xfrm>
            <a:off x="1673753" y="4903176"/>
            <a:ext cx="6921250" cy="318603"/>
          </a:xfrm>
          <a:prstGeom prst="rect">
            <a:avLst/>
          </a:prstGeom>
        </p:spPr>
        <p:txBody>
          <a:bodyPr/>
          <a:lst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a:lstStyle>
          <a:p>
            <a:pPr algn="ctr"/>
            <a:r>
              <a:rPr lang="en-US" sz="1770" dirty="0"/>
              <a:t>Apartment/townhouse price decile (AHURI)</a:t>
            </a:r>
          </a:p>
        </p:txBody>
      </p:sp>
      <p:sp>
        <p:nvSpPr>
          <p:cNvPr id="46" name="Content Placeholder 3">
            <a:extLst>
              <a:ext uri="{FF2B5EF4-FFF2-40B4-BE49-F238E27FC236}">
                <a16:creationId xmlns:a16="http://schemas.microsoft.com/office/drawing/2014/main" id="{912AE55F-AD48-45F1-B041-04898F210EF2}"/>
              </a:ext>
            </a:extLst>
          </p:cNvPr>
          <p:cNvSpPr txBox="1">
            <a:spLocks/>
          </p:cNvSpPr>
          <p:nvPr/>
        </p:nvSpPr>
        <p:spPr>
          <a:xfrm>
            <a:off x="1673754" y="6479205"/>
            <a:ext cx="6921250" cy="318603"/>
          </a:xfrm>
          <a:prstGeom prst="rect">
            <a:avLst/>
          </a:prstGeom>
        </p:spPr>
        <p:txBody>
          <a:bodyPr/>
          <a:lst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a:lstStyle>
          <a:p>
            <a:pPr algn="ctr"/>
            <a:r>
              <a:rPr lang="en-US" sz="1770" dirty="0"/>
              <a:t>Weighted apartment/townhouse price decile (Grattan)</a:t>
            </a:r>
          </a:p>
        </p:txBody>
      </p:sp>
      <p:sp>
        <p:nvSpPr>
          <p:cNvPr id="39" name="TextBox 1">
            <a:extLst>
              <a:ext uri="{FF2B5EF4-FFF2-40B4-BE49-F238E27FC236}">
                <a16:creationId xmlns:a16="http://schemas.microsoft.com/office/drawing/2014/main" id="{621E8086-36A8-4F89-BE63-0A8F4D85A0D9}"/>
              </a:ext>
            </a:extLst>
          </p:cNvPr>
          <p:cNvSpPr txBox="1"/>
          <p:nvPr/>
        </p:nvSpPr>
        <p:spPr>
          <a:xfrm>
            <a:off x="1248904" y="-334438"/>
            <a:ext cx="1051641" cy="332914"/>
          </a:xfrm>
          <a:prstGeom prst="rect">
            <a:avLst/>
          </a:prstGeom>
          <a:solidFill>
            <a:srgbClr val="FEF0DE"/>
          </a:solid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spcAft>
                <a:spcPts val="0"/>
              </a:spcAft>
            </a:pPr>
            <a:r>
              <a:rPr lang="en-AU" sz="2163" dirty="0">
                <a:solidFill>
                  <a:schemeClr val="tx2"/>
                </a:solidFill>
              </a:rPr>
              <a:t>2013-14</a:t>
            </a:r>
          </a:p>
        </p:txBody>
      </p:sp>
      <p:sp>
        <p:nvSpPr>
          <p:cNvPr id="40" name="TextBox 1">
            <a:extLst>
              <a:ext uri="{FF2B5EF4-FFF2-40B4-BE49-F238E27FC236}">
                <a16:creationId xmlns:a16="http://schemas.microsoft.com/office/drawing/2014/main" id="{10414F09-8B2E-4E9A-84C7-EE2FD7D5A5BF}"/>
              </a:ext>
            </a:extLst>
          </p:cNvPr>
          <p:cNvSpPr txBox="1"/>
          <p:nvPr/>
        </p:nvSpPr>
        <p:spPr>
          <a:xfrm>
            <a:off x="1248904" y="-346218"/>
            <a:ext cx="1051641" cy="332914"/>
          </a:xfrm>
          <a:prstGeom prst="rect">
            <a:avLst/>
          </a:prstGeom>
          <a:solidFill>
            <a:srgbClr val="FEF0DE"/>
          </a:solid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spcAft>
                <a:spcPts val="0"/>
              </a:spcAft>
            </a:pPr>
            <a:r>
              <a:rPr lang="en-AU" sz="2163" dirty="0">
                <a:solidFill>
                  <a:schemeClr val="accent2"/>
                </a:solidFill>
              </a:rPr>
              <a:t>2005-06</a:t>
            </a:r>
          </a:p>
        </p:txBody>
      </p:sp>
      <p:sp>
        <p:nvSpPr>
          <p:cNvPr id="14" name="Rectangle 13">
            <a:extLst>
              <a:ext uri="{FF2B5EF4-FFF2-40B4-BE49-F238E27FC236}">
                <a16:creationId xmlns:a16="http://schemas.microsoft.com/office/drawing/2014/main" id="{CEAC9515-3813-4A05-9EF8-C68E3F0D0762}"/>
              </a:ext>
            </a:extLst>
          </p:cNvPr>
          <p:cNvSpPr/>
          <p:nvPr/>
        </p:nvSpPr>
        <p:spPr bwMode="auto">
          <a:xfrm>
            <a:off x="909621" y="-340827"/>
            <a:ext cx="237467" cy="237467"/>
          </a:xfrm>
          <a:prstGeom prst="rect">
            <a:avLst/>
          </a:prstGeom>
          <a:solidFill>
            <a:schemeClr val="accent2"/>
          </a:solidFill>
          <a:ln w="9525" cap="flat" cmpd="sng" algn="ctr">
            <a:solidFill>
              <a:srgbClr val="FEF0DE"/>
            </a:solidFill>
            <a:prstDash val="solid"/>
            <a:round/>
            <a:headEnd type="none" w="med" len="med"/>
            <a:tailEnd type="none" w="med" len="med"/>
          </a:ln>
          <a:effectLst/>
        </p:spPr>
        <p:txBody>
          <a:bodyPr vert="horz" wrap="square" lIns="86166" tIns="43083" rIns="86166" bIns="43083" numCol="1" rtlCol="0" anchor="t" anchorCtr="0" compatLnSpc="1">
            <a:prstTxWarp prst="textNoShape">
              <a:avLst/>
            </a:prstTxWarp>
          </a:bodyPr>
          <a:lstStyle/>
          <a:p>
            <a:pPr defTabSz="861552"/>
            <a:endParaRPr lang="en-US" sz="2163" dirty="0">
              <a:solidFill>
                <a:schemeClr val="accent2"/>
              </a:solidFill>
            </a:endParaRPr>
          </a:p>
        </p:txBody>
      </p:sp>
      <p:sp>
        <p:nvSpPr>
          <p:cNvPr id="16" name="Rectangle 15">
            <a:extLst>
              <a:ext uri="{FF2B5EF4-FFF2-40B4-BE49-F238E27FC236}">
                <a16:creationId xmlns:a16="http://schemas.microsoft.com/office/drawing/2014/main" id="{10895D06-004D-490D-9D48-0CFC50691497}"/>
              </a:ext>
            </a:extLst>
          </p:cNvPr>
          <p:cNvSpPr/>
          <p:nvPr/>
        </p:nvSpPr>
        <p:spPr bwMode="auto">
          <a:xfrm>
            <a:off x="909621" y="-323845"/>
            <a:ext cx="237467" cy="237467"/>
          </a:xfrm>
          <a:prstGeom prst="rect">
            <a:avLst/>
          </a:prstGeom>
          <a:solidFill>
            <a:schemeClr val="tx2"/>
          </a:solidFill>
          <a:ln w="9525" cap="flat" cmpd="sng" algn="ctr">
            <a:solidFill>
              <a:srgbClr val="FEF0DE"/>
            </a:solidFill>
            <a:prstDash val="solid"/>
            <a:round/>
            <a:headEnd type="none" w="med" len="med"/>
            <a:tailEnd type="none" w="med" len="med"/>
          </a:ln>
          <a:effectLst/>
        </p:spPr>
        <p:txBody>
          <a:bodyPr vert="horz" wrap="square" lIns="86166" tIns="43083" rIns="86166" bIns="43083" numCol="1" rtlCol="0" anchor="t" anchorCtr="0" compatLnSpc="1">
            <a:prstTxWarp prst="textNoShape">
              <a:avLst/>
            </a:prstTxWarp>
          </a:bodyPr>
          <a:lstStyle/>
          <a:p>
            <a:pPr defTabSz="861552"/>
            <a:endParaRPr lang="en-US" sz="2163"/>
          </a:p>
        </p:txBody>
      </p:sp>
      <p:sp>
        <p:nvSpPr>
          <p:cNvPr id="37" name="TextBox 1">
            <a:extLst>
              <a:ext uri="{FF2B5EF4-FFF2-40B4-BE49-F238E27FC236}">
                <a16:creationId xmlns:a16="http://schemas.microsoft.com/office/drawing/2014/main" id="{B3262B04-D87D-426C-80B2-565DA3FA8CDE}"/>
              </a:ext>
            </a:extLst>
          </p:cNvPr>
          <p:cNvSpPr txBox="1"/>
          <p:nvPr/>
        </p:nvSpPr>
        <p:spPr>
          <a:xfrm>
            <a:off x="1248905" y="1110272"/>
            <a:ext cx="1051641" cy="338554"/>
          </a:xfrm>
          <a:prstGeom prst="rect">
            <a:avLst/>
          </a:prstGeom>
          <a:solidFill>
            <a:srgbClr val="FEF0DE"/>
          </a:solid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spcAft>
                <a:spcPts val="0"/>
              </a:spcAft>
            </a:pPr>
            <a:r>
              <a:rPr lang="en-AU" sz="2163" dirty="0">
                <a:solidFill>
                  <a:schemeClr val="accent2"/>
                </a:solidFill>
              </a:rPr>
              <a:t>2005-06</a:t>
            </a:r>
          </a:p>
        </p:txBody>
      </p:sp>
      <p:sp>
        <p:nvSpPr>
          <p:cNvPr id="42" name="TextBox 1">
            <a:extLst>
              <a:ext uri="{FF2B5EF4-FFF2-40B4-BE49-F238E27FC236}">
                <a16:creationId xmlns:a16="http://schemas.microsoft.com/office/drawing/2014/main" id="{E9E57EE7-63AA-4506-8787-8CB2AD26D808}"/>
              </a:ext>
            </a:extLst>
          </p:cNvPr>
          <p:cNvSpPr txBox="1"/>
          <p:nvPr/>
        </p:nvSpPr>
        <p:spPr>
          <a:xfrm>
            <a:off x="1250143" y="1427908"/>
            <a:ext cx="1051641" cy="338554"/>
          </a:xfrm>
          <a:prstGeom prst="rect">
            <a:avLst/>
          </a:prstGeom>
          <a:solidFill>
            <a:srgbClr val="FEF0DE"/>
          </a:solid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spcAft>
                <a:spcPts val="0"/>
              </a:spcAft>
            </a:pPr>
            <a:r>
              <a:rPr lang="en-AU" sz="2163" dirty="0">
                <a:solidFill>
                  <a:schemeClr val="bg2"/>
                </a:solidFill>
              </a:rPr>
              <a:t>2016-17</a:t>
            </a:r>
          </a:p>
        </p:txBody>
      </p:sp>
      <p:sp>
        <p:nvSpPr>
          <p:cNvPr id="17" name="Rectangle 16">
            <a:extLst>
              <a:ext uri="{FF2B5EF4-FFF2-40B4-BE49-F238E27FC236}">
                <a16:creationId xmlns:a16="http://schemas.microsoft.com/office/drawing/2014/main" id="{BC90397C-A858-418E-AA45-E33DE3110803}"/>
              </a:ext>
            </a:extLst>
          </p:cNvPr>
          <p:cNvSpPr/>
          <p:nvPr/>
        </p:nvSpPr>
        <p:spPr bwMode="auto">
          <a:xfrm>
            <a:off x="951349" y="1449737"/>
            <a:ext cx="237467" cy="237467"/>
          </a:xfrm>
          <a:prstGeom prst="rect">
            <a:avLst/>
          </a:prstGeom>
          <a:solidFill>
            <a:schemeClr val="bg2"/>
          </a:solidFill>
          <a:ln w="9525" cap="flat" cmpd="sng" algn="ctr">
            <a:solidFill>
              <a:srgbClr val="FEF0DE"/>
            </a:solidFill>
            <a:prstDash val="solid"/>
            <a:round/>
            <a:headEnd type="none" w="med" len="med"/>
            <a:tailEnd type="none" w="med" len="med"/>
          </a:ln>
          <a:effectLst/>
        </p:spPr>
        <p:txBody>
          <a:bodyPr vert="horz" wrap="square" lIns="86166" tIns="43083" rIns="86166" bIns="43083" numCol="1" rtlCol="0" anchor="t" anchorCtr="0" compatLnSpc="1">
            <a:prstTxWarp prst="textNoShape">
              <a:avLst/>
            </a:prstTxWarp>
          </a:bodyPr>
          <a:lstStyle/>
          <a:p>
            <a:pPr defTabSz="861552"/>
            <a:endParaRPr lang="en-US" sz="2163"/>
          </a:p>
        </p:txBody>
      </p:sp>
      <p:sp>
        <p:nvSpPr>
          <p:cNvPr id="18" name="Rectangle 17">
            <a:extLst>
              <a:ext uri="{FF2B5EF4-FFF2-40B4-BE49-F238E27FC236}">
                <a16:creationId xmlns:a16="http://schemas.microsoft.com/office/drawing/2014/main" id="{1E0ED627-7EE8-44BF-9169-1104FE0C39C0}"/>
              </a:ext>
            </a:extLst>
          </p:cNvPr>
          <p:cNvSpPr/>
          <p:nvPr/>
        </p:nvSpPr>
        <p:spPr bwMode="auto">
          <a:xfrm>
            <a:off x="952357" y="1158444"/>
            <a:ext cx="237467" cy="237467"/>
          </a:xfrm>
          <a:prstGeom prst="rect">
            <a:avLst/>
          </a:prstGeom>
          <a:solidFill>
            <a:schemeClr val="accent2"/>
          </a:solidFill>
          <a:ln w="9525" cap="flat" cmpd="sng" algn="ctr">
            <a:solidFill>
              <a:srgbClr val="FEF0DE"/>
            </a:solidFill>
            <a:prstDash val="solid"/>
            <a:round/>
            <a:headEnd type="none" w="med" len="med"/>
            <a:tailEnd type="none" w="med" len="med"/>
          </a:ln>
          <a:effectLst/>
        </p:spPr>
        <p:txBody>
          <a:bodyPr vert="horz" wrap="square" lIns="86166" tIns="43083" rIns="86166" bIns="43083" numCol="1" rtlCol="0" anchor="t" anchorCtr="0" compatLnSpc="1">
            <a:prstTxWarp prst="textNoShape">
              <a:avLst/>
            </a:prstTxWarp>
          </a:bodyPr>
          <a:lstStyle/>
          <a:p>
            <a:pPr defTabSz="861552"/>
            <a:endParaRPr lang="en-US" sz="2163" dirty="0">
              <a:solidFill>
                <a:schemeClr val="accent2"/>
              </a:solidFill>
            </a:endParaRPr>
          </a:p>
        </p:txBody>
      </p:sp>
    </p:spTree>
    <p:extLst>
      <p:ext uri="{BB962C8B-B14F-4D97-AF65-F5344CB8AC3E}">
        <p14:creationId xmlns:p14="http://schemas.microsoft.com/office/powerpoint/2010/main" val="2609389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4063303"/>
      </p:ext>
    </p:extLst>
  </p:cSld>
  <p:clrMapOvr>
    <a:masterClrMapping/>
  </p:clrMapOvr>
</p:sld>
</file>

<file path=ppt/theme/theme1.xml><?xml version="1.0" encoding="utf-8"?>
<a:theme xmlns:a="http://schemas.openxmlformats.org/drawingml/2006/main" name="NEW IMPROVED Charts for REPORTS 16 MAY 2016">
  <a:themeElements>
    <a:clrScheme name="Grattan">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lnDef>
    <a:txDef>
      <a:spPr>
        <a:noFill/>
      </a:spPr>
      <a:bodyPr wrap="none" lIns="0" tIns="0" rIns="0" bIns="0" rtlCol="0">
        <a:spAutoFit/>
      </a:bodyPr>
      <a:lstStyle>
        <a:defPPr algn="l">
          <a:lnSpc>
            <a:spcPct val="90000"/>
          </a:lnSpc>
          <a:defRPr sz="1800" dirty="0" smtClean="0"/>
        </a:defPPr>
      </a:lstStyle>
    </a:txDef>
  </a:objectDefaults>
  <a:extraClrSchemeLst>
    <a:extraClrScheme>
      <a:clrScheme name="Blank Presentation 1">
        <a:dk1>
          <a:srgbClr val="000000"/>
        </a:dk1>
        <a:lt1>
          <a:srgbClr val="FFFFFF"/>
        </a:lt1>
        <a:dk2>
          <a:srgbClr val="621214"/>
        </a:dk2>
        <a:lt2>
          <a:srgbClr val="A02226"/>
        </a:lt2>
        <a:accent1>
          <a:srgbClr val="FFE07F"/>
        </a:accent1>
        <a:accent2>
          <a:srgbClr val="FFC35A"/>
        </a:accent2>
        <a:accent3>
          <a:srgbClr val="FFFFFF"/>
        </a:accent3>
        <a:accent4>
          <a:srgbClr val="000000"/>
        </a:accent4>
        <a:accent5>
          <a:srgbClr val="FFEDC0"/>
        </a:accent5>
        <a:accent6>
          <a:srgbClr val="E7B051"/>
        </a:accent6>
        <a:hlink>
          <a:srgbClr val="F68B33"/>
        </a:hlink>
        <a:folHlink>
          <a:srgbClr val="D4582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4" id="{ECC6BBDC-5024-43E6-91EA-413EF790023A}" vid="{F9740326-9B4C-4171-B780-5C6D9FE1A8B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rattan">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Grattan">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Grattan">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Grattan">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Grattan">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Grattan">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Grattan">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Grattan">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Charts_Lucy</Template>
  <TotalTime>6831</TotalTime>
  <Words>528</Words>
  <Application>Microsoft Office PowerPoint</Application>
  <PresentationFormat>Custom</PresentationFormat>
  <Paragraphs>39</Paragraphs>
  <Slides>3</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ＭＳ Ｐゴシック</vt:lpstr>
      <vt:lpstr>Arial</vt:lpstr>
      <vt:lpstr>NEW IMPROVED Charts for REPORTS 16 MAY 2016</vt:lpstr>
      <vt:lpstr>PowerPoint Presentation</vt:lpstr>
      <vt:lpstr>PowerPoint Presentation</vt:lpstr>
      <vt:lpstr>PowerPoint Presentation</vt:lpstr>
    </vt:vector>
  </TitlesOfParts>
  <Company>The University of Melbourne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Lucy Percival</dc:creator>
  <cp:lastModifiedBy>Trent Wiltshire</cp:lastModifiedBy>
  <cp:revision>59</cp:revision>
  <cp:lastPrinted>2015-07-02T06:10:52Z</cp:lastPrinted>
  <dcterms:created xsi:type="dcterms:W3CDTF">2018-01-10T03:05:54Z</dcterms:created>
  <dcterms:modified xsi:type="dcterms:W3CDTF">2018-02-25T22:41:13Z</dcterms:modified>
</cp:coreProperties>
</file>