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"/>
  </p:notesMasterIdLst>
  <p:sldIdLst>
    <p:sldId id="377" r:id="rId2"/>
    <p:sldId id="652" r:id="rId3"/>
    <p:sldId id="653" r:id="rId4"/>
  </p:sldIdLst>
  <p:sldSz cx="12599988" cy="6483350"/>
  <p:notesSz cx="6807200" cy="99393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549874" algn="l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1099749" algn="l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649623" algn="l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2199498" algn="l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749372" algn="l" defTabSz="1099749" rtl="0" eaLnBrk="1" latinLnBrk="0" hangingPunct="1">
      <a:defRPr sz="29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3299247" algn="l" defTabSz="1099749" rtl="0" eaLnBrk="1" latinLnBrk="0" hangingPunct="1">
      <a:defRPr sz="29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849121" algn="l" defTabSz="1099749" rtl="0" eaLnBrk="1" latinLnBrk="0" hangingPunct="1">
      <a:defRPr sz="29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4398996" algn="l" defTabSz="1099749" rtl="0" eaLnBrk="1" latinLnBrk="0" hangingPunct="1">
      <a:defRPr sz="29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97" userDrawn="1">
          <p15:clr>
            <a:srgbClr val="A4A3A4"/>
          </p15:clr>
        </p15:guide>
        <p15:guide id="2" orient="horz" pos="80">
          <p15:clr>
            <a:srgbClr val="A4A3A4"/>
          </p15:clr>
        </p15:guide>
        <p15:guide id="3" pos="5683" userDrawn="1">
          <p15:clr>
            <a:srgbClr val="A4A3A4"/>
          </p15:clr>
        </p15:guide>
        <p15:guide id="4" orient="horz" pos="4319">
          <p15:clr>
            <a:srgbClr val="A4A3A4"/>
          </p15:clr>
        </p15:guide>
        <p15:guide id="5" pos="263">
          <p15:clr>
            <a:srgbClr val="A4A3A4"/>
          </p15:clr>
        </p15:guide>
        <p15:guide id="6" orient="horz" pos="4016">
          <p15:clr>
            <a:srgbClr val="A4A3A4"/>
          </p15:clr>
        </p15:guide>
        <p15:guide id="7" orient="horz" pos="4083">
          <p15:clr>
            <a:srgbClr val="A4A3A4"/>
          </p15:clr>
        </p15:guide>
        <p15:guide id="8" pos="7036">
          <p15:clr>
            <a:srgbClr val="A4A3A4"/>
          </p15:clr>
        </p15:guide>
        <p15:guide id="9" pos="33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131">
          <p15:clr>
            <a:srgbClr val="A4A3A4"/>
          </p15:clr>
        </p15:guide>
        <p15:guide id="4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EB738"/>
    <a:srgbClr val="FFC301"/>
    <a:srgbClr val="FFD653"/>
    <a:srgbClr val="A02226"/>
    <a:srgbClr val="F0720A"/>
    <a:srgbClr val="FEC35A"/>
    <a:srgbClr val="D4582A"/>
    <a:srgbClr val="FEF0DE"/>
    <a:srgbClr val="621214"/>
    <a:srgbClr val="F68B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38" autoAdjust="0"/>
    <p:restoredTop sz="86299" autoAdjust="0"/>
  </p:normalViewPr>
  <p:slideViewPr>
    <p:cSldViewPr snapToGrid="0" snapToObjects="1">
      <p:cViewPr varScale="1">
        <p:scale>
          <a:sx n="108" d="100"/>
          <a:sy n="108" d="100"/>
        </p:scale>
        <p:origin x="366" y="120"/>
      </p:cViewPr>
      <p:guideLst>
        <p:guide orient="horz" pos="3997"/>
        <p:guide orient="horz" pos="80"/>
        <p:guide pos="5683"/>
        <p:guide orient="horz" pos="4319"/>
        <p:guide pos="263"/>
        <p:guide orient="horz" pos="4016"/>
        <p:guide orient="horz" pos="4083"/>
        <p:guide pos="7036"/>
        <p:guide pos="3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320"/>
    </p:cViewPr>
  </p:sorterViewPr>
  <p:notesViewPr>
    <p:cSldViewPr snapToObjects="1">
      <p:cViewPr varScale="1">
        <p:scale>
          <a:sx n="69" d="100"/>
          <a:sy n="69" d="100"/>
        </p:scale>
        <p:origin x="-3368" y="-120"/>
      </p:cViewPr>
      <p:guideLst>
        <p:guide orient="horz" pos="3127"/>
        <p:guide pos="2141"/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0529" cy="49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0" tIns="45775" rIns="91550" bIns="4577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5082" y="0"/>
            <a:ext cx="2950529" cy="49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0" tIns="45775" rIns="91550" bIns="4577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215900" y="746125"/>
            <a:ext cx="7240588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403" y="4721743"/>
            <a:ext cx="5446396" cy="447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0" tIns="45775" rIns="91550" bIns="457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Chart title:</a:t>
            </a:r>
          </a:p>
          <a:p>
            <a:pPr lvl="0"/>
            <a:r>
              <a:rPr lang="en-US" dirty="0"/>
              <a:t>Y-axis label: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305"/>
            <a:ext cx="2950529" cy="49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0" tIns="45775" rIns="91550" bIns="4577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5082" y="9440305"/>
            <a:ext cx="2950529" cy="49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0" tIns="45775" rIns="91550" bIns="4577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2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400" kern="1200" baseline="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549874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1099749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649623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2199498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749372" algn="l" defTabSz="1099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99247" algn="l" defTabSz="1099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49121" algn="l" defTabSz="1099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98996" algn="l" defTabSz="1099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/>
              <a:t>Charting transport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55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/>
              <a:t>Charting transport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71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53366" y="3037570"/>
            <a:ext cx="9342971" cy="576297"/>
          </a:xfrm>
          <a:prstGeom prst="rect">
            <a:avLst/>
          </a:prstGeom>
        </p:spPr>
        <p:txBody>
          <a:bodyPr lIns="109975" tIns="54987" rIns="109975" bIns="54987"/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53366" y="3881010"/>
            <a:ext cx="9342971" cy="345179"/>
          </a:xfrm>
          <a:prstGeom prst="rect">
            <a:avLst/>
          </a:prstGeom>
        </p:spPr>
        <p:txBody>
          <a:bodyPr lIns="109975" tIns="54987" rIns="109975" bIns="54987"/>
          <a:lstStyle>
            <a:lvl1pPr algn="r">
              <a:defRPr sz="2900"/>
            </a:lvl1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0002" y="5904051"/>
            <a:ext cx="2939997" cy="45023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109975" tIns="54987" rIns="109975" bIns="54987" numCol="1" anchor="t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04996" y="5904051"/>
            <a:ext cx="3989996" cy="45023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109975" tIns="54987" rIns="109975" bIns="54987" numCol="1" anchor="t" anchorCtr="0" compatLnSpc="1">
            <a:prstTxWarp prst="textNoShape">
              <a:avLst/>
            </a:prstTxWarp>
          </a:bodyPr>
          <a:lstStyle>
            <a:lvl1pPr algn="ctr">
              <a:defRPr sz="1700"/>
            </a:lvl1pPr>
          </a:lstStyle>
          <a:p>
            <a:endParaRPr lang="en-US"/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029994" y="5904051"/>
            <a:ext cx="2939997" cy="450233"/>
          </a:xfrm>
          <a:prstGeom prst="rect">
            <a:avLst/>
          </a:prstGeom>
        </p:spPr>
        <p:txBody>
          <a:bodyPr lIns="109975" tIns="54987" rIns="109975" bIns="54987"/>
          <a:lstStyle>
            <a:lvl1pPr eaLnBrk="0" hangingPunct="0">
              <a:defRPr sz="1700" i="0"/>
            </a:lvl1pPr>
          </a:lstStyle>
          <a:p>
            <a:fld id="{3E7C0CC8-E12B-4B1E-958E-BC6C5916F62C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33128" name="Picture 8" descr="Grattan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90863" y="927480"/>
            <a:ext cx="5405475" cy="102202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549874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1099749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649623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2199498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1400" b="1">
          <a:solidFill>
            <a:schemeClr val="tx1"/>
          </a:solidFill>
          <a:latin typeface="+mn-lt"/>
          <a:ea typeface="+mn-ea"/>
          <a:cs typeface="+mn-cs"/>
        </a:defRPr>
      </a:lvl1pPr>
      <a:lvl2pPr marL="215750" indent="-213840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1400">
          <a:solidFill>
            <a:schemeClr val="tx1"/>
          </a:solidFill>
          <a:latin typeface="+mn-lt"/>
          <a:ea typeface="+mn-ea"/>
        </a:defRPr>
      </a:lvl2pPr>
      <a:lvl3pPr marL="484959" indent="-267300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  <a:ea typeface="+mn-ea"/>
        </a:defRPr>
      </a:lvl3pPr>
      <a:lvl4pPr marL="673979" indent="-171836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4pPr>
      <a:lvl5pPr marL="948916" indent="-252026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400">
          <a:solidFill>
            <a:schemeClr val="tx1"/>
          </a:solidFill>
          <a:latin typeface="+mn-lt"/>
          <a:ea typeface="+mn-ea"/>
        </a:defRPr>
      </a:lvl5pPr>
      <a:lvl6pPr marL="1498790" indent="-252026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400">
          <a:solidFill>
            <a:schemeClr val="tx1"/>
          </a:solidFill>
          <a:latin typeface="+mn-lt"/>
          <a:ea typeface="+mn-ea"/>
        </a:defRPr>
      </a:lvl6pPr>
      <a:lvl7pPr marL="2048665" indent="-252026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400">
          <a:solidFill>
            <a:schemeClr val="tx1"/>
          </a:solidFill>
          <a:latin typeface="+mn-lt"/>
          <a:ea typeface="+mn-ea"/>
        </a:defRPr>
      </a:lvl7pPr>
      <a:lvl8pPr marL="2598539" indent="-252026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400">
          <a:solidFill>
            <a:schemeClr val="tx1"/>
          </a:solidFill>
          <a:latin typeface="+mn-lt"/>
          <a:ea typeface="+mn-ea"/>
        </a:defRPr>
      </a:lvl8pPr>
      <a:lvl9pPr marL="3148414" indent="-252026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109974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9874" algn="l" defTabSz="109974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99749" algn="l" defTabSz="109974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49623" algn="l" defTabSz="109974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99498" algn="l" defTabSz="109974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49372" algn="l" defTabSz="109974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99247" algn="l" defTabSz="109974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49121" algn="l" defTabSz="109974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98996" algn="l" defTabSz="109974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err="1"/>
              <a:t>Aus</a:t>
            </a:r>
            <a:r>
              <a:rPr lang="en-AU" dirty="0"/>
              <a:t> capitals density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16CC034-A954-4E26-B763-83D95719E25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888" y="5817"/>
            <a:ext cx="9356437" cy="647753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A581A872-CD71-4A75-A6E5-28CEFACCB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5443" y="0"/>
            <a:ext cx="2158231" cy="25577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844805">
              <a:defRPr/>
            </a:pPr>
            <a:r>
              <a:rPr lang="en-US" sz="1600" b="1" dirty="0"/>
              <a:t>Melbourne (4.7m)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EE111F5-FD95-48BE-AA99-D6B1C242C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0697" y="-2378"/>
            <a:ext cx="1803117" cy="25577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844805">
              <a:defRPr/>
            </a:pPr>
            <a:r>
              <a:rPr lang="en-US" sz="1600" b="1" dirty="0"/>
              <a:t>Berlin (3.7m)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0C8B3DD-752E-406A-A257-D1A0C3EA2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1135" y="3298791"/>
            <a:ext cx="1992865" cy="25577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844805">
              <a:defRPr/>
            </a:pPr>
            <a:r>
              <a:rPr lang="en-US" sz="1600" b="1" dirty="0"/>
              <a:t>Toronto (6.4m)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1EF6C86-A01E-4504-8355-C6988AE3D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0949" y="3298791"/>
            <a:ext cx="1992865" cy="25577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844805">
              <a:defRPr/>
            </a:pPr>
            <a:r>
              <a:rPr lang="en-US" sz="1600" b="1" dirty="0"/>
              <a:t>Rome (3.7m)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3A53D82-893B-49A4-9589-6786E8E9A7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2852" y="3298791"/>
            <a:ext cx="1992865" cy="25577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844805">
              <a:defRPr/>
            </a:pPr>
            <a:r>
              <a:rPr lang="en-US" sz="1600" b="1" dirty="0"/>
              <a:t>Sydney (5.0m)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B2E86D51-A63E-4984-84CC-DBE0E5629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9831" y="3876063"/>
            <a:ext cx="1170133" cy="25577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844805">
              <a:defRPr/>
            </a:pPr>
            <a:endParaRPr lang="en-US" sz="1600" b="1" dirty="0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34531DE1-7BDC-46B6-9CA2-B3223174D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0119" y="271205"/>
            <a:ext cx="1803117" cy="24622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844805">
              <a:defRPr/>
            </a:pPr>
            <a:r>
              <a:rPr lang="en-US" sz="1600" dirty="0"/>
              <a:t>People per hectare</a:t>
            </a:r>
          </a:p>
        </p:txBody>
      </p:sp>
    </p:spTree>
    <p:extLst>
      <p:ext uri="{BB962C8B-B14F-4D97-AF65-F5344CB8AC3E}">
        <p14:creationId xmlns:p14="http://schemas.microsoft.com/office/powerpoint/2010/main" val="3900661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1BD95877-3EAB-4EC9-A696-EC4C11571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1698" y="6135615"/>
            <a:ext cx="1589193" cy="255776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844805">
              <a:defRPr/>
            </a:pPr>
            <a:endParaRPr lang="en-US" sz="1662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58D958-32BD-4184-93FD-34D4A136F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044" y="1465885"/>
            <a:ext cx="3384732" cy="22266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AA2D45-0D80-443E-BFEF-87F7D1DF74D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723"/>
          <a:stretch/>
        </p:blipFill>
        <p:spPr>
          <a:xfrm>
            <a:off x="5776500" y="1465885"/>
            <a:ext cx="3110897" cy="22415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17E77A-38F8-4BD6-8878-8E7EADAF947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960"/>
          <a:stretch/>
        </p:blipFill>
        <p:spPr>
          <a:xfrm>
            <a:off x="4061415" y="4181965"/>
            <a:ext cx="2581166" cy="2217383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698FE99A-AB0B-4D73-9E9B-161F5E47C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2817" y="3929532"/>
            <a:ext cx="1992865" cy="255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844805">
              <a:defRPr/>
            </a:pPr>
            <a:r>
              <a:rPr lang="en-US" sz="1600" dirty="0"/>
              <a:t>Toronto (6.4m)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4B8B7E-3CE8-4E33-8152-1E0608E58AF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7671" r="25407"/>
          <a:stretch/>
        </p:blipFill>
        <p:spPr>
          <a:xfrm>
            <a:off x="6760657" y="4147480"/>
            <a:ext cx="2259274" cy="2160191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33E8B1C3-EF80-4A62-B778-D4ABD6AF9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3254" y="3929532"/>
            <a:ext cx="1992865" cy="255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844805">
              <a:defRPr/>
            </a:pPr>
            <a:r>
              <a:rPr lang="en-US" sz="1600" dirty="0"/>
              <a:t>Rome (2.7m)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323AF51E-73EB-4359-B90E-29E178CA3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4241" y="1211004"/>
            <a:ext cx="1992865" cy="255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844805">
              <a:defRPr/>
            </a:pPr>
            <a:r>
              <a:rPr lang="en-US" sz="1600" dirty="0"/>
              <a:t>Melbourne (4.7m)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81C90DC6-C7C8-42F5-932E-F8103D75D3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2694" y="1211004"/>
            <a:ext cx="1992865" cy="255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844805">
              <a:defRPr/>
            </a:pPr>
            <a:r>
              <a:rPr lang="en-US" sz="1600" dirty="0"/>
              <a:t>Berlin (3.7m)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A01A0F-EE97-4E02-A0B4-BB549779D850}"/>
              </a:ext>
            </a:extLst>
          </p:cNvPr>
          <p:cNvSpPr/>
          <p:nvPr/>
        </p:nvSpPr>
        <p:spPr bwMode="auto">
          <a:xfrm>
            <a:off x="5746465" y="1430304"/>
            <a:ext cx="593050" cy="8275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</a:bodyPr>
          <a:lstStyle/>
          <a:p>
            <a:pPr defTabSz="844083"/>
            <a:endParaRPr lang="en-US" sz="2215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93E110-309D-4C16-B5BF-75E1B5342F82}"/>
              </a:ext>
            </a:extLst>
          </p:cNvPr>
          <p:cNvSpPr/>
          <p:nvPr/>
        </p:nvSpPr>
        <p:spPr bwMode="auto">
          <a:xfrm>
            <a:off x="6718270" y="5531213"/>
            <a:ext cx="593050" cy="8275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</a:bodyPr>
          <a:lstStyle/>
          <a:p>
            <a:pPr defTabSz="844083"/>
            <a:endParaRPr lang="en-US" sz="2215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3B51E54-BC3B-4336-A7FF-C29E480C4EF3}"/>
              </a:ext>
            </a:extLst>
          </p:cNvPr>
          <p:cNvSpPr/>
          <p:nvPr/>
        </p:nvSpPr>
        <p:spPr bwMode="auto">
          <a:xfrm>
            <a:off x="6082846" y="5611039"/>
            <a:ext cx="593050" cy="8275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</a:bodyPr>
          <a:lstStyle/>
          <a:p>
            <a:pPr defTabSz="844083"/>
            <a:endParaRPr lang="en-US" sz="2215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8786F2-0B3B-4EA4-91FD-92A600037BA3}"/>
              </a:ext>
            </a:extLst>
          </p:cNvPr>
          <p:cNvSpPr/>
          <p:nvPr/>
        </p:nvSpPr>
        <p:spPr bwMode="auto">
          <a:xfrm>
            <a:off x="4853060" y="2381851"/>
            <a:ext cx="212289" cy="212289"/>
          </a:xfrm>
          <a:prstGeom prst="rect">
            <a:avLst/>
          </a:prstGeom>
          <a:solidFill>
            <a:srgbClr val="154D1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</a:bodyPr>
          <a:lstStyle/>
          <a:p>
            <a:pPr defTabSz="844083"/>
            <a:endParaRPr lang="en-US" sz="2215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4B0931-4552-49AC-8BDF-DDCC8073F0B7}"/>
              </a:ext>
            </a:extLst>
          </p:cNvPr>
          <p:cNvSpPr/>
          <p:nvPr/>
        </p:nvSpPr>
        <p:spPr bwMode="auto">
          <a:xfrm>
            <a:off x="4853060" y="2625793"/>
            <a:ext cx="212289" cy="212289"/>
          </a:xfrm>
          <a:prstGeom prst="rect">
            <a:avLst/>
          </a:prstGeom>
          <a:solidFill>
            <a:srgbClr val="D2A6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</a:bodyPr>
          <a:lstStyle/>
          <a:p>
            <a:pPr defTabSz="844083"/>
            <a:endParaRPr lang="en-US" sz="2215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352A91-CBFA-41AC-B6E2-70FA50BA794E}"/>
              </a:ext>
            </a:extLst>
          </p:cNvPr>
          <p:cNvSpPr/>
          <p:nvPr/>
        </p:nvSpPr>
        <p:spPr bwMode="auto">
          <a:xfrm>
            <a:off x="4853060" y="2869736"/>
            <a:ext cx="212289" cy="212289"/>
          </a:xfrm>
          <a:prstGeom prst="rect">
            <a:avLst/>
          </a:prstGeom>
          <a:solidFill>
            <a:srgbClr val="BB7E8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</a:bodyPr>
          <a:lstStyle/>
          <a:p>
            <a:pPr defTabSz="844083"/>
            <a:endParaRPr lang="en-US" sz="2215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D88FD4-B48E-4D1D-B23E-E5C0FCAE7403}"/>
              </a:ext>
            </a:extLst>
          </p:cNvPr>
          <p:cNvSpPr/>
          <p:nvPr/>
        </p:nvSpPr>
        <p:spPr bwMode="auto">
          <a:xfrm>
            <a:off x="4853060" y="1650023"/>
            <a:ext cx="212289" cy="212289"/>
          </a:xfrm>
          <a:prstGeom prst="rect">
            <a:avLst/>
          </a:prstGeom>
          <a:solidFill>
            <a:srgbClr val="9CCE9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</a:bodyPr>
          <a:lstStyle/>
          <a:p>
            <a:pPr defTabSz="844083"/>
            <a:endParaRPr lang="en-US" sz="2215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A79C8D-5459-46A4-9517-B47E6419863E}"/>
              </a:ext>
            </a:extLst>
          </p:cNvPr>
          <p:cNvSpPr/>
          <p:nvPr/>
        </p:nvSpPr>
        <p:spPr bwMode="auto">
          <a:xfrm>
            <a:off x="4853060" y="1893966"/>
            <a:ext cx="212289" cy="212289"/>
          </a:xfrm>
          <a:prstGeom prst="rect">
            <a:avLst/>
          </a:prstGeom>
          <a:solidFill>
            <a:srgbClr val="479D4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</a:bodyPr>
          <a:lstStyle/>
          <a:p>
            <a:pPr defTabSz="844083"/>
            <a:endParaRPr lang="en-US" sz="2215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8E07E9-6D28-4F39-BEC7-12655CA0ED60}"/>
              </a:ext>
            </a:extLst>
          </p:cNvPr>
          <p:cNvSpPr/>
          <p:nvPr/>
        </p:nvSpPr>
        <p:spPr bwMode="auto">
          <a:xfrm>
            <a:off x="4853060" y="2137908"/>
            <a:ext cx="212289" cy="212289"/>
          </a:xfrm>
          <a:prstGeom prst="rect">
            <a:avLst/>
          </a:prstGeom>
          <a:solidFill>
            <a:srgbClr val="0F700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</a:bodyPr>
          <a:lstStyle/>
          <a:p>
            <a:pPr defTabSz="844083"/>
            <a:endParaRPr lang="en-US" sz="2215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7A52E0-C599-471F-8C94-19B807024697}"/>
              </a:ext>
            </a:extLst>
          </p:cNvPr>
          <p:cNvSpPr/>
          <p:nvPr/>
        </p:nvSpPr>
        <p:spPr bwMode="auto">
          <a:xfrm>
            <a:off x="4853060" y="3113678"/>
            <a:ext cx="212289" cy="212289"/>
          </a:xfrm>
          <a:prstGeom prst="rect">
            <a:avLst/>
          </a:prstGeom>
          <a:solidFill>
            <a:srgbClr val="A5585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</a:bodyPr>
          <a:lstStyle/>
          <a:p>
            <a:pPr defTabSz="844083"/>
            <a:endParaRPr lang="en-US" sz="16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D0C2E86-52E3-4EFE-80E1-EAEAC7AB582B}"/>
              </a:ext>
            </a:extLst>
          </p:cNvPr>
          <p:cNvSpPr/>
          <p:nvPr/>
        </p:nvSpPr>
        <p:spPr bwMode="auto">
          <a:xfrm>
            <a:off x="4853060" y="3357621"/>
            <a:ext cx="212289" cy="212289"/>
          </a:xfrm>
          <a:prstGeom prst="rect">
            <a:avLst/>
          </a:prstGeom>
          <a:solidFill>
            <a:srgbClr val="91363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</a:bodyPr>
          <a:lstStyle/>
          <a:p>
            <a:pPr defTabSz="844083"/>
            <a:endParaRPr lang="en-US" sz="16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362FCE5-EF01-4FFC-96A0-62D8C0FFE3C8}"/>
              </a:ext>
            </a:extLst>
          </p:cNvPr>
          <p:cNvSpPr/>
          <p:nvPr/>
        </p:nvSpPr>
        <p:spPr bwMode="auto">
          <a:xfrm>
            <a:off x="4853060" y="3601560"/>
            <a:ext cx="212289" cy="212289"/>
          </a:xfrm>
          <a:prstGeom prst="rect">
            <a:avLst/>
          </a:prstGeom>
          <a:solidFill>
            <a:srgbClr val="6B010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</a:bodyPr>
          <a:lstStyle/>
          <a:p>
            <a:pPr defTabSz="844083"/>
            <a:endParaRPr lang="en-US" sz="16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A6AFC9-30E5-4AC4-84FB-513A4996D51E}"/>
              </a:ext>
            </a:extLst>
          </p:cNvPr>
          <p:cNvSpPr txBox="1"/>
          <p:nvPr/>
        </p:nvSpPr>
        <p:spPr>
          <a:xfrm>
            <a:off x="5124319" y="1510349"/>
            <a:ext cx="359228" cy="2425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2000"/>
              </a:lnSpc>
            </a:pPr>
            <a:r>
              <a:rPr lang="en-AU" sz="1292" dirty="0"/>
              <a:t>0</a:t>
            </a:r>
          </a:p>
          <a:p>
            <a:pPr>
              <a:lnSpc>
                <a:spcPct val="122000"/>
              </a:lnSpc>
            </a:pPr>
            <a:r>
              <a:rPr lang="en-AU" sz="1292" dirty="0">
                <a:solidFill>
                  <a:srgbClr val="000000"/>
                </a:solidFill>
              </a:rPr>
              <a:t>20</a:t>
            </a:r>
          </a:p>
          <a:p>
            <a:pPr>
              <a:lnSpc>
                <a:spcPct val="122000"/>
              </a:lnSpc>
            </a:pPr>
            <a:r>
              <a:rPr lang="en-AU" sz="1292" dirty="0">
                <a:solidFill>
                  <a:srgbClr val="000000"/>
                </a:solidFill>
              </a:rPr>
              <a:t>40</a:t>
            </a:r>
          </a:p>
          <a:p>
            <a:pPr>
              <a:lnSpc>
                <a:spcPct val="122000"/>
              </a:lnSpc>
            </a:pPr>
            <a:r>
              <a:rPr lang="en-AU" sz="1292" dirty="0">
                <a:solidFill>
                  <a:srgbClr val="000000"/>
                </a:solidFill>
              </a:rPr>
              <a:t>60</a:t>
            </a:r>
          </a:p>
          <a:p>
            <a:pPr>
              <a:lnSpc>
                <a:spcPct val="122000"/>
              </a:lnSpc>
            </a:pPr>
            <a:r>
              <a:rPr lang="en-AU" sz="1292" dirty="0">
                <a:solidFill>
                  <a:srgbClr val="000000"/>
                </a:solidFill>
              </a:rPr>
              <a:t>80</a:t>
            </a:r>
          </a:p>
          <a:p>
            <a:pPr>
              <a:lnSpc>
                <a:spcPct val="122000"/>
              </a:lnSpc>
            </a:pPr>
            <a:r>
              <a:rPr lang="en-AU" sz="1292" dirty="0">
                <a:solidFill>
                  <a:srgbClr val="000000"/>
                </a:solidFill>
              </a:rPr>
              <a:t>100</a:t>
            </a:r>
          </a:p>
          <a:p>
            <a:pPr>
              <a:lnSpc>
                <a:spcPct val="122000"/>
              </a:lnSpc>
            </a:pPr>
            <a:r>
              <a:rPr lang="en-AU" sz="1292" dirty="0">
                <a:solidFill>
                  <a:srgbClr val="000000"/>
                </a:solidFill>
              </a:rPr>
              <a:t>200</a:t>
            </a:r>
          </a:p>
          <a:p>
            <a:pPr>
              <a:lnSpc>
                <a:spcPct val="122000"/>
              </a:lnSpc>
            </a:pPr>
            <a:r>
              <a:rPr lang="en-AU" sz="1292" dirty="0">
                <a:solidFill>
                  <a:srgbClr val="000000"/>
                </a:solidFill>
              </a:rPr>
              <a:t>300</a:t>
            </a:r>
          </a:p>
          <a:p>
            <a:pPr>
              <a:lnSpc>
                <a:spcPct val="122000"/>
              </a:lnSpc>
            </a:pPr>
            <a:r>
              <a:rPr lang="en-AU" sz="1292" dirty="0">
                <a:solidFill>
                  <a:srgbClr val="000000"/>
                </a:solidFill>
              </a:rPr>
              <a:t>400</a:t>
            </a:r>
          </a:p>
          <a:p>
            <a:pPr>
              <a:lnSpc>
                <a:spcPct val="122000"/>
              </a:lnSpc>
            </a:pPr>
            <a:r>
              <a:rPr lang="en-AU" sz="1292" dirty="0">
                <a:solidFill>
                  <a:srgbClr val="000000"/>
                </a:solidFill>
              </a:rPr>
              <a:t>500</a:t>
            </a:r>
            <a:endParaRPr lang="en-US" sz="1292" dirty="0">
              <a:solidFill>
                <a:srgbClr val="0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6E799F7-F81D-47B0-B82D-7EE4732CB3AC}"/>
              </a:ext>
            </a:extLst>
          </p:cNvPr>
          <p:cNvSpPr txBox="1"/>
          <p:nvPr/>
        </p:nvSpPr>
        <p:spPr>
          <a:xfrm>
            <a:off x="4249712" y="1300000"/>
            <a:ext cx="1894709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7000"/>
              </a:lnSpc>
            </a:pPr>
            <a:r>
              <a:rPr lang="en-AU" sz="1600" dirty="0"/>
              <a:t>People per hectare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873582D9-3232-4BB9-9B38-BDA274B280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9736" y="3929532"/>
            <a:ext cx="1992865" cy="255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844805">
              <a:defRPr/>
            </a:pPr>
            <a:r>
              <a:rPr lang="en-US" sz="1600" dirty="0"/>
              <a:t>Sydney (5.0m)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9C7F3FB-05F8-4D67-A870-7A1BD6A3138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724" b="1"/>
          <a:stretch/>
        </p:blipFill>
        <p:spPr>
          <a:xfrm>
            <a:off x="964225" y="4193208"/>
            <a:ext cx="3271297" cy="2114899"/>
          </a:xfrm>
          <a:prstGeom prst="rect">
            <a:avLst/>
          </a:prstGeom>
        </p:spPr>
      </p:pic>
      <p:sp>
        <p:nvSpPr>
          <p:cNvPr id="29" name="Rectangle 2">
            <a:extLst>
              <a:ext uri="{FF2B5EF4-FFF2-40B4-BE49-F238E27FC236}">
                <a16:creationId xmlns:a16="http://schemas.microsoft.com/office/drawing/2014/main" id="{E9E4ED9B-270D-4045-9DCA-85A1BE84D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6641" y="1363404"/>
            <a:ext cx="199286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844805">
              <a:defRPr/>
            </a:pPr>
            <a:r>
              <a:rPr lang="en-US" sz="1600" dirty="0">
                <a:highlight>
                  <a:srgbClr val="FFFF00"/>
                </a:highlight>
              </a:rPr>
              <a:t>Do a new one with these figures </a:t>
            </a:r>
          </a:p>
        </p:txBody>
      </p:sp>
    </p:spTree>
    <p:extLst>
      <p:ext uri="{BB962C8B-B14F-4D97-AF65-F5344CB8AC3E}">
        <p14:creationId xmlns:p14="http://schemas.microsoft.com/office/powerpoint/2010/main" val="3888898543"/>
      </p:ext>
    </p:extLst>
  </p:cSld>
  <p:clrMapOvr>
    <a:masterClrMapping/>
  </p:clrMapOvr>
</p:sld>
</file>

<file path=ppt/theme/theme1.xml><?xml version="1.0" encoding="utf-8"?>
<a:theme xmlns:a="http://schemas.openxmlformats.org/drawingml/2006/main" name="140516 - Charts for reports">
  <a:themeElements>
    <a:clrScheme name="Grattan 1">
      <a:dk1>
        <a:srgbClr val="000000"/>
      </a:dk1>
      <a:lt1>
        <a:srgbClr val="FFFFFF"/>
      </a:lt1>
      <a:dk2>
        <a:srgbClr val="621214"/>
      </a:dk2>
      <a:lt2>
        <a:srgbClr val="A02226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defRPr sz="2200" b="1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140516 - Charts for reports</Template>
  <TotalTime>82908</TotalTime>
  <Words>73</Words>
  <Application>Microsoft Office PowerPoint</Application>
  <PresentationFormat>Custom</PresentationFormat>
  <Paragraphs>29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ＭＳ Ｐゴシック</vt:lpstr>
      <vt:lpstr>Arial</vt:lpstr>
      <vt:lpstr>140516 - Charts for reports</vt:lpstr>
      <vt:lpstr>Aus capitals density</vt:lpstr>
      <vt:lpstr>PowerPoint Presentation</vt:lpstr>
      <vt:lpstr>PowerPoint Presentation</vt:lpstr>
    </vt:vector>
  </TitlesOfParts>
  <Company>The University of Melbourne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Charts for reports</dc:title>
  <dc:creator>Danielle Wood</dc:creator>
  <cp:lastModifiedBy>Trent Wiltshire</cp:lastModifiedBy>
  <cp:revision>1037</cp:revision>
  <cp:lastPrinted>2017-08-03T05:26:22Z</cp:lastPrinted>
  <dcterms:created xsi:type="dcterms:W3CDTF">2015-01-05T00:10:00Z</dcterms:created>
  <dcterms:modified xsi:type="dcterms:W3CDTF">2018-02-28T03:30:17Z</dcterms:modified>
</cp:coreProperties>
</file>