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2" r:id="rId1"/>
  </p:sldMasterIdLst>
  <p:notesMasterIdLst>
    <p:notesMasterId r:id="rId5"/>
  </p:notesMasterIdLst>
  <p:sldIdLst>
    <p:sldId id="256" r:id="rId2"/>
    <p:sldId id="258" r:id="rId3"/>
    <p:sldId id="259" r:id="rId4"/>
  </p:sldIdLst>
  <p:sldSz cx="7920038" cy="7199313"/>
  <p:notesSz cx="9939338" cy="143684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757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334678" algn="l" rtl="0" eaLnBrk="0" fontAlgn="base" hangingPunct="0">
      <a:spcBef>
        <a:spcPct val="0"/>
      </a:spcBef>
      <a:spcAft>
        <a:spcPct val="0"/>
      </a:spcAft>
      <a:defRPr sz="1757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669357" algn="l" rtl="0" eaLnBrk="0" fontAlgn="base" hangingPunct="0">
      <a:spcBef>
        <a:spcPct val="0"/>
      </a:spcBef>
      <a:spcAft>
        <a:spcPct val="0"/>
      </a:spcAft>
      <a:defRPr sz="1757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004035" algn="l" rtl="0" eaLnBrk="0" fontAlgn="base" hangingPunct="0">
      <a:spcBef>
        <a:spcPct val="0"/>
      </a:spcBef>
      <a:spcAft>
        <a:spcPct val="0"/>
      </a:spcAft>
      <a:defRPr sz="1757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338713" algn="l" rtl="0" eaLnBrk="0" fontAlgn="base" hangingPunct="0">
      <a:spcBef>
        <a:spcPct val="0"/>
      </a:spcBef>
      <a:spcAft>
        <a:spcPct val="0"/>
      </a:spcAft>
      <a:defRPr sz="1757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673391" algn="l" defTabSz="669357" rtl="0" eaLnBrk="1" latinLnBrk="0" hangingPunct="1">
      <a:defRPr sz="1757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008070" algn="l" defTabSz="669357" rtl="0" eaLnBrk="1" latinLnBrk="0" hangingPunct="1">
      <a:defRPr sz="1757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2342748" algn="l" defTabSz="669357" rtl="0" eaLnBrk="1" latinLnBrk="0" hangingPunct="1">
      <a:defRPr sz="1757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2677427" algn="l" defTabSz="669357" rtl="0" eaLnBrk="1" latinLnBrk="0" hangingPunct="1">
      <a:defRPr sz="1757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99" userDrawn="1">
          <p15:clr>
            <a:srgbClr val="A4A3A4"/>
          </p15:clr>
        </p15:guide>
        <p15:guide id="2" orient="horz" pos="84" userDrawn="1">
          <p15:clr>
            <a:srgbClr val="A4A3A4"/>
          </p15:clr>
        </p15:guide>
        <p15:guide id="3" pos="31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6">
          <p15:clr>
            <a:srgbClr val="A4A3A4"/>
          </p15:clr>
        </p15:guide>
        <p15:guide id="2" pos="31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0DE"/>
    <a:srgbClr val="FEFFFF"/>
    <a:srgbClr val="FFFFFF"/>
    <a:srgbClr val="F7A25B"/>
    <a:srgbClr val="FFCF7A"/>
    <a:srgbClr val="B34E51"/>
    <a:srgbClr val="814142"/>
    <a:srgbClr val="FFE07F"/>
    <a:srgbClr val="FFC35A"/>
    <a:srgbClr val="F68B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240" autoAdjust="0"/>
  </p:normalViewPr>
  <p:slideViewPr>
    <p:cSldViewPr>
      <p:cViewPr varScale="1">
        <p:scale>
          <a:sx n="92" d="100"/>
          <a:sy n="92" d="100"/>
        </p:scale>
        <p:origin x="1770" y="66"/>
      </p:cViewPr>
      <p:guideLst>
        <p:guide orient="horz" pos="4199"/>
        <p:guide orient="horz" pos="84"/>
        <p:guide pos="319"/>
      </p:guideLst>
    </p:cSldViewPr>
  </p:slideViewPr>
  <p:outlineViewPr>
    <p:cViewPr>
      <p:scale>
        <a:sx n="33" d="100"/>
        <a:sy n="33" d="100"/>
      </p:scale>
      <p:origin x="0" y="-9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68" y="-120"/>
      </p:cViewPr>
      <p:guideLst>
        <p:guide orient="horz" pos="4526"/>
        <p:guide pos="3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6323513756584628"/>
          <c:y val="2.6413999723722041E-2"/>
          <c:w val="0.5041152897845812"/>
          <c:h val="0.92433260371347659"/>
        </c:manualLayout>
      </c:layout>
      <c:barChart>
        <c:barDir val="bar"/>
        <c:grouping val="stacked"/>
        <c:varyColors val="0"/>
        <c:ser>
          <c:idx val="1"/>
          <c:order val="1"/>
          <c:tx>
            <c:strRef>
              <c:f>Sheet1!$D$1</c:f>
              <c:strCache>
                <c:ptCount val="1"/>
                <c:pt idx="0">
                  <c:v>Objector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Sheet1!$B$2:$B$33</c:f>
              <c:strCache>
                <c:ptCount val="32"/>
                <c:pt idx="0">
                  <c:v>Brimbank</c:v>
                </c:pt>
                <c:pt idx="1">
                  <c:v>Maribyrnong</c:v>
                </c:pt>
                <c:pt idx="2">
                  <c:v>Wyndham</c:v>
                </c:pt>
                <c:pt idx="3">
                  <c:v>Hobsons Bay</c:v>
                </c:pt>
                <c:pt idx="4">
                  <c:v>Moonee Valley</c:v>
                </c:pt>
                <c:pt idx="5">
                  <c:v>Melton</c:v>
                </c:pt>
                <c:pt idx="6">
                  <c:v>Cardinia</c:v>
                </c:pt>
                <c:pt idx="7">
                  <c:v>Casey</c:v>
                </c:pt>
                <c:pt idx="8">
                  <c:v>Mornington Peninsula</c:v>
                </c:pt>
                <c:pt idx="9">
                  <c:v>Kingston</c:v>
                </c:pt>
                <c:pt idx="10">
                  <c:v>Greater Dandenong</c:v>
                </c:pt>
                <c:pt idx="11">
                  <c:v>Frankston</c:v>
                </c:pt>
                <c:pt idx="12">
                  <c:v>Hume</c:v>
                </c:pt>
                <c:pt idx="13">
                  <c:v>Nillumbik</c:v>
                </c:pt>
                <c:pt idx="14">
                  <c:v>Banyule</c:v>
                </c:pt>
                <c:pt idx="15">
                  <c:v>Moreland</c:v>
                </c:pt>
                <c:pt idx="16">
                  <c:v>Darebin</c:v>
                </c:pt>
                <c:pt idx="17">
                  <c:v>Whittlesea</c:v>
                </c:pt>
                <c:pt idx="18">
                  <c:v>Mitchell</c:v>
                </c:pt>
                <c:pt idx="19">
                  <c:v>Yarra Ranges</c:v>
                </c:pt>
                <c:pt idx="20">
                  <c:v>Knox</c:v>
                </c:pt>
                <c:pt idx="21">
                  <c:v>Manningham</c:v>
                </c:pt>
                <c:pt idx="22">
                  <c:v>Maroondah</c:v>
                </c:pt>
                <c:pt idx="23">
                  <c:v>Monash</c:v>
                </c:pt>
                <c:pt idx="24">
                  <c:v>Whitehorse</c:v>
                </c:pt>
                <c:pt idx="25">
                  <c:v>Bayside</c:v>
                </c:pt>
                <c:pt idx="26">
                  <c:v>Boroondara</c:v>
                </c:pt>
                <c:pt idx="27">
                  <c:v>Stonnington</c:v>
                </c:pt>
                <c:pt idx="28">
                  <c:v>Glen Eira</c:v>
                </c:pt>
                <c:pt idx="29">
                  <c:v>Yarra</c:v>
                </c:pt>
                <c:pt idx="30">
                  <c:v>Port Phillip</c:v>
                </c:pt>
                <c:pt idx="31">
                  <c:v>Melbourne</c:v>
                </c:pt>
              </c:strCache>
            </c:strRef>
          </c:cat>
          <c:val>
            <c:numRef>
              <c:f>Sheet1!$D$2:$D$33</c:f>
              <c:numCache>
                <c:formatCode>General</c:formatCode>
                <c:ptCount val="32"/>
                <c:pt idx="0">
                  <c:v>0.13661202185792351</c:v>
                </c:pt>
                <c:pt idx="1">
                  <c:v>0.3968253968253968</c:v>
                </c:pt>
                <c:pt idx="2">
                  <c:v>0.24390243902439024</c:v>
                </c:pt>
                <c:pt idx="3">
                  <c:v>0.82135523613963046</c:v>
                </c:pt>
                <c:pt idx="4">
                  <c:v>1.4814814814814816</c:v>
                </c:pt>
                <c:pt idx="5">
                  <c:v>#N/A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1.0650887573964496</c:v>
                </c:pt>
                <c:pt idx="10">
                  <c:v>0.49668874172185434</c:v>
                </c:pt>
                <c:pt idx="11">
                  <c:v>0</c:v>
                </c:pt>
                <c:pt idx="12">
                  <c:v>0.3546099290780142</c:v>
                </c:pt>
                <c:pt idx="13">
                  <c:v>0.91324200913242004</c:v>
                </c:pt>
                <c:pt idx="14">
                  <c:v>1.1320754716981132</c:v>
                </c:pt>
                <c:pt idx="15">
                  <c:v>1.1754068716094033</c:v>
                </c:pt>
                <c:pt idx="16">
                  <c:v>0.52840158520475566</c:v>
                </c:pt>
                <c:pt idx="17">
                  <c:v>#N/A</c:v>
                </c:pt>
                <c:pt idx="18">
                  <c:v>#N/A</c:v>
                </c:pt>
                <c:pt idx="19">
                  <c:v>0.37950664136622392</c:v>
                </c:pt>
                <c:pt idx="20">
                  <c:v>0.11890606420927466</c:v>
                </c:pt>
                <c:pt idx="21">
                  <c:v>0.42432814710042432</c:v>
                </c:pt>
                <c:pt idx="22">
                  <c:v>0</c:v>
                </c:pt>
                <c:pt idx="23">
                  <c:v>0.7698887938408896</c:v>
                </c:pt>
                <c:pt idx="24">
                  <c:v>9.0579710144927536E-2</c:v>
                </c:pt>
                <c:pt idx="25">
                  <c:v>1.1376564277588168</c:v>
                </c:pt>
                <c:pt idx="26">
                  <c:v>0</c:v>
                </c:pt>
                <c:pt idx="27">
                  <c:v>3.0828516377649327</c:v>
                </c:pt>
                <c:pt idx="28">
                  <c:v>0.79155672823219003</c:v>
                </c:pt>
                <c:pt idx="29">
                  <c:v>4.4303797468354427</c:v>
                </c:pt>
                <c:pt idx="30">
                  <c:v>6.0975609756097562</c:v>
                </c:pt>
                <c:pt idx="31">
                  <c:v>10.526315789473683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35-4A0C-852C-29D3F7115B50}"/>
            </c:ext>
          </c:extLst>
        </c:ser>
        <c:ser>
          <c:idx val="2"/>
          <c:order val="2"/>
          <c:tx>
            <c:strRef>
              <c:f>Sheet1!$E$1</c:f>
              <c:strCache>
                <c:ptCount val="1"/>
                <c:pt idx="0">
                  <c:v>Permit applicant - contest conditions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Sheet1!$B$2:$B$33</c:f>
              <c:strCache>
                <c:ptCount val="32"/>
                <c:pt idx="0">
                  <c:v>Brimbank</c:v>
                </c:pt>
                <c:pt idx="1">
                  <c:v>Maribyrnong</c:v>
                </c:pt>
                <c:pt idx="2">
                  <c:v>Wyndham</c:v>
                </c:pt>
                <c:pt idx="3">
                  <c:v>Hobsons Bay</c:v>
                </c:pt>
                <c:pt idx="4">
                  <c:v>Moonee Valley</c:v>
                </c:pt>
                <c:pt idx="5">
                  <c:v>Melton</c:v>
                </c:pt>
                <c:pt idx="6">
                  <c:v>Cardinia</c:v>
                </c:pt>
                <c:pt idx="7">
                  <c:v>Casey</c:v>
                </c:pt>
                <c:pt idx="8">
                  <c:v>Mornington Peninsula</c:v>
                </c:pt>
                <c:pt idx="9">
                  <c:v>Kingston</c:v>
                </c:pt>
                <c:pt idx="10">
                  <c:v>Greater Dandenong</c:v>
                </c:pt>
                <c:pt idx="11">
                  <c:v>Frankston</c:v>
                </c:pt>
                <c:pt idx="12">
                  <c:v>Hume</c:v>
                </c:pt>
                <c:pt idx="13">
                  <c:v>Nillumbik</c:v>
                </c:pt>
                <c:pt idx="14">
                  <c:v>Banyule</c:v>
                </c:pt>
                <c:pt idx="15">
                  <c:v>Moreland</c:v>
                </c:pt>
                <c:pt idx="16">
                  <c:v>Darebin</c:v>
                </c:pt>
                <c:pt idx="17">
                  <c:v>Whittlesea</c:v>
                </c:pt>
                <c:pt idx="18">
                  <c:v>Mitchell</c:v>
                </c:pt>
                <c:pt idx="19">
                  <c:v>Yarra Ranges</c:v>
                </c:pt>
                <c:pt idx="20">
                  <c:v>Knox</c:v>
                </c:pt>
                <c:pt idx="21">
                  <c:v>Manningham</c:v>
                </c:pt>
                <c:pt idx="22">
                  <c:v>Maroondah</c:v>
                </c:pt>
                <c:pt idx="23">
                  <c:v>Monash</c:v>
                </c:pt>
                <c:pt idx="24">
                  <c:v>Whitehorse</c:v>
                </c:pt>
                <c:pt idx="25">
                  <c:v>Bayside</c:v>
                </c:pt>
                <c:pt idx="26">
                  <c:v>Boroondara</c:v>
                </c:pt>
                <c:pt idx="27">
                  <c:v>Stonnington</c:v>
                </c:pt>
                <c:pt idx="28">
                  <c:v>Glen Eira</c:v>
                </c:pt>
                <c:pt idx="29">
                  <c:v>Yarra</c:v>
                </c:pt>
                <c:pt idx="30">
                  <c:v>Port Phillip</c:v>
                </c:pt>
                <c:pt idx="31">
                  <c:v>Melbourne</c:v>
                </c:pt>
              </c:strCache>
            </c:strRef>
          </c:cat>
          <c:val>
            <c:numRef>
              <c:f>Sheet1!$E$2:$E$33</c:f>
              <c:numCache>
                <c:formatCode>General</c:formatCode>
                <c:ptCount val="32"/>
                <c:pt idx="0">
                  <c:v>0</c:v>
                </c:pt>
                <c:pt idx="1">
                  <c:v>0.1984126984126984</c:v>
                </c:pt>
                <c:pt idx="2">
                  <c:v>0</c:v>
                </c:pt>
                <c:pt idx="3">
                  <c:v>0.92402464065708423</c:v>
                </c:pt>
                <c:pt idx="4">
                  <c:v>1.6666666666666667</c:v>
                </c:pt>
                <c:pt idx="5">
                  <c:v>#N/A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0.35502958579881655</c:v>
                </c:pt>
                <c:pt idx="10">
                  <c:v>0.66225165562913912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0.37735849056603776</c:v>
                </c:pt>
                <c:pt idx="15">
                  <c:v>0.63291139240506333</c:v>
                </c:pt>
                <c:pt idx="16">
                  <c:v>0.66050198150594452</c:v>
                </c:pt>
                <c:pt idx="17">
                  <c:v>#N/A</c:v>
                </c:pt>
                <c:pt idx="18">
                  <c:v>#N/A</c:v>
                </c:pt>
                <c:pt idx="19">
                  <c:v>9.4876660341555979E-2</c:v>
                </c:pt>
                <c:pt idx="20">
                  <c:v>0.11890606420927466</c:v>
                </c:pt>
                <c:pt idx="21">
                  <c:v>1.1315417256011315</c:v>
                </c:pt>
                <c:pt idx="22">
                  <c:v>0.32432432432432429</c:v>
                </c:pt>
                <c:pt idx="23">
                  <c:v>1.6253207869974338</c:v>
                </c:pt>
                <c:pt idx="24">
                  <c:v>1.3586956521739131</c:v>
                </c:pt>
                <c:pt idx="25">
                  <c:v>0.79635949943117168</c:v>
                </c:pt>
                <c:pt idx="26">
                  <c:v>0</c:v>
                </c:pt>
                <c:pt idx="27">
                  <c:v>1.1560693641618496</c:v>
                </c:pt>
                <c:pt idx="28">
                  <c:v>6.9481090589270007</c:v>
                </c:pt>
                <c:pt idx="29">
                  <c:v>8.2278481012658222</c:v>
                </c:pt>
                <c:pt idx="30">
                  <c:v>3.6585365853658534</c:v>
                </c:pt>
                <c:pt idx="31">
                  <c:v>7.3684210526315779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35-4A0C-852C-29D3F7115B50}"/>
            </c:ext>
          </c:extLst>
        </c:ser>
        <c:ser>
          <c:idx val="3"/>
          <c:order val="3"/>
          <c:tx>
            <c:strRef>
              <c:f>Sheet1!$F$1</c:f>
              <c:strCache>
                <c:ptCount val="1"/>
                <c:pt idx="0">
                  <c:v>Permit applicant - failure to decide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Sheet1!$B$2:$B$33</c:f>
              <c:strCache>
                <c:ptCount val="32"/>
                <c:pt idx="0">
                  <c:v>Brimbank</c:v>
                </c:pt>
                <c:pt idx="1">
                  <c:v>Maribyrnong</c:v>
                </c:pt>
                <c:pt idx="2">
                  <c:v>Wyndham</c:v>
                </c:pt>
                <c:pt idx="3">
                  <c:v>Hobsons Bay</c:v>
                </c:pt>
                <c:pt idx="4">
                  <c:v>Moonee Valley</c:v>
                </c:pt>
                <c:pt idx="5">
                  <c:v>Melton</c:v>
                </c:pt>
                <c:pt idx="6">
                  <c:v>Cardinia</c:v>
                </c:pt>
                <c:pt idx="7">
                  <c:v>Casey</c:v>
                </c:pt>
                <c:pt idx="8">
                  <c:v>Mornington Peninsula</c:v>
                </c:pt>
                <c:pt idx="9">
                  <c:v>Kingston</c:v>
                </c:pt>
                <c:pt idx="10">
                  <c:v>Greater Dandenong</c:v>
                </c:pt>
                <c:pt idx="11">
                  <c:v>Frankston</c:v>
                </c:pt>
                <c:pt idx="12">
                  <c:v>Hume</c:v>
                </c:pt>
                <c:pt idx="13">
                  <c:v>Nillumbik</c:v>
                </c:pt>
                <c:pt idx="14">
                  <c:v>Banyule</c:v>
                </c:pt>
                <c:pt idx="15">
                  <c:v>Moreland</c:v>
                </c:pt>
                <c:pt idx="16">
                  <c:v>Darebin</c:v>
                </c:pt>
                <c:pt idx="17">
                  <c:v>Whittlesea</c:v>
                </c:pt>
                <c:pt idx="18">
                  <c:v>Mitchell</c:v>
                </c:pt>
                <c:pt idx="19">
                  <c:v>Yarra Ranges</c:v>
                </c:pt>
                <c:pt idx="20">
                  <c:v>Knox</c:v>
                </c:pt>
                <c:pt idx="21">
                  <c:v>Manningham</c:v>
                </c:pt>
                <c:pt idx="22">
                  <c:v>Maroondah</c:v>
                </c:pt>
                <c:pt idx="23">
                  <c:v>Monash</c:v>
                </c:pt>
                <c:pt idx="24">
                  <c:v>Whitehorse</c:v>
                </c:pt>
                <c:pt idx="25">
                  <c:v>Bayside</c:v>
                </c:pt>
                <c:pt idx="26">
                  <c:v>Boroondara</c:v>
                </c:pt>
                <c:pt idx="27">
                  <c:v>Stonnington</c:v>
                </c:pt>
                <c:pt idx="28">
                  <c:v>Glen Eira</c:v>
                </c:pt>
                <c:pt idx="29">
                  <c:v>Yarra</c:v>
                </c:pt>
                <c:pt idx="30">
                  <c:v>Port Phillip</c:v>
                </c:pt>
                <c:pt idx="31">
                  <c:v>Melbourne</c:v>
                </c:pt>
              </c:strCache>
            </c:strRef>
          </c:cat>
          <c:val>
            <c:numRef>
              <c:f>Sheet1!$F$2:$F$33</c:f>
              <c:numCache>
                <c:formatCode>General</c:formatCode>
                <c:ptCount val="3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0.30800821355236141</c:v>
                </c:pt>
                <c:pt idx="4">
                  <c:v>1.4814814814814816</c:v>
                </c:pt>
                <c:pt idx="5">
                  <c:v>#N/A</c:v>
                </c:pt>
                <c:pt idx="6">
                  <c:v>0</c:v>
                </c:pt>
                <c:pt idx="7">
                  <c:v>0.35419126328217237</c:v>
                </c:pt>
                <c:pt idx="8">
                  <c:v>0</c:v>
                </c:pt>
                <c:pt idx="9">
                  <c:v>1.1834319526627219</c:v>
                </c:pt>
                <c:pt idx="10">
                  <c:v>1.3245033112582782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0.75471698113207553</c:v>
                </c:pt>
                <c:pt idx="15">
                  <c:v>0.72332730560578662</c:v>
                </c:pt>
                <c:pt idx="16">
                  <c:v>1.321003963011889</c:v>
                </c:pt>
                <c:pt idx="17">
                  <c:v>#N/A</c:v>
                </c:pt>
                <c:pt idx="18">
                  <c:v>#N/A</c:v>
                </c:pt>
                <c:pt idx="19">
                  <c:v>9.4876660341555979E-2</c:v>
                </c:pt>
                <c:pt idx="20">
                  <c:v>0.356718192627824</c:v>
                </c:pt>
                <c:pt idx="21">
                  <c:v>1.4144271570014144</c:v>
                </c:pt>
                <c:pt idx="22">
                  <c:v>0.21621621621621623</c:v>
                </c:pt>
                <c:pt idx="23">
                  <c:v>0.51325919589392643</c:v>
                </c:pt>
                <c:pt idx="24">
                  <c:v>1.2681159420289856</c:v>
                </c:pt>
                <c:pt idx="25">
                  <c:v>2.0477815699658701</c:v>
                </c:pt>
                <c:pt idx="26">
                  <c:v>0</c:v>
                </c:pt>
                <c:pt idx="27">
                  <c:v>3.8535645472061653</c:v>
                </c:pt>
                <c:pt idx="28">
                  <c:v>0.43975373790677225</c:v>
                </c:pt>
                <c:pt idx="29">
                  <c:v>7.59493670886076</c:v>
                </c:pt>
                <c:pt idx="30">
                  <c:v>14.634146341463413</c:v>
                </c:pt>
                <c:pt idx="31">
                  <c:v>9.4736842105263168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535-4A0C-852C-29D3F7115B50}"/>
            </c:ext>
          </c:extLst>
        </c:ser>
        <c:ser>
          <c:idx val="4"/>
          <c:order val="4"/>
          <c:tx>
            <c:strRef>
              <c:f>Sheet1!$G$1</c:f>
              <c:strCache>
                <c:ptCount val="1"/>
                <c:pt idx="0">
                  <c:v>Permit applicant - initial rejection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cat>
            <c:strRef>
              <c:f>Sheet1!$B$2:$B$33</c:f>
              <c:strCache>
                <c:ptCount val="32"/>
                <c:pt idx="0">
                  <c:v>Brimbank</c:v>
                </c:pt>
                <c:pt idx="1">
                  <c:v>Maribyrnong</c:v>
                </c:pt>
                <c:pt idx="2">
                  <c:v>Wyndham</c:v>
                </c:pt>
                <c:pt idx="3">
                  <c:v>Hobsons Bay</c:v>
                </c:pt>
                <c:pt idx="4">
                  <c:v>Moonee Valley</c:v>
                </c:pt>
                <c:pt idx="5">
                  <c:v>Melton</c:v>
                </c:pt>
                <c:pt idx="6">
                  <c:v>Cardinia</c:v>
                </c:pt>
                <c:pt idx="7">
                  <c:v>Casey</c:v>
                </c:pt>
                <c:pt idx="8">
                  <c:v>Mornington Peninsula</c:v>
                </c:pt>
                <c:pt idx="9">
                  <c:v>Kingston</c:v>
                </c:pt>
                <c:pt idx="10">
                  <c:v>Greater Dandenong</c:v>
                </c:pt>
                <c:pt idx="11">
                  <c:v>Frankston</c:v>
                </c:pt>
                <c:pt idx="12">
                  <c:v>Hume</c:v>
                </c:pt>
                <c:pt idx="13">
                  <c:v>Nillumbik</c:v>
                </c:pt>
                <c:pt idx="14">
                  <c:v>Banyule</c:v>
                </c:pt>
                <c:pt idx="15">
                  <c:v>Moreland</c:v>
                </c:pt>
                <c:pt idx="16">
                  <c:v>Darebin</c:v>
                </c:pt>
                <c:pt idx="17">
                  <c:v>Whittlesea</c:v>
                </c:pt>
                <c:pt idx="18">
                  <c:v>Mitchell</c:v>
                </c:pt>
                <c:pt idx="19">
                  <c:v>Yarra Ranges</c:v>
                </c:pt>
                <c:pt idx="20">
                  <c:v>Knox</c:v>
                </c:pt>
                <c:pt idx="21">
                  <c:v>Manningham</c:v>
                </c:pt>
                <c:pt idx="22">
                  <c:v>Maroondah</c:v>
                </c:pt>
                <c:pt idx="23">
                  <c:v>Monash</c:v>
                </c:pt>
                <c:pt idx="24">
                  <c:v>Whitehorse</c:v>
                </c:pt>
                <c:pt idx="25">
                  <c:v>Bayside</c:v>
                </c:pt>
                <c:pt idx="26">
                  <c:v>Boroondara</c:v>
                </c:pt>
                <c:pt idx="27">
                  <c:v>Stonnington</c:v>
                </c:pt>
                <c:pt idx="28">
                  <c:v>Glen Eira</c:v>
                </c:pt>
                <c:pt idx="29">
                  <c:v>Yarra</c:v>
                </c:pt>
                <c:pt idx="30">
                  <c:v>Port Phillip</c:v>
                </c:pt>
                <c:pt idx="31">
                  <c:v>Melbourne</c:v>
                </c:pt>
              </c:strCache>
            </c:strRef>
          </c:cat>
          <c:val>
            <c:numRef>
              <c:f>Sheet1!$G$2:$G$33</c:f>
              <c:numCache>
                <c:formatCode>General</c:formatCode>
                <c:ptCount val="32"/>
                <c:pt idx="0">
                  <c:v>0.54644808743169404</c:v>
                </c:pt>
                <c:pt idx="1">
                  <c:v>0.59523809523809523</c:v>
                </c:pt>
                <c:pt idx="2">
                  <c:v>0.48780487804878048</c:v>
                </c:pt>
                <c:pt idx="3">
                  <c:v>3.2854209445585218</c:v>
                </c:pt>
                <c:pt idx="4">
                  <c:v>4.0740740740740744</c:v>
                </c:pt>
                <c:pt idx="5">
                  <c:v>#N/A</c:v>
                </c:pt>
                <c:pt idx="6">
                  <c:v>0</c:v>
                </c:pt>
                <c:pt idx="7">
                  <c:v>0.94451003541912626</c:v>
                </c:pt>
                <c:pt idx="8">
                  <c:v>0</c:v>
                </c:pt>
                <c:pt idx="9">
                  <c:v>4.8520710059171597</c:v>
                </c:pt>
                <c:pt idx="10">
                  <c:v>6.2913907284768218</c:v>
                </c:pt>
                <c:pt idx="11">
                  <c:v>0</c:v>
                </c:pt>
                <c:pt idx="12">
                  <c:v>0.3546099290780142</c:v>
                </c:pt>
                <c:pt idx="13">
                  <c:v>2.7397260273972601</c:v>
                </c:pt>
                <c:pt idx="14">
                  <c:v>2.2641509433962264</c:v>
                </c:pt>
                <c:pt idx="15">
                  <c:v>6.3291139240506329</c:v>
                </c:pt>
                <c:pt idx="16">
                  <c:v>10.568031704095112</c:v>
                </c:pt>
                <c:pt idx="17">
                  <c:v>#N/A</c:v>
                </c:pt>
                <c:pt idx="18">
                  <c:v>#N/A</c:v>
                </c:pt>
                <c:pt idx="19">
                  <c:v>0.37950664136622392</c:v>
                </c:pt>
                <c:pt idx="20">
                  <c:v>3.2104637336504163</c:v>
                </c:pt>
                <c:pt idx="21">
                  <c:v>1.5558698727015559</c:v>
                </c:pt>
                <c:pt idx="22">
                  <c:v>5.9459459459459465</c:v>
                </c:pt>
                <c:pt idx="23">
                  <c:v>5.1325919589392646</c:v>
                </c:pt>
                <c:pt idx="24">
                  <c:v>5.7971014492753623</c:v>
                </c:pt>
                <c:pt idx="25">
                  <c:v>2.0477815699658701</c:v>
                </c:pt>
                <c:pt idx="26">
                  <c:v>0</c:v>
                </c:pt>
                <c:pt idx="27">
                  <c:v>7.7071290944123305</c:v>
                </c:pt>
                <c:pt idx="28">
                  <c:v>16.534740545294635</c:v>
                </c:pt>
                <c:pt idx="29">
                  <c:v>6.3291139240506329</c:v>
                </c:pt>
                <c:pt idx="30">
                  <c:v>4.2682926829268295</c:v>
                </c:pt>
                <c:pt idx="31">
                  <c:v>3.1578947368421053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A535-4A0C-852C-29D3F7115B50}"/>
            </c:ext>
          </c:extLst>
        </c:ser>
        <c:ser>
          <c:idx val="5"/>
          <c:order val="5"/>
          <c:tx>
            <c:strRef>
              <c:f>Sheet1!$H$1</c:f>
              <c:strCache>
                <c:ptCount val="1"/>
                <c:pt idx="0">
                  <c:v>Unknown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Sheet1!$B$2:$B$33</c:f>
              <c:strCache>
                <c:ptCount val="32"/>
                <c:pt idx="0">
                  <c:v>Brimbank</c:v>
                </c:pt>
                <c:pt idx="1">
                  <c:v>Maribyrnong</c:v>
                </c:pt>
                <c:pt idx="2">
                  <c:v>Wyndham</c:v>
                </c:pt>
                <c:pt idx="3">
                  <c:v>Hobsons Bay</c:v>
                </c:pt>
                <c:pt idx="4">
                  <c:v>Moonee Valley</c:v>
                </c:pt>
                <c:pt idx="5">
                  <c:v>Melton</c:v>
                </c:pt>
                <c:pt idx="6">
                  <c:v>Cardinia</c:v>
                </c:pt>
                <c:pt idx="7">
                  <c:v>Casey</c:v>
                </c:pt>
                <c:pt idx="8">
                  <c:v>Mornington Peninsula</c:v>
                </c:pt>
                <c:pt idx="9">
                  <c:v>Kingston</c:v>
                </c:pt>
                <c:pt idx="10">
                  <c:v>Greater Dandenong</c:v>
                </c:pt>
                <c:pt idx="11">
                  <c:v>Frankston</c:v>
                </c:pt>
                <c:pt idx="12">
                  <c:v>Hume</c:v>
                </c:pt>
                <c:pt idx="13">
                  <c:v>Nillumbik</c:v>
                </c:pt>
                <c:pt idx="14">
                  <c:v>Banyule</c:v>
                </c:pt>
                <c:pt idx="15">
                  <c:v>Moreland</c:v>
                </c:pt>
                <c:pt idx="16">
                  <c:v>Darebin</c:v>
                </c:pt>
                <c:pt idx="17">
                  <c:v>Whittlesea</c:v>
                </c:pt>
                <c:pt idx="18">
                  <c:v>Mitchell</c:v>
                </c:pt>
                <c:pt idx="19">
                  <c:v>Yarra Ranges</c:v>
                </c:pt>
                <c:pt idx="20">
                  <c:v>Knox</c:v>
                </c:pt>
                <c:pt idx="21">
                  <c:v>Manningham</c:v>
                </c:pt>
                <c:pt idx="22">
                  <c:v>Maroondah</c:v>
                </c:pt>
                <c:pt idx="23">
                  <c:v>Monash</c:v>
                </c:pt>
                <c:pt idx="24">
                  <c:v>Whitehorse</c:v>
                </c:pt>
                <c:pt idx="25">
                  <c:v>Bayside</c:v>
                </c:pt>
                <c:pt idx="26">
                  <c:v>Boroondara</c:v>
                </c:pt>
                <c:pt idx="27">
                  <c:v>Stonnington</c:v>
                </c:pt>
                <c:pt idx="28">
                  <c:v>Glen Eira</c:v>
                </c:pt>
                <c:pt idx="29">
                  <c:v>Yarra</c:v>
                </c:pt>
                <c:pt idx="30">
                  <c:v>Port Phillip</c:v>
                </c:pt>
                <c:pt idx="31">
                  <c:v>Melbourne</c:v>
                </c:pt>
              </c:strCache>
            </c:strRef>
          </c:cat>
          <c:val>
            <c:numRef>
              <c:f>Sheet1!$H$2:$H$33</c:f>
              <c:numCache>
                <c:formatCode>General</c:formatCode>
                <c:ptCount val="32"/>
                <c:pt idx="0">
                  <c:v>0</c:v>
                </c:pt>
                <c:pt idx="1">
                  <c:v>0</c:v>
                </c:pt>
                <c:pt idx="2">
                  <c:v>0.48780487804878048</c:v>
                </c:pt>
                <c:pt idx="3">
                  <c:v>0.10266940451745381</c:v>
                </c:pt>
                <c:pt idx="4">
                  <c:v>0</c:v>
                </c:pt>
                <c:pt idx="5">
                  <c:v>#N/A</c:v>
                </c:pt>
                <c:pt idx="6">
                  <c:v>0.2770083102493075</c:v>
                </c:pt>
                <c:pt idx="7">
                  <c:v>0</c:v>
                </c:pt>
                <c:pt idx="8">
                  <c:v>4.2127071823204423</c:v>
                </c:pt>
                <c:pt idx="9">
                  <c:v>0.1183431952662722</c:v>
                </c:pt>
                <c:pt idx="10">
                  <c:v>0.16556291390728478</c:v>
                </c:pt>
                <c:pt idx="11">
                  <c:v>11.278195488721805</c:v>
                </c:pt>
                <c:pt idx="12">
                  <c:v>0.53191489361702127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2.2457067371202113</c:v>
                </c:pt>
                <c:pt idx="17">
                  <c:v>#N/A</c:v>
                </c:pt>
                <c:pt idx="18">
                  <c:v>#N/A</c:v>
                </c:pt>
                <c:pt idx="19">
                  <c:v>9.4876660341555979E-2</c:v>
                </c:pt>
                <c:pt idx="20">
                  <c:v>0</c:v>
                </c:pt>
                <c:pt idx="21">
                  <c:v>0.42432814710042432</c:v>
                </c:pt>
                <c:pt idx="22">
                  <c:v>0</c:v>
                </c:pt>
                <c:pt idx="23">
                  <c:v>0</c:v>
                </c:pt>
                <c:pt idx="24">
                  <c:v>0.99637681159420277</c:v>
                </c:pt>
                <c:pt idx="25">
                  <c:v>0</c:v>
                </c:pt>
                <c:pt idx="26">
                  <c:v>9.1863517060367457</c:v>
                </c:pt>
                <c:pt idx="27">
                  <c:v>0.19267822736030829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535-4A0C-852C-29D3F7115B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560076880"/>
        <c:axId val="560077208"/>
        <c:extLst/>
      </c:barChart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Long run VCAT rate</c:v>
                </c:pt>
              </c:strCache>
              <c:extLst xmlns:c15="http://schemas.microsoft.com/office/drawing/2012/chart"/>
            </c:strRef>
          </c:tx>
          <c:spPr>
            <a:ln w="25400" cap="rnd">
              <a:noFill/>
              <a:round/>
            </a:ln>
            <a:effectLst/>
          </c:spPr>
          <c:marker>
            <c:symbol val="x"/>
            <c:size val="10"/>
            <c:spPr>
              <a:solidFill>
                <a:srgbClr val="FFFFFF">
                  <a:alpha val="50000"/>
                </a:srgbClr>
              </a:solidFill>
              <a:ln w="28575">
                <a:solidFill>
                  <a:schemeClr val="tx1"/>
                </a:solidFill>
              </a:ln>
              <a:effectLst/>
            </c:spPr>
          </c:marker>
          <c:xVal>
            <c:numRef>
              <c:f>Sheet1!$C$2:$C$33</c:f>
              <c:numCache>
                <c:formatCode>General</c:formatCode>
                <c:ptCount val="32"/>
                <c:pt idx="0">
                  <c:v>3.6776212832550863</c:v>
                </c:pt>
                <c:pt idx="1">
                  <c:v>9.4629156010230187</c:v>
                </c:pt>
                <c:pt idx="2">
                  <c:v>1.8807092960773777</c:v>
                </c:pt>
                <c:pt idx="3">
                  <c:v>9.9570585077831453</c:v>
                </c:pt>
                <c:pt idx="4">
                  <c:v>12.776831345826235</c:v>
                </c:pt>
                <c:pt idx="5">
                  <c:v>4.2477876106194685</c:v>
                </c:pt>
                <c:pt idx="6">
                  <c:v>1.4306151645207439</c:v>
                </c:pt>
                <c:pt idx="7">
                  <c:v>3.9069767441860463</c:v>
                </c:pt>
                <c:pt idx="8">
                  <c:v>5.1597398925643203</c:v>
                </c:pt>
                <c:pt idx="9">
                  <c:v>9.6338535414165669</c:v>
                </c:pt>
                <c:pt idx="10">
                  <c:v>10.520094562647754</c:v>
                </c:pt>
                <c:pt idx="11">
                  <c:v>13.168020521590423</c:v>
                </c:pt>
                <c:pt idx="12">
                  <c:v>2.4727039177906232</c:v>
                </c:pt>
                <c:pt idx="13">
                  <c:v>8.5808580858085808</c:v>
                </c:pt>
                <c:pt idx="14">
                  <c:v>18.713017751479292</c:v>
                </c:pt>
                <c:pt idx="15">
                  <c:v>13.47728965003723</c:v>
                </c:pt>
                <c:pt idx="16">
                  <c:v>13.696369636963695</c:v>
                </c:pt>
                <c:pt idx="17">
                  <c:v>4.1237113402061851</c:v>
                </c:pt>
                <c:pt idx="18">
                  <c:v>1.6709511568123392</c:v>
                </c:pt>
                <c:pt idx="19">
                  <c:v>5.3451676528599608</c:v>
                </c:pt>
                <c:pt idx="20">
                  <c:v>6.562576238106856</c:v>
                </c:pt>
                <c:pt idx="21">
                  <c:v>7.5009147457006957</c:v>
                </c:pt>
                <c:pt idx="22">
                  <c:v>11.770906535488406</c:v>
                </c:pt>
                <c:pt idx="23">
                  <c:v>12.404322377307519</c:v>
                </c:pt>
                <c:pt idx="24">
                  <c:v>15.328132170720515</c:v>
                </c:pt>
                <c:pt idx="25">
                  <c:v>15.020907044065614</c:v>
                </c:pt>
                <c:pt idx="26">
                  <c:v>17.497955846279638</c:v>
                </c:pt>
                <c:pt idx="27">
                  <c:v>20.278574354772637</c:v>
                </c:pt>
                <c:pt idx="28">
                  <c:v>17.791878172588831</c:v>
                </c:pt>
                <c:pt idx="29">
                  <c:v>33.670886075949369</c:v>
                </c:pt>
                <c:pt idx="30">
                  <c:v>34.756995581737847</c:v>
                </c:pt>
                <c:pt idx="31">
                  <c:v>34.829443447037697</c:v>
                </c:pt>
              </c:numCache>
            </c:numRef>
          </c:xVal>
          <c:yVal>
            <c:numRef>
              <c:f>Sheet1!$I$2:$I$33</c:f>
              <c:numCache>
                <c:formatCode>General</c:formatCode>
                <c:ptCount val="3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</c:numCache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A535-4A0C-852C-29D3F7115B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5602704"/>
        <c:axId val="315602376"/>
      </c:scatterChart>
      <c:catAx>
        <c:axId val="560076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077208"/>
        <c:crosses val="autoZero"/>
        <c:auto val="1"/>
        <c:lblAlgn val="ctr"/>
        <c:lblOffset val="100"/>
        <c:noMultiLvlLbl val="0"/>
      </c:catAx>
      <c:valAx>
        <c:axId val="5600772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076880"/>
        <c:crosses val="autoZero"/>
        <c:crossBetween val="between"/>
      </c:valAx>
      <c:valAx>
        <c:axId val="315602376"/>
        <c:scaling>
          <c:orientation val="minMax"/>
          <c:max val="32.5"/>
          <c:min val="0.5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602704"/>
        <c:crosses val="max"/>
        <c:crossBetween val="midCat"/>
      </c:valAx>
      <c:valAx>
        <c:axId val="3156027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156023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2603811782127643"/>
          <c:y val="2.6413999723722041E-2"/>
          <c:w val="0.54131230932888463"/>
          <c:h val="0.92433260371347659"/>
        </c:manualLayout>
      </c:layout>
      <c:barChart>
        <c:barDir val="bar"/>
        <c:grouping val="stacked"/>
        <c:varyColors val="0"/>
        <c:ser>
          <c:idx val="1"/>
          <c:order val="0"/>
          <c:tx>
            <c:strRef>
              <c:f>Sheet1!$D$1</c:f>
              <c:strCache>
                <c:ptCount val="1"/>
                <c:pt idx="0">
                  <c:v>Objector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rgbClr val="FEF0DE"/>
              </a:solidFill>
            </a:ln>
            <a:effectLst/>
          </c:spPr>
          <c:invertIfNegative val="0"/>
          <c:cat>
            <c:strRef>
              <c:f>Sheet1!$B$2:$B$33</c:f>
              <c:strCache>
                <c:ptCount val="32"/>
                <c:pt idx="0">
                  <c:v>Brimbank</c:v>
                </c:pt>
                <c:pt idx="1">
                  <c:v>Maribyrnong</c:v>
                </c:pt>
                <c:pt idx="2">
                  <c:v>Wyndham</c:v>
                </c:pt>
                <c:pt idx="3">
                  <c:v>Hobsons Bay</c:v>
                </c:pt>
                <c:pt idx="4">
                  <c:v>Moonee Valley</c:v>
                </c:pt>
                <c:pt idx="5">
                  <c:v>Melton</c:v>
                </c:pt>
                <c:pt idx="6">
                  <c:v>Cardinia</c:v>
                </c:pt>
                <c:pt idx="7">
                  <c:v>Casey</c:v>
                </c:pt>
                <c:pt idx="8">
                  <c:v>Mornington Peninsula</c:v>
                </c:pt>
                <c:pt idx="9">
                  <c:v>Kingston</c:v>
                </c:pt>
                <c:pt idx="10">
                  <c:v>Greater Dandenong</c:v>
                </c:pt>
                <c:pt idx="11">
                  <c:v>Frankston</c:v>
                </c:pt>
                <c:pt idx="12">
                  <c:v>Hume</c:v>
                </c:pt>
                <c:pt idx="13">
                  <c:v>Nillumbik</c:v>
                </c:pt>
                <c:pt idx="14">
                  <c:v>Banyule</c:v>
                </c:pt>
                <c:pt idx="15">
                  <c:v>Moreland</c:v>
                </c:pt>
                <c:pt idx="16">
                  <c:v>Darebin</c:v>
                </c:pt>
                <c:pt idx="17">
                  <c:v>Whittlesea</c:v>
                </c:pt>
                <c:pt idx="18">
                  <c:v>Mitchell</c:v>
                </c:pt>
                <c:pt idx="19">
                  <c:v>Yarra Ranges</c:v>
                </c:pt>
                <c:pt idx="20">
                  <c:v>Knox</c:v>
                </c:pt>
                <c:pt idx="21">
                  <c:v>Manningham</c:v>
                </c:pt>
                <c:pt idx="22">
                  <c:v>Maroondah</c:v>
                </c:pt>
                <c:pt idx="23">
                  <c:v>Monash</c:v>
                </c:pt>
                <c:pt idx="24">
                  <c:v>Whitehorse</c:v>
                </c:pt>
                <c:pt idx="25">
                  <c:v>Bayside</c:v>
                </c:pt>
                <c:pt idx="26">
                  <c:v>Boroondara</c:v>
                </c:pt>
                <c:pt idx="27">
                  <c:v>Stonnington</c:v>
                </c:pt>
                <c:pt idx="28">
                  <c:v>Glen Eira</c:v>
                </c:pt>
                <c:pt idx="29">
                  <c:v>Yarra</c:v>
                </c:pt>
                <c:pt idx="30">
                  <c:v>Port Phillip</c:v>
                </c:pt>
                <c:pt idx="31">
                  <c:v>Melbourne</c:v>
                </c:pt>
              </c:strCache>
            </c:strRef>
          </c:cat>
          <c:val>
            <c:numRef>
              <c:f>Sheet1!$D$2:$D$33</c:f>
              <c:numCache>
                <c:formatCode>General</c:formatCode>
                <c:ptCount val="32"/>
                <c:pt idx="0">
                  <c:v>0.13661202185792351</c:v>
                </c:pt>
                <c:pt idx="1">
                  <c:v>0.3968253968253968</c:v>
                </c:pt>
                <c:pt idx="2">
                  <c:v>0.24390243902439024</c:v>
                </c:pt>
                <c:pt idx="3">
                  <c:v>0.82135523613963046</c:v>
                </c:pt>
                <c:pt idx="4">
                  <c:v>1.4814814814814816</c:v>
                </c:pt>
                <c:pt idx="5">
                  <c:v>#N/A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1.0650887573964496</c:v>
                </c:pt>
                <c:pt idx="10">
                  <c:v>0.49668874172185434</c:v>
                </c:pt>
                <c:pt idx="11">
                  <c:v>0</c:v>
                </c:pt>
                <c:pt idx="12">
                  <c:v>0.3546099290780142</c:v>
                </c:pt>
                <c:pt idx="13">
                  <c:v>0.91324200913242004</c:v>
                </c:pt>
                <c:pt idx="14">
                  <c:v>1.1320754716981132</c:v>
                </c:pt>
                <c:pt idx="15">
                  <c:v>1.1754068716094033</c:v>
                </c:pt>
                <c:pt idx="16">
                  <c:v>0.52840158520475566</c:v>
                </c:pt>
                <c:pt idx="17">
                  <c:v>#N/A</c:v>
                </c:pt>
                <c:pt idx="18">
                  <c:v>#N/A</c:v>
                </c:pt>
                <c:pt idx="19">
                  <c:v>0.37950664136622392</c:v>
                </c:pt>
                <c:pt idx="20">
                  <c:v>0.11890606420927466</c:v>
                </c:pt>
                <c:pt idx="21">
                  <c:v>0.42432814710042432</c:v>
                </c:pt>
                <c:pt idx="22">
                  <c:v>0</c:v>
                </c:pt>
                <c:pt idx="23">
                  <c:v>0.7698887938408896</c:v>
                </c:pt>
                <c:pt idx="24">
                  <c:v>9.0579710144927536E-2</c:v>
                </c:pt>
                <c:pt idx="25">
                  <c:v>1.1376564277588168</c:v>
                </c:pt>
                <c:pt idx="26">
                  <c:v>0</c:v>
                </c:pt>
                <c:pt idx="27">
                  <c:v>3.0828516377649327</c:v>
                </c:pt>
                <c:pt idx="28">
                  <c:v>0.79155672823219003</c:v>
                </c:pt>
                <c:pt idx="29">
                  <c:v>4.4303797468354427</c:v>
                </c:pt>
                <c:pt idx="30">
                  <c:v>6.0975609756097562</c:v>
                </c:pt>
                <c:pt idx="31">
                  <c:v>10.526315789473683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C6-4249-91F5-86C45247481D}"/>
            </c:ext>
          </c:extLst>
        </c:ser>
        <c:ser>
          <c:idx val="2"/>
          <c:order val="1"/>
          <c:tx>
            <c:strRef>
              <c:f>Sheet1!$E$1</c:f>
              <c:strCache>
                <c:ptCount val="1"/>
                <c:pt idx="0">
                  <c:v>Permit applicant - contest conditions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rgbClr val="FEF0DE"/>
              </a:solidFill>
            </a:ln>
            <a:effectLst/>
          </c:spPr>
          <c:invertIfNegative val="0"/>
          <c:cat>
            <c:strRef>
              <c:f>Sheet1!$B$2:$B$33</c:f>
              <c:strCache>
                <c:ptCount val="32"/>
                <c:pt idx="0">
                  <c:v>Brimbank</c:v>
                </c:pt>
                <c:pt idx="1">
                  <c:v>Maribyrnong</c:v>
                </c:pt>
                <c:pt idx="2">
                  <c:v>Wyndham</c:v>
                </c:pt>
                <c:pt idx="3">
                  <c:v>Hobsons Bay</c:v>
                </c:pt>
                <c:pt idx="4">
                  <c:v>Moonee Valley</c:v>
                </c:pt>
                <c:pt idx="5">
                  <c:v>Melton</c:v>
                </c:pt>
                <c:pt idx="6">
                  <c:v>Cardinia</c:v>
                </c:pt>
                <c:pt idx="7">
                  <c:v>Casey</c:v>
                </c:pt>
                <c:pt idx="8">
                  <c:v>Mornington Peninsula</c:v>
                </c:pt>
                <c:pt idx="9">
                  <c:v>Kingston</c:v>
                </c:pt>
                <c:pt idx="10">
                  <c:v>Greater Dandenong</c:v>
                </c:pt>
                <c:pt idx="11">
                  <c:v>Frankston</c:v>
                </c:pt>
                <c:pt idx="12">
                  <c:v>Hume</c:v>
                </c:pt>
                <c:pt idx="13">
                  <c:v>Nillumbik</c:v>
                </c:pt>
                <c:pt idx="14">
                  <c:v>Banyule</c:v>
                </c:pt>
                <c:pt idx="15">
                  <c:v>Moreland</c:v>
                </c:pt>
                <c:pt idx="16">
                  <c:v>Darebin</c:v>
                </c:pt>
                <c:pt idx="17">
                  <c:v>Whittlesea</c:v>
                </c:pt>
                <c:pt idx="18">
                  <c:v>Mitchell</c:v>
                </c:pt>
                <c:pt idx="19">
                  <c:v>Yarra Ranges</c:v>
                </c:pt>
                <c:pt idx="20">
                  <c:v>Knox</c:v>
                </c:pt>
                <c:pt idx="21">
                  <c:v>Manningham</c:v>
                </c:pt>
                <c:pt idx="22">
                  <c:v>Maroondah</c:v>
                </c:pt>
                <c:pt idx="23">
                  <c:v>Monash</c:v>
                </c:pt>
                <c:pt idx="24">
                  <c:v>Whitehorse</c:v>
                </c:pt>
                <c:pt idx="25">
                  <c:v>Bayside</c:v>
                </c:pt>
                <c:pt idx="26">
                  <c:v>Boroondara</c:v>
                </c:pt>
                <c:pt idx="27">
                  <c:v>Stonnington</c:v>
                </c:pt>
                <c:pt idx="28">
                  <c:v>Glen Eira</c:v>
                </c:pt>
                <c:pt idx="29">
                  <c:v>Yarra</c:v>
                </c:pt>
                <c:pt idx="30">
                  <c:v>Port Phillip</c:v>
                </c:pt>
                <c:pt idx="31">
                  <c:v>Melbourne</c:v>
                </c:pt>
              </c:strCache>
            </c:strRef>
          </c:cat>
          <c:val>
            <c:numRef>
              <c:f>Sheet1!$E$2:$E$33</c:f>
              <c:numCache>
                <c:formatCode>General</c:formatCode>
                <c:ptCount val="32"/>
                <c:pt idx="0">
                  <c:v>0</c:v>
                </c:pt>
                <c:pt idx="1">
                  <c:v>0.1984126984126984</c:v>
                </c:pt>
                <c:pt idx="2">
                  <c:v>0</c:v>
                </c:pt>
                <c:pt idx="3">
                  <c:v>0.92402464065708423</c:v>
                </c:pt>
                <c:pt idx="4">
                  <c:v>1.6666666666666667</c:v>
                </c:pt>
                <c:pt idx="5">
                  <c:v>#N/A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0.35502958579881655</c:v>
                </c:pt>
                <c:pt idx="10">
                  <c:v>0.66225165562913912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0.37735849056603776</c:v>
                </c:pt>
                <c:pt idx="15">
                  <c:v>0.63291139240506333</c:v>
                </c:pt>
                <c:pt idx="16">
                  <c:v>0.66050198150594452</c:v>
                </c:pt>
                <c:pt idx="17">
                  <c:v>#N/A</c:v>
                </c:pt>
                <c:pt idx="18">
                  <c:v>#N/A</c:v>
                </c:pt>
                <c:pt idx="19">
                  <c:v>9.4876660341555979E-2</c:v>
                </c:pt>
                <c:pt idx="20">
                  <c:v>0.11890606420927466</c:v>
                </c:pt>
                <c:pt idx="21">
                  <c:v>1.1315417256011315</c:v>
                </c:pt>
                <c:pt idx="22">
                  <c:v>0.32432432432432429</c:v>
                </c:pt>
                <c:pt idx="23">
                  <c:v>1.6253207869974338</c:v>
                </c:pt>
                <c:pt idx="24">
                  <c:v>1.3586956521739131</c:v>
                </c:pt>
                <c:pt idx="25">
                  <c:v>0.79635949943117168</c:v>
                </c:pt>
                <c:pt idx="26">
                  <c:v>0</c:v>
                </c:pt>
                <c:pt idx="27">
                  <c:v>1.1560693641618496</c:v>
                </c:pt>
                <c:pt idx="28">
                  <c:v>6.9481090589270007</c:v>
                </c:pt>
                <c:pt idx="29">
                  <c:v>8.2278481012658222</c:v>
                </c:pt>
                <c:pt idx="30">
                  <c:v>3.6585365853658534</c:v>
                </c:pt>
                <c:pt idx="31">
                  <c:v>7.3684210526315779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FC6-4249-91F5-86C45247481D}"/>
            </c:ext>
          </c:extLst>
        </c:ser>
        <c:ser>
          <c:idx val="3"/>
          <c:order val="2"/>
          <c:tx>
            <c:strRef>
              <c:f>Sheet1!$F$1</c:f>
              <c:strCache>
                <c:ptCount val="1"/>
                <c:pt idx="0">
                  <c:v>Permit applicant - failure to decide</c:v>
                </c:pt>
              </c:strCache>
            </c:strRef>
          </c:tx>
          <c:spPr>
            <a:solidFill>
              <a:schemeClr val="tx2"/>
            </a:solidFill>
            <a:ln>
              <a:solidFill>
                <a:srgbClr val="FEF0DE"/>
              </a:solidFill>
            </a:ln>
            <a:effectLst/>
          </c:spPr>
          <c:invertIfNegative val="0"/>
          <c:cat>
            <c:strRef>
              <c:f>Sheet1!$B$2:$B$33</c:f>
              <c:strCache>
                <c:ptCount val="32"/>
                <c:pt idx="0">
                  <c:v>Brimbank</c:v>
                </c:pt>
                <c:pt idx="1">
                  <c:v>Maribyrnong</c:v>
                </c:pt>
                <c:pt idx="2">
                  <c:v>Wyndham</c:v>
                </c:pt>
                <c:pt idx="3">
                  <c:v>Hobsons Bay</c:v>
                </c:pt>
                <c:pt idx="4">
                  <c:v>Moonee Valley</c:v>
                </c:pt>
                <c:pt idx="5">
                  <c:v>Melton</c:v>
                </c:pt>
                <c:pt idx="6">
                  <c:v>Cardinia</c:v>
                </c:pt>
                <c:pt idx="7">
                  <c:v>Casey</c:v>
                </c:pt>
                <c:pt idx="8">
                  <c:v>Mornington Peninsula</c:v>
                </c:pt>
                <c:pt idx="9">
                  <c:v>Kingston</c:v>
                </c:pt>
                <c:pt idx="10">
                  <c:v>Greater Dandenong</c:v>
                </c:pt>
                <c:pt idx="11">
                  <c:v>Frankston</c:v>
                </c:pt>
                <c:pt idx="12">
                  <c:v>Hume</c:v>
                </c:pt>
                <c:pt idx="13">
                  <c:v>Nillumbik</c:v>
                </c:pt>
                <c:pt idx="14">
                  <c:v>Banyule</c:v>
                </c:pt>
                <c:pt idx="15">
                  <c:v>Moreland</c:v>
                </c:pt>
                <c:pt idx="16">
                  <c:v>Darebin</c:v>
                </c:pt>
                <c:pt idx="17">
                  <c:v>Whittlesea</c:v>
                </c:pt>
                <c:pt idx="18">
                  <c:v>Mitchell</c:v>
                </c:pt>
                <c:pt idx="19">
                  <c:v>Yarra Ranges</c:v>
                </c:pt>
                <c:pt idx="20">
                  <c:v>Knox</c:v>
                </c:pt>
                <c:pt idx="21">
                  <c:v>Manningham</c:v>
                </c:pt>
                <c:pt idx="22">
                  <c:v>Maroondah</c:v>
                </c:pt>
                <c:pt idx="23">
                  <c:v>Monash</c:v>
                </c:pt>
                <c:pt idx="24">
                  <c:v>Whitehorse</c:v>
                </c:pt>
                <c:pt idx="25">
                  <c:v>Bayside</c:v>
                </c:pt>
                <c:pt idx="26">
                  <c:v>Boroondara</c:v>
                </c:pt>
                <c:pt idx="27">
                  <c:v>Stonnington</c:v>
                </c:pt>
                <c:pt idx="28">
                  <c:v>Glen Eira</c:v>
                </c:pt>
                <c:pt idx="29">
                  <c:v>Yarra</c:v>
                </c:pt>
                <c:pt idx="30">
                  <c:v>Port Phillip</c:v>
                </c:pt>
                <c:pt idx="31">
                  <c:v>Melbourne</c:v>
                </c:pt>
              </c:strCache>
            </c:strRef>
          </c:cat>
          <c:val>
            <c:numRef>
              <c:f>Sheet1!$F$2:$F$33</c:f>
              <c:numCache>
                <c:formatCode>General</c:formatCode>
                <c:ptCount val="3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0.30800821355236141</c:v>
                </c:pt>
                <c:pt idx="4">
                  <c:v>1.4814814814814816</c:v>
                </c:pt>
                <c:pt idx="5">
                  <c:v>#N/A</c:v>
                </c:pt>
                <c:pt idx="6">
                  <c:v>0</c:v>
                </c:pt>
                <c:pt idx="7">
                  <c:v>0.35419126328217237</c:v>
                </c:pt>
                <c:pt idx="8">
                  <c:v>0</c:v>
                </c:pt>
                <c:pt idx="9">
                  <c:v>1.1834319526627219</c:v>
                </c:pt>
                <c:pt idx="10">
                  <c:v>1.3245033112582782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0.75471698113207553</c:v>
                </c:pt>
                <c:pt idx="15">
                  <c:v>0.72332730560578662</c:v>
                </c:pt>
                <c:pt idx="16">
                  <c:v>1.321003963011889</c:v>
                </c:pt>
                <c:pt idx="17">
                  <c:v>#N/A</c:v>
                </c:pt>
                <c:pt idx="18">
                  <c:v>#N/A</c:v>
                </c:pt>
                <c:pt idx="19">
                  <c:v>9.4876660341555979E-2</c:v>
                </c:pt>
                <c:pt idx="20">
                  <c:v>0.356718192627824</c:v>
                </c:pt>
                <c:pt idx="21">
                  <c:v>1.4144271570014144</c:v>
                </c:pt>
                <c:pt idx="22">
                  <c:v>0.21621621621621623</c:v>
                </c:pt>
                <c:pt idx="23">
                  <c:v>0.51325919589392643</c:v>
                </c:pt>
                <c:pt idx="24">
                  <c:v>1.2681159420289856</c:v>
                </c:pt>
                <c:pt idx="25">
                  <c:v>2.0477815699658701</c:v>
                </c:pt>
                <c:pt idx="26">
                  <c:v>0</c:v>
                </c:pt>
                <c:pt idx="27">
                  <c:v>3.8535645472061653</c:v>
                </c:pt>
                <c:pt idx="28">
                  <c:v>0.43975373790677225</c:v>
                </c:pt>
                <c:pt idx="29">
                  <c:v>7.59493670886076</c:v>
                </c:pt>
                <c:pt idx="30">
                  <c:v>14.634146341463413</c:v>
                </c:pt>
                <c:pt idx="31">
                  <c:v>9.4736842105263168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FC6-4249-91F5-86C45247481D}"/>
            </c:ext>
          </c:extLst>
        </c:ser>
        <c:ser>
          <c:idx val="4"/>
          <c:order val="3"/>
          <c:tx>
            <c:strRef>
              <c:f>Sheet1!$G$1</c:f>
              <c:strCache>
                <c:ptCount val="1"/>
                <c:pt idx="0">
                  <c:v>Permit applicant - initial rejection</c:v>
                </c:pt>
              </c:strCache>
            </c:strRef>
          </c:tx>
          <c:spPr>
            <a:solidFill>
              <a:schemeClr val="bg2"/>
            </a:solidFill>
            <a:ln>
              <a:solidFill>
                <a:srgbClr val="FEF0DE"/>
              </a:solidFill>
            </a:ln>
            <a:effectLst/>
          </c:spPr>
          <c:invertIfNegative val="0"/>
          <c:cat>
            <c:strRef>
              <c:f>Sheet1!$B$2:$B$33</c:f>
              <c:strCache>
                <c:ptCount val="32"/>
                <c:pt idx="0">
                  <c:v>Brimbank</c:v>
                </c:pt>
                <c:pt idx="1">
                  <c:v>Maribyrnong</c:v>
                </c:pt>
                <c:pt idx="2">
                  <c:v>Wyndham</c:v>
                </c:pt>
                <c:pt idx="3">
                  <c:v>Hobsons Bay</c:v>
                </c:pt>
                <c:pt idx="4">
                  <c:v>Moonee Valley</c:v>
                </c:pt>
                <c:pt idx="5">
                  <c:v>Melton</c:v>
                </c:pt>
                <c:pt idx="6">
                  <c:v>Cardinia</c:v>
                </c:pt>
                <c:pt idx="7">
                  <c:v>Casey</c:v>
                </c:pt>
                <c:pt idx="8">
                  <c:v>Mornington Peninsula</c:v>
                </c:pt>
                <c:pt idx="9">
                  <c:v>Kingston</c:v>
                </c:pt>
                <c:pt idx="10">
                  <c:v>Greater Dandenong</c:v>
                </c:pt>
                <c:pt idx="11">
                  <c:v>Frankston</c:v>
                </c:pt>
                <c:pt idx="12">
                  <c:v>Hume</c:v>
                </c:pt>
                <c:pt idx="13">
                  <c:v>Nillumbik</c:v>
                </c:pt>
                <c:pt idx="14">
                  <c:v>Banyule</c:v>
                </c:pt>
                <c:pt idx="15">
                  <c:v>Moreland</c:v>
                </c:pt>
                <c:pt idx="16">
                  <c:v>Darebin</c:v>
                </c:pt>
                <c:pt idx="17">
                  <c:v>Whittlesea</c:v>
                </c:pt>
                <c:pt idx="18">
                  <c:v>Mitchell</c:v>
                </c:pt>
                <c:pt idx="19">
                  <c:v>Yarra Ranges</c:v>
                </c:pt>
                <c:pt idx="20">
                  <c:v>Knox</c:v>
                </c:pt>
                <c:pt idx="21">
                  <c:v>Manningham</c:v>
                </c:pt>
                <c:pt idx="22">
                  <c:v>Maroondah</c:v>
                </c:pt>
                <c:pt idx="23">
                  <c:v>Monash</c:v>
                </c:pt>
                <c:pt idx="24">
                  <c:v>Whitehorse</c:v>
                </c:pt>
                <c:pt idx="25">
                  <c:v>Bayside</c:v>
                </c:pt>
                <c:pt idx="26">
                  <c:v>Boroondara</c:v>
                </c:pt>
                <c:pt idx="27">
                  <c:v>Stonnington</c:v>
                </c:pt>
                <c:pt idx="28">
                  <c:v>Glen Eira</c:v>
                </c:pt>
                <c:pt idx="29">
                  <c:v>Yarra</c:v>
                </c:pt>
                <c:pt idx="30">
                  <c:v>Port Phillip</c:v>
                </c:pt>
                <c:pt idx="31">
                  <c:v>Melbourne</c:v>
                </c:pt>
              </c:strCache>
            </c:strRef>
          </c:cat>
          <c:val>
            <c:numRef>
              <c:f>Sheet1!$G$2:$G$33</c:f>
              <c:numCache>
                <c:formatCode>General</c:formatCode>
                <c:ptCount val="32"/>
                <c:pt idx="0">
                  <c:v>0.54644808743169404</c:v>
                </c:pt>
                <c:pt idx="1">
                  <c:v>0.59523809523809523</c:v>
                </c:pt>
                <c:pt idx="2">
                  <c:v>0.48780487804878048</c:v>
                </c:pt>
                <c:pt idx="3">
                  <c:v>3.2854209445585218</c:v>
                </c:pt>
                <c:pt idx="4">
                  <c:v>4.0740740740740744</c:v>
                </c:pt>
                <c:pt idx="5">
                  <c:v>#N/A</c:v>
                </c:pt>
                <c:pt idx="6">
                  <c:v>0</c:v>
                </c:pt>
                <c:pt idx="7">
                  <c:v>0.94451003541912626</c:v>
                </c:pt>
                <c:pt idx="8">
                  <c:v>0</c:v>
                </c:pt>
                <c:pt idx="9">
                  <c:v>4.8520710059171597</c:v>
                </c:pt>
                <c:pt idx="10">
                  <c:v>6.2913907284768218</c:v>
                </c:pt>
                <c:pt idx="11">
                  <c:v>0</c:v>
                </c:pt>
                <c:pt idx="12">
                  <c:v>0.3546099290780142</c:v>
                </c:pt>
                <c:pt idx="13">
                  <c:v>2.7397260273972601</c:v>
                </c:pt>
                <c:pt idx="14">
                  <c:v>2.2641509433962264</c:v>
                </c:pt>
                <c:pt idx="15">
                  <c:v>6.3291139240506329</c:v>
                </c:pt>
                <c:pt idx="16">
                  <c:v>10.568031704095112</c:v>
                </c:pt>
                <c:pt idx="17">
                  <c:v>#N/A</c:v>
                </c:pt>
                <c:pt idx="18">
                  <c:v>#N/A</c:v>
                </c:pt>
                <c:pt idx="19">
                  <c:v>0.37950664136622392</c:v>
                </c:pt>
                <c:pt idx="20">
                  <c:v>3.2104637336504163</c:v>
                </c:pt>
                <c:pt idx="21">
                  <c:v>1.5558698727015559</c:v>
                </c:pt>
                <c:pt idx="22">
                  <c:v>5.9459459459459465</c:v>
                </c:pt>
                <c:pt idx="23">
                  <c:v>5.1325919589392646</c:v>
                </c:pt>
                <c:pt idx="24">
                  <c:v>5.7971014492753623</c:v>
                </c:pt>
                <c:pt idx="25">
                  <c:v>2.0477815699658701</c:v>
                </c:pt>
                <c:pt idx="26">
                  <c:v>0</c:v>
                </c:pt>
                <c:pt idx="27">
                  <c:v>7.7071290944123305</c:v>
                </c:pt>
                <c:pt idx="28">
                  <c:v>16.534740545294635</c:v>
                </c:pt>
                <c:pt idx="29">
                  <c:v>6.3291139240506329</c:v>
                </c:pt>
                <c:pt idx="30">
                  <c:v>4.2682926829268295</c:v>
                </c:pt>
                <c:pt idx="31">
                  <c:v>3.1578947368421053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FC6-4249-91F5-86C45247481D}"/>
            </c:ext>
          </c:extLst>
        </c:ser>
        <c:ser>
          <c:idx val="5"/>
          <c:order val="4"/>
          <c:tx>
            <c:strRef>
              <c:f>Sheet1!$H$1</c:f>
              <c:strCache>
                <c:ptCount val="1"/>
                <c:pt idx="0">
                  <c:v>Unknown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rgbClr val="FEF0DE"/>
              </a:solidFill>
            </a:ln>
            <a:effectLst/>
          </c:spPr>
          <c:invertIfNegative val="0"/>
          <c:cat>
            <c:strRef>
              <c:f>Sheet1!$B$2:$B$33</c:f>
              <c:strCache>
                <c:ptCount val="32"/>
                <c:pt idx="0">
                  <c:v>Brimbank</c:v>
                </c:pt>
                <c:pt idx="1">
                  <c:v>Maribyrnong</c:v>
                </c:pt>
                <c:pt idx="2">
                  <c:v>Wyndham</c:v>
                </c:pt>
                <c:pt idx="3">
                  <c:v>Hobsons Bay</c:v>
                </c:pt>
                <c:pt idx="4">
                  <c:v>Moonee Valley</c:v>
                </c:pt>
                <c:pt idx="5">
                  <c:v>Melton</c:v>
                </c:pt>
                <c:pt idx="6">
                  <c:v>Cardinia</c:v>
                </c:pt>
                <c:pt idx="7">
                  <c:v>Casey</c:v>
                </c:pt>
                <c:pt idx="8">
                  <c:v>Mornington Peninsula</c:v>
                </c:pt>
                <c:pt idx="9">
                  <c:v>Kingston</c:v>
                </c:pt>
                <c:pt idx="10">
                  <c:v>Greater Dandenong</c:v>
                </c:pt>
                <c:pt idx="11">
                  <c:v>Frankston</c:v>
                </c:pt>
                <c:pt idx="12">
                  <c:v>Hume</c:v>
                </c:pt>
                <c:pt idx="13">
                  <c:v>Nillumbik</c:v>
                </c:pt>
                <c:pt idx="14">
                  <c:v>Banyule</c:v>
                </c:pt>
                <c:pt idx="15">
                  <c:v>Moreland</c:v>
                </c:pt>
                <c:pt idx="16">
                  <c:v>Darebin</c:v>
                </c:pt>
                <c:pt idx="17">
                  <c:v>Whittlesea</c:v>
                </c:pt>
                <c:pt idx="18">
                  <c:v>Mitchell</c:v>
                </c:pt>
                <c:pt idx="19">
                  <c:v>Yarra Ranges</c:v>
                </c:pt>
                <c:pt idx="20">
                  <c:v>Knox</c:v>
                </c:pt>
                <c:pt idx="21">
                  <c:v>Manningham</c:v>
                </c:pt>
                <c:pt idx="22">
                  <c:v>Maroondah</c:v>
                </c:pt>
                <c:pt idx="23">
                  <c:v>Monash</c:v>
                </c:pt>
                <c:pt idx="24">
                  <c:v>Whitehorse</c:v>
                </c:pt>
                <c:pt idx="25">
                  <c:v>Bayside</c:v>
                </c:pt>
                <c:pt idx="26">
                  <c:v>Boroondara</c:v>
                </c:pt>
                <c:pt idx="27">
                  <c:v>Stonnington</c:v>
                </c:pt>
                <c:pt idx="28">
                  <c:v>Glen Eira</c:v>
                </c:pt>
                <c:pt idx="29">
                  <c:v>Yarra</c:v>
                </c:pt>
                <c:pt idx="30">
                  <c:v>Port Phillip</c:v>
                </c:pt>
                <c:pt idx="31">
                  <c:v>Melbourne</c:v>
                </c:pt>
              </c:strCache>
            </c:strRef>
          </c:cat>
          <c:val>
            <c:numRef>
              <c:f>Sheet1!$H$2:$H$33</c:f>
              <c:numCache>
                <c:formatCode>General</c:formatCode>
                <c:ptCount val="32"/>
                <c:pt idx="0">
                  <c:v>0</c:v>
                </c:pt>
                <c:pt idx="1">
                  <c:v>0</c:v>
                </c:pt>
                <c:pt idx="2">
                  <c:v>0.48780487804878048</c:v>
                </c:pt>
                <c:pt idx="3">
                  <c:v>0.10266940451745381</c:v>
                </c:pt>
                <c:pt idx="4">
                  <c:v>0</c:v>
                </c:pt>
                <c:pt idx="5">
                  <c:v>#N/A</c:v>
                </c:pt>
                <c:pt idx="6">
                  <c:v>0.2770083102493075</c:v>
                </c:pt>
                <c:pt idx="7">
                  <c:v>0</c:v>
                </c:pt>
                <c:pt idx="8">
                  <c:v>4.2127071823204423</c:v>
                </c:pt>
                <c:pt idx="9">
                  <c:v>0.1183431952662722</c:v>
                </c:pt>
                <c:pt idx="10">
                  <c:v>0.16556291390728478</c:v>
                </c:pt>
                <c:pt idx="11">
                  <c:v>11.278195488721805</c:v>
                </c:pt>
                <c:pt idx="12">
                  <c:v>0.53191489361702127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2.2457067371202113</c:v>
                </c:pt>
                <c:pt idx="17">
                  <c:v>#N/A</c:v>
                </c:pt>
                <c:pt idx="18">
                  <c:v>#N/A</c:v>
                </c:pt>
                <c:pt idx="19">
                  <c:v>9.4876660341555979E-2</c:v>
                </c:pt>
                <c:pt idx="20">
                  <c:v>0</c:v>
                </c:pt>
                <c:pt idx="21">
                  <c:v>0.42432814710042432</c:v>
                </c:pt>
                <c:pt idx="22">
                  <c:v>0</c:v>
                </c:pt>
                <c:pt idx="23">
                  <c:v>0</c:v>
                </c:pt>
                <c:pt idx="24">
                  <c:v>0.99637681159420277</c:v>
                </c:pt>
                <c:pt idx="25">
                  <c:v>0</c:v>
                </c:pt>
                <c:pt idx="26">
                  <c:v>9.1863517060367457</c:v>
                </c:pt>
                <c:pt idx="27">
                  <c:v>0.19267822736030829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FC6-4249-91F5-86C4524748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560076880"/>
        <c:axId val="560077208"/>
        <c:extLst/>
      </c:barChart>
      <c:catAx>
        <c:axId val="560076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077208"/>
        <c:crosses val="autoZero"/>
        <c:auto val="1"/>
        <c:lblAlgn val="ctr"/>
        <c:lblOffset val="100"/>
        <c:noMultiLvlLbl val="0"/>
      </c:catAx>
      <c:valAx>
        <c:axId val="5600772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076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2603811782127643"/>
          <c:y val="2.6413999723722041E-2"/>
          <c:w val="0.54131230932888463"/>
          <c:h val="0.92433260371347659"/>
        </c:manualLayout>
      </c:layout>
      <c:barChart>
        <c:barDir val="bar"/>
        <c:grouping val="stacked"/>
        <c:varyColors val="0"/>
        <c:ser>
          <c:idx val="1"/>
          <c:order val="0"/>
          <c:tx>
            <c:strRef>
              <c:f>Sheet1!$D$1</c:f>
              <c:strCache>
                <c:ptCount val="1"/>
                <c:pt idx="0">
                  <c:v>Objector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rgbClr val="FEF0DE"/>
              </a:solidFill>
            </a:ln>
            <a:effectLst/>
          </c:spPr>
          <c:invertIfNegative val="0"/>
          <c:cat>
            <c:strRef>
              <c:f>Sheet1!$B$2:$B$34</c:f>
              <c:strCache>
                <c:ptCount val="33"/>
                <c:pt idx="0">
                  <c:v>Greater Melbourne</c:v>
                </c:pt>
                <c:pt idx="1">
                  <c:v>Brimbank</c:v>
                </c:pt>
                <c:pt idx="2">
                  <c:v>Maribyrnong</c:v>
                </c:pt>
                <c:pt idx="3">
                  <c:v>Wyndham</c:v>
                </c:pt>
                <c:pt idx="4">
                  <c:v>Hobsons Bay</c:v>
                </c:pt>
                <c:pt idx="5">
                  <c:v>Moonee Valley</c:v>
                </c:pt>
                <c:pt idx="6">
                  <c:v>Melton</c:v>
                </c:pt>
                <c:pt idx="7">
                  <c:v>Cardinia</c:v>
                </c:pt>
                <c:pt idx="8">
                  <c:v>Casey</c:v>
                </c:pt>
                <c:pt idx="9">
                  <c:v>Mornington Peninsula</c:v>
                </c:pt>
                <c:pt idx="10">
                  <c:v>Kingston</c:v>
                </c:pt>
                <c:pt idx="11">
                  <c:v>Greater Dandenong</c:v>
                </c:pt>
                <c:pt idx="12">
                  <c:v>Frankston</c:v>
                </c:pt>
                <c:pt idx="13">
                  <c:v>Hume</c:v>
                </c:pt>
                <c:pt idx="14">
                  <c:v>Nillumbik</c:v>
                </c:pt>
                <c:pt idx="15">
                  <c:v>Banyule</c:v>
                </c:pt>
                <c:pt idx="16">
                  <c:v>Moreland</c:v>
                </c:pt>
                <c:pt idx="17">
                  <c:v>Darebin</c:v>
                </c:pt>
                <c:pt idx="18">
                  <c:v>Whittlesea</c:v>
                </c:pt>
                <c:pt idx="19">
                  <c:v>Mitchell</c:v>
                </c:pt>
                <c:pt idx="20">
                  <c:v>Yarra Ranges</c:v>
                </c:pt>
                <c:pt idx="21">
                  <c:v>Knox</c:v>
                </c:pt>
                <c:pt idx="22">
                  <c:v>Manningham</c:v>
                </c:pt>
                <c:pt idx="23">
                  <c:v>Maroondah</c:v>
                </c:pt>
                <c:pt idx="24">
                  <c:v>Monash</c:v>
                </c:pt>
                <c:pt idx="25">
                  <c:v>Whitehorse</c:v>
                </c:pt>
                <c:pt idx="26">
                  <c:v>Bayside</c:v>
                </c:pt>
                <c:pt idx="27">
                  <c:v>Boroondara</c:v>
                </c:pt>
                <c:pt idx="28">
                  <c:v>Stonnington</c:v>
                </c:pt>
                <c:pt idx="29">
                  <c:v>Glen Eira</c:v>
                </c:pt>
                <c:pt idx="30">
                  <c:v>Yarra</c:v>
                </c:pt>
                <c:pt idx="31">
                  <c:v>Port Phillip</c:v>
                </c:pt>
                <c:pt idx="32">
                  <c:v>Melbourne</c:v>
                </c:pt>
              </c:strCache>
            </c:strRef>
          </c:cat>
          <c:val>
            <c:numRef>
              <c:f>Sheet1!$D$2:$D$34</c:f>
              <c:numCache>
                <c:formatCode>General</c:formatCode>
                <c:ptCount val="33"/>
                <c:pt idx="0">
                  <c:v>0.66091684634855163</c:v>
                </c:pt>
                <c:pt idx="1">
                  <c:v>0.13661202185792351</c:v>
                </c:pt>
                <c:pt idx="2">
                  <c:v>0.3968253968253968</c:v>
                </c:pt>
                <c:pt idx="3">
                  <c:v>0.24390243902439024</c:v>
                </c:pt>
                <c:pt idx="4">
                  <c:v>0.82135523613963046</c:v>
                </c:pt>
                <c:pt idx="5">
                  <c:v>1.4814814814814816</c:v>
                </c:pt>
                <c:pt idx="6">
                  <c:v>#N/A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1.0650887573964496</c:v>
                </c:pt>
                <c:pt idx="11">
                  <c:v>0.49668874172185434</c:v>
                </c:pt>
                <c:pt idx="12">
                  <c:v>0</c:v>
                </c:pt>
                <c:pt idx="13">
                  <c:v>0.3546099290780142</c:v>
                </c:pt>
                <c:pt idx="14">
                  <c:v>0.91324200913242004</c:v>
                </c:pt>
                <c:pt idx="15">
                  <c:v>1.1320754716981132</c:v>
                </c:pt>
                <c:pt idx="16">
                  <c:v>1.1754068716094033</c:v>
                </c:pt>
                <c:pt idx="17">
                  <c:v>0.52840158520475566</c:v>
                </c:pt>
                <c:pt idx="18">
                  <c:v>#N/A</c:v>
                </c:pt>
                <c:pt idx="19">
                  <c:v>#N/A</c:v>
                </c:pt>
                <c:pt idx="20">
                  <c:v>0.37950664136622392</c:v>
                </c:pt>
                <c:pt idx="21">
                  <c:v>0.11890606420927466</c:v>
                </c:pt>
                <c:pt idx="22">
                  <c:v>0.42432814710042432</c:v>
                </c:pt>
                <c:pt idx="23">
                  <c:v>0</c:v>
                </c:pt>
                <c:pt idx="24">
                  <c:v>0.7698887938408896</c:v>
                </c:pt>
                <c:pt idx="25">
                  <c:v>9.0579710144927536E-2</c:v>
                </c:pt>
                <c:pt idx="26">
                  <c:v>1.1376564277588168</c:v>
                </c:pt>
                <c:pt idx="27">
                  <c:v>0</c:v>
                </c:pt>
                <c:pt idx="28">
                  <c:v>3.0828516377649327</c:v>
                </c:pt>
                <c:pt idx="29">
                  <c:v>0.79155672823219003</c:v>
                </c:pt>
                <c:pt idx="30">
                  <c:v>4.4303797468354427</c:v>
                </c:pt>
                <c:pt idx="31">
                  <c:v>6.0975609756097562</c:v>
                </c:pt>
                <c:pt idx="32">
                  <c:v>10.526315789473683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C6-4249-91F5-86C45247481D}"/>
            </c:ext>
          </c:extLst>
        </c:ser>
        <c:ser>
          <c:idx val="2"/>
          <c:order val="1"/>
          <c:tx>
            <c:strRef>
              <c:f>Sheet1!$E$1</c:f>
              <c:strCache>
                <c:ptCount val="1"/>
                <c:pt idx="0">
                  <c:v>Permit applicant - contest conditions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rgbClr val="FEF0DE"/>
              </a:solidFill>
            </a:ln>
            <a:effectLst/>
          </c:spPr>
          <c:invertIfNegative val="0"/>
          <c:cat>
            <c:strRef>
              <c:f>Sheet1!$B$2:$B$34</c:f>
              <c:strCache>
                <c:ptCount val="33"/>
                <c:pt idx="0">
                  <c:v>Greater Melbourne</c:v>
                </c:pt>
                <c:pt idx="1">
                  <c:v>Brimbank</c:v>
                </c:pt>
                <c:pt idx="2">
                  <c:v>Maribyrnong</c:v>
                </c:pt>
                <c:pt idx="3">
                  <c:v>Wyndham</c:v>
                </c:pt>
                <c:pt idx="4">
                  <c:v>Hobsons Bay</c:v>
                </c:pt>
                <c:pt idx="5">
                  <c:v>Moonee Valley</c:v>
                </c:pt>
                <c:pt idx="6">
                  <c:v>Melton</c:v>
                </c:pt>
                <c:pt idx="7">
                  <c:v>Cardinia</c:v>
                </c:pt>
                <c:pt idx="8">
                  <c:v>Casey</c:v>
                </c:pt>
                <c:pt idx="9">
                  <c:v>Mornington Peninsula</c:v>
                </c:pt>
                <c:pt idx="10">
                  <c:v>Kingston</c:v>
                </c:pt>
                <c:pt idx="11">
                  <c:v>Greater Dandenong</c:v>
                </c:pt>
                <c:pt idx="12">
                  <c:v>Frankston</c:v>
                </c:pt>
                <c:pt idx="13">
                  <c:v>Hume</c:v>
                </c:pt>
                <c:pt idx="14">
                  <c:v>Nillumbik</c:v>
                </c:pt>
                <c:pt idx="15">
                  <c:v>Banyule</c:v>
                </c:pt>
                <c:pt idx="16">
                  <c:v>Moreland</c:v>
                </c:pt>
                <c:pt idx="17">
                  <c:v>Darebin</c:v>
                </c:pt>
                <c:pt idx="18">
                  <c:v>Whittlesea</c:v>
                </c:pt>
                <c:pt idx="19">
                  <c:v>Mitchell</c:v>
                </c:pt>
                <c:pt idx="20">
                  <c:v>Yarra Ranges</c:v>
                </c:pt>
                <c:pt idx="21">
                  <c:v>Knox</c:v>
                </c:pt>
                <c:pt idx="22">
                  <c:v>Manningham</c:v>
                </c:pt>
                <c:pt idx="23">
                  <c:v>Maroondah</c:v>
                </c:pt>
                <c:pt idx="24">
                  <c:v>Monash</c:v>
                </c:pt>
                <c:pt idx="25">
                  <c:v>Whitehorse</c:v>
                </c:pt>
                <c:pt idx="26">
                  <c:v>Bayside</c:v>
                </c:pt>
                <c:pt idx="27">
                  <c:v>Boroondara</c:v>
                </c:pt>
                <c:pt idx="28">
                  <c:v>Stonnington</c:v>
                </c:pt>
                <c:pt idx="29">
                  <c:v>Glen Eira</c:v>
                </c:pt>
                <c:pt idx="30">
                  <c:v>Yarra</c:v>
                </c:pt>
                <c:pt idx="31">
                  <c:v>Port Phillip</c:v>
                </c:pt>
                <c:pt idx="32">
                  <c:v>Melbourne</c:v>
                </c:pt>
              </c:strCache>
            </c:strRef>
          </c:cat>
          <c:val>
            <c:numRef>
              <c:f>Sheet1!$E$2:$E$34</c:f>
              <c:numCache>
                <c:formatCode>General</c:formatCode>
                <c:ptCount val="33"/>
                <c:pt idx="0">
                  <c:v>0.96090747164151114</c:v>
                </c:pt>
                <c:pt idx="1">
                  <c:v>0</c:v>
                </c:pt>
                <c:pt idx="2">
                  <c:v>0.1984126984126984</c:v>
                </c:pt>
                <c:pt idx="3">
                  <c:v>0</c:v>
                </c:pt>
                <c:pt idx="4">
                  <c:v>0.92402464065708423</c:v>
                </c:pt>
                <c:pt idx="5">
                  <c:v>1.6666666666666667</c:v>
                </c:pt>
                <c:pt idx="6">
                  <c:v>#N/A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0.35502958579881655</c:v>
                </c:pt>
                <c:pt idx="11">
                  <c:v>0.66225165562913912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0.37735849056603776</c:v>
                </c:pt>
                <c:pt idx="16">
                  <c:v>0.63291139240506333</c:v>
                </c:pt>
                <c:pt idx="17">
                  <c:v>0.66050198150594452</c:v>
                </c:pt>
                <c:pt idx="18">
                  <c:v>#N/A</c:v>
                </c:pt>
                <c:pt idx="19">
                  <c:v>#N/A</c:v>
                </c:pt>
                <c:pt idx="20">
                  <c:v>9.4876660341555979E-2</c:v>
                </c:pt>
                <c:pt idx="21">
                  <c:v>0.11890606420927466</c:v>
                </c:pt>
                <c:pt idx="22">
                  <c:v>1.1315417256011315</c:v>
                </c:pt>
                <c:pt idx="23">
                  <c:v>0.32432432432432429</c:v>
                </c:pt>
                <c:pt idx="24">
                  <c:v>1.6253207869974338</c:v>
                </c:pt>
                <c:pt idx="25">
                  <c:v>1.3586956521739131</c:v>
                </c:pt>
                <c:pt idx="26">
                  <c:v>0.79635949943117168</c:v>
                </c:pt>
                <c:pt idx="27">
                  <c:v>0</c:v>
                </c:pt>
                <c:pt idx="28">
                  <c:v>1.1560693641618496</c:v>
                </c:pt>
                <c:pt idx="29">
                  <c:v>6.9481090589270007</c:v>
                </c:pt>
                <c:pt idx="30">
                  <c:v>8.2278481012658222</c:v>
                </c:pt>
                <c:pt idx="31">
                  <c:v>3.6585365853658534</c:v>
                </c:pt>
                <c:pt idx="32">
                  <c:v>7.3684210526315779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FC6-4249-91F5-86C45247481D}"/>
            </c:ext>
          </c:extLst>
        </c:ser>
        <c:ser>
          <c:idx val="3"/>
          <c:order val="2"/>
          <c:tx>
            <c:strRef>
              <c:f>Sheet1!$F$1</c:f>
              <c:strCache>
                <c:ptCount val="1"/>
                <c:pt idx="0">
                  <c:v>Permit applicant - failure to decide</c:v>
                </c:pt>
              </c:strCache>
            </c:strRef>
          </c:tx>
          <c:spPr>
            <a:solidFill>
              <a:schemeClr val="tx2"/>
            </a:solidFill>
            <a:ln>
              <a:solidFill>
                <a:srgbClr val="FEF0DE"/>
              </a:solidFill>
            </a:ln>
            <a:effectLst/>
          </c:spPr>
          <c:invertIfNegative val="0"/>
          <c:cat>
            <c:strRef>
              <c:f>Sheet1!$B$2:$B$34</c:f>
              <c:strCache>
                <c:ptCount val="33"/>
                <c:pt idx="0">
                  <c:v>Greater Melbourne</c:v>
                </c:pt>
                <c:pt idx="1">
                  <c:v>Brimbank</c:v>
                </c:pt>
                <c:pt idx="2">
                  <c:v>Maribyrnong</c:v>
                </c:pt>
                <c:pt idx="3">
                  <c:v>Wyndham</c:v>
                </c:pt>
                <c:pt idx="4">
                  <c:v>Hobsons Bay</c:v>
                </c:pt>
                <c:pt idx="5">
                  <c:v>Moonee Valley</c:v>
                </c:pt>
                <c:pt idx="6">
                  <c:v>Melton</c:v>
                </c:pt>
                <c:pt idx="7">
                  <c:v>Cardinia</c:v>
                </c:pt>
                <c:pt idx="8">
                  <c:v>Casey</c:v>
                </c:pt>
                <c:pt idx="9">
                  <c:v>Mornington Peninsula</c:v>
                </c:pt>
                <c:pt idx="10">
                  <c:v>Kingston</c:v>
                </c:pt>
                <c:pt idx="11">
                  <c:v>Greater Dandenong</c:v>
                </c:pt>
                <c:pt idx="12">
                  <c:v>Frankston</c:v>
                </c:pt>
                <c:pt idx="13">
                  <c:v>Hume</c:v>
                </c:pt>
                <c:pt idx="14">
                  <c:v>Nillumbik</c:v>
                </c:pt>
                <c:pt idx="15">
                  <c:v>Banyule</c:v>
                </c:pt>
                <c:pt idx="16">
                  <c:v>Moreland</c:v>
                </c:pt>
                <c:pt idx="17">
                  <c:v>Darebin</c:v>
                </c:pt>
                <c:pt idx="18">
                  <c:v>Whittlesea</c:v>
                </c:pt>
                <c:pt idx="19">
                  <c:v>Mitchell</c:v>
                </c:pt>
                <c:pt idx="20">
                  <c:v>Yarra Ranges</c:v>
                </c:pt>
                <c:pt idx="21">
                  <c:v>Knox</c:v>
                </c:pt>
                <c:pt idx="22">
                  <c:v>Manningham</c:v>
                </c:pt>
                <c:pt idx="23">
                  <c:v>Maroondah</c:v>
                </c:pt>
                <c:pt idx="24">
                  <c:v>Monash</c:v>
                </c:pt>
                <c:pt idx="25">
                  <c:v>Whitehorse</c:v>
                </c:pt>
                <c:pt idx="26">
                  <c:v>Bayside</c:v>
                </c:pt>
                <c:pt idx="27">
                  <c:v>Boroondara</c:v>
                </c:pt>
                <c:pt idx="28">
                  <c:v>Stonnington</c:v>
                </c:pt>
                <c:pt idx="29">
                  <c:v>Glen Eira</c:v>
                </c:pt>
                <c:pt idx="30">
                  <c:v>Yarra</c:v>
                </c:pt>
                <c:pt idx="31">
                  <c:v>Port Phillip</c:v>
                </c:pt>
                <c:pt idx="32">
                  <c:v>Melbourne</c:v>
                </c:pt>
              </c:strCache>
            </c:strRef>
          </c:cat>
          <c:val>
            <c:numRef>
              <c:f>Sheet1!$F$2:$F$34</c:f>
              <c:numCache>
                <c:formatCode>General</c:formatCode>
                <c:ptCount val="33"/>
                <c:pt idx="0">
                  <c:v>0.83903628011624631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0.30800821355236141</c:v>
                </c:pt>
                <c:pt idx="5">
                  <c:v>1.4814814814814816</c:v>
                </c:pt>
                <c:pt idx="6">
                  <c:v>#N/A</c:v>
                </c:pt>
                <c:pt idx="7">
                  <c:v>0</c:v>
                </c:pt>
                <c:pt idx="8">
                  <c:v>0.35419126328217237</c:v>
                </c:pt>
                <c:pt idx="9">
                  <c:v>0</c:v>
                </c:pt>
                <c:pt idx="10">
                  <c:v>1.1834319526627219</c:v>
                </c:pt>
                <c:pt idx="11">
                  <c:v>1.3245033112582782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0.75471698113207553</c:v>
                </c:pt>
                <c:pt idx="16">
                  <c:v>0.72332730560578662</c:v>
                </c:pt>
                <c:pt idx="17">
                  <c:v>1.321003963011889</c:v>
                </c:pt>
                <c:pt idx="18">
                  <c:v>#N/A</c:v>
                </c:pt>
                <c:pt idx="19">
                  <c:v>#N/A</c:v>
                </c:pt>
                <c:pt idx="20">
                  <c:v>9.4876660341555979E-2</c:v>
                </c:pt>
                <c:pt idx="21">
                  <c:v>0.356718192627824</c:v>
                </c:pt>
                <c:pt idx="22">
                  <c:v>1.4144271570014144</c:v>
                </c:pt>
                <c:pt idx="23">
                  <c:v>0.21621621621621623</c:v>
                </c:pt>
                <c:pt idx="24">
                  <c:v>0.51325919589392643</c:v>
                </c:pt>
                <c:pt idx="25">
                  <c:v>1.2681159420289856</c:v>
                </c:pt>
                <c:pt idx="26">
                  <c:v>2.0477815699658701</c:v>
                </c:pt>
                <c:pt idx="27">
                  <c:v>0</c:v>
                </c:pt>
                <c:pt idx="28">
                  <c:v>3.8535645472061653</c:v>
                </c:pt>
                <c:pt idx="29">
                  <c:v>0.43975373790677225</c:v>
                </c:pt>
                <c:pt idx="30">
                  <c:v>7.59493670886076</c:v>
                </c:pt>
                <c:pt idx="31">
                  <c:v>14.634146341463413</c:v>
                </c:pt>
                <c:pt idx="32">
                  <c:v>9.4736842105263168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FC6-4249-91F5-86C45247481D}"/>
            </c:ext>
          </c:extLst>
        </c:ser>
        <c:ser>
          <c:idx val="4"/>
          <c:order val="3"/>
          <c:tx>
            <c:strRef>
              <c:f>Sheet1!$G$1</c:f>
              <c:strCache>
                <c:ptCount val="1"/>
                <c:pt idx="0">
                  <c:v>Permit applicant - initial rejection</c:v>
                </c:pt>
              </c:strCache>
            </c:strRef>
          </c:tx>
          <c:spPr>
            <a:solidFill>
              <a:schemeClr val="bg2"/>
            </a:solidFill>
            <a:ln>
              <a:solidFill>
                <a:srgbClr val="FEF0DE"/>
              </a:solidFill>
            </a:ln>
            <a:effectLst/>
          </c:spPr>
          <c:invertIfNegative val="0"/>
          <c:cat>
            <c:strRef>
              <c:f>Sheet1!$B$2:$B$34</c:f>
              <c:strCache>
                <c:ptCount val="33"/>
                <c:pt idx="0">
                  <c:v>Greater Melbourne</c:v>
                </c:pt>
                <c:pt idx="1">
                  <c:v>Brimbank</c:v>
                </c:pt>
                <c:pt idx="2">
                  <c:v>Maribyrnong</c:v>
                </c:pt>
                <c:pt idx="3">
                  <c:v>Wyndham</c:v>
                </c:pt>
                <c:pt idx="4">
                  <c:v>Hobsons Bay</c:v>
                </c:pt>
                <c:pt idx="5">
                  <c:v>Moonee Valley</c:v>
                </c:pt>
                <c:pt idx="6">
                  <c:v>Melton</c:v>
                </c:pt>
                <c:pt idx="7">
                  <c:v>Cardinia</c:v>
                </c:pt>
                <c:pt idx="8">
                  <c:v>Casey</c:v>
                </c:pt>
                <c:pt idx="9">
                  <c:v>Mornington Peninsula</c:v>
                </c:pt>
                <c:pt idx="10">
                  <c:v>Kingston</c:v>
                </c:pt>
                <c:pt idx="11">
                  <c:v>Greater Dandenong</c:v>
                </c:pt>
                <c:pt idx="12">
                  <c:v>Frankston</c:v>
                </c:pt>
                <c:pt idx="13">
                  <c:v>Hume</c:v>
                </c:pt>
                <c:pt idx="14">
                  <c:v>Nillumbik</c:v>
                </c:pt>
                <c:pt idx="15">
                  <c:v>Banyule</c:v>
                </c:pt>
                <c:pt idx="16">
                  <c:v>Moreland</c:v>
                </c:pt>
                <c:pt idx="17">
                  <c:v>Darebin</c:v>
                </c:pt>
                <c:pt idx="18">
                  <c:v>Whittlesea</c:v>
                </c:pt>
                <c:pt idx="19">
                  <c:v>Mitchell</c:v>
                </c:pt>
                <c:pt idx="20">
                  <c:v>Yarra Ranges</c:v>
                </c:pt>
                <c:pt idx="21">
                  <c:v>Knox</c:v>
                </c:pt>
                <c:pt idx="22">
                  <c:v>Manningham</c:v>
                </c:pt>
                <c:pt idx="23">
                  <c:v>Maroondah</c:v>
                </c:pt>
                <c:pt idx="24">
                  <c:v>Monash</c:v>
                </c:pt>
                <c:pt idx="25">
                  <c:v>Whitehorse</c:v>
                </c:pt>
                <c:pt idx="26">
                  <c:v>Bayside</c:v>
                </c:pt>
                <c:pt idx="27">
                  <c:v>Boroondara</c:v>
                </c:pt>
                <c:pt idx="28">
                  <c:v>Stonnington</c:v>
                </c:pt>
                <c:pt idx="29">
                  <c:v>Glen Eira</c:v>
                </c:pt>
                <c:pt idx="30">
                  <c:v>Yarra</c:v>
                </c:pt>
                <c:pt idx="31">
                  <c:v>Port Phillip</c:v>
                </c:pt>
                <c:pt idx="32">
                  <c:v>Melbourne</c:v>
                </c:pt>
              </c:strCache>
            </c:strRef>
          </c:cat>
          <c:val>
            <c:numRef>
              <c:f>Sheet1!$G$2:$G$34</c:f>
              <c:numCache>
                <c:formatCode>General</c:formatCode>
                <c:ptCount val="33"/>
                <c:pt idx="0">
                  <c:v>3.8108184119246276</c:v>
                </c:pt>
                <c:pt idx="1">
                  <c:v>0.54644808743169404</c:v>
                </c:pt>
                <c:pt idx="2">
                  <c:v>0.59523809523809523</c:v>
                </c:pt>
                <c:pt idx="3">
                  <c:v>0.48780487804878048</c:v>
                </c:pt>
                <c:pt idx="4">
                  <c:v>3.2854209445585218</c:v>
                </c:pt>
                <c:pt idx="5">
                  <c:v>4.0740740740740744</c:v>
                </c:pt>
                <c:pt idx="6">
                  <c:v>#N/A</c:v>
                </c:pt>
                <c:pt idx="7">
                  <c:v>0</c:v>
                </c:pt>
                <c:pt idx="8">
                  <c:v>0.94451003541912626</c:v>
                </c:pt>
                <c:pt idx="9">
                  <c:v>0</c:v>
                </c:pt>
                <c:pt idx="10">
                  <c:v>4.8520710059171597</c:v>
                </c:pt>
                <c:pt idx="11">
                  <c:v>6.2913907284768218</c:v>
                </c:pt>
                <c:pt idx="12">
                  <c:v>0</c:v>
                </c:pt>
                <c:pt idx="13">
                  <c:v>0.3546099290780142</c:v>
                </c:pt>
                <c:pt idx="14">
                  <c:v>2.7397260273972601</c:v>
                </c:pt>
                <c:pt idx="15">
                  <c:v>2.2641509433962264</c:v>
                </c:pt>
                <c:pt idx="16">
                  <c:v>6.3291139240506329</c:v>
                </c:pt>
                <c:pt idx="17">
                  <c:v>10.568031704095112</c:v>
                </c:pt>
                <c:pt idx="18">
                  <c:v>#N/A</c:v>
                </c:pt>
                <c:pt idx="19">
                  <c:v>#N/A</c:v>
                </c:pt>
                <c:pt idx="20">
                  <c:v>0.37950664136622392</c:v>
                </c:pt>
                <c:pt idx="21">
                  <c:v>3.2104637336504163</c:v>
                </c:pt>
                <c:pt idx="22">
                  <c:v>1.5558698727015559</c:v>
                </c:pt>
                <c:pt idx="23">
                  <c:v>5.9459459459459465</c:v>
                </c:pt>
                <c:pt idx="24">
                  <c:v>5.1325919589392646</c:v>
                </c:pt>
                <c:pt idx="25">
                  <c:v>5.7971014492753623</c:v>
                </c:pt>
                <c:pt idx="26">
                  <c:v>2.0477815699658701</c:v>
                </c:pt>
                <c:pt idx="27">
                  <c:v>0</c:v>
                </c:pt>
                <c:pt idx="28">
                  <c:v>7.7071290944123305</c:v>
                </c:pt>
                <c:pt idx="29">
                  <c:v>16.534740545294635</c:v>
                </c:pt>
                <c:pt idx="30">
                  <c:v>6.3291139240506329</c:v>
                </c:pt>
                <c:pt idx="31">
                  <c:v>4.2682926829268295</c:v>
                </c:pt>
                <c:pt idx="32">
                  <c:v>3.1578947368421053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FC6-4249-91F5-86C45247481D}"/>
            </c:ext>
          </c:extLst>
        </c:ser>
        <c:ser>
          <c:idx val="5"/>
          <c:order val="4"/>
          <c:tx>
            <c:strRef>
              <c:f>Sheet1!$H$1</c:f>
              <c:strCache>
                <c:ptCount val="1"/>
                <c:pt idx="0">
                  <c:v>Unknown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rgbClr val="FEF0DE"/>
              </a:solidFill>
            </a:ln>
            <a:effectLst/>
          </c:spPr>
          <c:invertIfNegative val="0"/>
          <c:cat>
            <c:strRef>
              <c:f>Sheet1!$B$2:$B$34</c:f>
              <c:strCache>
                <c:ptCount val="33"/>
                <c:pt idx="0">
                  <c:v>Greater Melbourne</c:v>
                </c:pt>
                <c:pt idx="1">
                  <c:v>Brimbank</c:v>
                </c:pt>
                <c:pt idx="2">
                  <c:v>Maribyrnong</c:v>
                </c:pt>
                <c:pt idx="3">
                  <c:v>Wyndham</c:v>
                </c:pt>
                <c:pt idx="4">
                  <c:v>Hobsons Bay</c:v>
                </c:pt>
                <c:pt idx="5">
                  <c:v>Moonee Valley</c:v>
                </c:pt>
                <c:pt idx="6">
                  <c:v>Melton</c:v>
                </c:pt>
                <c:pt idx="7">
                  <c:v>Cardinia</c:v>
                </c:pt>
                <c:pt idx="8">
                  <c:v>Casey</c:v>
                </c:pt>
                <c:pt idx="9">
                  <c:v>Mornington Peninsula</c:v>
                </c:pt>
                <c:pt idx="10">
                  <c:v>Kingston</c:v>
                </c:pt>
                <c:pt idx="11">
                  <c:v>Greater Dandenong</c:v>
                </c:pt>
                <c:pt idx="12">
                  <c:v>Frankston</c:v>
                </c:pt>
                <c:pt idx="13">
                  <c:v>Hume</c:v>
                </c:pt>
                <c:pt idx="14">
                  <c:v>Nillumbik</c:v>
                </c:pt>
                <c:pt idx="15">
                  <c:v>Banyule</c:v>
                </c:pt>
                <c:pt idx="16">
                  <c:v>Moreland</c:v>
                </c:pt>
                <c:pt idx="17">
                  <c:v>Darebin</c:v>
                </c:pt>
                <c:pt idx="18">
                  <c:v>Whittlesea</c:v>
                </c:pt>
                <c:pt idx="19">
                  <c:v>Mitchell</c:v>
                </c:pt>
                <c:pt idx="20">
                  <c:v>Yarra Ranges</c:v>
                </c:pt>
                <c:pt idx="21">
                  <c:v>Knox</c:v>
                </c:pt>
                <c:pt idx="22">
                  <c:v>Manningham</c:v>
                </c:pt>
                <c:pt idx="23">
                  <c:v>Maroondah</c:v>
                </c:pt>
                <c:pt idx="24">
                  <c:v>Monash</c:v>
                </c:pt>
                <c:pt idx="25">
                  <c:v>Whitehorse</c:v>
                </c:pt>
                <c:pt idx="26">
                  <c:v>Bayside</c:v>
                </c:pt>
                <c:pt idx="27">
                  <c:v>Boroondara</c:v>
                </c:pt>
                <c:pt idx="28">
                  <c:v>Stonnington</c:v>
                </c:pt>
                <c:pt idx="29">
                  <c:v>Glen Eira</c:v>
                </c:pt>
                <c:pt idx="30">
                  <c:v>Yarra</c:v>
                </c:pt>
                <c:pt idx="31">
                  <c:v>Port Phillip</c:v>
                </c:pt>
                <c:pt idx="32">
                  <c:v>Melbourne</c:v>
                </c:pt>
              </c:strCache>
            </c:strRef>
          </c:cat>
          <c:val>
            <c:numRef>
              <c:f>Sheet1!$H$2:$H$34</c:f>
              <c:numCache>
                <c:formatCode>General</c:formatCode>
                <c:ptCount val="33"/>
                <c:pt idx="1">
                  <c:v>0</c:v>
                </c:pt>
                <c:pt idx="2">
                  <c:v>0</c:v>
                </c:pt>
                <c:pt idx="3">
                  <c:v>0.48780487804878048</c:v>
                </c:pt>
                <c:pt idx="4">
                  <c:v>0.10266940451745381</c:v>
                </c:pt>
                <c:pt idx="5">
                  <c:v>0</c:v>
                </c:pt>
                <c:pt idx="6">
                  <c:v>#N/A</c:v>
                </c:pt>
                <c:pt idx="7">
                  <c:v>0.2770083102493075</c:v>
                </c:pt>
                <c:pt idx="8">
                  <c:v>0</c:v>
                </c:pt>
                <c:pt idx="9">
                  <c:v>4.2127071823204423</c:v>
                </c:pt>
                <c:pt idx="10">
                  <c:v>0.1183431952662722</c:v>
                </c:pt>
                <c:pt idx="11">
                  <c:v>0.16556291390728478</c:v>
                </c:pt>
                <c:pt idx="12">
                  <c:v>11.278195488721805</c:v>
                </c:pt>
                <c:pt idx="13">
                  <c:v>0.53191489361702127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2.2457067371202113</c:v>
                </c:pt>
                <c:pt idx="18">
                  <c:v>#N/A</c:v>
                </c:pt>
                <c:pt idx="19">
                  <c:v>#N/A</c:v>
                </c:pt>
                <c:pt idx="20">
                  <c:v>9.4876660341555979E-2</c:v>
                </c:pt>
                <c:pt idx="21">
                  <c:v>0</c:v>
                </c:pt>
                <c:pt idx="22">
                  <c:v>0.42432814710042432</c:v>
                </c:pt>
                <c:pt idx="23">
                  <c:v>0</c:v>
                </c:pt>
                <c:pt idx="24">
                  <c:v>0</c:v>
                </c:pt>
                <c:pt idx="25">
                  <c:v>0.99637681159420277</c:v>
                </c:pt>
                <c:pt idx="26">
                  <c:v>0</c:v>
                </c:pt>
                <c:pt idx="27">
                  <c:v>9.1863517060367457</c:v>
                </c:pt>
                <c:pt idx="28">
                  <c:v>0.19267822736030829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FC6-4249-91F5-86C4524748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560076880"/>
        <c:axId val="560077208"/>
        <c:extLst/>
      </c:barChart>
      <c:catAx>
        <c:axId val="560076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077208"/>
        <c:crosses val="autoZero"/>
        <c:auto val="1"/>
        <c:lblAlgn val="ctr"/>
        <c:lblOffset val="100"/>
        <c:noMultiLvlLbl val="0"/>
      </c:catAx>
      <c:valAx>
        <c:axId val="5600772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076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8888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08188" y="1077913"/>
            <a:ext cx="5924550" cy="5387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3470" y="6825826"/>
            <a:ext cx="7952399" cy="6465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Chart title:</a:t>
            </a:r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8888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879" kern="1200" baseline="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334678" algn="l" rtl="0" fontAlgn="base">
      <a:spcBef>
        <a:spcPct val="30000"/>
      </a:spcBef>
      <a:spcAft>
        <a:spcPct val="0"/>
      </a:spcAft>
      <a:defRPr sz="87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669357" algn="l" rtl="0" fontAlgn="base">
      <a:spcBef>
        <a:spcPct val="30000"/>
      </a:spcBef>
      <a:spcAft>
        <a:spcPct val="0"/>
      </a:spcAft>
      <a:defRPr sz="87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004035" algn="l" rtl="0" fontAlgn="base">
      <a:spcBef>
        <a:spcPct val="30000"/>
      </a:spcBef>
      <a:spcAft>
        <a:spcPct val="0"/>
      </a:spcAft>
      <a:defRPr sz="87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338713" algn="l" rtl="0" fontAlgn="base">
      <a:spcBef>
        <a:spcPct val="30000"/>
      </a:spcBef>
      <a:spcAft>
        <a:spcPct val="0"/>
      </a:spcAft>
      <a:defRPr sz="87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673391" algn="l" defTabSz="669357" rtl="0" eaLnBrk="1" latinLnBrk="0" hangingPunct="1">
      <a:defRPr sz="879" kern="1200">
        <a:solidFill>
          <a:schemeClr val="tx1"/>
        </a:solidFill>
        <a:latin typeface="+mn-lt"/>
        <a:ea typeface="+mn-ea"/>
        <a:cs typeface="+mn-cs"/>
      </a:defRPr>
    </a:lvl6pPr>
    <a:lvl7pPr marL="2008070" algn="l" defTabSz="669357" rtl="0" eaLnBrk="1" latinLnBrk="0" hangingPunct="1">
      <a:defRPr sz="879" kern="1200">
        <a:solidFill>
          <a:schemeClr val="tx1"/>
        </a:solidFill>
        <a:latin typeface="+mn-lt"/>
        <a:ea typeface="+mn-ea"/>
        <a:cs typeface="+mn-cs"/>
      </a:defRPr>
    </a:lvl7pPr>
    <a:lvl8pPr marL="2342748" algn="l" defTabSz="669357" rtl="0" eaLnBrk="1" latinLnBrk="0" hangingPunct="1">
      <a:defRPr sz="879" kern="1200">
        <a:solidFill>
          <a:schemeClr val="tx1"/>
        </a:solidFill>
        <a:latin typeface="+mn-lt"/>
        <a:ea typeface="+mn-ea"/>
        <a:cs typeface="+mn-cs"/>
      </a:defRPr>
    </a:lvl8pPr>
    <a:lvl9pPr marL="2677427" algn="l" defTabSz="669357" rtl="0" eaLnBrk="1" latinLnBrk="0" hangingPunct="1">
      <a:defRPr sz="87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08188" y="1077913"/>
            <a:ext cx="5924550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Source: PPARS</a:t>
            </a:r>
            <a:r>
              <a:rPr lang="en-AU" baseline="0" dirty="0"/>
              <a:t> cleaned by </a:t>
            </a:r>
            <a:r>
              <a:rPr lang="en-AU" baseline="0" dirty="0" err="1"/>
              <a:t>grattan</a:t>
            </a:r>
            <a:endParaRPr lang="en-AU" baseline="0" dirty="0"/>
          </a:p>
          <a:p>
            <a:r>
              <a:rPr lang="en-AU" baseline="0" dirty="0"/>
              <a:t>Single and multi-dwellings. Excludes open applications and applications that were not necessary.</a:t>
            </a:r>
          </a:p>
          <a:p>
            <a:r>
              <a:rPr lang="en-AU" baseline="0" dirty="0"/>
              <a:t>Total VCAT rate is for all finished applications from 2007. VCAT reasons are for VCAT cases from 2015 only.</a:t>
            </a:r>
          </a:p>
          <a:p>
            <a:endParaRPr lang="en-AU" baseline="0" dirty="0"/>
          </a:p>
          <a:p>
            <a:r>
              <a:rPr lang="en-AU" baseline="0" dirty="0"/>
              <a:t>From here: C:\Users\wiltshire\Dropbox (Grattan Institute)\Housing affordability\Data and analysis\Vic PPARS Data _Lucy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39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08188" y="1077913"/>
            <a:ext cx="5924550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Source: PPARS</a:t>
            </a:r>
            <a:r>
              <a:rPr lang="en-AU" baseline="0" dirty="0"/>
              <a:t> cleaned by </a:t>
            </a:r>
            <a:r>
              <a:rPr lang="en-AU" baseline="0" dirty="0" err="1"/>
              <a:t>grattan</a:t>
            </a:r>
            <a:endParaRPr lang="en-AU" baseline="0" dirty="0"/>
          </a:p>
          <a:p>
            <a:r>
              <a:rPr lang="en-AU" baseline="0" dirty="0"/>
              <a:t>Single and multi-dwellings. Excludes open applications and applications that were not necessary.</a:t>
            </a:r>
          </a:p>
          <a:p>
            <a:r>
              <a:rPr lang="en-AU" baseline="0" dirty="0"/>
              <a:t>Total VCAT rate is for all finished applications from 2007. VCAT reasons are for VCAT cases from 2015 only.</a:t>
            </a:r>
          </a:p>
          <a:p>
            <a:endParaRPr lang="en-AU" baseline="0" dirty="0"/>
          </a:p>
          <a:p>
            <a:r>
              <a:rPr lang="en-AU" baseline="0" dirty="0"/>
              <a:t>From here: C:\Users\wiltshire\Dropbox (Grattan Institute)\Housing affordability\Data and analysis\Vic PPARS Data _Lucy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59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08188" y="1077913"/>
            <a:ext cx="5924550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Source: PPARS</a:t>
            </a:r>
            <a:r>
              <a:rPr lang="en-AU" baseline="0" dirty="0"/>
              <a:t> cleaned by </a:t>
            </a:r>
            <a:r>
              <a:rPr lang="en-AU" baseline="0" dirty="0" err="1"/>
              <a:t>grattan</a:t>
            </a:r>
            <a:endParaRPr lang="en-AU" baseline="0" dirty="0"/>
          </a:p>
          <a:p>
            <a:r>
              <a:rPr lang="en-AU" baseline="0" dirty="0"/>
              <a:t>Single and multi-dwellings. Excludes open applications and applications that were not necessary.</a:t>
            </a:r>
          </a:p>
          <a:p>
            <a:r>
              <a:rPr lang="en-AU" baseline="0" dirty="0"/>
              <a:t>Total VCAT rate is for all finished applications from 2007. VCAT reasons are for VCAT cases from 2015 only.</a:t>
            </a:r>
          </a:p>
          <a:p>
            <a:endParaRPr lang="en-AU" baseline="0" dirty="0"/>
          </a:p>
          <a:p>
            <a:r>
              <a:rPr lang="en-AU" baseline="0" dirty="0"/>
              <a:t>From here: C:\Users\wiltshire\Dropbox (Grattan Institute)\Housing affordability\Data and analysis\Vic PPARS Data _Lucy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71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-82207" y="-104271"/>
            <a:ext cx="8113454" cy="739834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76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248517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497035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74555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994069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652" b="1">
          <a:solidFill>
            <a:schemeClr val="tx1"/>
          </a:solidFill>
          <a:latin typeface="+mn-lt"/>
          <a:ea typeface="+mn-ea"/>
          <a:cs typeface="+mn-cs"/>
        </a:defRPr>
      </a:lvl1pPr>
      <a:lvl2pPr marL="97509" indent="-96646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652">
          <a:solidFill>
            <a:schemeClr val="tx1"/>
          </a:solidFill>
          <a:latin typeface="+mn-lt"/>
          <a:ea typeface="+mn-ea"/>
        </a:defRPr>
      </a:lvl2pPr>
      <a:lvl3pPr marL="219179" indent="-120807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652">
          <a:solidFill>
            <a:schemeClr val="tx1"/>
          </a:solidFill>
          <a:latin typeface="+mn-lt"/>
          <a:ea typeface="+mn-ea"/>
        </a:defRPr>
      </a:lvl3pPr>
      <a:lvl4pPr marL="304606" indent="-77662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652">
          <a:solidFill>
            <a:schemeClr val="tx1"/>
          </a:solidFill>
          <a:latin typeface="+mn-lt"/>
          <a:ea typeface="+mn-ea"/>
        </a:defRPr>
      </a:lvl4pPr>
      <a:lvl5pPr marL="428866" indent="-113904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652">
          <a:solidFill>
            <a:schemeClr val="tx1"/>
          </a:solidFill>
          <a:latin typeface="+mn-lt"/>
          <a:ea typeface="+mn-ea"/>
        </a:defRPr>
      </a:lvl5pPr>
      <a:lvl6pPr marL="677383" indent="-113904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652">
          <a:solidFill>
            <a:schemeClr val="tx1"/>
          </a:solidFill>
          <a:latin typeface="+mn-lt"/>
          <a:ea typeface="+mn-ea"/>
        </a:defRPr>
      </a:lvl6pPr>
      <a:lvl7pPr marL="925901" indent="-113904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652">
          <a:solidFill>
            <a:schemeClr val="tx1"/>
          </a:solidFill>
          <a:latin typeface="+mn-lt"/>
          <a:ea typeface="+mn-ea"/>
        </a:defRPr>
      </a:lvl7pPr>
      <a:lvl8pPr marL="1174418" indent="-113904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652">
          <a:solidFill>
            <a:schemeClr val="tx1"/>
          </a:solidFill>
          <a:latin typeface="+mn-lt"/>
          <a:ea typeface="+mn-ea"/>
        </a:defRPr>
      </a:lvl8pPr>
      <a:lvl9pPr marL="1422935" indent="-113904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65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97035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1pPr>
      <a:lvl2pPr marL="248517" algn="l" defTabSz="497035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2pPr>
      <a:lvl3pPr marL="497035" algn="l" defTabSz="497035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3pPr>
      <a:lvl4pPr marL="745552" algn="l" defTabSz="497035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4pPr>
      <a:lvl5pPr marL="994069" algn="l" defTabSz="497035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5pPr>
      <a:lvl6pPr marL="1242587" algn="l" defTabSz="497035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6pPr>
      <a:lvl7pPr marL="1491104" algn="l" defTabSz="497035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7pPr>
      <a:lvl8pPr marL="1739622" algn="l" defTabSz="497035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8pPr>
      <a:lvl9pPr marL="1988139" algn="l" defTabSz="497035" rtl="0" eaLnBrk="1" latinLnBrk="0" hangingPunct="1">
        <a:defRPr sz="9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0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Placeholder 4"/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1263703916"/>
              </p:ext>
            </p:extLst>
          </p:nvPr>
        </p:nvGraphicFramePr>
        <p:xfrm>
          <a:off x="1052518" y="-103028"/>
          <a:ext cx="6095926" cy="7045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1130988" y="128062"/>
            <a:ext cx="843181" cy="540302"/>
            <a:chOff x="287677" y="187325"/>
            <a:chExt cx="1180637" cy="892547"/>
          </a:xfrm>
        </p:grpSpPr>
        <p:sp>
          <p:nvSpPr>
            <p:cNvPr id="7" name="Left Bracket 6"/>
            <p:cNvSpPr/>
            <p:nvPr/>
          </p:nvSpPr>
          <p:spPr bwMode="auto">
            <a:xfrm>
              <a:off x="964258" y="187325"/>
              <a:ext cx="504056" cy="892547"/>
            </a:xfrm>
            <a:prstGeom prst="leftBracket">
              <a:avLst>
                <a:gd name="adj" fmla="val 0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5305" tIns="32652" rIns="65305" bIns="32652" numCol="1" rtlCol="0" anchor="t" anchorCtr="0" compatLnSpc="1">
              <a:prstTxWarp prst="textNoShape">
                <a:avLst/>
              </a:prstTxWarp>
            </a:bodyPr>
            <a:lstStyle/>
            <a:p>
              <a:pPr defTabSz="653048"/>
              <a:endParaRPr lang="en-AU" sz="1714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7677" y="508946"/>
              <a:ext cx="1180637" cy="29414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AU" sz="1286" dirty="0"/>
                <a:t>Inner metro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149727" y="724306"/>
            <a:ext cx="823945" cy="818303"/>
            <a:chOff x="314609" y="187325"/>
            <a:chExt cx="1153705" cy="892547"/>
          </a:xfrm>
        </p:grpSpPr>
        <p:sp>
          <p:nvSpPr>
            <p:cNvPr id="10" name="Left Bracket 9"/>
            <p:cNvSpPr/>
            <p:nvPr/>
          </p:nvSpPr>
          <p:spPr bwMode="auto">
            <a:xfrm>
              <a:off x="964258" y="187325"/>
              <a:ext cx="504056" cy="892547"/>
            </a:xfrm>
            <a:prstGeom prst="leftBracket">
              <a:avLst>
                <a:gd name="adj" fmla="val 0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5305" tIns="32652" rIns="65305" bIns="32652" numCol="1" rtlCol="0" anchor="t" anchorCtr="0" compatLnSpc="1">
              <a:prstTxWarp prst="textNoShape">
                <a:avLst/>
              </a:prstTxWarp>
            </a:bodyPr>
            <a:lstStyle/>
            <a:p>
              <a:pPr defTabSz="653048"/>
              <a:endParaRPr lang="en-AU" sz="1714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4609" y="550872"/>
              <a:ext cx="1153705" cy="1942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AU" sz="1286" dirty="0"/>
                <a:t>Inner south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6209" y="1598552"/>
            <a:ext cx="567463" cy="1229713"/>
            <a:chOff x="673740" y="187325"/>
            <a:chExt cx="794574" cy="892547"/>
          </a:xfrm>
        </p:grpSpPr>
        <p:sp>
          <p:nvSpPr>
            <p:cNvPr id="13" name="Left Bracket 12"/>
            <p:cNvSpPr/>
            <p:nvPr/>
          </p:nvSpPr>
          <p:spPr bwMode="auto">
            <a:xfrm>
              <a:off x="964258" y="187325"/>
              <a:ext cx="504056" cy="892547"/>
            </a:xfrm>
            <a:prstGeom prst="leftBracket">
              <a:avLst>
                <a:gd name="adj" fmla="val 0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5305" tIns="32652" rIns="65305" bIns="32652" numCol="1" rtlCol="0" anchor="t" anchorCtr="0" compatLnSpc="1">
              <a:prstTxWarp prst="textNoShape">
                <a:avLst/>
              </a:prstTxWarp>
            </a:bodyPr>
            <a:lstStyle/>
            <a:p>
              <a:pPr defTabSz="653048"/>
              <a:endParaRPr lang="en-AU" sz="1714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73740" y="579723"/>
              <a:ext cx="794574" cy="12924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AU" sz="1286" dirty="0"/>
                <a:t>Eastern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334073" y="2884205"/>
            <a:ext cx="639599" cy="1435418"/>
            <a:chOff x="572734" y="187325"/>
            <a:chExt cx="895580" cy="892547"/>
          </a:xfrm>
        </p:grpSpPr>
        <p:sp>
          <p:nvSpPr>
            <p:cNvPr id="16" name="Left Bracket 15"/>
            <p:cNvSpPr/>
            <p:nvPr/>
          </p:nvSpPr>
          <p:spPr bwMode="auto">
            <a:xfrm>
              <a:off x="964258" y="187325"/>
              <a:ext cx="504056" cy="892547"/>
            </a:xfrm>
            <a:prstGeom prst="leftBracket">
              <a:avLst>
                <a:gd name="adj" fmla="val 0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5305" tIns="32652" rIns="65305" bIns="32652" numCol="1" rtlCol="0" anchor="t" anchorCtr="0" compatLnSpc="1">
              <a:prstTxWarp prst="textNoShape">
                <a:avLst/>
              </a:prstTxWarp>
            </a:bodyPr>
            <a:lstStyle/>
            <a:p>
              <a:pPr defTabSz="653048"/>
              <a:endParaRPr lang="en-AU" sz="1714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2734" y="569044"/>
              <a:ext cx="895580" cy="1107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AU" sz="1286" dirty="0"/>
                <a:t>Northern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318956" y="4375566"/>
            <a:ext cx="668453" cy="1220625"/>
            <a:chOff x="551567" y="187325"/>
            <a:chExt cx="935983" cy="892547"/>
          </a:xfrm>
        </p:grpSpPr>
        <p:sp>
          <p:nvSpPr>
            <p:cNvPr id="19" name="Left Bracket 18"/>
            <p:cNvSpPr/>
            <p:nvPr/>
          </p:nvSpPr>
          <p:spPr bwMode="auto">
            <a:xfrm>
              <a:off x="964258" y="187325"/>
              <a:ext cx="504056" cy="892547"/>
            </a:xfrm>
            <a:prstGeom prst="leftBracket">
              <a:avLst>
                <a:gd name="adj" fmla="val 0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5305" tIns="32652" rIns="65305" bIns="32652" numCol="1" rtlCol="0" anchor="t" anchorCtr="0" compatLnSpc="1">
              <a:prstTxWarp prst="textNoShape">
                <a:avLst/>
              </a:prstTxWarp>
            </a:bodyPr>
            <a:lstStyle/>
            <a:p>
              <a:pPr defTabSz="653048"/>
              <a:endParaRPr lang="en-AU" sz="1714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1567" y="557348"/>
              <a:ext cx="935983" cy="13020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AU" sz="1286" dirty="0"/>
                <a:t>Southern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367675" y="5652132"/>
            <a:ext cx="609399" cy="1204788"/>
            <a:chOff x="619784" y="187325"/>
            <a:chExt cx="853293" cy="892547"/>
          </a:xfrm>
        </p:grpSpPr>
        <p:sp>
          <p:nvSpPr>
            <p:cNvPr id="22" name="Left Bracket 21"/>
            <p:cNvSpPr/>
            <p:nvPr/>
          </p:nvSpPr>
          <p:spPr bwMode="auto">
            <a:xfrm>
              <a:off x="964258" y="187325"/>
              <a:ext cx="504056" cy="892547"/>
            </a:xfrm>
            <a:prstGeom prst="leftBracket">
              <a:avLst>
                <a:gd name="adj" fmla="val 0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5305" tIns="32652" rIns="65305" bIns="32652" numCol="1" rtlCol="0" anchor="t" anchorCtr="0" compatLnSpc="1">
              <a:prstTxWarp prst="textNoShape">
                <a:avLst/>
              </a:prstTxWarp>
            </a:bodyPr>
            <a:lstStyle/>
            <a:p>
              <a:pPr defTabSz="653048"/>
              <a:endParaRPr lang="en-AU" sz="1714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19784" y="577410"/>
              <a:ext cx="853293" cy="13191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AU" sz="1286" dirty="0"/>
                <a:t>Western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4680558" y="6942360"/>
            <a:ext cx="940963" cy="19774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428" dirty="0">
                <a:sym typeface="Wingdings 2" panose="05020102010507070707" pitchFamily="18" charset="2"/>
              </a:rPr>
              <a:t>Percentage</a:t>
            </a:r>
            <a:endParaRPr lang="en-AU" sz="1286" dirty="0"/>
          </a:p>
        </p:txBody>
      </p:sp>
      <p:sp>
        <p:nvSpPr>
          <p:cNvPr id="24" name="TextBox 23"/>
          <p:cNvSpPr txBox="1"/>
          <p:nvPr/>
        </p:nvSpPr>
        <p:spPr>
          <a:xfrm>
            <a:off x="4850247" y="2035727"/>
            <a:ext cx="1166986" cy="17806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286" b="1" dirty="0">
                <a:solidFill>
                  <a:schemeClr val="bg2"/>
                </a:solidFill>
              </a:rPr>
              <a:t>Initial rejection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50247" y="2853304"/>
            <a:ext cx="742191" cy="17806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286" b="1" dirty="0">
                <a:solidFill>
                  <a:schemeClr val="accent6"/>
                </a:solidFill>
              </a:rPr>
              <a:t>Unknown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607106" y="5142442"/>
            <a:ext cx="2020361" cy="19774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428" b="1" dirty="0">
                <a:sym typeface="Wingdings 2" panose="05020102010507070707" pitchFamily="18" charset="2"/>
              </a:rPr>
              <a:t></a:t>
            </a:r>
            <a:r>
              <a:rPr lang="en-AU" sz="1286" b="1" dirty="0">
                <a:sym typeface="Wingdings 2" panose="05020102010507070707" pitchFamily="18" charset="2"/>
              </a:rPr>
              <a:t> 2007 to 2017 VCAT rate</a:t>
            </a:r>
            <a:endParaRPr lang="en-AU" sz="1286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850249" y="2444516"/>
            <a:ext cx="1493999" cy="17806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286" b="1" dirty="0">
                <a:solidFill>
                  <a:schemeClr val="accent1"/>
                </a:solidFill>
              </a:rPr>
              <a:t>Contest conditions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50248" y="2240121"/>
            <a:ext cx="1312860" cy="17806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286" b="1" dirty="0">
                <a:solidFill>
                  <a:schemeClr val="tx2"/>
                </a:solidFill>
              </a:rPr>
              <a:t>Failure to decide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50248" y="2648910"/>
            <a:ext cx="678071" cy="17806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286" b="1" dirty="0">
                <a:solidFill>
                  <a:schemeClr val="accent3"/>
                </a:solidFill>
              </a:rPr>
              <a:t>Objector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851700" y="1619766"/>
            <a:ext cx="1491396" cy="35612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286" b="1" dirty="0">
                <a:sym typeface="Wingdings 2" panose="05020102010507070707" pitchFamily="18" charset="2"/>
              </a:rPr>
              <a:t>Grounds for VCAT application: </a:t>
            </a:r>
            <a:endParaRPr lang="en-AU" sz="1286" b="1" dirty="0"/>
          </a:p>
        </p:txBody>
      </p:sp>
    </p:spTree>
    <p:extLst>
      <p:ext uri="{BB962C8B-B14F-4D97-AF65-F5344CB8AC3E}">
        <p14:creationId xmlns:p14="http://schemas.microsoft.com/office/powerpoint/2010/main" val="3989309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0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Chart Placeholder 4"/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482834032"/>
              </p:ext>
            </p:extLst>
          </p:nvPr>
        </p:nvGraphicFramePr>
        <p:xfrm>
          <a:off x="1" y="-1"/>
          <a:ext cx="7920038" cy="6942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503635" y="128062"/>
            <a:ext cx="913712" cy="540302"/>
            <a:chOff x="339652" y="187325"/>
            <a:chExt cx="1279397" cy="892547"/>
          </a:xfrm>
          <a:solidFill>
            <a:srgbClr val="FEF0DE"/>
          </a:solidFill>
        </p:grpSpPr>
        <p:sp>
          <p:nvSpPr>
            <p:cNvPr id="33" name="Left Bracket 32"/>
            <p:cNvSpPr/>
            <p:nvPr/>
          </p:nvSpPr>
          <p:spPr bwMode="auto">
            <a:xfrm>
              <a:off x="964258" y="187325"/>
              <a:ext cx="504056" cy="892547"/>
            </a:xfrm>
            <a:prstGeom prst="leftBracket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5305" tIns="32652" rIns="65305" bIns="32652" numCol="1" rtlCol="0" anchor="t" anchorCtr="0" compatLnSpc="1">
              <a:prstTxWarp prst="textNoShape">
                <a:avLst/>
              </a:prstTxWarp>
            </a:bodyPr>
            <a:lstStyle/>
            <a:p>
              <a:pPr defTabSz="653048"/>
              <a:endParaRPr lang="en-AU" sz="1391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9652" y="508946"/>
              <a:ext cx="1279397" cy="318192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AU" sz="1391" dirty="0"/>
                <a:t>Inner metro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22869" y="742297"/>
            <a:ext cx="894477" cy="697119"/>
            <a:chOff x="367279" y="187325"/>
            <a:chExt cx="1252467" cy="892547"/>
          </a:xfrm>
          <a:solidFill>
            <a:srgbClr val="FEF0DE"/>
          </a:solidFill>
        </p:grpSpPr>
        <p:sp>
          <p:nvSpPr>
            <p:cNvPr id="36" name="Left Bracket 35"/>
            <p:cNvSpPr/>
            <p:nvPr/>
          </p:nvSpPr>
          <p:spPr bwMode="auto">
            <a:xfrm>
              <a:off x="964258" y="187325"/>
              <a:ext cx="504056" cy="892547"/>
            </a:xfrm>
            <a:prstGeom prst="leftBracket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5305" tIns="32652" rIns="65305" bIns="32652" numCol="1" rtlCol="0" anchor="t" anchorCtr="0" compatLnSpc="1">
              <a:prstTxWarp prst="textNoShape">
                <a:avLst/>
              </a:prstTxWarp>
            </a:bodyPr>
            <a:lstStyle/>
            <a:p>
              <a:pPr defTabSz="653048"/>
              <a:endParaRPr lang="en-AU" sz="1391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67279" y="550871"/>
              <a:ext cx="1252467" cy="240298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AU" sz="1391" dirty="0"/>
                <a:t>Inner south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53332" y="1518474"/>
            <a:ext cx="655868" cy="1145077"/>
            <a:chOff x="549954" y="187325"/>
            <a:chExt cx="918360" cy="892547"/>
          </a:xfrm>
          <a:solidFill>
            <a:srgbClr val="FEF0DE"/>
          </a:solidFill>
        </p:grpSpPr>
        <p:sp>
          <p:nvSpPr>
            <p:cNvPr id="39" name="Left Bracket 38"/>
            <p:cNvSpPr/>
            <p:nvPr/>
          </p:nvSpPr>
          <p:spPr bwMode="auto">
            <a:xfrm>
              <a:off x="964258" y="187325"/>
              <a:ext cx="504056" cy="892547"/>
            </a:xfrm>
            <a:prstGeom prst="leftBracket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5305" tIns="32652" rIns="65305" bIns="32652" numCol="1" rtlCol="0" anchor="t" anchorCtr="0" compatLnSpc="1">
              <a:prstTxWarp prst="textNoShape">
                <a:avLst/>
              </a:prstTxWarp>
            </a:bodyPr>
            <a:lstStyle/>
            <a:p>
              <a:pPr defTabSz="653048"/>
              <a:endParaRPr lang="en-AU" sz="1391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49954" y="579723"/>
              <a:ext cx="861911" cy="144735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AU" sz="1391" dirty="0"/>
                <a:t>Eastern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15100" y="2742296"/>
            <a:ext cx="694101" cy="1308029"/>
            <a:chOff x="496421" y="187325"/>
            <a:chExt cx="971893" cy="892547"/>
          </a:xfrm>
          <a:solidFill>
            <a:srgbClr val="FEF0DE"/>
          </a:solidFill>
        </p:grpSpPr>
        <p:sp>
          <p:nvSpPr>
            <p:cNvPr id="42" name="Left Bracket 41"/>
            <p:cNvSpPr/>
            <p:nvPr/>
          </p:nvSpPr>
          <p:spPr bwMode="auto">
            <a:xfrm>
              <a:off x="964258" y="187325"/>
              <a:ext cx="504056" cy="892547"/>
            </a:xfrm>
            <a:prstGeom prst="leftBracket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5305" tIns="32652" rIns="65305" bIns="32652" numCol="1" rtlCol="0" anchor="t" anchorCtr="0" compatLnSpc="1">
              <a:prstTxWarp prst="textNoShape">
                <a:avLst/>
              </a:prstTxWarp>
            </a:bodyPr>
            <a:lstStyle/>
            <a:p>
              <a:pPr defTabSz="653048"/>
              <a:endParaRPr lang="en-AU" sz="139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96421" y="575812"/>
              <a:ext cx="971893" cy="124731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AU" sz="1391" dirty="0"/>
                <a:t>Northern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98380" y="4129070"/>
            <a:ext cx="724557" cy="1224134"/>
            <a:chOff x="473010" y="205814"/>
            <a:chExt cx="1014540" cy="892547"/>
          </a:xfrm>
          <a:solidFill>
            <a:srgbClr val="FEF0DE"/>
          </a:solidFill>
        </p:grpSpPr>
        <p:sp>
          <p:nvSpPr>
            <p:cNvPr id="45" name="Left Bracket 44"/>
            <p:cNvSpPr/>
            <p:nvPr/>
          </p:nvSpPr>
          <p:spPr bwMode="auto">
            <a:xfrm>
              <a:off x="964257" y="205814"/>
              <a:ext cx="504056" cy="892547"/>
            </a:xfrm>
            <a:prstGeom prst="leftBracket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5305" tIns="32652" rIns="65305" bIns="32652" numCol="1" rtlCol="0" anchor="t" anchorCtr="0" compatLnSpc="1">
              <a:prstTxWarp prst="textNoShape">
                <a:avLst/>
              </a:prstTxWarp>
            </a:bodyPr>
            <a:lstStyle/>
            <a:p>
              <a:pPr defTabSz="653048"/>
              <a:endParaRPr lang="en-AU" sz="139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73010" y="554845"/>
              <a:ext cx="1014540" cy="148667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AU" sz="1391" dirty="0"/>
                <a:t>Southern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30094" y="5399856"/>
            <a:ext cx="679105" cy="1094400"/>
            <a:chOff x="517418" y="198617"/>
            <a:chExt cx="950896" cy="881564"/>
          </a:xfrm>
          <a:solidFill>
            <a:srgbClr val="FEF0DE"/>
          </a:solidFill>
        </p:grpSpPr>
        <p:sp>
          <p:nvSpPr>
            <p:cNvPr id="48" name="Left Bracket 47"/>
            <p:cNvSpPr/>
            <p:nvPr/>
          </p:nvSpPr>
          <p:spPr bwMode="auto">
            <a:xfrm>
              <a:off x="964257" y="198617"/>
              <a:ext cx="504057" cy="881564"/>
            </a:xfrm>
            <a:prstGeom prst="leftBracket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5305" tIns="32652" rIns="65305" bIns="32652" numCol="1" rtlCol="0" anchor="t" anchorCtr="0" compatLnSpc="1">
              <a:prstTxWarp prst="textNoShape">
                <a:avLst/>
              </a:prstTxWarp>
            </a:bodyPr>
            <a:lstStyle/>
            <a:p>
              <a:pPr defTabSz="653048"/>
              <a:endParaRPr lang="en-AU" sz="139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17418" y="546641"/>
              <a:ext cx="927003" cy="148618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AU" sz="1391" dirty="0"/>
                <a:t>Western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5117033" y="6942359"/>
            <a:ext cx="859210" cy="249299"/>
          </a:xfrm>
          <a:prstGeom prst="rect">
            <a:avLst/>
          </a:prstGeom>
          <a:solidFill>
            <a:srgbClr val="FEF0DE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>
                <a:sym typeface="Wingdings 2" panose="05020102010507070707" pitchFamily="18" charset="2"/>
              </a:rPr>
              <a:t>Per cent</a:t>
            </a:r>
            <a:endParaRPr lang="en-AU" sz="1286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6E53F0-A21C-435C-ABE1-5F358913F5D0}"/>
              </a:ext>
            </a:extLst>
          </p:cNvPr>
          <p:cNvSpPr/>
          <p:nvPr/>
        </p:nvSpPr>
        <p:spPr bwMode="auto">
          <a:xfrm>
            <a:off x="5450385" y="4031704"/>
            <a:ext cx="2206598" cy="1872208"/>
          </a:xfrm>
          <a:prstGeom prst="rect">
            <a:avLst/>
          </a:prstGeom>
          <a:solidFill>
            <a:srgbClr val="FEF0D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738688" y="4572847"/>
            <a:ext cx="1703662" cy="235449"/>
          </a:xfrm>
          <a:prstGeom prst="rect">
            <a:avLst/>
          </a:prstGeom>
          <a:solidFill>
            <a:srgbClr val="FEF0DE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700" dirty="0">
                <a:solidFill>
                  <a:schemeClr val="bg2"/>
                </a:solidFill>
              </a:rPr>
              <a:t>Initial rejection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738687" y="5578350"/>
            <a:ext cx="1086588" cy="235449"/>
          </a:xfrm>
          <a:prstGeom prst="rect">
            <a:avLst/>
          </a:prstGeom>
          <a:solidFill>
            <a:srgbClr val="FEF0DE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700" dirty="0">
                <a:solidFill>
                  <a:schemeClr val="accent6"/>
                </a:solidFill>
              </a:rPr>
              <a:t>Unknown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738689" y="5075599"/>
            <a:ext cx="1800000" cy="235449"/>
          </a:xfrm>
          <a:prstGeom prst="rect">
            <a:avLst/>
          </a:prstGeom>
          <a:solidFill>
            <a:srgbClr val="FEF0DE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700" dirty="0">
                <a:solidFill>
                  <a:schemeClr val="accent1"/>
                </a:solidFill>
              </a:rPr>
              <a:t>Contest conditions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738688" y="4824223"/>
            <a:ext cx="1918295" cy="235449"/>
          </a:xfrm>
          <a:prstGeom prst="rect">
            <a:avLst/>
          </a:prstGeom>
          <a:solidFill>
            <a:srgbClr val="FEF0DE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700" dirty="0">
                <a:solidFill>
                  <a:schemeClr val="tx2"/>
                </a:solidFill>
              </a:rPr>
              <a:t>Failure to decide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738687" y="5326975"/>
            <a:ext cx="1872000" cy="235449"/>
          </a:xfrm>
          <a:prstGeom prst="rect">
            <a:avLst/>
          </a:prstGeom>
          <a:solidFill>
            <a:srgbClr val="FEF0DE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700" dirty="0">
                <a:solidFill>
                  <a:schemeClr val="accent2"/>
                </a:solidFill>
              </a:rPr>
              <a:t>Third party objector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380100" y="4064862"/>
            <a:ext cx="2134660" cy="470898"/>
          </a:xfrm>
          <a:prstGeom prst="rect">
            <a:avLst/>
          </a:prstGeom>
          <a:solidFill>
            <a:srgbClr val="FEF0DE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700" dirty="0">
                <a:sym typeface="Wingdings 2" panose="05020102010507070707" pitchFamily="18" charset="2"/>
              </a:rPr>
              <a:t>Grounds for VCAT application: </a:t>
            </a:r>
            <a:endParaRPr lang="en-AU" sz="1700" dirty="0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D6D6C527-4ADE-4E1F-BDE5-50AE12C30CAB}"/>
              </a:ext>
            </a:extLst>
          </p:cNvPr>
          <p:cNvSpPr/>
          <p:nvPr/>
        </p:nvSpPr>
        <p:spPr bwMode="auto">
          <a:xfrm>
            <a:off x="5450385" y="4607768"/>
            <a:ext cx="255664" cy="648072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7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858392-D872-4D82-ABA2-1F69BE70AD1D}"/>
              </a:ext>
            </a:extLst>
          </p:cNvPr>
          <p:cNvSpPr txBox="1"/>
          <p:nvPr/>
        </p:nvSpPr>
        <p:spPr>
          <a:xfrm>
            <a:off x="4321852" y="4712934"/>
            <a:ext cx="1030875" cy="470898"/>
          </a:xfrm>
          <a:prstGeom prst="rect">
            <a:avLst/>
          </a:prstGeom>
          <a:solidFill>
            <a:srgbClr val="FEF0DE"/>
          </a:solidFill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700" dirty="0">
                <a:sym typeface="Wingdings 2" panose="05020102010507070707" pitchFamily="18" charset="2"/>
              </a:rPr>
              <a:t>Developer </a:t>
            </a:r>
          </a:p>
          <a:p>
            <a:pPr algn="r">
              <a:lnSpc>
                <a:spcPct val="90000"/>
              </a:lnSpc>
            </a:pPr>
            <a:r>
              <a:rPr lang="en-AU" sz="1700" dirty="0">
                <a:sym typeface="Wingdings 2" panose="05020102010507070707" pitchFamily="18" charset="2"/>
              </a:rPr>
              <a:t>appeal</a:t>
            </a:r>
          </a:p>
        </p:txBody>
      </p:sp>
    </p:spTree>
    <p:extLst>
      <p:ext uri="{BB962C8B-B14F-4D97-AF65-F5344CB8AC3E}">
        <p14:creationId xmlns:p14="http://schemas.microsoft.com/office/powerpoint/2010/main" val="117648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0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Chart Placeholder 4"/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984997021"/>
              </p:ext>
            </p:extLst>
          </p:nvPr>
        </p:nvGraphicFramePr>
        <p:xfrm>
          <a:off x="1065075" y="-1"/>
          <a:ext cx="5902903" cy="6942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1168108" y="128062"/>
            <a:ext cx="913712" cy="540302"/>
            <a:chOff x="339652" y="187325"/>
            <a:chExt cx="1279397" cy="892547"/>
          </a:xfrm>
          <a:solidFill>
            <a:srgbClr val="FEF0DE"/>
          </a:solidFill>
        </p:grpSpPr>
        <p:sp>
          <p:nvSpPr>
            <p:cNvPr id="33" name="Left Bracket 32"/>
            <p:cNvSpPr/>
            <p:nvPr/>
          </p:nvSpPr>
          <p:spPr bwMode="auto">
            <a:xfrm>
              <a:off x="964258" y="187325"/>
              <a:ext cx="504056" cy="892547"/>
            </a:xfrm>
            <a:prstGeom prst="leftBracket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5305" tIns="32652" rIns="65305" bIns="32652" numCol="1" rtlCol="0" anchor="t" anchorCtr="0" compatLnSpc="1">
              <a:prstTxWarp prst="textNoShape">
                <a:avLst/>
              </a:prstTxWarp>
            </a:bodyPr>
            <a:lstStyle/>
            <a:p>
              <a:pPr defTabSz="653048"/>
              <a:endParaRPr lang="en-AU" sz="1391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9652" y="508946"/>
              <a:ext cx="1279397" cy="318192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AU" sz="1391" dirty="0"/>
                <a:t>Inner metro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187342" y="742297"/>
            <a:ext cx="894477" cy="697119"/>
            <a:chOff x="367279" y="187325"/>
            <a:chExt cx="1252467" cy="892547"/>
          </a:xfrm>
          <a:solidFill>
            <a:srgbClr val="FEF0DE"/>
          </a:solidFill>
        </p:grpSpPr>
        <p:sp>
          <p:nvSpPr>
            <p:cNvPr id="36" name="Left Bracket 35"/>
            <p:cNvSpPr/>
            <p:nvPr/>
          </p:nvSpPr>
          <p:spPr bwMode="auto">
            <a:xfrm>
              <a:off x="964258" y="187325"/>
              <a:ext cx="504056" cy="892547"/>
            </a:xfrm>
            <a:prstGeom prst="leftBracket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5305" tIns="32652" rIns="65305" bIns="32652" numCol="1" rtlCol="0" anchor="t" anchorCtr="0" compatLnSpc="1">
              <a:prstTxWarp prst="textNoShape">
                <a:avLst/>
              </a:prstTxWarp>
            </a:bodyPr>
            <a:lstStyle/>
            <a:p>
              <a:pPr defTabSz="653048"/>
              <a:endParaRPr lang="en-AU" sz="1391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67279" y="550871"/>
              <a:ext cx="1252467" cy="240298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AU" sz="1391" dirty="0"/>
                <a:t>Inner south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317805" y="1518474"/>
            <a:ext cx="655868" cy="1145077"/>
            <a:chOff x="549954" y="187325"/>
            <a:chExt cx="918360" cy="892547"/>
          </a:xfrm>
          <a:solidFill>
            <a:srgbClr val="FEF0DE"/>
          </a:solidFill>
        </p:grpSpPr>
        <p:sp>
          <p:nvSpPr>
            <p:cNvPr id="39" name="Left Bracket 38"/>
            <p:cNvSpPr/>
            <p:nvPr/>
          </p:nvSpPr>
          <p:spPr bwMode="auto">
            <a:xfrm>
              <a:off x="964258" y="187325"/>
              <a:ext cx="504056" cy="892547"/>
            </a:xfrm>
            <a:prstGeom prst="leftBracket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5305" tIns="32652" rIns="65305" bIns="32652" numCol="1" rtlCol="0" anchor="t" anchorCtr="0" compatLnSpc="1">
              <a:prstTxWarp prst="textNoShape">
                <a:avLst/>
              </a:prstTxWarp>
            </a:bodyPr>
            <a:lstStyle/>
            <a:p>
              <a:pPr defTabSz="653048"/>
              <a:endParaRPr lang="en-AU" sz="1391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49954" y="579723"/>
              <a:ext cx="861911" cy="144735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AU" sz="1391" dirty="0"/>
                <a:t>Eastern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279573" y="2742296"/>
            <a:ext cx="694101" cy="1308029"/>
            <a:chOff x="496421" y="187325"/>
            <a:chExt cx="971893" cy="892547"/>
          </a:xfrm>
          <a:solidFill>
            <a:srgbClr val="FEF0DE"/>
          </a:solidFill>
        </p:grpSpPr>
        <p:sp>
          <p:nvSpPr>
            <p:cNvPr id="42" name="Left Bracket 41"/>
            <p:cNvSpPr/>
            <p:nvPr/>
          </p:nvSpPr>
          <p:spPr bwMode="auto">
            <a:xfrm>
              <a:off x="964258" y="187325"/>
              <a:ext cx="504056" cy="892547"/>
            </a:xfrm>
            <a:prstGeom prst="leftBracket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5305" tIns="32652" rIns="65305" bIns="32652" numCol="1" rtlCol="0" anchor="t" anchorCtr="0" compatLnSpc="1">
              <a:prstTxWarp prst="textNoShape">
                <a:avLst/>
              </a:prstTxWarp>
            </a:bodyPr>
            <a:lstStyle/>
            <a:p>
              <a:pPr defTabSz="653048"/>
              <a:endParaRPr lang="en-AU" sz="139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96421" y="575812"/>
              <a:ext cx="971893" cy="124731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AU" sz="1391" dirty="0"/>
                <a:t>Northern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62853" y="4103712"/>
            <a:ext cx="724557" cy="1224134"/>
            <a:chOff x="473010" y="187325"/>
            <a:chExt cx="1014540" cy="892547"/>
          </a:xfrm>
          <a:solidFill>
            <a:srgbClr val="FEF0DE"/>
          </a:solidFill>
        </p:grpSpPr>
        <p:sp>
          <p:nvSpPr>
            <p:cNvPr id="45" name="Left Bracket 44"/>
            <p:cNvSpPr/>
            <p:nvPr/>
          </p:nvSpPr>
          <p:spPr bwMode="auto">
            <a:xfrm>
              <a:off x="964258" y="187325"/>
              <a:ext cx="504056" cy="892547"/>
            </a:xfrm>
            <a:prstGeom prst="leftBracket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5305" tIns="32652" rIns="65305" bIns="32652" numCol="1" rtlCol="0" anchor="t" anchorCtr="0" compatLnSpc="1">
              <a:prstTxWarp prst="textNoShape">
                <a:avLst/>
              </a:prstTxWarp>
            </a:bodyPr>
            <a:lstStyle/>
            <a:p>
              <a:pPr defTabSz="653048"/>
              <a:endParaRPr lang="en-AU" sz="1391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73010" y="476068"/>
              <a:ext cx="1014540" cy="148667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AU" sz="1391" dirty="0"/>
                <a:t>Southern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294567" y="5399856"/>
            <a:ext cx="679105" cy="878113"/>
            <a:chOff x="517418" y="198617"/>
            <a:chExt cx="950896" cy="707340"/>
          </a:xfrm>
          <a:solidFill>
            <a:srgbClr val="FEF0DE"/>
          </a:solidFill>
        </p:grpSpPr>
        <p:sp>
          <p:nvSpPr>
            <p:cNvPr id="48" name="Left Bracket 47"/>
            <p:cNvSpPr/>
            <p:nvPr/>
          </p:nvSpPr>
          <p:spPr bwMode="auto">
            <a:xfrm>
              <a:off x="964257" y="198617"/>
              <a:ext cx="504057" cy="707340"/>
            </a:xfrm>
            <a:prstGeom prst="leftBracket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5305" tIns="32652" rIns="65305" bIns="32652" numCol="1" rtlCol="0" anchor="t" anchorCtr="0" compatLnSpc="1">
              <a:prstTxWarp prst="textNoShape">
                <a:avLst/>
              </a:prstTxWarp>
            </a:bodyPr>
            <a:lstStyle/>
            <a:p>
              <a:pPr defTabSz="653048"/>
              <a:endParaRPr lang="en-AU" sz="1391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17418" y="546641"/>
              <a:ext cx="927003" cy="148618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AU" sz="1391" dirty="0"/>
                <a:t>Western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680558" y="6942359"/>
            <a:ext cx="1179810" cy="249299"/>
          </a:xfrm>
          <a:prstGeom prst="rect">
            <a:avLst/>
          </a:prstGeom>
          <a:solidFill>
            <a:srgbClr val="FEF0DE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dirty="0">
                <a:sym typeface="Wingdings 2" panose="05020102010507070707" pitchFamily="18" charset="2"/>
              </a:rPr>
              <a:t>Percentage</a:t>
            </a:r>
            <a:endParaRPr lang="en-AU" sz="1286" dirty="0"/>
          </a:p>
        </p:txBody>
      </p:sp>
      <p:sp>
        <p:nvSpPr>
          <p:cNvPr id="52" name="TextBox 51"/>
          <p:cNvSpPr txBox="1"/>
          <p:nvPr/>
        </p:nvSpPr>
        <p:spPr>
          <a:xfrm>
            <a:off x="5930156" y="4572847"/>
            <a:ext cx="1703662" cy="235449"/>
          </a:xfrm>
          <a:prstGeom prst="rect">
            <a:avLst/>
          </a:prstGeom>
          <a:solidFill>
            <a:srgbClr val="FEF0DE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700" dirty="0">
                <a:solidFill>
                  <a:schemeClr val="bg2"/>
                </a:solidFill>
              </a:rPr>
              <a:t>Initial rejection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930155" y="5578350"/>
            <a:ext cx="1086588" cy="235449"/>
          </a:xfrm>
          <a:prstGeom prst="rect">
            <a:avLst/>
          </a:prstGeom>
          <a:solidFill>
            <a:srgbClr val="FEF0DE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700" dirty="0">
                <a:solidFill>
                  <a:schemeClr val="accent6"/>
                </a:solidFill>
              </a:rPr>
              <a:t>Unknown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930157" y="5075599"/>
            <a:ext cx="1800000" cy="235449"/>
          </a:xfrm>
          <a:prstGeom prst="rect">
            <a:avLst/>
          </a:prstGeom>
          <a:solidFill>
            <a:srgbClr val="FEF0DE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700" dirty="0">
                <a:solidFill>
                  <a:schemeClr val="accent1"/>
                </a:solidFill>
              </a:rPr>
              <a:t>Contest conditions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930156" y="4824223"/>
            <a:ext cx="1918295" cy="235449"/>
          </a:xfrm>
          <a:prstGeom prst="rect">
            <a:avLst/>
          </a:prstGeom>
          <a:solidFill>
            <a:srgbClr val="FEF0DE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700" dirty="0">
                <a:solidFill>
                  <a:schemeClr val="tx2"/>
                </a:solidFill>
              </a:rPr>
              <a:t>Failure to decide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930155" y="5326975"/>
            <a:ext cx="1872000" cy="235449"/>
          </a:xfrm>
          <a:prstGeom prst="rect">
            <a:avLst/>
          </a:prstGeom>
          <a:solidFill>
            <a:srgbClr val="FEF0DE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700" dirty="0">
                <a:solidFill>
                  <a:schemeClr val="accent2"/>
                </a:solidFill>
              </a:rPr>
              <a:t>Third party objector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571568" y="4064862"/>
            <a:ext cx="2134660" cy="470898"/>
          </a:xfrm>
          <a:prstGeom prst="rect">
            <a:avLst/>
          </a:prstGeom>
          <a:solidFill>
            <a:srgbClr val="FEF0DE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700" dirty="0">
                <a:sym typeface="Wingdings 2" panose="05020102010507070707" pitchFamily="18" charset="2"/>
              </a:rPr>
              <a:t>Grounds for VCAT application: </a:t>
            </a:r>
            <a:endParaRPr lang="en-AU" sz="1700" dirty="0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D6D6C527-4ADE-4E1F-BDE5-50AE12C30CAB}"/>
              </a:ext>
            </a:extLst>
          </p:cNvPr>
          <p:cNvSpPr/>
          <p:nvPr/>
        </p:nvSpPr>
        <p:spPr bwMode="auto">
          <a:xfrm>
            <a:off x="5641853" y="4607768"/>
            <a:ext cx="255664" cy="648072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7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858392-D872-4D82-ABA2-1F69BE70AD1D}"/>
              </a:ext>
            </a:extLst>
          </p:cNvPr>
          <p:cNvSpPr txBox="1"/>
          <p:nvPr/>
        </p:nvSpPr>
        <p:spPr>
          <a:xfrm>
            <a:off x="4513320" y="4712934"/>
            <a:ext cx="1030875" cy="470898"/>
          </a:xfrm>
          <a:prstGeom prst="rect">
            <a:avLst/>
          </a:prstGeom>
          <a:solidFill>
            <a:srgbClr val="FEF0DE"/>
          </a:solidFill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AU" sz="1700" dirty="0">
                <a:sym typeface="Wingdings 2" panose="05020102010507070707" pitchFamily="18" charset="2"/>
              </a:rPr>
              <a:t>Developer </a:t>
            </a:r>
          </a:p>
          <a:p>
            <a:pPr algn="r">
              <a:lnSpc>
                <a:spcPct val="90000"/>
              </a:lnSpc>
            </a:pPr>
            <a:r>
              <a:rPr lang="en-AU" sz="1700" dirty="0">
                <a:sym typeface="Wingdings 2" panose="05020102010507070707" pitchFamily="18" charset="2"/>
              </a:rPr>
              <a:t>appeal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7A73E7-57C1-4397-80DB-FE6F421AE27E}"/>
              </a:ext>
            </a:extLst>
          </p:cNvPr>
          <p:cNvSpPr txBox="1"/>
          <p:nvPr/>
        </p:nvSpPr>
        <p:spPr>
          <a:xfrm>
            <a:off x="4392067" y="2983355"/>
            <a:ext cx="1086588" cy="235449"/>
          </a:xfrm>
          <a:prstGeom prst="rect">
            <a:avLst/>
          </a:prstGeom>
          <a:solidFill>
            <a:srgbClr val="FEF0DE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700" dirty="0">
                <a:solidFill>
                  <a:schemeClr val="accent6"/>
                </a:solidFill>
                <a:highlight>
                  <a:srgbClr val="FFFF00"/>
                </a:highlight>
              </a:rPr>
              <a:t>OLD</a:t>
            </a:r>
          </a:p>
        </p:txBody>
      </p:sp>
    </p:spTree>
    <p:extLst>
      <p:ext uri="{BB962C8B-B14F-4D97-AF65-F5344CB8AC3E}">
        <p14:creationId xmlns:p14="http://schemas.microsoft.com/office/powerpoint/2010/main" val="3734598034"/>
      </p:ext>
    </p:extLst>
  </p:cSld>
  <p:clrMapOvr>
    <a:masterClrMapping/>
  </p:clrMapOvr>
</p:sld>
</file>

<file path=ppt/theme/theme1.xml><?xml version="1.0" encoding="utf-8"?>
<a:theme xmlns:a="http://schemas.openxmlformats.org/drawingml/2006/main" name="NEW IMPROVED Charts for REPORTS 16 MAY 2016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4" id="{ECC6BBDC-5024-43E6-91EA-413EF790023A}" vid="{F9740326-9B4C-4171-B780-5C6D9FE1A8B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Charts_Lucy</Template>
  <TotalTime>6748</TotalTime>
  <Words>289</Words>
  <Application>Microsoft Office PowerPoint</Application>
  <PresentationFormat>Custom</PresentationFormat>
  <Paragraphs>63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ＭＳ Ｐゴシック</vt:lpstr>
      <vt:lpstr>Arial</vt:lpstr>
      <vt:lpstr>Wingdings 2</vt:lpstr>
      <vt:lpstr>NEW IMPROVED Charts for REPORTS 16 MAY 2016</vt:lpstr>
      <vt:lpstr>PowerPoint Presentation</vt:lpstr>
      <vt:lpstr>PowerPoint Presentation</vt:lpstr>
      <vt:lpstr>PowerPoint Presentation</vt:lpstr>
    </vt:vector>
  </TitlesOfParts>
  <Company>The University of Melbourne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Lucy Percival</dc:creator>
  <cp:lastModifiedBy>Trent Wiltshire</cp:lastModifiedBy>
  <cp:revision>45</cp:revision>
  <cp:lastPrinted>2015-07-02T06:10:52Z</cp:lastPrinted>
  <dcterms:created xsi:type="dcterms:W3CDTF">2018-01-10T03:05:54Z</dcterms:created>
  <dcterms:modified xsi:type="dcterms:W3CDTF">2018-03-01T07:36:55Z</dcterms:modified>
</cp:coreProperties>
</file>