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5"/>
  </p:notesMasterIdLst>
  <p:sldIdLst>
    <p:sldId id="256" r:id="rId2"/>
    <p:sldId id="258" r:id="rId3"/>
    <p:sldId id="257" r:id="rId4"/>
  </p:sldIdLst>
  <p:sldSz cx="7977188" cy="100806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1" userDrawn="1">
          <p15:clr>
            <a:srgbClr val="A4A3A4"/>
          </p15:clr>
        </p15:guide>
        <p15:guide id="2" orient="horz" pos="118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A25B"/>
    <a:srgbClr val="FFCF7A"/>
    <a:srgbClr val="B34E51"/>
    <a:srgbClr val="814142"/>
    <a:srgbClr val="FEF0DE"/>
    <a:srgbClr val="FFE07F"/>
    <a:srgbClr val="FFC35A"/>
    <a:srgbClr val="F68B33"/>
    <a:srgbClr val="D45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73" autoAdjust="0"/>
  </p:normalViewPr>
  <p:slideViewPr>
    <p:cSldViewPr>
      <p:cViewPr varScale="1">
        <p:scale>
          <a:sx n="75" d="100"/>
          <a:sy n="75" d="100"/>
        </p:scale>
        <p:origin x="2808" y="78"/>
      </p:cViewPr>
      <p:guideLst>
        <p:guide orient="horz" pos="5881"/>
        <p:guide orient="horz" pos="118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323513756584628"/>
          <c:y val="2.6413999723722041E-2"/>
          <c:w val="0.5041152897845812"/>
          <c:h val="0.92433260371347659"/>
        </c:manualLayout>
      </c:layout>
      <c:barChart>
        <c:barDir val="bar"/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Objector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0.13661202185792351</c:v>
                </c:pt>
                <c:pt idx="1">
                  <c:v>0.3968253968253968</c:v>
                </c:pt>
                <c:pt idx="2">
                  <c:v>0.24390243902439024</c:v>
                </c:pt>
                <c:pt idx="3">
                  <c:v>0.82135523613963046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1.0650887573964496</c:v>
                </c:pt>
                <c:pt idx="10">
                  <c:v>0.49668874172185434</c:v>
                </c:pt>
                <c:pt idx="11">
                  <c:v>0</c:v>
                </c:pt>
                <c:pt idx="12">
                  <c:v>0.3546099290780142</c:v>
                </c:pt>
                <c:pt idx="13">
                  <c:v>0.91324200913242004</c:v>
                </c:pt>
                <c:pt idx="14">
                  <c:v>1.1320754716981132</c:v>
                </c:pt>
                <c:pt idx="15">
                  <c:v>1.1754068716094033</c:v>
                </c:pt>
                <c:pt idx="16">
                  <c:v>0.52840158520475566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0.11890606420927466</c:v>
                </c:pt>
                <c:pt idx="21">
                  <c:v>0.42432814710042432</c:v>
                </c:pt>
                <c:pt idx="22">
                  <c:v>0</c:v>
                </c:pt>
                <c:pt idx="23">
                  <c:v>0.7698887938408896</c:v>
                </c:pt>
                <c:pt idx="24">
                  <c:v>9.0579710144927536E-2</c:v>
                </c:pt>
                <c:pt idx="25">
                  <c:v>1.1376564277588168</c:v>
                </c:pt>
                <c:pt idx="26">
                  <c:v>0</c:v>
                </c:pt>
                <c:pt idx="27">
                  <c:v>3.0828516377649327</c:v>
                </c:pt>
                <c:pt idx="28">
                  <c:v>0.79155672823219003</c:v>
                </c:pt>
                <c:pt idx="29">
                  <c:v>4.4303797468354427</c:v>
                </c:pt>
                <c:pt idx="30">
                  <c:v>6.0975609756097562</c:v>
                </c:pt>
                <c:pt idx="31">
                  <c:v>10.526315789473683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5-4A0C-852C-29D3F7115B50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Permit applicant - contest conditions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</c:v>
                </c:pt>
                <c:pt idx="1">
                  <c:v>0.1984126984126984</c:v>
                </c:pt>
                <c:pt idx="2">
                  <c:v>0</c:v>
                </c:pt>
                <c:pt idx="3">
                  <c:v>0.92402464065708423</c:v>
                </c:pt>
                <c:pt idx="4">
                  <c:v>1.6666666666666667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0.35502958579881655</c:v>
                </c:pt>
                <c:pt idx="10">
                  <c:v>0.66225165562913912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0.37735849056603776</c:v>
                </c:pt>
                <c:pt idx="15">
                  <c:v>0.63291139240506333</c:v>
                </c:pt>
                <c:pt idx="16">
                  <c:v>0.66050198150594452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0.11890606420927466</c:v>
                </c:pt>
                <c:pt idx="21">
                  <c:v>1.1315417256011315</c:v>
                </c:pt>
                <c:pt idx="22">
                  <c:v>0.32432432432432429</c:v>
                </c:pt>
                <c:pt idx="23">
                  <c:v>1.6253207869974338</c:v>
                </c:pt>
                <c:pt idx="24">
                  <c:v>1.3586956521739131</c:v>
                </c:pt>
                <c:pt idx="25">
                  <c:v>0.79635949943117168</c:v>
                </c:pt>
                <c:pt idx="26">
                  <c:v>0</c:v>
                </c:pt>
                <c:pt idx="27">
                  <c:v>1.1560693641618496</c:v>
                </c:pt>
                <c:pt idx="28">
                  <c:v>6.9481090589270007</c:v>
                </c:pt>
                <c:pt idx="29">
                  <c:v>8.2278481012658222</c:v>
                </c:pt>
                <c:pt idx="30">
                  <c:v>3.6585365853658534</c:v>
                </c:pt>
                <c:pt idx="31">
                  <c:v>7.3684210526315779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5-4A0C-852C-29D3F7115B50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Permit applicant - failure to decide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0.30800821355236141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0.35419126328217237</c:v>
                </c:pt>
                <c:pt idx="8">
                  <c:v>0</c:v>
                </c:pt>
                <c:pt idx="9">
                  <c:v>1.1834319526627219</c:v>
                </c:pt>
                <c:pt idx="10">
                  <c:v>1.3245033112582782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0.75471698113207553</c:v>
                </c:pt>
                <c:pt idx="15">
                  <c:v>0.72332730560578662</c:v>
                </c:pt>
                <c:pt idx="16">
                  <c:v>1.321003963011889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0.356718192627824</c:v>
                </c:pt>
                <c:pt idx="21">
                  <c:v>1.4144271570014144</c:v>
                </c:pt>
                <c:pt idx="22">
                  <c:v>0.21621621621621623</c:v>
                </c:pt>
                <c:pt idx="23">
                  <c:v>0.51325919589392643</c:v>
                </c:pt>
                <c:pt idx="24">
                  <c:v>1.2681159420289856</c:v>
                </c:pt>
                <c:pt idx="25">
                  <c:v>2.0477815699658701</c:v>
                </c:pt>
                <c:pt idx="26">
                  <c:v>0</c:v>
                </c:pt>
                <c:pt idx="27">
                  <c:v>3.8535645472061653</c:v>
                </c:pt>
                <c:pt idx="28">
                  <c:v>0.43975373790677225</c:v>
                </c:pt>
                <c:pt idx="29">
                  <c:v>7.59493670886076</c:v>
                </c:pt>
                <c:pt idx="30">
                  <c:v>14.634146341463413</c:v>
                </c:pt>
                <c:pt idx="31">
                  <c:v>9.4736842105263168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5-4A0C-852C-29D3F7115B50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Permit applicant - initial rejection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Sheet1!$G$2:$G$33</c:f>
              <c:numCache>
                <c:formatCode>General</c:formatCode>
                <c:ptCount val="32"/>
                <c:pt idx="0">
                  <c:v>0.54644808743169404</c:v>
                </c:pt>
                <c:pt idx="1">
                  <c:v>0.59523809523809523</c:v>
                </c:pt>
                <c:pt idx="2">
                  <c:v>0.48780487804878048</c:v>
                </c:pt>
                <c:pt idx="3">
                  <c:v>3.2854209445585218</c:v>
                </c:pt>
                <c:pt idx="4">
                  <c:v>4.0740740740740744</c:v>
                </c:pt>
                <c:pt idx="5">
                  <c:v>#N/A</c:v>
                </c:pt>
                <c:pt idx="6">
                  <c:v>0</c:v>
                </c:pt>
                <c:pt idx="7">
                  <c:v>0.94451003541912626</c:v>
                </c:pt>
                <c:pt idx="8">
                  <c:v>0</c:v>
                </c:pt>
                <c:pt idx="9">
                  <c:v>4.8520710059171597</c:v>
                </c:pt>
                <c:pt idx="10">
                  <c:v>6.2913907284768218</c:v>
                </c:pt>
                <c:pt idx="11">
                  <c:v>0</c:v>
                </c:pt>
                <c:pt idx="12">
                  <c:v>0.3546099290780142</c:v>
                </c:pt>
                <c:pt idx="13">
                  <c:v>2.7397260273972601</c:v>
                </c:pt>
                <c:pt idx="14">
                  <c:v>2.2641509433962264</c:v>
                </c:pt>
                <c:pt idx="15">
                  <c:v>6.3291139240506329</c:v>
                </c:pt>
                <c:pt idx="16">
                  <c:v>10.568031704095112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3.2104637336504163</c:v>
                </c:pt>
                <c:pt idx="21">
                  <c:v>1.5558698727015559</c:v>
                </c:pt>
                <c:pt idx="22">
                  <c:v>5.9459459459459465</c:v>
                </c:pt>
                <c:pt idx="23">
                  <c:v>5.1325919589392646</c:v>
                </c:pt>
                <c:pt idx="24">
                  <c:v>5.7971014492753623</c:v>
                </c:pt>
                <c:pt idx="25">
                  <c:v>2.0477815699658701</c:v>
                </c:pt>
                <c:pt idx="26">
                  <c:v>0</c:v>
                </c:pt>
                <c:pt idx="27">
                  <c:v>7.7071290944123305</c:v>
                </c:pt>
                <c:pt idx="28">
                  <c:v>16.534740545294635</c:v>
                </c:pt>
                <c:pt idx="29">
                  <c:v>6.3291139240506329</c:v>
                </c:pt>
                <c:pt idx="30">
                  <c:v>4.2682926829268295</c:v>
                </c:pt>
                <c:pt idx="31">
                  <c:v>3.1578947368421053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35-4A0C-852C-29D3F7115B50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Sheet1!$H$2:$H$33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0.48780487804878048</c:v>
                </c:pt>
                <c:pt idx="3">
                  <c:v>0.10266940451745381</c:v>
                </c:pt>
                <c:pt idx="4">
                  <c:v>0</c:v>
                </c:pt>
                <c:pt idx="5">
                  <c:v>#N/A</c:v>
                </c:pt>
                <c:pt idx="6">
                  <c:v>0.2770083102493075</c:v>
                </c:pt>
                <c:pt idx="7">
                  <c:v>0</c:v>
                </c:pt>
                <c:pt idx="8">
                  <c:v>4.2127071823204423</c:v>
                </c:pt>
                <c:pt idx="9">
                  <c:v>0.1183431952662722</c:v>
                </c:pt>
                <c:pt idx="10">
                  <c:v>0.16556291390728478</c:v>
                </c:pt>
                <c:pt idx="11">
                  <c:v>11.278195488721805</c:v>
                </c:pt>
                <c:pt idx="12">
                  <c:v>0.53191489361702127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2.2457067371202113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</c:v>
                </c:pt>
                <c:pt idx="21">
                  <c:v>0.42432814710042432</c:v>
                </c:pt>
                <c:pt idx="22">
                  <c:v>0</c:v>
                </c:pt>
                <c:pt idx="23">
                  <c:v>0</c:v>
                </c:pt>
                <c:pt idx="24">
                  <c:v>0.99637681159420277</c:v>
                </c:pt>
                <c:pt idx="25">
                  <c:v>0</c:v>
                </c:pt>
                <c:pt idx="26">
                  <c:v>9.1863517060367457</c:v>
                </c:pt>
                <c:pt idx="27">
                  <c:v>0.19267822736030829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35-4A0C-852C-29D3F7115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0076880"/>
        <c:axId val="560077208"/>
        <c:extLst/>
      </c:barChar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Long run VCAT rate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0"/>
            <c:spPr>
              <a:solidFill>
                <a:srgbClr val="FFFFFF">
                  <a:alpha val="50000"/>
                </a:srgbClr>
              </a:solidFill>
              <a:ln w="28575">
                <a:solidFill>
                  <a:schemeClr val="tx1"/>
                </a:solidFill>
              </a:ln>
              <a:effectLst/>
            </c:spPr>
          </c:marker>
          <c:xVal>
            <c:numRef>
              <c:f>Sheet1!$C$2:$C$33</c:f>
              <c:numCache>
                <c:formatCode>General</c:formatCode>
                <c:ptCount val="32"/>
                <c:pt idx="0">
                  <c:v>3.6776212832550863</c:v>
                </c:pt>
                <c:pt idx="1">
                  <c:v>9.4629156010230187</c:v>
                </c:pt>
                <c:pt idx="2">
                  <c:v>1.8807092960773777</c:v>
                </c:pt>
                <c:pt idx="3">
                  <c:v>9.9570585077831453</c:v>
                </c:pt>
                <c:pt idx="4">
                  <c:v>12.776831345826235</c:v>
                </c:pt>
                <c:pt idx="5">
                  <c:v>4.2477876106194685</c:v>
                </c:pt>
                <c:pt idx="6">
                  <c:v>1.4306151645207439</c:v>
                </c:pt>
                <c:pt idx="7">
                  <c:v>3.9069767441860463</c:v>
                </c:pt>
                <c:pt idx="8">
                  <c:v>5.1597398925643203</c:v>
                </c:pt>
                <c:pt idx="9">
                  <c:v>9.6338535414165669</c:v>
                </c:pt>
                <c:pt idx="10">
                  <c:v>10.520094562647754</c:v>
                </c:pt>
                <c:pt idx="11">
                  <c:v>13.168020521590423</c:v>
                </c:pt>
                <c:pt idx="12">
                  <c:v>2.4727039177906232</c:v>
                </c:pt>
                <c:pt idx="13">
                  <c:v>8.5808580858085808</c:v>
                </c:pt>
                <c:pt idx="14">
                  <c:v>18.713017751479292</c:v>
                </c:pt>
                <c:pt idx="15">
                  <c:v>13.47728965003723</c:v>
                </c:pt>
                <c:pt idx="16">
                  <c:v>13.696369636963695</c:v>
                </c:pt>
                <c:pt idx="17">
                  <c:v>4.1237113402061851</c:v>
                </c:pt>
                <c:pt idx="18">
                  <c:v>1.6709511568123392</c:v>
                </c:pt>
                <c:pt idx="19">
                  <c:v>5.3451676528599608</c:v>
                </c:pt>
                <c:pt idx="20">
                  <c:v>6.562576238106856</c:v>
                </c:pt>
                <c:pt idx="21">
                  <c:v>7.5009147457006957</c:v>
                </c:pt>
                <c:pt idx="22">
                  <c:v>11.770906535488406</c:v>
                </c:pt>
                <c:pt idx="23">
                  <c:v>12.404322377307519</c:v>
                </c:pt>
                <c:pt idx="24">
                  <c:v>15.328132170720515</c:v>
                </c:pt>
                <c:pt idx="25">
                  <c:v>15.020907044065614</c:v>
                </c:pt>
                <c:pt idx="26">
                  <c:v>17.497955846279638</c:v>
                </c:pt>
                <c:pt idx="27">
                  <c:v>20.278574354772637</c:v>
                </c:pt>
                <c:pt idx="28">
                  <c:v>17.791878172588831</c:v>
                </c:pt>
                <c:pt idx="29">
                  <c:v>33.670886075949369</c:v>
                </c:pt>
                <c:pt idx="30">
                  <c:v>34.756995581737847</c:v>
                </c:pt>
                <c:pt idx="31">
                  <c:v>34.829443447037697</c:v>
                </c:pt>
              </c:numCache>
            </c:numRef>
          </c:xVal>
          <c:yVal>
            <c:numRef>
              <c:f>Sheet1!$I$2:$I$33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535-4A0C-852C-29D3F7115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602704"/>
        <c:axId val="315602376"/>
      </c:scatterChart>
      <c:catAx>
        <c:axId val="56007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7208"/>
        <c:crosses val="autoZero"/>
        <c:auto val="1"/>
        <c:lblAlgn val="ctr"/>
        <c:lblOffset val="100"/>
        <c:noMultiLvlLbl val="0"/>
      </c:catAx>
      <c:valAx>
        <c:axId val="56007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6880"/>
        <c:crosses val="autoZero"/>
        <c:crossBetween val="between"/>
      </c:valAx>
      <c:valAx>
        <c:axId val="315602376"/>
        <c:scaling>
          <c:orientation val="minMax"/>
          <c:max val="32.5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02704"/>
        <c:crosses val="max"/>
        <c:crossBetween val="midCat"/>
      </c:valAx>
      <c:valAx>
        <c:axId val="315602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5602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03811782127643"/>
          <c:y val="2.6413999723722041E-2"/>
          <c:w val="0.54131230932888463"/>
          <c:h val="0.9243326037134765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Objector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0.13661202185792351</c:v>
                </c:pt>
                <c:pt idx="1">
                  <c:v>0.3968253968253968</c:v>
                </c:pt>
                <c:pt idx="2">
                  <c:v>0.24390243902439024</c:v>
                </c:pt>
                <c:pt idx="3">
                  <c:v>0.82135523613963046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1.0650887573964496</c:v>
                </c:pt>
                <c:pt idx="10">
                  <c:v>0.49668874172185434</c:v>
                </c:pt>
                <c:pt idx="11">
                  <c:v>0</c:v>
                </c:pt>
                <c:pt idx="12">
                  <c:v>0.3546099290780142</c:v>
                </c:pt>
                <c:pt idx="13">
                  <c:v>0.91324200913242004</c:v>
                </c:pt>
                <c:pt idx="14">
                  <c:v>1.1320754716981132</c:v>
                </c:pt>
                <c:pt idx="15">
                  <c:v>1.1754068716094033</c:v>
                </c:pt>
                <c:pt idx="16">
                  <c:v>0.52840158520475566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0.11890606420927466</c:v>
                </c:pt>
                <c:pt idx="21">
                  <c:v>0.42432814710042432</c:v>
                </c:pt>
                <c:pt idx="22">
                  <c:v>0</c:v>
                </c:pt>
                <c:pt idx="23">
                  <c:v>0.7698887938408896</c:v>
                </c:pt>
                <c:pt idx="24">
                  <c:v>9.0579710144927536E-2</c:v>
                </c:pt>
                <c:pt idx="25">
                  <c:v>1.1376564277588168</c:v>
                </c:pt>
                <c:pt idx="26">
                  <c:v>0</c:v>
                </c:pt>
                <c:pt idx="27">
                  <c:v>3.0828516377649327</c:v>
                </c:pt>
                <c:pt idx="28">
                  <c:v>0.79155672823219003</c:v>
                </c:pt>
                <c:pt idx="29">
                  <c:v>4.4303797468354427</c:v>
                </c:pt>
                <c:pt idx="30">
                  <c:v>6.0975609756097562</c:v>
                </c:pt>
                <c:pt idx="31">
                  <c:v>10.526315789473683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5-4A0C-852C-29D3F7115B50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Permit applicant - contest conditions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</c:v>
                </c:pt>
                <c:pt idx="1">
                  <c:v>0.1984126984126984</c:v>
                </c:pt>
                <c:pt idx="2">
                  <c:v>0</c:v>
                </c:pt>
                <c:pt idx="3">
                  <c:v>0.92402464065708423</c:v>
                </c:pt>
                <c:pt idx="4">
                  <c:v>1.6666666666666667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0.35502958579881655</c:v>
                </c:pt>
                <c:pt idx="10">
                  <c:v>0.66225165562913912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0.37735849056603776</c:v>
                </c:pt>
                <c:pt idx="15">
                  <c:v>0.63291139240506333</c:v>
                </c:pt>
                <c:pt idx="16">
                  <c:v>0.66050198150594452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0.11890606420927466</c:v>
                </c:pt>
                <c:pt idx="21">
                  <c:v>1.1315417256011315</c:v>
                </c:pt>
                <c:pt idx="22">
                  <c:v>0.32432432432432429</c:v>
                </c:pt>
                <c:pt idx="23">
                  <c:v>1.6253207869974338</c:v>
                </c:pt>
                <c:pt idx="24">
                  <c:v>1.3586956521739131</c:v>
                </c:pt>
                <c:pt idx="25">
                  <c:v>0.79635949943117168</c:v>
                </c:pt>
                <c:pt idx="26">
                  <c:v>0</c:v>
                </c:pt>
                <c:pt idx="27">
                  <c:v>1.1560693641618496</c:v>
                </c:pt>
                <c:pt idx="28">
                  <c:v>6.9481090589270007</c:v>
                </c:pt>
                <c:pt idx="29">
                  <c:v>8.2278481012658222</c:v>
                </c:pt>
                <c:pt idx="30">
                  <c:v>3.6585365853658534</c:v>
                </c:pt>
                <c:pt idx="31">
                  <c:v>7.3684210526315779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5-4A0C-852C-29D3F7115B50}"/>
            </c:ext>
          </c:extLst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Permit applicant - failure to decide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0.30800821355236141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0.35419126328217237</c:v>
                </c:pt>
                <c:pt idx="8">
                  <c:v>0</c:v>
                </c:pt>
                <c:pt idx="9">
                  <c:v>1.1834319526627219</c:v>
                </c:pt>
                <c:pt idx="10">
                  <c:v>1.3245033112582782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0.75471698113207553</c:v>
                </c:pt>
                <c:pt idx="15">
                  <c:v>0.72332730560578662</c:v>
                </c:pt>
                <c:pt idx="16">
                  <c:v>1.321003963011889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0.356718192627824</c:v>
                </c:pt>
                <c:pt idx="21">
                  <c:v>1.4144271570014144</c:v>
                </c:pt>
                <c:pt idx="22">
                  <c:v>0.21621621621621623</c:v>
                </c:pt>
                <c:pt idx="23">
                  <c:v>0.51325919589392643</c:v>
                </c:pt>
                <c:pt idx="24">
                  <c:v>1.2681159420289856</c:v>
                </c:pt>
                <c:pt idx="25">
                  <c:v>2.0477815699658701</c:v>
                </c:pt>
                <c:pt idx="26">
                  <c:v>0</c:v>
                </c:pt>
                <c:pt idx="27">
                  <c:v>3.8535645472061653</c:v>
                </c:pt>
                <c:pt idx="28">
                  <c:v>0.43975373790677225</c:v>
                </c:pt>
                <c:pt idx="29">
                  <c:v>7.59493670886076</c:v>
                </c:pt>
                <c:pt idx="30">
                  <c:v>14.634146341463413</c:v>
                </c:pt>
                <c:pt idx="31">
                  <c:v>9.4736842105263168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5-4A0C-852C-29D3F7115B50}"/>
            </c:ext>
          </c:extLst>
        </c:ser>
        <c:ser>
          <c:idx val="4"/>
          <c:order val="3"/>
          <c:tx>
            <c:strRef>
              <c:f>Sheet1!$G$1</c:f>
              <c:strCache>
                <c:ptCount val="1"/>
                <c:pt idx="0">
                  <c:v>Permit applicant - initial rejection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Sheet1!$G$2:$G$33</c:f>
              <c:numCache>
                <c:formatCode>General</c:formatCode>
                <c:ptCount val="32"/>
                <c:pt idx="0">
                  <c:v>0.54644808743169404</c:v>
                </c:pt>
                <c:pt idx="1">
                  <c:v>0.59523809523809523</c:v>
                </c:pt>
                <c:pt idx="2">
                  <c:v>0.48780487804878048</c:v>
                </c:pt>
                <c:pt idx="3">
                  <c:v>3.2854209445585218</c:v>
                </c:pt>
                <c:pt idx="4">
                  <c:v>4.0740740740740744</c:v>
                </c:pt>
                <c:pt idx="5">
                  <c:v>#N/A</c:v>
                </c:pt>
                <c:pt idx="6">
                  <c:v>0</c:v>
                </c:pt>
                <c:pt idx="7">
                  <c:v>0.94451003541912626</c:v>
                </c:pt>
                <c:pt idx="8">
                  <c:v>0</c:v>
                </c:pt>
                <c:pt idx="9">
                  <c:v>4.8520710059171597</c:v>
                </c:pt>
                <c:pt idx="10">
                  <c:v>6.2913907284768218</c:v>
                </c:pt>
                <c:pt idx="11">
                  <c:v>0</c:v>
                </c:pt>
                <c:pt idx="12">
                  <c:v>0.3546099290780142</c:v>
                </c:pt>
                <c:pt idx="13">
                  <c:v>2.7397260273972601</c:v>
                </c:pt>
                <c:pt idx="14">
                  <c:v>2.2641509433962264</c:v>
                </c:pt>
                <c:pt idx="15">
                  <c:v>6.3291139240506329</c:v>
                </c:pt>
                <c:pt idx="16">
                  <c:v>10.568031704095112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3.2104637336504163</c:v>
                </c:pt>
                <c:pt idx="21">
                  <c:v>1.5558698727015559</c:v>
                </c:pt>
                <c:pt idx="22">
                  <c:v>5.9459459459459465</c:v>
                </c:pt>
                <c:pt idx="23">
                  <c:v>5.1325919589392646</c:v>
                </c:pt>
                <c:pt idx="24">
                  <c:v>5.7971014492753623</c:v>
                </c:pt>
                <c:pt idx="25">
                  <c:v>2.0477815699658701</c:v>
                </c:pt>
                <c:pt idx="26">
                  <c:v>0</c:v>
                </c:pt>
                <c:pt idx="27">
                  <c:v>7.7071290944123305</c:v>
                </c:pt>
                <c:pt idx="28">
                  <c:v>16.534740545294635</c:v>
                </c:pt>
                <c:pt idx="29">
                  <c:v>6.3291139240506329</c:v>
                </c:pt>
                <c:pt idx="30">
                  <c:v>4.2682926829268295</c:v>
                </c:pt>
                <c:pt idx="31">
                  <c:v>3.1578947368421053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35-4A0C-852C-29D3F7115B50}"/>
            </c:ext>
          </c:extLst>
        </c:ser>
        <c:ser>
          <c:idx val="5"/>
          <c:order val="4"/>
          <c:tx>
            <c:strRef>
              <c:f>Sheet1!$H$1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Sheet1!$H$2:$H$33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0.48780487804878048</c:v>
                </c:pt>
                <c:pt idx="3">
                  <c:v>0.10266940451745381</c:v>
                </c:pt>
                <c:pt idx="4">
                  <c:v>0</c:v>
                </c:pt>
                <c:pt idx="5">
                  <c:v>#N/A</c:v>
                </c:pt>
                <c:pt idx="6">
                  <c:v>0.2770083102493075</c:v>
                </c:pt>
                <c:pt idx="7">
                  <c:v>0</c:v>
                </c:pt>
                <c:pt idx="8">
                  <c:v>4.2127071823204423</c:v>
                </c:pt>
                <c:pt idx="9">
                  <c:v>0.1183431952662722</c:v>
                </c:pt>
                <c:pt idx="10">
                  <c:v>0.16556291390728478</c:v>
                </c:pt>
                <c:pt idx="11">
                  <c:v>11.278195488721805</c:v>
                </c:pt>
                <c:pt idx="12">
                  <c:v>0.53191489361702127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2.2457067371202113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</c:v>
                </c:pt>
                <c:pt idx="21">
                  <c:v>0.42432814710042432</c:v>
                </c:pt>
                <c:pt idx="22">
                  <c:v>0</c:v>
                </c:pt>
                <c:pt idx="23">
                  <c:v>0</c:v>
                </c:pt>
                <c:pt idx="24">
                  <c:v>0.99637681159420277</c:v>
                </c:pt>
                <c:pt idx="25">
                  <c:v>0</c:v>
                </c:pt>
                <c:pt idx="26">
                  <c:v>9.1863517060367457</c:v>
                </c:pt>
                <c:pt idx="27">
                  <c:v>0.19267822736030829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35-4A0C-852C-29D3F7115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0076880"/>
        <c:axId val="560077208"/>
        <c:extLst/>
      </c:barChart>
      <c:catAx>
        <c:axId val="56007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7208"/>
        <c:crosses val="autoZero"/>
        <c:auto val="1"/>
        <c:lblAlgn val="ctr"/>
        <c:lblOffset val="100"/>
        <c:noMultiLvlLbl val="0"/>
      </c:catAx>
      <c:valAx>
        <c:axId val="56007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38450" y="1077913"/>
            <a:ext cx="42640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PPARS</a:t>
            </a:r>
            <a:r>
              <a:rPr lang="en-AU" baseline="0" dirty="0"/>
              <a:t> cleaned by </a:t>
            </a:r>
            <a:r>
              <a:rPr lang="en-AU" baseline="0" dirty="0" err="1"/>
              <a:t>grattan</a:t>
            </a:r>
            <a:endParaRPr lang="en-AU" baseline="0" dirty="0"/>
          </a:p>
          <a:p>
            <a:r>
              <a:rPr lang="en-AU" baseline="0" dirty="0"/>
              <a:t>Single and multi-dwellings. Excludes open applications and applications that were not necessary.</a:t>
            </a:r>
          </a:p>
          <a:p>
            <a:r>
              <a:rPr lang="en-AU" baseline="0" dirty="0"/>
              <a:t>Total VCAT rate is for all finished applications from 2007. VCAT reasons are for VCAT cases from 2015 only.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PPARS</a:t>
            </a:r>
            <a:r>
              <a:rPr lang="en-AU" baseline="0" dirty="0"/>
              <a:t> cleaned by </a:t>
            </a:r>
            <a:r>
              <a:rPr lang="en-AU" baseline="0" dirty="0" err="1"/>
              <a:t>grattan</a:t>
            </a:r>
            <a:endParaRPr lang="en-AU" baseline="0" dirty="0"/>
          </a:p>
          <a:p>
            <a:r>
              <a:rPr lang="en-AU" baseline="0" dirty="0"/>
              <a:t>Single and multi-dwellings. Excludes open applications and applications that were not necessary.</a:t>
            </a:r>
          </a:p>
          <a:p>
            <a:r>
              <a:rPr lang="en-AU" baseline="0" dirty="0"/>
              <a:t>Total VCAT rate is for all finished applications from 2007. VCAT reasons are for VCAT cases from 2015 only.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146004"/>
            <a:ext cx="8172000" cy="103593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154" y="179313"/>
            <a:ext cx="1179810" cy="756543"/>
            <a:chOff x="288504" y="187325"/>
            <a:chExt cx="1179810" cy="892547"/>
          </a:xfrm>
        </p:grpSpPr>
        <p:sp>
          <p:nvSpPr>
            <p:cNvPr id="7" name="Left Bracket 6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504" y="508948"/>
              <a:ext cx="1179810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Inner metro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08" y="1014187"/>
            <a:ext cx="1154162" cy="1145805"/>
            <a:chOff x="314152" y="187325"/>
            <a:chExt cx="1154162" cy="892547"/>
          </a:xfrm>
        </p:grpSpPr>
        <p:sp>
          <p:nvSpPr>
            <p:cNvPr id="10" name="Left Bracket 9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152" y="550872"/>
              <a:ext cx="1154162" cy="1654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Inner south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2181" y="2238323"/>
            <a:ext cx="795089" cy="1721869"/>
            <a:chOff x="673225" y="187325"/>
            <a:chExt cx="795089" cy="892547"/>
          </a:xfrm>
        </p:grpSpPr>
        <p:sp>
          <p:nvSpPr>
            <p:cNvPr id="13" name="Left Bracket 12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225" y="579723"/>
              <a:ext cx="795089" cy="1101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Eastern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9588" y="4038523"/>
            <a:ext cx="897682" cy="2009901"/>
            <a:chOff x="570632" y="187325"/>
            <a:chExt cx="897682" cy="892547"/>
          </a:xfrm>
        </p:grpSpPr>
        <p:sp>
          <p:nvSpPr>
            <p:cNvPr id="16" name="Left Bracket 15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32" y="569044"/>
              <a:ext cx="897682" cy="943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Northern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0352" y="6126755"/>
            <a:ext cx="936154" cy="1709145"/>
            <a:chOff x="551396" y="187325"/>
            <a:chExt cx="936154" cy="892547"/>
          </a:xfrm>
        </p:grpSpPr>
        <p:sp>
          <p:nvSpPr>
            <p:cNvPr id="19" name="Left Bracket 18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396" y="557348"/>
              <a:ext cx="936154" cy="1109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Southern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6991" y="7914231"/>
            <a:ext cx="855042" cy="1686969"/>
            <a:chOff x="618035" y="187325"/>
            <a:chExt cx="855042" cy="892547"/>
          </a:xfrm>
        </p:grpSpPr>
        <p:sp>
          <p:nvSpPr>
            <p:cNvPr id="22" name="Left Bracket 21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035" y="577410"/>
              <a:ext cx="855042" cy="1123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Western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997507" y="9720833"/>
            <a:ext cx="131125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000" dirty="0">
                <a:sym typeface="Wingdings 2" panose="05020102010507070707" pitchFamily="18" charset="2"/>
              </a:rPr>
              <a:t>Percentage</a:t>
            </a:r>
            <a:endParaRPr lang="en-AU" sz="1800" dirty="0"/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793325799"/>
              </p:ext>
            </p:extLst>
          </p:nvPr>
        </p:nvGraphicFramePr>
        <p:xfrm>
          <a:off x="-82550" y="-144263"/>
          <a:ext cx="8535640" cy="986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35110" y="2850467"/>
            <a:ext cx="162865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Initial rejection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5109" y="3995255"/>
            <a:ext cx="103874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4658" y="7200552"/>
            <a:ext cx="282821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000" b="1" dirty="0">
                <a:sym typeface="Wingdings 2" panose="05020102010507070707" pitchFamily="18" charset="2"/>
              </a:rPr>
              <a:t></a:t>
            </a:r>
            <a:r>
              <a:rPr lang="en-AU" sz="1800" b="1" dirty="0">
                <a:sym typeface="Wingdings 2" panose="05020102010507070707" pitchFamily="18" charset="2"/>
              </a:rPr>
              <a:t> 2007 to 2017 VCAT rate</a:t>
            </a:r>
            <a:endParaRPr lang="en-AU" sz="1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35110" y="3422861"/>
            <a:ext cx="209031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Contest conditions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5109" y="3136664"/>
            <a:ext cx="1833835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Failure to decide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5109" y="3709058"/>
            <a:ext cx="9489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Objector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37143" y="2268029"/>
            <a:ext cx="2088283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ym typeface="Wingdings 2" panose="05020102010507070707" pitchFamily="18" charset="2"/>
              </a:rPr>
              <a:t>Grounds for VCAT application: 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39893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154" y="179313"/>
            <a:ext cx="1179810" cy="756543"/>
            <a:chOff x="288504" y="187325"/>
            <a:chExt cx="1179810" cy="892547"/>
          </a:xfrm>
        </p:grpSpPr>
        <p:sp>
          <p:nvSpPr>
            <p:cNvPr id="7" name="Left Bracket 6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504" y="508948"/>
              <a:ext cx="1179810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Inner metro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08" y="1014187"/>
            <a:ext cx="1154162" cy="1145805"/>
            <a:chOff x="314152" y="187325"/>
            <a:chExt cx="1154162" cy="892547"/>
          </a:xfrm>
        </p:grpSpPr>
        <p:sp>
          <p:nvSpPr>
            <p:cNvPr id="10" name="Left Bracket 9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152" y="550872"/>
              <a:ext cx="1154162" cy="1654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Inner south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2181" y="2238323"/>
            <a:ext cx="795089" cy="1721869"/>
            <a:chOff x="673225" y="187325"/>
            <a:chExt cx="795089" cy="892547"/>
          </a:xfrm>
        </p:grpSpPr>
        <p:sp>
          <p:nvSpPr>
            <p:cNvPr id="13" name="Left Bracket 12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225" y="579723"/>
              <a:ext cx="795089" cy="1101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Eastern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9588" y="4038523"/>
            <a:ext cx="897682" cy="2009901"/>
            <a:chOff x="570632" y="187325"/>
            <a:chExt cx="897682" cy="892547"/>
          </a:xfrm>
        </p:grpSpPr>
        <p:sp>
          <p:nvSpPr>
            <p:cNvPr id="16" name="Left Bracket 15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32" y="569044"/>
              <a:ext cx="897682" cy="943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Northern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0352" y="6126755"/>
            <a:ext cx="936154" cy="1709145"/>
            <a:chOff x="551396" y="187325"/>
            <a:chExt cx="936154" cy="892547"/>
          </a:xfrm>
        </p:grpSpPr>
        <p:sp>
          <p:nvSpPr>
            <p:cNvPr id="19" name="Left Bracket 18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396" y="557348"/>
              <a:ext cx="936154" cy="1109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Southern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6991" y="7914231"/>
            <a:ext cx="855042" cy="1686969"/>
            <a:chOff x="618035" y="187325"/>
            <a:chExt cx="855042" cy="892547"/>
          </a:xfrm>
        </p:grpSpPr>
        <p:sp>
          <p:nvSpPr>
            <p:cNvPr id="22" name="Left Bracket 21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035" y="577410"/>
              <a:ext cx="855042" cy="1123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800" dirty="0"/>
                <a:t>Western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997507" y="9720833"/>
            <a:ext cx="131125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2000" dirty="0">
                <a:sym typeface="Wingdings 2" panose="05020102010507070707" pitchFamily="18" charset="2"/>
              </a:rPr>
              <a:t>Percentage</a:t>
            </a:r>
            <a:endParaRPr lang="en-AU" sz="1800" dirty="0"/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72670678"/>
              </p:ext>
            </p:extLst>
          </p:nvPr>
        </p:nvGraphicFramePr>
        <p:xfrm>
          <a:off x="-82550" y="-144263"/>
          <a:ext cx="8535640" cy="986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35110" y="2850467"/>
            <a:ext cx="162865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Initial rejection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5109" y="3995255"/>
            <a:ext cx="103874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5110" y="3422861"/>
            <a:ext cx="209031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Contest conditions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5109" y="3136664"/>
            <a:ext cx="1833835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Failure to decide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5109" y="3709058"/>
            <a:ext cx="9489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Objector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37143" y="2268029"/>
            <a:ext cx="2088283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ym typeface="Wingdings 2" panose="05020102010507070707" pitchFamily="18" charset="2"/>
              </a:rPr>
              <a:t>Grounds for VCAT application: 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1176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635"/>
          <a:stretch/>
        </p:blipFill>
        <p:spPr>
          <a:xfrm>
            <a:off x="-598545" y="2087984"/>
            <a:ext cx="9203489" cy="5320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2450" y="5832400"/>
            <a:ext cx="11092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&gt;250 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2449" y="7263592"/>
            <a:ext cx="104515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50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2450" y="64047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150-200 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2449" y="6118597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200-250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2449" y="6977395"/>
            <a:ext cx="13080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50-100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449" y="6697548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100-150 days</a:t>
            </a:r>
          </a:p>
        </p:txBody>
      </p:sp>
    </p:spTree>
    <p:extLst>
      <p:ext uri="{BB962C8B-B14F-4D97-AF65-F5344CB8AC3E}">
        <p14:creationId xmlns:p14="http://schemas.microsoft.com/office/powerpoint/2010/main" val="2158606742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Charts_Lucy</Template>
  <TotalTime>4175</TotalTime>
  <Words>150</Words>
  <Application>Microsoft Office PowerPoint</Application>
  <PresentationFormat>Custom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Wingdings 2</vt:lpstr>
      <vt:lpstr>NEW IMPROVED Charts for REPORTS 16 MAY 2016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Percival</dc:creator>
  <cp:lastModifiedBy>Lucy Percival</cp:lastModifiedBy>
  <cp:revision>24</cp:revision>
  <cp:lastPrinted>2015-07-02T06:10:52Z</cp:lastPrinted>
  <dcterms:created xsi:type="dcterms:W3CDTF">2018-01-10T03:05:54Z</dcterms:created>
  <dcterms:modified xsi:type="dcterms:W3CDTF">2018-01-19T00:02:49Z</dcterms:modified>
</cp:coreProperties>
</file>