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  <p:sldMasterId id="2147483682" r:id="rId2"/>
  </p:sldMasterIdLst>
  <p:notesMasterIdLst>
    <p:notesMasterId r:id="rId6"/>
  </p:notesMasterIdLst>
  <p:sldIdLst>
    <p:sldId id="583" r:id="rId3"/>
    <p:sldId id="585" r:id="rId4"/>
    <p:sldId id="586" r:id="rId5"/>
  </p:sldIdLst>
  <p:sldSz cx="9906000" cy="6858000" type="A4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 1" id="{4BE50255-F52C-4907-ADED-D4D8585EAFA4}">
          <p14:sldIdLst>
            <p14:sldId id="583"/>
            <p14:sldId id="585"/>
            <p14:sldId id="586"/>
          </p14:sldIdLst>
        </p14:section>
        <p14:section name="Chapter 2" id="{736FDA5E-913A-4109-AE93-2877514B84D5}">
          <p14:sldIdLst/>
        </p14:section>
        <p14:section name="Chapter 3" id="{45178298-197C-4D6A-840F-92E164073D12}">
          <p14:sldIdLst/>
        </p14:section>
        <p14:section name="Chapter 4 - Implications" id="{E4A12240-7A06-4821-A688-DE8E73EC36F8}">
          <p14:sldIdLst/>
        </p14:section>
        <p14:section name="Chapter 6 - demand solutions" id="{009E01D6-A435-4975-BC9F-04D61313AE02}">
          <p14:sldIdLst/>
        </p14:section>
        <p14:section name="Chapter 7 - supply solutions" id="{6B9310D3-5A73-4A52-A582-AB5BD38FE062}">
          <p14:sldIdLst/>
        </p14:section>
        <p14:section name="Chapter 8 - What govts are doing" id="{F1CED9C8-6C99-4CD5-8C8A-6737CD2EF155}">
          <p14:sldIdLst/>
        </p14:section>
        <p14:section name="Chapter 5 - Solutions" id="{D8509760-C989-4ACF-9805-533C5E71020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001">
          <p15:clr>
            <a:srgbClr val="A4A3A4"/>
          </p15:clr>
        </p15:guide>
        <p15:guide id="2" orient="horz" pos="80">
          <p15:clr>
            <a:srgbClr val="A4A3A4"/>
          </p15:clr>
        </p15:guide>
        <p15:guide id="3" pos="398">
          <p15:clr>
            <a:srgbClr val="A4A3A4"/>
          </p15:clr>
        </p15:guide>
        <p15:guide id="4" orient="horz">
          <p15:clr>
            <a:srgbClr val="A4A3A4"/>
          </p15:clr>
        </p15:guide>
        <p15:guide id="5">
          <p15:clr>
            <a:srgbClr val="A4A3A4"/>
          </p15:clr>
        </p15:guide>
        <p15:guide id="6" orient="horz" pos="3990">
          <p15:clr>
            <a:srgbClr val="A4A3A4"/>
          </p15:clr>
        </p15:guide>
        <p15:guide id="7" pos="3121">
          <p15:clr>
            <a:srgbClr val="A4A3A4"/>
          </p15:clr>
        </p15:guide>
        <p15:guide id="8" pos="212">
          <p15:clr>
            <a:srgbClr val="A4A3A4"/>
          </p15:clr>
        </p15:guide>
        <p15:guide id="9" pos="4836">
          <p15:clr>
            <a:srgbClr val="A4A3A4"/>
          </p15:clr>
        </p15:guide>
        <p15:guide id="10" pos="6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ent Wiltshire" initials="TW" lastIdx="1" clrIdx="0">
    <p:extLst>
      <p:ext uri="{19B8F6BF-5375-455C-9EA6-DF929625EA0E}">
        <p15:presenceInfo xmlns:p15="http://schemas.microsoft.com/office/powerpoint/2012/main" userId="S-1-5-21-2078795561-4233005657-3261906462-3386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0DE"/>
    <a:srgbClr val="D9D9D9"/>
    <a:srgbClr val="FFE07F"/>
    <a:srgbClr val="FFC35A"/>
    <a:srgbClr val="F68B33"/>
    <a:srgbClr val="D4582A"/>
    <a:srgbClr val="A02226"/>
    <a:srgbClr val="621214"/>
    <a:srgbClr val="FEF07B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8" autoAdjust="0"/>
    <p:restoredTop sz="71546" autoAdjust="0"/>
  </p:normalViewPr>
  <p:slideViewPr>
    <p:cSldViewPr snapToGrid="0">
      <p:cViewPr>
        <p:scale>
          <a:sx n="80" d="100"/>
          <a:sy n="80" d="100"/>
        </p:scale>
        <p:origin x="1704" y="204"/>
      </p:cViewPr>
      <p:guideLst>
        <p:guide orient="horz" pos="4001"/>
        <p:guide orient="horz" pos="80"/>
        <p:guide pos="398"/>
        <p:guide orient="horz"/>
        <p:guide/>
        <p:guide orient="horz" pos="3990"/>
        <p:guide pos="3121"/>
        <p:guide pos="212"/>
        <p:guide pos="4836"/>
        <p:guide pos="6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408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8" tIns="45774" rIns="91548" bIns="4577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2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8" tIns="45774" rIns="91548" bIns="4577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1744"/>
            <a:ext cx="5446396" cy="44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8" tIns="45774" rIns="91548" bIns="45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8" tIns="45774" rIns="91548" bIns="4577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2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8" tIns="45774" rIns="91548" bIns="4577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9" y="3213101"/>
            <a:ext cx="7345363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9" y="4105284"/>
            <a:ext cx="7345363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8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455965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107632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9" y="3213101"/>
            <a:ext cx="7345363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9" y="4105284"/>
            <a:ext cx="7345363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8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289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834" y="642943"/>
            <a:ext cx="6913563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833" y="1076325"/>
            <a:ext cx="8642349" cy="1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13455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116632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69269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69" r:id="rId9"/>
    <p:sldLayoutId id="2147483650" r:id="rId10"/>
    <p:sldLayoutId id="2147483662" r:id="rId11"/>
    <p:sldLayoutId id="2147483665" r:id="rId12"/>
    <p:sldLayoutId id="2147483653" r:id="rId13"/>
    <p:sldLayoutId id="2147483654" r:id="rId14"/>
    <p:sldLayoutId id="2147483655" r:id="rId15"/>
    <p:sldLayoutId id="2147483656" r:id="rId16"/>
    <p:sldLayoutId id="214748365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5032-5103-4CE6-8CAE-E30460181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94AD9-64C3-4802-BBB4-A507636D8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002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804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E5640F-80AB-42DD-8362-6A47C25A932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3" t="1568" r="14469" b="3198"/>
          <a:stretch/>
        </p:blipFill>
        <p:spPr bwMode="auto">
          <a:xfrm>
            <a:off x="0" y="-1"/>
            <a:ext cx="4808305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1C42DA-7A83-45B2-ACCC-99923038963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7" t="4245" r="11572" b="27892"/>
          <a:stretch/>
        </p:blipFill>
        <p:spPr bwMode="auto">
          <a:xfrm>
            <a:off x="4913785" y="0"/>
            <a:ext cx="500307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A190E8-F311-4F81-A590-FC60C1460358}"/>
              </a:ext>
            </a:extLst>
          </p:cNvPr>
          <p:cNvSpPr/>
          <p:nvPr/>
        </p:nvSpPr>
        <p:spPr>
          <a:xfrm>
            <a:off x="1760685" y="0"/>
            <a:ext cx="128693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b="1" dirty="0">
                <a:latin typeface="Arial" panose="020B0604020202020204" pitchFamily="34" charset="0"/>
                <a:ea typeface="Times New Roman" panose="02020603050405020304" pitchFamily="18" charset="0"/>
              </a:rPr>
              <a:t>Sydney 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251B3A-3858-4885-B682-0B175237EB91}"/>
              </a:ext>
            </a:extLst>
          </p:cNvPr>
          <p:cNvSpPr/>
          <p:nvPr/>
        </p:nvSpPr>
        <p:spPr>
          <a:xfrm>
            <a:off x="6503051" y="-1"/>
            <a:ext cx="1824538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AU" b="1" dirty="0">
                <a:latin typeface="Arial" panose="020B0604020202020204" pitchFamily="34" charset="0"/>
                <a:ea typeface="Times New Roman" panose="02020603050405020304" pitchFamily="18" charset="0"/>
              </a:rPr>
              <a:t>Melbourne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912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E5640F-80AB-42DD-8362-6A47C25A932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3" r="14469" b="1112"/>
          <a:stretch/>
        </p:blipFill>
        <p:spPr bwMode="auto">
          <a:xfrm>
            <a:off x="-976" y="0"/>
            <a:ext cx="463061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1C42DA-7A83-45B2-ACCC-99923038963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7" t="3128" r="11572" b="26405"/>
          <a:stretch/>
        </p:blipFill>
        <p:spPr bwMode="auto">
          <a:xfrm>
            <a:off x="5098672" y="0"/>
            <a:ext cx="48181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A190E8-F311-4F81-A590-FC60C1460358}"/>
              </a:ext>
            </a:extLst>
          </p:cNvPr>
          <p:cNvSpPr/>
          <p:nvPr/>
        </p:nvSpPr>
        <p:spPr>
          <a:xfrm>
            <a:off x="1683564" y="0"/>
            <a:ext cx="128693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b="1" dirty="0">
                <a:latin typeface="Arial" panose="020B0604020202020204" pitchFamily="34" charset="0"/>
                <a:ea typeface="Times New Roman" panose="02020603050405020304" pitchFamily="18" charset="0"/>
              </a:rPr>
              <a:t>Sydney 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251B3A-3858-4885-B682-0B175237EB91}"/>
              </a:ext>
            </a:extLst>
          </p:cNvPr>
          <p:cNvSpPr/>
          <p:nvPr/>
        </p:nvSpPr>
        <p:spPr>
          <a:xfrm>
            <a:off x="6595495" y="-1"/>
            <a:ext cx="1824538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AU" b="1" dirty="0">
                <a:latin typeface="Arial" panose="020B0604020202020204" pitchFamily="34" charset="0"/>
                <a:ea typeface="Times New Roman" panose="02020603050405020304" pitchFamily="18" charset="0"/>
              </a:rPr>
              <a:t>Melbourne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6293510"/>
      </p:ext>
    </p:extLst>
  </p:cSld>
  <p:clrMapOvr>
    <a:masterClrMapping/>
  </p:clrMapOvr>
</p:sld>
</file>

<file path=ppt/theme/theme1.xml><?xml version="1.0" encoding="utf-8"?>
<a:theme xmlns:a="http://schemas.openxmlformats.org/drawingml/2006/main" name="Grattan charts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 guidebook.potx" id="{2EE82076-764F-47E0-AD28-B3057FFDF160}" vid="{CC9D1C46-8BCD-46E9-B4AF-E87378CAC303}"/>
    </a:ext>
  </a:extLst>
</a:theme>
</file>

<file path=ppt/theme/theme2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 guidebook.potx" id="{2EE82076-764F-47E0-AD28-B3057FFDF160}" vid="{CAAC5645-32E5-4C35-AA32-18626B1082CC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Housing affordability charts</Template>
  <TotalTime>15138</TotalTime>
  <Words>4</Words>
  <Application>Microsoft Office PowerPoint</Application>
  <PresentationFormat>A4 Paper (210x297 mm)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Times New Roman</vt:lpstr>
      <vt:lpstr>Grattan charts</vt:lpstr>
      <vt:lpstr>NEW IMPROVED Charts for REPORTS 16 MAY 2016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Charts for Housing Affordability op-ed – 2017</dc:title>
  <dc:creator>Trent Wiltshire</dc:creator>
  <cp:lastModifiedBy>Trent Wiltshire</cp:lastModifiedBy>
  <cp:revision>289</cp:revision>
  <cp:lastPrinted>2017-10-12T02:23:02Z</cp:lastPrinted>
  <dcterms:created xsi:type="dcterms:W3CDTF">2017-02-23T22:20:38Z</dcterms:created>
  <dcterms:modified xsi:type="dcterms:W3CDTF">2018-01-25T00:46:04Z</dcterms:modified>
</cp:coreProperties>
</file>