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377" r:id="rId2"/>
    <p:sldId id="650" r:id="rId3"/>
    <p:sldId id="651" r:id="rId4"/>
    <p:sldId id="652" r:id="rId5"/>
  </p:sldIdLst>
  <p:sldSz cx="12599988" cy="64833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549874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099749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49623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199498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749372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3299247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849121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4398996" algn="l" defTabSz="1099749" rtl="0" eaLnBrk="1" latinLnBrk="0" hangingPunct="1">
      <a:defRPr sz="2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97" userDrawn="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5683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63">
          <p15:clr>
            <a:srgbClr val="A4A3A4"/>
          </p15:clr>
        </p15:guide>
        <p15:guide id="6" orient="horz" pos="4016">
          <p15:clr>
            <a:srgbClr val="A4A3A4"/>
          </p15:clr>
        </p15:guide>
        <p15:guide id="7" orient="horz" pos="4083">
          <p15:clr>
            <a:srgbClr val="A4A3A4"/>
          </p15:clr>
        </p15:guide>
        <p15:guide id="8" pos="7036">
          <p15:clr>
            <a:srgbClr val="A4A3A4"/>
          </p15:clr>
        </p15:guide>
        <p15:guide id="9" pos="3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EB738"/>
    <a:srgbClr val="FFC301"/>
    <a:srgbClr val="FFD653"/>
    <a:srgbClr val="A02226"/>
    <a:srgbClr val="F0720A"/>
    <a:srgbClr val="FEC35A"/>
    <a:srgbClr val="D4582A"/>
    <a:srgbClr val="FEF0DE"/>
    <a:srgbClr val="621214"/>
    <a:srgbClr val="F6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8638" autoAdjust="0"/>
    <p:restoredTop sz="86299" autoAdjust="0"/>
  </p:normalViewPr>
  <p:slideViewPr>
    <p:cSldViewPr snapToGrid="0" snapToObjects="1">
      <p:cViewPr>
        <p:scale>
          <a:sx n="100" d="100"/>
          <a:sy n="100" d="100"/>
        </p:scale>
        <p:origin x="-312" y="64"/>
      </p:cViewPr>
      <p:guideLst>
        <p:guide orient="horz" pos="3997"/>
        <p:guide orient="horz" pos="80"/>
        <p:guide orient="horz" pos="4319"/>
        <p:guide orient="horz" pos="4016"/>
        <p:guide orient="horz" pos="4083"/>
        <p:guide pos="5683"/>
        <p:guide pos="263"/>
        <p:guide pos="7036"/>
        <p:guide pos="3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0"/>
    </p:cViewPr>
  </p:sorterViewPr>
  <p:notesViewPr>
    <p:cSldViewPr snapToObjects="1">
      <p:cViewPr varScale="1">
        <p:scale>
          <a:sx n="69" d="100"/>
          <a:sy n="69" d="100"/>
        </p:scale>
        <p:origin x="-3368" y="-120"/>
      </p:cViewPr>
      <p:guideLst>
        <p:guide orient="horz" pos="3127"/>
        <p:guide orient="horz" pos="3131"/>
        <p:guide pos="214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15900" y="746125"/>
            <a:ext cx="72405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3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549874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09974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49623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1994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749372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9247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9121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98996" algn="l" defTabSz="1099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5900" y="746125"/>
            <a:ext cx="72405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defTabSz="915497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5900" y="746125"/>
            <a:ext cx="72405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defTabSz="915497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5900" y="746125"/>
            <a:ext cx="72405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defTabSz="915497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4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3366" y="3037570"/>
            <a:ext cx="9342971" cy="576297"/>
          </a:xfrm>
          <a:prstGeom prst="rect">
            <a:avLst/>
          </a:prstGeom>
        </p:spPr>
        <p:txBody>
          <a:bodyPr lIns="109975" tIns="54987" rIns="109975" bIns="54987"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3366" y="3881010"/>
            <a:ext cx="9342971" cy="345179"/>
          </a:xfrm>
          <a:prstGeom prst="rect">
            <a:avLst/>
          </a:prstGeom>
        </p:spPr>
        <p:txBody>
          <a:bodyPr lIns="109975" tIns="54987" rIns="109975" bIns="54987"/>
          <a:lstStyle>
            <a:lvl1pPr algn="r">
              <a:defRPr sz="29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0002" y="5904051"/>
            <a:ext cx="2939997" cy="450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9975" tIns="54987" rIns="109975" bIns="54987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96" y="5904051"/>
            <a:ext cx="3989996" cy="450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9975" tIns="54987" rIns="109975" bIns="54987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29994" y="5904051"/>
            <a:ext cx="2939997" cy="450233"/>
          </a:xfrm>
          <a:prstGeom prst="rect">
            <a:avLst/>
          </a:prstGeom>
        </p:spPr>
        <p:txBody>
          <a:bodyPr lIns="109975" tIns="54987" rIns="109975" bIns="54987"/>
          <a:lstStyle>
            <a:lvl1pPr eaLnBrk="0" hangingPunct="0">
              <a:defRPr sz="1700" i="0"/>
            </a:lvl1pPr>
          </a:lstStyle>
          <a:p>
            <a:fld id="{3E7C0CC8-E12B-4B1E-958E-BC6C5916F6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0863" y="927480"/>
            <a:ext cx="5405475" cy="102202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498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9974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6496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9949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215750" indent="-21384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484959" indent="-26730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3pPr>
      <a:lvl4pPr marL="673979" indent="-171836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4pPr>
      <a:lvl5pPr marL="948916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498790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6pPr>
      <a:lvl7pPr marL="2048665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7pPr>
      <a:lvl8pPr marL="2598539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8pPr>
      <a:lvl9pPr marL="3148414" indent="-25202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9874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9749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9623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498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372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9247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9121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98996" algn="l" defTabSz="10997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Housing affordability charts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887816" y="361234"/>
            <a:ext cx="6892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V="1">
            <a:off x="2941027" y="361235"/>
            <a:ext cx="0" cy="540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 flipV="1">
            <a:off x="5006198" y="361234"/>
            <a:ext cx="16738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6914309" y="361234"/>
            <a:ext cx="38420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Arrow Connector 18"/>
          <p:cNvCxnSpPr>
            <a:cxnSpLocks/>
            <a:stCxn id="58" idx="0"/>
          </p:cNvCxnSpPr>
          <p:nvPr/>
        </p:nvCxnSpPr>
        <p:spPr bwMode="auto">
          <a:xfrm flipV="1">
            <a:off x="10937414" y="313606"/>
            <a:ext cx="1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V="1">
            <a:off x="1721117" y="361232"/>
            <a:ext cx="0" cy="55271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1721118" y="3433957"/>
            <a:ext cx="102161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1"/>
          <p:cNvSpPr txBox="1"/>
          <p:nvPr/>
        </p:nvSpPr>
        <p:spPr>
          <a:xfrm>
            <a:off x="7117309" y="461639"/>
            <a:ext cx="17615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Abolish stamp duty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14374" y="1822427"/>
            <a:ext cx="1637819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2"/>
                </a:solidFill>
              </a:rPr>
              <a:t>Reduce CGT discount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069323" y="450169"/>
            <a:ext cx="168935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bg2"/>
                </a:solidFill>
              </a:rPr>
              <a:t>Home in pension assets test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158398" y="1822311"/>
            <a:ext cx="164371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2"/>
                </a:solidFill>
              </a:rPr>
              <a:t>Improve renting</a:t>
            </a:r>
          </a:p>
          <a:p>
            <a:pPr algn="r"/>
            <a:r>
              <a:rPr lang="en-AU" sz="1400" b="1" dirty="0">
                <a:solidFill>
                  <a:schemeClr val="accent2"/>
                </a:solidFill>
              </a:rPr>
              <a:t>conditions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114105" y="3131232"/>
            <a:ext cx="3176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CGT on primary residence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834225" y="700282"/>
            <a:ext cx="224683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>
                <a:solidFill>
                  <a:schemeClr val="bg2"/>
                </a:solidFill>
              </a:rPr>
              <a:t>Boost density in middle suburbs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7115378" y="781502"/>
            <a:ext cx="162094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Improve transport project selection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647807" y="5200324"/>
            <a:ext cx="126085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FHB grants / </a:t>
            </a:r>
          </a:p>
          <a:p>
            <a:r>
              <a:rPr lang="en-AU" sz="1400" b="1" dirty="0">
                <a:solidFill>
                  <a:schemeClr val="accent3"/>
                </a:solidFill>
              </a:rPr>
              <a:t>concessions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08305" y="4311765"/>
            <a:ext cx="16535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Deposit saver schemes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200680" y="3475023"/>
            <a:ext cx="21013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Stamp duty exemptions for downsizers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0158" y="106560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Positive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805881" y="496691"/>
            <a:ext cx="3707" cy="24280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809587" y="3359027"/>
            <a:ext cx="0" cy="237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751749" y="3567114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36" name="Oval 35"/>
          <p:cNvSpPr/>
          <p:nvPr/>
        </p:nvSpPr>
        <p:spPr bwMode="auto">
          <a:xfrm>
            <a:off x="2806337" y="5349759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37" name="Oval 36"/>
          <p:cNvSpPr/>
          <p:nvPr/>
        </p:nvSpPr>
        <p:spPr bwMode="auto">
          <a:xfrm>
            <a:off x="4880327" y="470209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39" name="Oval 38"/>
          <p:cNvSpPr/>
          <p:nvPr/>
        </p:nvSpPr>
        <p:spPr bwMode="auto">
          <a:xfrm>
            <a:off x="6800989" y="1806855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40" name="Oval 39"/>
          <p:cNvSpPr/>
          <p:nvPr/>
        </p:nvSpPr>
        <p:spPr bwMode="auto">
          <a:xfrm>
            <a:off x="8751749" y="3107342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41" name="Oval 40"/>
          <p:cNvSpPr/>
          <p:nvPr/>
        </p:nvSpPr>
        <p:spPr bwMode="auto">
          <a:xfrm>
            <a:off x="4880327" y="3489579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2" name="Oval 41"/>
          <p:cNvSpPr/>
          <p:nvPr/>
        </p:nvSpPr>
        <p:spPr bwMode="auto">
          <a:xfrm>
            <a:off x="4880327" y="1862257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3" name="TextBox 1"/>
          <p:cNvSpPr txBox="1"/>
          <p:nvPr/>
        </p:nvSpPr>
        <p:spPr>
          <a:xfrm>
            <a:off x="1774930" y="2617313"/>
            <a:ext cx="976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Tax empty 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dwellings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099110" y="4610795"/>
            <a:ext cx="160873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Regional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development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452318" y="3923738"/>
            <a:ext cx="127618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Shared-equity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schemes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806337" y="3936078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7" name="TextBox 1"/>
          <p:cNvSpPr txBox="1"/>
          <p:nvPr/>
        </p:nvSpPr>
        <p:spPr>
          <a:xfrm>
            <a:off x="5233434" y="2706938"/>
            <a:ext cx="163192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Foreign investor  </a:t>
            </a:r>
          </a:p>
          <a:p>
            <a:r>
              <a:rPr lang="en-AU" sz="1400" b="1" dirty="0">
                <a:solidFill>
                  <a:schemeClr val="accent3"/>
                </a:solidFill>
              </a:rPr>
              <a:t>crackdown / taxes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880327" y="2787703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9" name="Oval 48"/>
          <p:cNvSpPr/>
          <p:nvPr/>
        </p:nvSpPr>
        <p:spPr bwMode="auto">
          <a:xfrm>
            <a:off x="2806337" y="2700930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0" name="Oval 49"/>
          <p:cNvSpPr/>
          <p:nvPr/>
        </p:nvSpPr>
        <p:spPr bwMode="auto">
          <a:xfrm>
            <a:off x="6800989" y="844355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1" name="TextBox 1"/>
          <p:cNvSpPr txBox="1"/>
          <p:nvPr/>
        </p:nvSpPr>
        <p:spPr>
          <a:xfrm>
            <a:off x="1774930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Minimal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3857839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Small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08724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Medium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253642" y="1201216"/>
            <a:ext cx="1506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bg2"/>
                </a:solidFill>
              </a:rPr>
              <a:t>Congestion </a:t>
            </a:r>
          </a:p>
          <a:p>
            <a:pPr algn="r"/>
            <a:r>
              <a:rPr lang="en-AU" sz="1400" b="1" dirty="0">
                <a:solidFill>
                  <a:schemeClr val="bg2"/>
                </a:solidFill>
              </a:rPr>
              <a:t>charging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4880327" y="1297461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6" name="TextBox 1"/>
          <p:cNvSpPr txBox="1"/>
          <p:nvPr/>
        </p:nvSpPr>
        <p:spPr>
          <a:xfrm>
            <a:off x="7731727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Large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9901120" y="3510236"/>
            <a:ext cx="26914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Impact on housing </a:t>
            </a:r>
          </a:p>
          <a:p>
            <a:pPr algn="ctr"/>
            <a:r>
              <a:rPr lang="en-AU" sz="1800" b="1" dirty="0"/>
              <a:t>affordability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9777534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Very large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7114374" y="2520543"/>
            <a:ext cx="1508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Macro-prudential</a:t>
            </a:r>
          </a:p>
          <a:p>
            <a:r>
              <a:rPr lang="en-AU" sz="1400" b="1" dirty="0">
                <a:solidFill>
                  <a:schemeClr val="accent3"/>
                </a:solidFill>
              </a:rPr>
              <a:t>rules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800989" y="2506520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61" name="TextBox 1"/>
          <p:cNvSpPr txBox="1"/>
          <p:nvPr/>
        </p:nvSpPr>
        <p:spPr>
          <a:xfrm>
            <a:off x="103956" y="2989634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Neutral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97629" y="5767923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Negative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375009" y="6102526"/>
            <a:ext cx="6646412" cy="343162"/>
            <a:chOff x="6951163" y="631377"/>
            <a:chExt cx="2359054" cy="139667"/>
          </a:xfrm>
          <a:noFill/>
        </p:grpSpPr>
        <p:sp>
          <p:nvSpPr>
            <p:cNvPr id="64" name="Rectangle 63"/>
            <p:cNvSpPr/>
            <p:nvPr/>
          </p:nvSpPr>
          <p:spPr bwMode="auto">
            <a:xfrm>
              <a:off x="6951163" y="631377"/>
              <a:ext cx="2359054" cy="139667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99749"/>
              <a:endParaRPr lang="en-AU" sz="1600" dirty="0"/>
            </a:p>
          </p:txBody>
        </p:sp>
        <p:sp>
          <p:nvSpPr>
            <p:cNvPr id="65" name="TextBox 1"/>
            <p:cNvSpPr txBox="1"/>
            <p:nvPr/>
          </p:nvSpPr>
          <p:spPr>
            <a:xfrm>
              <a:off x="7802621" y="645218"/>
              <a:ext cx="271810" cy="1002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b="1" dirty="0">
                  <a:solidFill>
                    <a:schemeClr val="accent3"/>
                  </a:solidFill>
                </a:rPr>
                <a:t>Easy</a:t>
              </a:r>
            </a:p>
          </p:txBody>
        </p:sp>
        <p:sp>
          <p:nvSpPr>
            <p:cNvPr id="66" name="TextBox 1"/>
            <p:cNvSpPr txBox="1"/>
            <p:nvPr/>
          </p:nvSpPr>
          <p:spPr>
            <a:xfrm>
              <a:off x="8158695" y="645218"/>
              <a:ext cx="474761" cy="1002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b="1" dirty="0">
                  <a:solidFill>
                    <a:schemeClr val="accent2"/>
                  </a:solidFill>
                </a:rPr>
                <a:t>Medium</a:t>
              </a:r>
            </a:p>
          </p:txBody>
        </p:sp>
        <p:sp>
          <p:nvSpPr>
            <p:cNvPr id="67" name="TextBox 1"/>
            <p:cNvSpPr txBox="1"/>
            <p:nvPr/>
          </p:nvSpPr>
          <p:spPr>
            <a:xfrm>
              <a:off x="8718607" y="644106"/>
              <a:ext cx="416766" cy="1002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b="1" dirty="0">
                  <a:solidFill>
                    <a:srgbClr val="A02226"/>
                  </a:solidFill>
                </a:rPr>
                <a:t>Difficult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3175784" y="6085166"/>
            <a:ext cx="2857872" cy="357269"/>
          </a:xfrm>
          <a:prstGeom prst="rect">
            <a:avLst/>
          </a:prstGeom>
        </p:spPr>
        <p:txBody>
          <a:bodyPr wrap="square" lIns="109975" tIns="54987" rIns="109975" bIns="54987">
            <a:spAutoFit/>
          </a:bodyPr>
          <a:lstStyle/>
          <a:p>
            <a:pPr algn="ctr"/>
            <a:r>
              <a:rPr lang="en-AU" sz="1600" b="1" dirty="0"/>
              <a:t>Political difficulty: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9534009" y="6133801"/>
            <a:ext cx="274773" cy="263413"/>
          </a:xfrm>
          <a:prstGeom prst="ellipse">
            <a:avLst/>
          </a:prstGeom>
          <a:solidFill>
            <a:srgbClr val="A022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1900" dirty="0"/>
          </a:p>
        </p:txBody>
      </p:sp>
      <p:sp>
        <p:nvSpPr>
          <p:cNvPr id="70" name="Oval 69"/>
          <p:cNvSpPr/>
          <p:nvPr/>
        </p:nvSpPr>
        <p:spPr bwMode="auto">
          <a:xfrm>
            <a:off x="6544460" y="6133801"/>
            <a:ext cx="274773" cy="263413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1900"/>
          </a:p>
        </p:txBody>
      </p:sp>
      <p:sp>
        <p:nvSpPr>
          <p:cNvPr id="71" name="Oval 70"/>
          <p:cNvSpPr/>
          <p:nvPr/>
        </p:nvSpPr>
        <p:spPr bwMode="auto">
          <a:xfrm>
            <a:off x="8040450" y="6133801"/>
            <a:ext cx="274773" cy="263413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1900"/>
          </a:p>
        </p:txBody>
      </p:sp>
      <p:sp>
        <p:nvSpPr>
          <p:cNvPr id="73" name="TextBox 1"/>
          <p:cNvSpPr txBox="1"/>
          <p:nvPr/>
        </p:nvSpPr>
        <p:spPr>
          <a:xfrm>
            <a:off x="5249142" y="4075146"/>
            <a:ext cx="1616220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Downsizers keep pension / exempt from super rules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4880327" y="4101515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5" name="Oval 74"/>
          <p:cNvSpPr/>
          <p:nvPr/>
        </p:nvSpPr>
        <p:spPr bwMode="auto">
          <a:xfrm>
            <a:off x="2806337" y="4696295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6" name="Oval 75"/>
          <p:cNvSpPr/>
          <p:nvPr/>
        </p:nvSpPr>
        <p:spPr bwMode="auto">
          <a:xfrm>
            <a:off x="2806337" y="4341867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77" name="TextBox 1"/>
          <p:cNvSpPr txBox="1"/>
          <p:nvPr/>
        </p:nvSpPr>
        <p:spPr>
          <a:xfrm>
            <a:off x="9141074" y="2702819"/>
            <a:ext cx="332377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2"/>
                </a:solidFill>
              </a:rPr>
              <a:t>↑ greenfield land supply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8751749" y="2735987"/>
            <a:ext cx="271334" cy="273364"/>
          </a:xfrm>
          <a:prstGeom prst="ellipse">
            <a:avLst/>
          </a:prstGeom>
          <a:solidFill>
            <a:srgbClr val="F68B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9" name="TextBox 1"/>
          <p:cNvSpPr txBox="1"/>
          <p:nvPr/>
        </p:nvSpPr>
        <p:spPr>
          <a:xfrm>
            <a:off x="7131252" y="1383997"/>
            <a:ext cx="162094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Reform state land taxes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6800989" y="2180564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1" name="TextBox 1"/>
          <p:cNvSpPr txBox="1"/>
          <p:nvPr/>
        </p:nvSpPr>
        <p:spPr>
          <a:xfrm>
            <a:off x="9124728" y="2125620"/>
            <a:ext cx="179681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Boost density along transport corridors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8751749" y="2208954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83" name="TextBox 1"/>
          <p:cNvSpPr txBox="1"/>
          <p:nvPr/>
        </p:nvSpPr>
        <p:spPr>
          <a:xfrm>
            <a:off x="7170881" y="3509542"/>
            <a:ext cx="1496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2"/>
                </a:solidFill>
              </a:rPr>
              <a:t>Reduce </a:t>
            </a:r>
          </a:p>
          <a:p>
            <a:pPr algn="r"/>
            <a:r>
              <a:rPr lang="en-AU" sz="1400" b="1" dirty="0">
                <a:solidFill>
                  <a:schemeClr val="accent2"/>
                </a:solidFill>
              </a:rPr>
              <a:t>immigration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6800989" y="46023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85" name="TextBox 1"/>
          <p:cNvSpPr txBox="1"/>
          <p:nvPr/>
        </p:nvSpPr>
        <p:spPr>
          <a:xfrm>
            <a:off x="3102720" y="3497349"/>
            <a:ext cx="19624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Social housing bond aggregator</a:t>
            </a:r>
          </a:p>
        </p:txBody>
      </p:sp>
      <p:sp>
        <p:nvSpPr>
          <p:cNvPr id="86" name="Oval 85"/>
          <p:cNvSpPr/>
          <p:nvPr/>
        </p:nvSpPr>
        <p:spPr bwMode="auto">
          <a:xfrm>
            <a:off x="2806337" y="3533814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7" name="TextBox 1"/>
          <p:cNvSpPr txBox="1"/>
          <p:nvPr/>
        </p:nvSpPr>
        <p:spPr>
          <a:xfrm>
            <a:off x="7114374" y="2231817"/>
            <a:ext cx="14867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Limit </a:t>
            </a:r>
            <a:r>
              <a:rPr lang="en-AU" sz="1400" b="1" dirty="0" err="1">
                <a:solidFill>
                  <a:schemeClr val="bg2"/>
                </a:solidFill>
              </a:rPr>
              <a:t>neg</a:t>
            </a:r>
            <a:r>
              <a:rPr lang="en-AU" sz="1400" b="1" dirty="0">
                <a:solidFill>
                  <a:schemeClr val="bg2"/>
                </a:solidFill>
              </a:rPr>
              <a:t> gearing 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6800989" y="143845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9" name="Oval 88"/>
          <p:cNvSpPr/>
          <p:nvPr/>
        </p:nvSpPr>
        <p:spPr bwMode="auto">
          <a:xfrm>
            <a:off x="2806337" y="3088732"/>
            <a:ext cx="271334" cy="259709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90" name="TextBox 1"/>
          <p:cNvSpPr txBox="1"/>
          <p:nvPr/>
        </p:nvSpPr>
        <p:spPr>
          <a:xfrm>
            <a:off x="3114053" y="3070332"/>
            <a:ext cx="2171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SMSF borrowing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10801303" y="40495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510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887816" y="361234"/>
            <a:ext cx="6892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V="1">
            <a:off x="2949819" y="361235"/>
            <a:ext cx="0" cy="540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 flipV="1">
            <a:off x="5006198" y="361234"/>
            <a:ext cx="16738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6914309" y="361234"/>
            <a:ext cx="38420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Arrow Connector 18"/>
          <p:cNvCxnSpPr>
            <a:cxnSpLocks/>
            <a:stCxn id="58" idx="0"/>
          </p:cNvCxnSpPr>
          <p:nvPr/>
        </p:nvCxnSpPr>
        <p:spPr bwMode="auto">
          <a:xfrm flipV="1">
            <a:off x="10937414" y="313606"/>
            <a:ext cx="1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V="1">
            <a:off x="1721117" y="361232"/>
            <a:ext cx="0" cy="55271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1721118" y="3433957"/>
            <a:ext cx="102161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1"/>
          <p:cNvSpPr txBox="1"/>
          <p:nvPr/>
        </p:nvSpPr>
        <p:spPr>
          <a:xfrm>
            <a:off x="5324488" y="202474"/>
            <a:ext cx="140914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Abolish 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stamp duty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254116" y="1803707"/>
            <a:ext cx="142537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Reduce CGT </a:t>
            </a:r>
          </a:p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discount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30499" y="450169"/>
            <a:ext cx="162817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 in pension assets test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828408" y="1822311"/>
            <a:ext cx="19737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Improve renting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conditions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145853" y="3158472"/>
            <a:ext cx="242667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CGT on primary residence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834225" y="700282"/>
            <a:ext cx="224683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>
                <a:solidFill>
                  <a:schemeClr val="accent3"/>
                </a:solidFill>
              </a:rPr>
              <a:t>Boost density in middle suburbs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7093623" y="853675"/>
            <a:ext cx="146169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Improve transport </a:t>
            </a:r>
          </a:p>
          <a:p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 </a:t>
            </a:r>
          </a:p>
          <a:p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selection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468192" y="5199563"/>
            <a:ext cx="124147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bg2"/>
                </a:solidFill>
              </a:rPr>
              <a:t>FHB grants / </a:t>
            </a:r>
          </a:p>
          <a:p>
            <a:pPr algn="r"/>
            <a:r>
              <a:rPr lang="en-AU" sz="1400" b="1" dirty="0">
                <a:solidFill>
                  <a:schemeClr val="bg2"/>
                </a:solidFill>
              </a:rPr>
              <a:t>concessions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200679" y="3475023"/>
            <a:ext cx="203202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Stamp duty exemptions for downsizers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809587" y="3359027"/>
            <a:ext cx="0" cy="237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760985" y="3567114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36" name="Oval 35"/>
          <p:cNvSpPr/>
          <p:nvPr/>
        </p:nvSpPr>
        <p:spPr bwMode="auto">
          <a:xfrm>
            <a:off x="2806781" y="5349759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37" name="Oval 36"/>
          <p:cNvSpPr/>
          <p:nvPr/>
        </p:nvSpPr>
        <p:spPr bwMode="auto">
          <a:xfrm>
            <a:off x="4880327" y="470209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39" name="Oval 38"/>
          <p:cNvSpPr/>
          <p:nvPr/>
        </p:nvSpPr>
        <p:spPr bwMode="auto">
          <a:xfrm>
            <a:off x="6796593" y="1806855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40" name="Oval 39"/>
          <p:cNvSpPr/>
          <p:nvPr/>
        </p:nvSpPr>
        <p:spPr bwMode="auto">
          <a:xfrm>
            <a:off x="8760985" y="3107342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41" name="Oval 40"/>
          <p:cNvSpPr/>
          <p:nvPr/>
        </p:nvSpPr>
        <p:spPr bwMode="auto">
          <a:xfrm>
            <a:off x="4880327" y="3489579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2" name="Oval 41"/>
          <p:cNvSpPr/>
          <p:nvPr/>
        </p:nvSpPr>
        <p:spPr bwMode="auto">
          <a:xfrm>
            <a:off x="4880327" y="1862257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3" name="TextBox 1"/>
          <p:cNvSpPr txBox="1"/>
          <p:nvPr/>
        </p:nvSpPr>
        <p:spPr>
          <a:xfrm>
            <a:off x="1800369" y="2617313"/>
            <a:ext cx="95088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rgbClr val="A02226"/>
                </a:solidFill>
              </a:rPr>
              <a:t>Tax empty </a:t>
            </a:r>
          </a:p>
          <a:p>
            <a:pPr algn="r"/>
            <a:r>
              <a:rPr lang="en-AU" sz="1400" b="1" dirty="0">
                <a:solidFill>
                  <a:srgbClr val="A02226"/>
                </a:solidFill>
              </a:rPr>
              <a:t>dwellings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099110" y="4610795"/>
            <a:ext cx="160873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bg2"/>
                </a:solidFill>
              </a:rPr>
              <a:t>Regional</a:t>
            </a:r>
          </a:p>
          <a:p>
            <a:pPr algn="r"/>
            <a:r>
              <a:rPr lang="en-AU" sz="1400" b="1" dirty="0">
                <a:solidFill>
                  <a:schemeClr val="bg2"/>
                </a:solidFill>
              </a:rPr>
              <a:t>development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003550" y="3923738"/>
            <a:ext cx="1724949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Shared-equity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schemes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806781" y="3936078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7" name="TextBox 1"/>
          <p:cNvSpPr txBox="1"/>
          <p:nvPr/>
        </p:nvSpPr>
        <p:spPr>
          <a:xfrm>
            <a:off x="5233434" y="2706938"/>
            <a:ext cx="1631857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rgbClr val="A02226"/>
                </a:solidFill>
              </a:rPr>
              <a:t>Foreign investor  </a:t>
            </a:r>
          </a:p>
          <a:p>
            <a:r>
              <a:rPr lang="en-AU" sz="1400" b="1" dirty="0">
                <a:solidFill>
                  <a:srgbClr val="A02226"/>
                </a:solidFill>
              </a:rPr>
              <a:t>crackdown / taxes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880327" y="2787703"/>
            <a:ext cx="271334" cy="273364"/>
          </a:xfrm>
          <a:prstGeom prst="ellipse">
            <a:avLst/>
          </a:prstGeom>
          <a:solidFill>
            <a:srgbClr val="A022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9" name="Oval 48"/>
          <p:cNvSpPr/>
          <p:nvPr/>
        </p:nvSpPr>
        <p:spPr bwMode="auto">
          <a:xfrm>
            <a:off x="2806781" y="270093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0" name="Oval 49"/>
          <p:cNvSpPr/>
          <p:nvPr/>
        </p:nvSpPr>
        <p:spPr bwMode="auto">
          <a:xfrm>
            <a:off x="6796593" y="844355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1" name="TextBox 1"/>
          <p:cNvSpPr txBox="1"/>
          <p:nvPr/>
        </p:nvSpPr>
        <p:spPr>
          <a:xfrm>
            <a:off x="1774930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Minimal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3867671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Small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08724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Medium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253642" y="1201216"/>
            <a:ext cx="1506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Congestion </a:t>
            </a:r>
          </a:p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charging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4880327" y="1297461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6" name="TextBox 1"/>
          <p:cNvSpPr txBox="1"/>
          <p:nvPr/>
        </p:nvSpPr>
        <p:spPr>
          <a:xfrm>
            <a:off x="7731727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Large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9901120" y="3510236"/>
            <a:ext cx="26914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Impact on housing </a:t>
            </a:r>
          </a:p>
          <a:p>
            <a:pPr algn="ctr"/>
            <a:r>
              <a:rPr lang="en-AU" sz="1800" b="1" dirty="0"/>
              <a:t>affordability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9777534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Very large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03956" y="2989634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Neutral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97629" y="5767923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Negative</a:t>
            </a:r>
          </a:p>
        </p:txBody>
      </p:sp>
      <p:sp>
        <p:nvSpPr>
          <p:cNvPr id="73" name="TextBox 1"/>
          <p:cNvSpPr txBox="1"/>
          <p:nvPr/>
        </p:nvSpPr>
        <p:spPr>
          <a:xfrm>
            <a:off x="5249142" y="4075146"/>
            <a:ext cx="1616220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rgbClr val="F68B33"/>
                </a:solidFill>
              </a:rPr>
              <a:t>Downsizers keep pension / exempt from super rules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4880327" y="4101515"/>
            <a:ext cx="271334" cy="273364"/>
          </a:xfrm>
          <a:prstGeom prst="ellipse">
            <a:avLst/>
          </a:prstGeom>
          <a:solidFill>
            <a:srgbClr val="F68B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5" name="Oval 74"/>
          <p:cNvSpPr/>
          <p:nvPr/>
        </p:nvSpPr>
        <p:spPr bwMode="auto">
          <a:xfrm>
            <a:off x="2806781" y="4696295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6" name="Oval 75"/>
          <p:cNvSpPr/>
          <p:nvPr/>
        </p:nvSpPr>
        <p:spPr bwMode="auto">
          <a:xfrm>
            <a:off x="2806781" y="4341867"/>
            <a:ext cx="271334" cy="273364"/>
          </a:xfrm>
          <a:prstGeom prst="ellipse">
            <a:avLst/>
          </a:prstGeom>
          <a:solidFill>
            <a:srgbClr val="F68B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77" name="TextBox 1"/>
          <p:cNvSpPr txBox="1"/>
          <p:nvPr/>
        </p:nvSpPr>
        <p:spPr>
          <a:xfrm>
            <a:off x="9141074" y="2702819"/>
            <a:ext cx="279617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↑ greenfield land supply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8760985" y="2735987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9" name="TextBox 1"/>
          <p:cNvSpPr txBox="1"/>
          <p:nvPr/>
        </p:nvSpPr>
        <p:spPr>
          <a:xfrm>
            <a:off x="5087006" y="1181223"/>
            <a:ext cx="1620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Reform state </a:t>
            </a:r>
          </a:p>
          <a:p>
            <a:pPr algn="r"/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land taxes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6796593" y="2180564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1" name="TextBox 1"/>
          <p:cNvSpPr txBox="1"/>
          <p:nvPr/>
        </p:nvSpPr>
        <p:spPr>
          <a:xfrm>
            <a:off x="9140602" y="2125620"/>
            <a:ext cx="243192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Boost density along transport corridors</a:t>
            </a:r>
          </a:p>
        </p:txBody>
      </p:sp>
      <p:sp>
        <p:nvSpPr>
          <p:cNvPr id="83" name="TextBox 1"/>
          <p:cNvSpPr txBox="1"/>
          <p:nvPr/>
        </p:nvSpPr>
        <p:spPr>
          <a:xfrm>
            <a:off x="7170881" y="3509542"/>
            <a:ext cx="1496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rgbClr val="A4ABB1"/>
                </a:solidFill>
              </a:rPr>
              <a:t>Reduce </a:t>
            </a:r>
          </a:p>
          <a:p>
            <a:pPr algn="r"/>
            <a:r>
              <a:rPr lang="en-AU" sz="1400" b="1" dirty="0">
                <a:solidFill>
                  <a:srgbClr val="A4ABB1"/>
                </a:solidFill>
              </a:rPr>
              <a:t>immigration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6796593" y="460230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85" name="TextBox 1"/>
          <p:cNvSpPr txBox="1"/>
          <p:nvPr/>
        </p:nvSpPr>
        <p:spPr>
          <a:xfrm>
            <a:off x="3102720" y="3497349"/>
            <a:ext cx="19624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rgbClr val="F68B33"/>
                </a:solidFill>
              </a:rPr>
              <a:t>Social housing bond aggregator</a:t>
            </a:r>
          </a:p>
        </p:txBody>
      </p:sp>
      <p:sp>
        <p:nvSpPr>
          <p:cNvPr id="86" name="Oval 85"/>
          <p:cNvSpPr/>
          <p:nvPr/>
        </p:nvSpPr>
        <p:spPr bwMode="auto">
          <a:xfrm>
            <a:off x="2806781" y="3533814"/>
            <a:ext cx="271334" cy="273364"/>
          </a:xfrm>
          <a:prstGeom prst="ellipse">
            <a:avLst/>
          </a:prstGeom>
          <a:solidFill>
            <a:srgbClr val="F68B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7" name="TextBox 1"/>
          <p:cNvSpPr txBox="1"/>
          <p:nvPr/>
        </p:nvSpPr>
        <p:spPr>
          <a:xfrm>
            <a:off x="7129671" y="2171233"/>
            <a:ext cx="12277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Limit neg </a:t>
            </a:r>
          </a:p>
          <a:p>
            <a:r>
              <a:rPr lang="en-A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gearing 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6796593" y="1438450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9" name="Oval 88"/>
          <p:cNvSpPr/>
          <p:nvPr/>
        </p:nvSpPr>
        <p:spPr bwMode="auto">
          <a:xfrm>
            <a:off x="2806781" y="3088732"/>
            <a:ext cx="271334" cy="25970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90" name="TextBox 1"/>
          <p:cNvSpPr txBox="1"/>
          <p:nvPr/>
        </p:nvSpPr>
        <p:spPr>
          <a:xfrm>
            <a:off x="3114053" y="3070332"/>
            <a:ext cx="2171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rgbClr val="A4ABB1"/>
                </a:solidFill>
              </a:rPr>
              <a:t>SMSF borrowing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531249C-0142-47CD-91B7-EFBFD5E9D754}"/>
              </a:ext>
            </a:extLst>
          </p:cNvPr>
          <p:cNvGrpSpPr/>
          <p:nvPr/>
        </p:nvGrpSpPr>
        <p:grpSpPr>
          <a:xfrm>
            <a:off x="2049589" y="6053365"/>
            <a:ext cx="9287006" cy="394449"/>
            <a:chOff x="2020093" y="6053365"/>
            <a:chExt cx="9287006" cy="394449"/>
          </a:xfrm>
        </p:grpSpPr>
        <p:grpSp>
          <p:nvGrpSpPr>
            <p:cNvPr id="63" name="Group 62"/>
            <p:cNvGrpSpPr/>
            <p:nvPr/>
          </p:nvGrpSpPr>
          <p:grpSpPr>
            <a:xfrm>
              <a:off x="2202424" y="6053365"/>
              <a:ext cx="9104675" cy="394449"/>
              <a:chOff x="7150223" y="631377"/>
              <a:chExt cx="2085568" cy="139667"/>
            </a:xfrm>
            <a:noFill/>
          </p:grpSpPr>
          <p:sp>
            <p:nvSpPr>
              <p:cNvPr id="64" name="Rectangle 63"/>
              <p:cNvSpPr/>
              <p:nvPr/>
            </p:nvSpPr>
            <p:spPr bwMode="auto">
              <a:xfrm>
                <a:off x="7150223" y="631377"/>
                <a:ext cx="2085568" cy="139667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9749"/>
                <a:endParaRPr lang="en-AU" sz="1600" dirty="0"/>
              </a:p>
            </p:txBody>
          </p:sp>
          <p:sp>
            <p:nvSpPr>
              <p:cNvPr id="65" name="TextBox 1"/>
              <p:cNvSpPr txBox="1"/>
              <p:nvPr/>
            </p:nvSpPr>
            <p:spPr>
              <a:xfrm>
                <a:off x="7430420" y="663726"/>
                <a:ext cx="271810" cy="8718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b="1" dirty="0">
                    <a:solidFill>
                      <a:schemeClr val="accent3"/>
                    </a:solidFill>
                  </a:rPr>
                  <a:t>States</a:t>
                </a:r>
              </a:p>
            </p:txBody>
          </p:sp>
          <p:sp>
            <p:nvSpPr>
              <p:cNvPr id="66" name="TextBox 1"/>
              <p:cNvSpPr txBox="1"/>
              <p:nvPr/>
            </p:nvSpPr>
            <p:spPr>
              <a:xfrm>
                <a:off x="7661121" y="663726"/>
                <a:ext cx="524462" cy="8718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b="1" dirty="0">
                    <a:solidFill>
                      <a:schemeClr val="accent2"/>
                    </a:solidFill>
                  </a:rPr>
                  <a:t>Commonwealth</a:t>
                </a:r>
              </a:p>
            </p:txBody>
          </p:sp>
          <p:sp>
            <p:nvSpPr>
              <p:cNvPr id="67" name="TextBox 1"/>
              <p:cNvSpPr txBox="1"/>
              <p:nvPr/>
            </p:nvSpPr>
            <p:spPr>
              <a:xfrm>
                <a:off x="8071052" y="663726"/>
                <a:ext cx="680094" cy="8718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b="1" dirty="0" err="1">
                    <a:solidFill>
                      <a:srgbClr val="A02226"/>
                    </a:solidFill>
                  </a:rPr>
                  <a:t>C’wealth</a:t>
                </a:r>
                <a:r>
                  <a:rPr lang="en-AU" sz="1600" b="1" dirty="0">
                    <a:solidFill>
                      <a:srgbClr val="A02226"/>
                    </a:solidFill>
                  </a:rPr>
                  <a:t> &amp; states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020093" y="6089202"/>
              <a:ext cx="1841385" cy="357269"/>
            </a:xfrm>
            <a:prstGeom prst="rect">
              <a:avLst/>
            </a:prstGeom>
          </p:spPr>
          <p:txBody>
            <a:bodyPr wrap="square" lIns="109975" tIns="54987" rIns="109975" bIns="54987">
              <a:spAutoFit/>
            </a:bodyPr>
            <a:lstStyle/>
            <a:p>
              <a:pPr algn="ctr"/>
              <a:r>
                <a:rPr lang="en-AU" sz="1600" b="1" dirty="0"/>
                <a:t>Pursued by: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621402" y="6132480"/>
              <a:ext cx="274773" cy="263413"/>
            </a:xfrm>
            <a:prstGeom prst="ellipse">
              <a:avLst/>
            </a:prstGeom>
            <a:solidFill>
              <a:srgbClr val="A0222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975" tIns="54987" rIns="109975" bIns="54987" numCol="1" rtlCol="0" anchor="t" anchorCtr="0" compatLnSpc="1">
              <a:prstTxWarp prst="textNoShape">
                <a:avLst/>
              </a:prstTxWarp>
            </a:bodyPr>
            <a:lstStyle/>
            <a:p>
              <a:pPr defTabSz="1099749"/>
              <a:endParaRPr lang="en-AU" sz="1600"/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4390352" y="6132480"/>
              <a:ext cx="274773" cy="263413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975" tIns="54987" rIns="109975" bIns="54987" numCol="1" rtlCol="0" anchor="t" anchorCtr="0" compatLnSpc="1">
              <a:prstTxWarp prst="textNoShape">
                <a:avLst/>
              </a:prstTxWarp>
            </a:bodyPr>
            <a:lstStyle/>
            <a:p>
              <a:pPr defTabSz="1099749"/>
              <a:endParaRPr lang="en-AU" sz="1600" dirty="0"/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367391" y="6132480"/>
              <a:ext cx="274773" cy="263413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975" tIns="54987" rIns="109975" bIns="54987" numCol="1" rtlCol="0" anchor="t" anchorCtr="0" compatLnSpc="1">
              <a:prstTxWarp prst="textNoShape">
                <a:avLst/>
              </a:prstTxWarp>
            </a:bodyPr>
            <a:lstStyle/>
            <a:p>
              <a:pPr defTabSz="1099749"/>
              <a:endParaRPr lang="en-AU" sz="16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905084" y="6089202"/>
              <a:ext cx="2000539" cy="357269"/>
            </a:xfrm>
            <a:prstGeom prst="rect">
              <a:avLst/>
            </a:prstGeom>
          </p:spPr>
          <p:txBody>
            <a:bodyPr wrap="square" lIns="109975" tIns="54987" rIns="109975" bIns="54987">
              <a:spAutoFit/>
            </a:bodyPr>
            <a:lstStyle/>
            <a:p>
              <a:pPr algn="ctr"/>
              <a:r>
                <a:rPr lang="en-AU" sz="1600" b="1" dirty="0">
                  <a:solidFill>
                    <a:srgbClr val="A4ABB1"/>
                  </a:solidFill>
                </a:rPr>
                <a:t>No government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10736692" y="6132480"/>
              <a:ext cx="274773" cy="26341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975" tIns="54987" rIns="109975" bIns="54987" numCol="1" rtlCol="0" anchor="t" anchorCtr="0" compatLnSpc="1">
              <a:prstTxWarp prst="textNoShape">
                <a:avLst/>
              </a:prstTxWarp>
            </a:bodyPr>
            <a:lstStyle/>
            <a:p>
              <a:pPr defTabSz="1099749"/>
              <a:endParaRPr lang="en-AU" sz="1600"/>
            </a:p>
          </p:txBody>
        </p:sp>
      </p:grpSp>
      <p:sp>
        <p:nvSpPr>
          <p:cNvPr id="96" name="Rounded Rectangle 95"/>
          <p:cNvSpPr/>
          <p:nvPr/>
        </p:nvSpPr>
        <p:spPr bwMode="auto">
          <a:xfrm>
            <a:off x="8566349" y="329482"/>
            <a:ext cx="3499779" cy="2777655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7" name="Rectangular Callout 96"/>
          <p:cNvSpPr/>
          <p:nvPr/>
        </p:nvSpPr>
        <p:spPr bwMode="auto">
          <a:xfrm>
            <a:off x="7170882" y="40703"/>
            <a:ext cx="2612988" cy="835481"/>
          </a:xfrm>
          <a:prstGeom prst="wedgeRectCallout">
            <a:avLst>
              <a:gd name="adj1" fmla="val 41037"/>
              <a:gd name="adj2" fmla="val 75476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</a:rPr>
              <a:t>State </a:t>
            </a:r>
            <a:r>
              <a:rPr lang="en-US" sz="1600" b="1" dirty="0" err="1">
                <a:solidFill>
                  <a:schemeClr val="bg1"/>
                </a:solidFill>
              </a:rPr>
              <a:t>g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ovt’s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 have taken only modest </a:t>
            </a:r>
            <a:r>
              <a:rPr lang="en-US" sz="1600" b="1" dirty="0">
                <a:solidFill>
                  <a:schemeClr val="bg1"/>
                </a:solidFill>
              </a:rPr>
              <a:t>st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eps to boost housing supply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08305" y="4311765"/>
            <a:ext cx="16535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rgbClr val="F68B33"/>
                </a:solidFill>
              </a:rPr>
              <a:t>Deposit saver schemes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9990" y="106560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Positive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805881" y="496691"/>
            <a:ext cx="3707" cy="24280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1">
            <a:extLst>
              <a:ext uri="{FF2B5EF4-FFF2-40B4-BE49-F238E27FC236}">
                <a16:creationId xmlns="" xmlns:a16="http://schemas.microsoft.com/office/drawing/2014/main" id="{373DD13E-05D3-4DEF-97D9-44EE8AF3C9A4}"/>
              </a:ext>
            </a:extLst>
          </p:cNvPr>
          <p:cNvSpPr txBox="1"/>
          <p:nvPr/>
        </p:nvSpPr>
        <p:spPr>
          <a:xfrm>
            <a:off x="7025876" y="2796463"/>
            <a:ext cx="1508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2"/>
                </a:solidFill>
              </a:rPr>
              <a:t>Macro-prudential</a:t>
            </a:r>
          </a:p>
          <a:p>
            <a:r>
              <a:rPr lang="en-AU" sz="1400" b="1" dirty="0">
                <a:solidFill>
                  <a:schemeClr val="accent2"/>
                </a:solidFill>
              </a:rPr>
              <a:t>rules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FB97940E-FA94-4014-85D4-32ABB5151A1C}"/>
              </a:ext>
            </a:extLst>
          </p:cNvPr>
          <p:cNvSpPr/>
          <p:nvPr/>
        </p:nvSpPr>
        <p:spPr bwMode="auto">
          <a:xfrm>
            <a:off x="6796593" y="2496687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132" name="Oval 131"/>
          <p:cNvSpPr/>
          <p:nvPr/>
        </p:nvSpPr>
        <p:spPr bwMode="auto">
          <a:xfrm rot="17579522">
            <a:off x="10810213" y="404950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104" name="Arc 42"/>
          <p:cNvSpPr>
            <a:spLocks/>
          </p:cNvSpPr>
          <p:nvPr/>
        </p:nvSpPr>
        <p:spPr bwMode="auto">
          <a:xfrm flipH="1">
            <a:off x="10816165" y="413524"/>
            <a:ext cx="129600" cy="12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6 w 21590"/>
              <a:gd name="T1" fmla="*/ 0 h 21600"/>
              <a:gd name="T2" fmla="*/ 21590 w 21590"/>
              <a:gd name="T3" fmla="*/ 20927 h 21600"/>
              <a:gd name="T4" fmla="*/ 0 w 21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</a:path>
              <a:path w="21590" h="21600" stroke="0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35A"/>
          </a:solidFill>
          <a:ln w="9525" cap="rnd">
            <a:solidFill>
              <a:srgbClr val="FFC35A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 rot="17579522">
            <a:off x="8759040" y="2202463"/>
            <a:ext cx="271334" cy="27336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109" name="Arc 42"/>
          <p:cNvSpPr>
            <a:spLocks/>
          </p:cNvSpPr>
          <p:nvPr/>
        </p:nvSpPr>
        <p:spPr bwMode="auto">
          <a:xfrm flipH="1">
            <a:off x="8765935" y="2213777"/>
            <a:ext cx="129600" cy="12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6 w 21590"/>
              <a:gd name="T1" fmla="*/ 0 h 21600"/>
              <a:gd name="T2" fmla="*/ 21590 w 21590"/>
              <a:gd name="T3" fmla="*/ 20927 h 21600"/>
              <a:gd name="T4" fmla="*/ 0 w 21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</a:path>
              <a:path w="21590" h="21600" stroke="0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35A"/>
          </a:solidFill>
          <a:ln w="9525" cap="rnd">
            <a:solidFill>
              <a:srgbClr val="FFC35A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9"/>
          <p:cNvSpPr/>
          <p:nvPr/>
        </p:nvSpPr>
        <p:spPr bwMode="auto">
          <a:xfrm rot="17579522">
            <a:off x="8759868" y="2733241"/>
            <a:ext cx="271334" cy="27336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111" name="Arc 42"/>
          <p:cNvSpPr>
            <a:spLocks/>
          </p:cNvSpPr>
          <p:nvPr/>
        </p:nvSpPr>
        <p:spPr bwMode="auto">
          <a:xfrm flipH="1">
            <a:off x="8766763" y="2744555"/>
            <a:ext cx="129600" cy="12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6 w 21590"/>
              <a:gd name="T1" fmla="*/ 0 h 21600"/>
              <a:gd name="T2" fmla="*/ 21590 w 21590"/>
              <a:gd name="T3" fmla="*/ 20927 h 21600"/>
              <a:gd name="T4" fmla="*/ 0 w 21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</a:path>
              <a:path w="21590" h="21600" stroke="0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35A"/>
          </a:solidFill>
          <a:ln w="9525" cap="rnd">
            <a:solidFill>
              <a:srgbClr val="FFC35A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 rot="17579522">
            <a:off x="4886196" y="1865604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113" name="Arc 42"/>
          <p:cNvSpPr>
            <a:spLocks/>
          </p:cNvSpPr>
          <p:nvPr/>
        </p:nvSpPr>
        <p:spPr bwMode="auto">
          <a:xfrm flipH="1">
            <a:off x="4892148" y="1874178"/>
            <a:ext cx="129600" cy="12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6 w 21590"/>
              <a:gd name="T1" fmla="*/ 0 h 21600"/>
              <a:gd name="T2" fmla="*/ 21590 w 21590"/>
              <a:gd name="T3" fmla="*/ 20927 h 21600"/>
              <a:gd name="T4" fmla="*/ 0 w 21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</a:path>
              <a:path w="21590" h="21600" stroke="0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35A"/>
          </a:solidFill>
          <a:ln w="9525" cap="rnd">
            <a:solidFill>
              <a:srgbClr val="FFC35A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92"/>
          <p:cNvSpPr/>
          <p:nvPr/>
        </p:nvSpPr>
        <p:spPr bwMode="auto">
          <a:xfrm rot="17579522">
            <a:off x="6798337" y="463831"/>
            <a:ext cx="271334" cy="2733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98" name="Arc 42"/>
          <p:cNvSpPr>
            <a:spLocks/>
          </p:cNvSpPr>
          <p:nvPr/>
        </p:nvSpPr>
        <p:spPr bwMode="auto">
          <a:xfrm flipH="1">
            <a:off x="6804289" y="472405"/>
            <a:ext cx="129600" cy="12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6 w 21590"/>
              <a:gd name="T1" fmla="*/ 0 h 21600"/>
              <a:gd name="T2" fmla="*/ 21590 w 21590"/>
              <a:gd name="T3" fmla="*/ 20927 h 21600"/>
              <a:gd name="T4" fmla="*/ 0 w 21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600" fill="none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</a:path>
              <a:path w="21590" h="21600" stroke="0" extrusionOk="0">
                <a:moveTo>
                  <a:pt x="15" y="0"/>
                </a:moveTo>
                <a:cubicBezTo>
                  <a:pt x="11677" y="8"/>
                  <a:pt x="21226" y="9271"/>
                  <a:pt x="21589" y="20927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35A"/>
          </a:solidFill>
          <a:ln w="9525" cap="rnd">
            <a:solidFill>
              <a:srgbClr val="FFC35A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887816" y="361234"/>
            <a:ext cx="6892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V="1">
            <a:off x="2941027" y="361235"/>
            <a:ext cx="0" cy="5406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 flipV="1">
            <a:off x="5006198" y="361234"/>
            <a:ext cx="16738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6914309" y="361234"/>
            <a:ext cx="38420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Arrow Connector 18"/>
          <p:cNvCxnSpPr>
            <a:cxnSpLocks/>
            <a:stCxn id="58" idx="0"/>
          </p:cNvCxnSpPr>
          <p:nvPr/>
        </p:nvCxnSpPr>
        <p:spPr bwMode="auto">
          <a:xfrm flipV="1">
            <a:off x="10937414" y="313606"/>
            <a:ext cx="1" cy="5375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V="1">
            <a:off x="1721117" y="361232"/>
            <a:ext cx="0" cy="55271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1721118" y="3433957"/>
            <a:ext cx="102161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1"/>
          <p:cNvSpPr txBox="1"/>
          <p:nvPr/>
        </p:nvSpPr>
        <p:spPr>
          <a:xfrm>
            <a:off x="7117309" y="461639"/>
            <a:ext cx="17615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Abolish stamp duty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14374" y="1822427"/>
            <a:ext cx="1637819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2"/>
                </a:solidFill>
              </a:rPr>
              <a:t>Reduce CGT discount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069323" y="450169"/>
            <a:ext cx="168935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bg2"/>
                </a:solidFill>
              </a:rPr>
              <a:t>Home in pension assets test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158398" y="1822311"/>
            <a:ext cx="164371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2"/>
                </a:solidFill>
              </a:rPr>
              <a:t>Improve renting</a:t>
            </a:r>
          </a:p>
          <a:p>
            <a:pPr algn="r"/>
            <a:r>
              <a:rPr lang="en-AU" sz="1400" b="1" dirty="0">
                <a:solidFill>
                  <a:schemeClr val="accent2"/>
                </a:solidFill>
              </a:rPr>
              <a:t>conditions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114105" y="3131232"/>
            <a:ext cx="3176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CGT on primary residence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834225" y="700282"/>
            <a:ext cx="224683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>
                <a:solidFill>
                  <a:schemeClr val="bg2"/>
                </a:solidFill>
              </a:rPr>
              <a:t>Boost density in middle suburbs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7115378" y="781502"/>
            <a:ext cx="162094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Improve transport project selection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03223" y="5255740"/>
            <a:ext cx="126085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FHB grants / </a:t>
            </a:r>
          </a:p>
          <a:p>
            <a:r>
              <a:rPr lang="en-AU" sz="1400" b="1" dirty="0">
                <a:solidFill>
                  <a:schemeClr val="accent3"/>
                </a:solidFill>
              </a:rPr>
              <a:t>concessions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08305" y="4311765"/>
            <a:ext cx="16535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Deposit saver schemes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200680" y="3475023"/>
            <a:ext cx="21013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Stamp duty exemptions for downsizers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0158" y="106560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Positive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805881" y="496691"/>
            <a:ext cx="3707" cy="24280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809587" y="3359027"/>
            <a:ext cx="0" cy="237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760985" y="3567114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36" name="Oval 35"/>
          <p:cNvSpPr/>
          <p:nvPr/>
        </p:nvSpPr>
        <p:spPr bwMode="auto">
          <a:xfrm>
            <a:off x="2815573" y="5349759"/>
            <a:ext cx="271334" cy="273364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37" name="Oval 36"/>
          <p:cNvSpPr/>
          <p:nvPr/>
        </p:nvSpPr>
        <p:spPr bwMode="auto">
          <a:xfrm>
            <a:off x="4880327" y="470209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39" name="Oval 38"/>
          <p:cNvSpPr/>
          <p:nvPr/>
        </p:nvSpPr>
        <p:spPr bwMode="auto">
          <a:xfrm>
            <a:off x="6791753" y="1806855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40" name="Oval 39"/>
          <p:cNvSpPr/>
          <p:nvPr/>
        </p:nvSpPr>
        <p:spPr bwMode="auto">
          <a:xfrm>
            <a:off x="8760985" y="3107342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41" name="Oval 40"/>
          <p:cNvSpPr/>
          <p:nvPr/>
        </p:nvSpPr>
        <p:spPr bwMode="auto">
          <a:xfrm>
            <a:off x="4880327" y="3489579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2" name="Oval 41"/>
          <p:cNvSpPr/>
          <p:nvPr/>
        </p:nvSpPr>
        <p:spPr bwMode="auto">
          <a:xfrm>
            <a:off x="4880327" y="1862257"/>
            <a:ext cx="271334" cy="27336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3" name="TextBox 1"/>
          <p:cNvSpPr txBox="1"/>
          <p:nvPr/>
        </p:nvSpPr>
        <p:spPr>
          <a:xfrm>
            <a:off x="1774930" y="2617313"/>
            <a:ext cx="976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Tax empty 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dwellings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099110" y="4610795"/>
            <a:ext cx="160873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Regional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development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452318" y="3923738"/>
            <a:ext cx="127618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3"/>
                </a:solidFill>
              </a:rPr>
              <a:t>Shared equity</a:t>
            </a:r>
          </a:p>
          <a:p>
            <a:pPr algn="r"/>
            <a:r>
              <a:rPr lang="en-AU" sz="1400" b="1" dirty="0">
                <a:solidFill>
                  <a:schemeClr val="accent3"/>
                </a:solidFill>
              </a:rPr>
              <a:t>schemes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815573" y="3936078"/>
            <a:ext cx="271334" cy="273364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7" name="TextBox 1"/>
          <p:cNvSpPr txBox="1"/>
          <p:nvPr/>
        </p:nvSpPr>
        <p:spPr>
          <a:xfrm>
            <a:off x="5233434" y="2706938"/>
            <a:ext cx="163192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Foreign investor  </a:t>
            </a:r>
          </a:p>
          <a:p>
            <a:r>
              <a:rPr lang="en-AU" sz="1400" b="1" dirty="0">
                <a:solidFill>
                  <a:schemeClr val="accent3"/>
                </a:solidFill>
              </a:rPr>
              <a:t>crackdown / taxes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4880327" y="2787703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49" name="Oval 48"/>
          <p:cNvSpPr/>
          <p:nvPr/>
        </p:nvSpPr>
        <p:spPr bwMode="auto">
          <a:xfrm>
            <a:off x="2815573" y="2700930"/>
            <a:ext cx="271334" cy="273364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0" name="Oval 49"/>
          <p:cNvSpPr/>
          <p:nvPr/>
        </p:nvSpPr>
        <p:spPr bwMode="auto">
          <a:xfrm>
            <a:off x="6791753" y="844355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1" name="TextBox 1"/>
          <p:cNvSpPr txBox="1"/>
          <p:nvPr/>
        </p:nvSpPr>
        <p:spPr>
          <a:xfrm>
            <a:off x="1774930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Minimal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3857839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Small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08724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Medium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253642" y="1201216"/>
            <a:ext cx="1506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bg2"/>
                </a:solidFill>
              </a:rPr>
              <a:t>Congestion </a:t>
            </a:r>
          </a:p>
          <a:p>
            <a:pPr algn="r"/>
            <a:r>
              <a:rPr lang="en-AU" sz="1400" b="1" dirty="0">
                <a:solidFill>
                  <a:schemeClr val="bg2"/>
                </a:solidFill>
              </a:rPr>
              <a:t>charging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4880327" y="1297461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56" name="TextBox 1"/>
          <p:cNvSpPr txBox="1"/>
          <p:nvPr/>
        </p:nvSpPr>
        <p:spPr>
          <a:xfrm>
            <a:off x="7731727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Large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9901120" y="3510236"/>
            <a:ext cx="26914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Impact on housing </a:t>
            </a:r>
          </a:p>
          <a:p>
            <a:pPr algn="ctr"/>
            <a:r>
              <a:rPr lang="en-AU" sz="1800" b="1" dirty="0"/>
              <a:t>affordability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9777534" y="5689162"/>
            <a:ext cx="23197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Very large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7114374" y="2520543"/>
            <a:ext cx="15088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Macro-prudential</a:t>
            </a:r>
          </a:p>
          <a:p>
            <a:r>
              <a:rPr lang="en-AU" sz="1400" b="1" dirty="0">
                <a:solidFill>
                  <a:schemeClr val="accent3"/>
                </a:solidFill>
              </a:rPr>
              <a:t>rules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791753" y="2506520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61" name="TextBox 1"/>
          <p:cNvSpPr txBox="1"/>
          <p:nvPr/>
        </p:nvSpPr>
        <p:spPr>
          <a:xfrm>
            <a:off x="103956" y="2989634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Neutral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97629" y="5767923"/>
            <a:ext cx="14038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Negative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375009" y="6102526"/>
            <a:ext cx="6646412" cy="343162"/>
            <a:chOff x="6951163" y="631377"/>
            <a:chExt cx="2359054" cy="139667"/>
          </a:xfrm>
          <a:noFill/>
        </p:grpSpPr>
        <p:sp>
          <p:nvSpPr>
            <p:cNvPr id="64" name="Rectangle 63"/>
            <p:cNvSpPr/>
            <p:nvPr/>
          </p:nvSpPr>
          <p:spPr bwMode="auto">
            <a:xfrm>
              <a:off x="6951163" y="631377"/>
              <a:ext cx="2359054" cy="139667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99749"/>
              <a:endParaRPr lang="en-AU" sz="1600" dirty="0"/>
            </a:p>
          </p:txBody>
        </p:sp>
        <p:sp>
          <p:nvSpPr>
            <p:cNvPr id="65" name="TextBox 1"/>
            <p:cNvSpPr txBox="1"/>
            <p:nvPr/>
          </p:nvSpPr>
          <p:spPr>
            <a:xfrm>
              <a:off x="7802621" y="645218"/>
              <a:ext cx="271810" cy="1002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b="1" dirty="0">
                  <a:solidFill>
                    <a:schemeClr val="accent3"/>
                  </a:solidFill>
                </a:rPr>
                <a:t>Easy</a:t>
              </a:r>
            </a:p>
          </p:txBody>
        </p:sp>
        <p:sp>
          <p:nvSpPr>
            <p:cNvPr id="66" name="TextBox 1"/>
            <p:cNvSpPr txBox="1"/>
            <p:nvPr/>
          </p:nvSpPr>
          <p:spPr>
            <a:xfrm>
              <a:off x="8158695" y="645218"/>
              <a:ext cx="474761" cy="1002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b="1" dirty="0">
                  <a:solidFill>
                    <a:schemeClr val="accent2"/>
                  </a:solidFill>
                </a:rPr>
                <a:t>Medium</a:t>
              </a:r>
            </a:p>
          </p:txBody>
        </p:sp>
        <p:sp>
          <p:nvSpPr>
            <p:cNvPr id="67" name="TextBox 1"/>
            <p:cNvSpPr txBox="1"/>
            <p:nvPr/>
          </p:nvSpPr>
          <p:spPr>
            <a:xfrm>
              <a:off x="8718607" y="644106"/>
              <a:ext cx="416766" cy="10021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b="1" dirty="0">
                  <a:solidFill>
                    <a:srgbClr val="A02226"/>
                  </a:solidFill>
                </a:rPr>
                <a:t>Difficult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3175784" y="6085166"/>
            <a:ext cx="2857872" cy="357269"/>
          </a:xfrm>
          <a:prstGeom prst="rect">
            <a:avLst/>
          </a:prstGeom>
        </p:spPr>
        <p:txBody>
          <a:bodyPr wrap="square" lIns="109975" tIns="54987" rIns="109975" bIns="54987">
            <a:spAutoFit/>
          </a:bodyPr>
          <a:lstStyle/>
          <a:p>
            <a:pPr algn="ctr"/>
            <a:r>
              <a:rPr lang="en-AU" sz="1600" b="1" dirty="0"/>
              <a:t>Political difficulty: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9534009" y="6133801"/>
            <a:ext cx="274773" cy="263413"/>
          </a:xfrm>
          <a:prstGeom prst="ellipse">
            <a:avLst/>
          </a:prstGeom>
          <a:solidFill>
            <a:srgbClr val="A022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1900" dirty="0"/>
          </a:p>
        </p:txBody>
      </p:sp>
      <p:sp>
        <p:nvSpPr>
          <p:cNvPr id="70" name="Oval 69"/>
          <p:cNvSpPr/>
          <p:nvPr/>
        </p:nvSpPr>
        <p:spPr bwMode="auto">
          <a:xfrm>
            <a:off x="6544460" y="6133801"/>
            <a:ext cx="274773" cy="263413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1900"/>
          </a:p>
        </p:txBody>
      </p:sp>
      <p:sp>
        <p:nvSpPr>
          <p:cNvPr id="71" name="Oval 70"/>
          <p:cNvSpPr/>
          <p:nvPr/>
        </p:nvSpPr>
        <p:spPr bwMode="auto">
          <a:xfrm>
            <a:off x="8040450" y="6133801"/>
            <a:ext cx="274773" cy="263413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1900"/>
          </a:p>
        </p:txBody>
      </p:sp>
      <p:sp>
        <p:nvSpPr>
          <p:cNvPr id="73" name="TextBox 1"/>
          <p:cNvSpPr txBox="1"/>
          <p:nvPr/>
        </p:nvSpPr>
        <p:spPr>
          <a:xfrm>
            <a:off x="5249142" y="4075146"/>
            <a:ext cx="1616220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Downsizers keep pension / exempt from super rules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4880327" y="4101515"/>
            <a:ext cx="271334" cy="27336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5" name="Oval 74"/>
          <p:cNvSpPr/>
          <p:nvPr/>
        </p:nvSpPr>
        <p:spPr bwMode="auto">
          <a:xfrm>
            <a:off x="2815573" y="4696295"/>
            <a:ext cx="271334" cy="273364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6" name="Oval 75"/>
          <p:cNvSpPr/>
          <p:nvPr/>
        </p:nvSpPr>
        <p:spPr bwMode="auto">
          <a:xfrm>
            <a:off x="2815573" y="4341867"/>
            <a:ext cx="271334" cy="273364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77" name="TextBox 1"/>
          <p:cNvSpPr txBox="1"/>
          <p:nvPr/>
        </p:nvSpPr>
        <p:spPr>
          <a:xfrm>
            <a:off x="9141074" y="2702819"/>
            <a:ext cx="332377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2"/>
                </a:solidFill>
              </a:rPr>
              <a:t>↑ greenfield land supply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8760985" y="2735987"/>
            <a:ext cx="271334" cy="273364"/>
          </a:xfrm>
          <a:prstGeom prst="ellipse">
            <a:avLst/>
          </a:prstGeom>
          <a:solidFill>
            <a:srgbClr val="F68B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79" name="TextBox 1"/>
          <p:cNvSpPr txBox="1"/>
          <p:nvPr/>
        </p:nvSpPr>
        <p:spPr>
          <a:xfrm>
            <a:off x="7131252" y="1383997"/>
            <a:ext cx="162094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Reform state land taxes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6791753" y="2180564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1" name="TextBox 1"/>
          <p:cNvSpPr txBox="1"/>
          <p:nvPr/>
        </p:nvSpPr>
        <p:spPr>
          <a:xfrm>
            <a:off x="9124728" y="2125620"/>
            <a:ext cx="179681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Boost density along transport corridors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8760985" y="2208954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83" name="TextBox 1"/>
          <p:cNvSpPr txBox="1"/>
          <p:nvPr/>
        </p:nvSpPr>
        <p:spPr>
          <a:xfrm>
            <a:off x="7170881" y="3509542"/>
            <a:ext cx="1496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accent2"/>
                </a:solidFill>
              </a:rPr>
              <a:t>Reduce </a:t>
            </a:r>
          </a:p>
          <a:p>
            <a:pPr algn="r"/>
            <a:r>
              <a:rPr lang="en-AU" sz="1400" b="1" dirty="0">
                <a:solidFill>
                  <a:schemeClr val="accent2"/>
                </a:solidFill>
              </a:rPr>
              <a:t>immigration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6791753" y="46023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85" name="TextBox 1"/>
          <p:cNvSpPr txBox="1"/>
          <p:nvPr/>
        </p:nvSpPr>
        <p:spPr>
          <a:xfrm>
            <a:off x="3102720" y="3497349"/>
            <a:ext cx="19624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Social housing bond aggregator</a:t>
            </a:r>
          </a:p>
        </p:txBody>
      </p:sp>
      <p:sp>
        <p:nvSpPr>
          <p:cNvPr id="86" name="Oval 85"/>
          <p:cNvSpPr/>
          <p:nvPr/>
        </p:nvSpPr>
        <p:spPr bwMode="auto">
          <a:xfrm>
            <a:off x="2815573" y="3533814"/>
            <a:ext cx="271334" cy="273364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7" name="TextBox 1"/>
          <p:cNvSpPr txBox="1"/>
          <p:nvPr/>
        </p:nvSpPr>
        <p:spPr>
          <a:xfrm>
            <a:off x="7114374" y="2231817"/>
            <a:ext cx="14867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bg2"/>
                </a:solidFill>
              </a:rPr>
              <a:t>Limit </a:t>
            </a:r>
            <a:r>
              <a:rPr lang="en-AU" sz="1400" b="1" dirty="0" err="1">
                <a:solidFill>
                  <a:schemeClr val="bg2"/>
                </a:solidFill>
              </a:rPr>
              <a:t>neg</a:t>
            </a:r>
            <a:r>
              <a:rPr lang="en-AU" sz="1400" b="1" dirty="0">
                <a:solidFill>
                  <a:schemeClr val="bg2"/>
                </a:solidFill>
              </a:rPr>
              <a:t> gearing 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6791753" y="143845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89" name="Oval 88"/>
          <p:cNvSpPr/>
          <p:nvPr/>
        </p:nvSpPr>
        <p:spPr bwMode="auto">
          <a:xfrm>
            <a:off x="2815573" y="3088732"/>
            <a:ext cx="271334" cy="259709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/>
          </a:p>
        </p:txBody>
      </p:sp>
      <p:sp>
        <p:nvSpPr>
          <p:cNvPr id="90" name="TextBox 1"/>
          <p:cNvSpPr txBox="1"/>
          <p:nvPr/>
        </p:nvSpPr>
        <p:spPr>
          <a:xfrm>
            <a:off x="3114053" y="3070332"/>
            <a:ext cx="2171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accent3"/>
                </a:solidFill>
              </a:rPr>
              <a:t>SMSF borrowing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10810539" y="404950"/>
            <a:ext cx="271334" cy="27336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975" tIns="54987" rIns="109975" bIns="54987" numCol="1" rtlCol="0" anchor="t" anchorCtr="0" compatLnSpc="1">
            <a:prstTxWarp prst="textNoShape">
              <a:avLst/>
            </a:prstTxWarp>
          </a:bodyPr>
          <a:lstStyle/>
          <a:p>
            <a:pPr defTabSz="1099749"/>
            <a:endParaRPr lang="en-AU" sz="2400" dirty="0"/>
          </a:p>
        </p:txBody>
      </p:sp>
      <p:sp>
        <p:nvSpPr>
          <p:cNvPr id="91" name="TextBox 1">
            <a:extLst>
              <a:ext uri="{FF2B5EF4-FFF2-40B4-BE49-F238E27FC236}">
                <a16:creationId xmlns="" xmlns:a16="http://schemas.microsoft.com/office/drawing/2014/main" id="{EC82E911-BFA7-466E-B128-12181C4B5A4F}"/>
              </a:ext>
            </a:extLst>
          </p:cNvPr>
          <p:cNvSpPr txBox="1"/>
          <p:nvPr/>
        </p:nvSpPr>
        <p:spPr>
          <a:xfrm>
            <a:off x="2541951" y="4317"/>
            <a:ext cx="6582777" cy="2769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b="1" dirty="0"/>
              <a:t>Government priorities </a:t>
            </a:r>
          </a:p>
        </p:txBody>
      </p:sp>
    </p:spTree>
    <p:extLst>
      <p:ext uri="{BB962C8B-B14F-4D97-AF65-F5344CB8AC3E}">
        <p14:creationId xmlns:p14="http://schemas.microsoft.com/office/powerpoint/2010/main" val="3810869019"/>
      </p:ext>
    </p:extLst>
  </p:cSld>
  <p:clrMapOvr>
    <a:masterClrMapping/>
  </p:clrMapOvr>
</p:sld>
</file>

<file path=ppt/theme/theme1.xml><?xml version="1.0" encoding="utf-8"?>
<a:theme xmlns:a="http://schemas.openxmlformats.org/drawingml/2006/main" name="140516 - Charts for reports">
  <a:themeElements>
    <a:clrScheme name="Grattan 1">
      <a:dk1>
        <a:srgbClr val="000000"/>
      </a:dk1>
      <a:lt1>
        <a:srgbClr val="FFFFFF"/>
      </a:lt1>
      <a:dk2>
        <a:srgbClr val="621214"/>
      </a:dk2>
      <a:lt2>
        <a:srgbClr val="A02226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140516 - Charts for reports</Template>
  <TotalTime>83341</TotalTime>
  <Words>353</Words>
  <Application>Microsoft Macintosh PowerPoint</Application>
  <PresentationFormat>Custom</PresentationFormat>
  <Paragraphs>155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140516 - Charts for reports</vt:lpstr>
      <vt:lpstr>Housing affordability charts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reports</dc:title>
  <dc:creator>Danielle Wood</dc:creator>
  <cp:lastModifiedBy>Brendan Mark</cp:lastModifiedBy>
  <cp:revision>1045</cp:revision>
  <cp:lastPrinted>2017-08-03T05:26:22Z</cp:lastPrinted>
  <dcterms:created xsi:type="dcterms:W3CDTF">2015-01-05T00:10:00Z</dcterms:created>
  <dcterms:modified xsi:type="dcterms:W3CDTF">2018-03-02T01:51:27Z</dcterms:modified>
</cp:coreProperties>
</file>