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theme/themeOverride9.xml" ContentType="application/vnd.openxmlformats-officedocument.themeOverride+xml"/>
  <Override PartName="/ppt/charts/chart14.xml" ContentType="application/vnd.openxmlformats-officedocument.drawingml.chart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1.xml" ContentType="application/vnd.openxmlformats-officedocument.themeOverride+xml"/>
  <Override PartName="/ppt/charts/chart17.xml" ContentType="application/vnd.openxmlformats-officedocument.drawingml.chart+xml"/>
  <Override PartName="/ppt/theme/themeOverride12.xml" ContentType="application/vnd.openxmlformats-officedocument.themeOverr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3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theme/themeOverride14.xml" ContentType="application/vnd.openxmlformats-officedocument.themeOverride+xml"/>
  <Override PartName="/ppt/drawings/drawing4.xml" ContentType="application/vnd.openxmlformats-officedocument.drawingml.chartshapes+xml"/>
  <Override PartName="/ppt/charts/chart23.xml" ContentType="application/vnd.openxmlformats-officedocument.drawingml.chart+xml"/>
  <Override PartName="/ppt/theme/themeOverride15.xml" ContentType="application/vnd.openxmlformats-officedocument.themeOverride+xml"/>
  <Override PartName="/ppt/notesSlides/notesSlide4.xml" ContentType="application/vnd.openxmlformats-officedocument.presentationml.notesSlide+xml"/>
  <Override PartName="/ppt/charts/chart24.xml" ContentType="application/vnd.openxmlformats-officedocument.drawingml.chart+xml"/>
  <Override PartName="/ppt/theme/themeOverride16.xml" ContentType="application/vnd.openxmlformats-officedocument.themeOverride+xml"/>
  <Override PartName="/ppt/charts/chart25.xml" ContentType="application/vnd.openxmlformats-officedocument.drawingml.chart+xml"/>
  <Override PartName="/ppt/theme/themeOverride17.xml" ContentType="application/vnd.openxmlformats-officedocument.themeOverride+xml"/>
  <Override PartName="/ppt/notesSlides/notesSlide5.xml" ContentType="application/vnd.openxmlformats-officedocument.presentationml.notesSlide+xml"/>
  <Override PartName="/ppt/charts/chart26.xml" ContentType="application/vnd.openxmlformats-officedocument.drawingml.chart+xml"/>
  <Override PartName="/ppt/theme/themeOverride18.xml" ContentType="application/vnd.openxmlformats-officedocument.themeOverride+xml"/>
  <Override PartName="/ppt/charts/chart27.xml" ContentType="application/vnd.openxmlformats-officedocument.drawingml.chart+xml"/>
  <Override PartName="/ppt/theme/themeOverride19.xml" ContentType="application/vnd.openxmlformats-officedocument.themeOverride+xml"/>
  <Override PartName="/ppt/charts/chart28.xml" ContentType="application/vnd.openxmlformats-officedocument.drawingml.chart+xml"/>
  <Override PartName="/ppt/theme/themeOverride20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theme/themeOverride21.xml" ContentType="application/vnd.openxmlformats-officedocument.themeOverride+xml"/>
  <Override PartName="/ppt/charts/chart31.xml" ContentType="application/vnd.openxmlformats-officedocument.drawingml.chart+xml"/>
  <Override PartName="/ppt/theme/themeOverride22.xml" ContentType="application/vnd.openxmlformats-officedocument.themeOverride+xml"/>
  <Override PartName="/ppt/notesSlides/notesSlide8.xml" ContentType="application/vnd.openxmlformats-officedocument.presentationml.notesSlide+xml"/>
  <Override PartName="/ppt/charts/chart32.xml" ContentType="application/vnd.openxmlformats-officedocument.drawingml.chart+xml"/>
  <Override PartName="/ppt/theme/themeOverride23.xml" ContentType="application/vnd.openxmlformats-officedocument.themeOverride+xml"/>
  <Override PartName="/ppt/charts/chart33.xml" ContentType="application/vnd.openxmlformats-officedocument.drawingml.chart+xml"/>
  <Override PartName="/ppt/theme/themeOverride24.xml" ContentType="application/vnd.openxmlformats-officedocument.themeOverride+xml"/>
  <Override PartName="/ppt/charts/chart34.xml" ContentType="application/vnd.openxmlformats-officedocument.drawingml.chart+xml"/>
  <Override PartName="/ppt/theme/themeOverride25.xml" ContentType="application/vnd.openxmlformats-officedocument.themeOverride+xml"/>
  <Override PartName="/ppt/charts/chart35.xml" ContentType="application/vnd.openxmlformats-officedocument.drawingml.chart+xml"/>
  <Override PartName="/ppt/theme/themeOverride26.xml" ContentType="application/vnd.openxmlformats-officedocument.themeOverride+xml"/>
  <Override PartName="/ppt/charts/chart36.xml" ContentType="application/vnd.openxmlformats-officedocument.drawingml.chart+xml"/>
  <Override PartName="/ppt/theme/themeOverride27.xml" ContentType="application/vnd.openxmlformats-officedocument.themeOverride+xml"/>
  <Override PartName="/ppt/charts/chart37.xml" ContentType="application/vnd.openxmlformats-officedocument.drawingml.chart+xml"/>
  <Override PartName="/ppt/theme/themeOverride28.xml" ContentType="application/vnd.openxmlformats-officedocument.themeOverride+xml"/>
  <Override PartName="/ppt/charts/chart38.xml" ContentType="application/vnd.openxmlformats-officedocument.drawingml.chart+xml"/>
  <Override PartName="/ppt/theme/themeOverride29.xml" ContentType="application/vnd.openxmlformats-officedocument.themeOverride+xml"/>
  <Override PartName="/ppt/charts/chart39.xml" ContentType="application/vnd.openxmlformats-officedocument.drawingml.chart+xml"/>
  <Override PartName="/ppt/drawings/drawing5.xml" ContentType="application/vnd.openxmlformats-officedocument.drawingml.chartshapes+xml"/>
  <Override PartName="/ppt/charts/chart40.xml" ContentType="application/vnd.openxmlformats-officedocument.drawingml.chart+xml"/>
  <Override PartName="/ppt/theme/themeOverride30.xml" ContentType="application/vnd.openxmlformats-officedocument.themeOverr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6.xml" ContentType="application/vnd.openxmlformats-officedocument.drawingml.chart+xml"/>
  <Override PartName="/ppt/theme/themeOverride3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9"/>
  </p:notesMasterIdLst>
  <p:sldIdLst>
    <p:sldId id="617" r:id="rId2"/>
    <p:sldId id="623" r:id="rId3"/>
    <p:sldId id="624" r:id="rId4"/>
    <p:sldId id="626" r:id="rId5"/>
    <p:sldId id="638" r:id="rId6"/>
    <p:sldId id="640" r:id="rId7"/>
    <p:sldId id="639" r:id="rId8"/>
    <p:sldId id="630" r:id="rId9"/>
    <p:sldId id="631" r:id="rId10"/>
    <p:sldId id="632" r:id="rId11"/>
    <p:sldId id="625" r:id="rId12"/>
    <p:sldId id="636" r:id="rId13"/>
    <p:sldId id="635" r:id="rId14"/>
    <p:sldId id="634" r:id="rId15"/>
    <p:sldId id="633" r:id="rId16"/>
    <p:sldId id="618" r:id="rId17"/>
    <p:sldId id="604" r:id="rId18"/>
    <p:sldId id="620" r:id="rId19"/>
    <p:sldId id="619" r:id="rId20"/>
    <p:sldId id="621" r:id="rId21"/>
    <p:sldId id="609" r:id="rId22"/>
    <p:sldId id="596" r:id="rId23"/>
    <p:sldId id="597" r:id="rId24"/>
    <p:sldId id="582" r:id="rId25"/>
    <p:sldId id="583" r:id="rId26"/>
    <p:sldId id="603" r:id="rId27"/>
    <p:sldId id="612" r:id="rId28"/>
    <p:sldId id="610" r:id="rId29"/>
    <p:sldId id="590" r:id="rId30"/>
    <p:sldId id="599" r:id="rId31"/>
    <p:sldId id="592" r:id="rId32"/>
    <p:sldId id="606" r:id="rId33"/>
    <p:sldId id="591" r:id="rId34"/>
    <p:sldId id="593" r:id="rId35"/>
    <p:sldId id="587" r:id="rId36"/>
    <p:sldId id="588" r:id="rId37"/>
    <p:sldId id="589" r:id="rId38"/>
    <p:sldId id="594" r:id="rId39"/>
    <p:sldId id="595" r:id="rId40"/>
    <p:sldId id="602" r:id="rId41"/>
    <p:sldId id="605" r:id="rId42"/>
    <p:sldId id="607" r:id="rId43"/>
    <p:sldId id="608" r:id="rId44"/>
    <p:sldId id="613" r:id="rId45"/>
    <p:sldId id="614" r:id="rId46"/>
    <p:sldId id="615" r:id="rId47"/>
    <p:sldId id="616" r:id="rId48"/>
  </p:sldIdLst>
  <p:sldSz cx="8640763" cy="82804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0" userDrawn="1">
          <p15:clr>
            <a:srgbClr val="A4A3A4"/>
          </p15:clr>
        </p15:guide>
        <p15:guide id="2" orient="horz" pos="97" userDrawn="1">
          <p15:clr>
            <a:srgbClr val="A4A3A4"/>
          </p15:clr>
        </p15:guide>
        <p15:guide id="3" pos="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5486" autoAdjust="0"/>
  </p:normalViewPr>
  <p:slideViewPr>
    <p:cSldViewPr>
      <p:cViewPr varScale="1">
        <p:scale>
          <a:sx n="109" d="100"/>
          <a:sy n="109" d="100"/>
        </p:scale>
        <p:origin x="972" y="96"/>
      </p:cViewPr>
      <p:guideLst>
        <p:guide orient="horz" pos="4830"/>
        <p:guide orient="horz" pos="97"/>
        <p:guide pos="348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7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8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9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0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1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2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1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14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15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16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7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18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19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0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1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2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3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24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25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26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27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28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29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0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3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Off-peak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81.599999999999994</c:v>
                </c:pt>
                <c:pt idx="1">
                  <c:v>85.7</c:v>
                </c:pt>
                <c:pt idx="2">
                  <c:v>86.6</c:v>
                </c:pt>
                <c:pt idx="3">
                  <c:v>82.2</c:v>
                </c:pt>
                <c:pt idx="4">
                  <c:v>80</c:v>
                </c:pt>
                <c:pt idx="5">
                  <c:v>71.400000000000006</c:v>
                </c:pt>
                <c:pt idx="6">
                  <c:v>72.099999999999994</c:v>
                </c:pt>
                <c:pt idx="7">
                  <c:v>74</c:v>
                </c:pt>
                <c:pt idx="8">
                  <c:v>70.099999999999994</c:v>
                </c:pt>
                <c:pt idx="9">
                  <c:v>70.8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74.5</c:v>
                </c:pt>
                <c:pt idx="1">
                  <c:v>70</c:v>
                </c:pt>
                <c:pt idx="2">
                  <c:v>73.5</c:v>
                </c:pt>
                <c:pt idx="3">
                  <c:v>74.400000000000006</c:v>
                </c:pt>
                <c:pt idx="4">
                  <c:v>72.900000000000006</c:v>
                </c:pt>
                <c:pt idx="5">
                  <c:v>62.7</c:v>
                </c:pt>
                <c:pt idx="6">
                  <c:v>60.4</c:v>
                </c:pt>
                <c:pt idx="7">
                  <c:v>63.3</c:v>
                </c:pt>
                <c:pt idx="8">
                  <c:v>61</c:v>
                </c:pt>
                <c:pt idx="9">
                  <c:v>58.5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 peak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50.7</c:v>
                </c:pt>
                <c:pt idx="1">
                  <c:v>55.8</c:v>
                </c:pt>
                <c:pt idx="2">
                  <c:v>58.8</c:v>
                </c:pt>
                <c:pt idx="3">
                  <c:v>58</c:v>
                </c:pt>
                <c:pt idx="4">
                  <c:v>55.7</c:v>
                </c:pt>
                <c:pt idx="5">
                  <c:v>43</c:v>
                </c:pt>
                <c:pt idx="6">
                  <c:v>49.4</c:v>
                </c:pt>
                <c:pt idx="7">
                  <c:v>44.4</c:v>
                </c:pt>
                <c:pt idx="8">
                  <c:v>45.2</c:v>
                </c:pt>
                <c:pt idx="9">
                  <c:v>47.9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530112"/>
        <c:axId val="148765976"/>
      </c:scatterChart>
      <c:valAx>
        <c:axId val="36553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48765976"/>
        <c:crosses val="autoZero"/>
        <c:crossBetween val="midCat"/>
      </c:valAx>
      <c:valAx>
        <c:axId val="148765976"/>
        <c:scaling>
          <c:orientation val="minMax"/>
          <c:max val="100"/>
          <c:min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5301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499658531325262E-2"/>
          <c:y val="2.7879706602465238E-2"/>
          <c:w val="0.90307558011163203"/>
          <c:h val="0.84053686796979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Possible or under consideration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225.61739171599601</c:v>
                </c:pt>
                <c:pt idx="1">
                  <c:v>282.58437889660797</c:v>
                </c:pt>
                <c:pt idx="2">
                  <c:v>311.73791506947299</c:v>
                </c:pt>
                <c:pt idx="3">
                  <c:v>342.30085500233798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7-49D6-ABC3-E83ABFF2A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Committed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2"/>
                </a:solidFill>
              </a:ln>
            </c:spPr>
          </c:marker>
          <c:dPt>
            <c:idx val="1"/>
            <c:bubble3D val="0"/>
            <c:spPr>
              <a:ln w="50800">
                <a:solidFill>
                  <a:schemeClr val="accent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2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208.32046927089101</c:v>
                </c:pt>
                <c:pt idx="1">
                  <c:v>208.38334520604599</c:v>
                </c:pt>
                <c:pt idx="2">
                  <c:v>223.276889452407</c:v>
                </c:pt>
                <c:pt idx="3">
                  <c:v>221.13738724294001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27-49D6-ABC3-E83ABFF2A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construction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ysDash"/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</c:spPr>
          </c:marker>
          <c:dPt>
            <c:idx val="3"/>
            <c:bubble3D val="0"/>
            <c:spPr>
              <a:ln w="50800">
                <a:solidFill>
                  <a:schemeClr val="accent3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196.47803222319999</c:v>
                </c:pt>
                <c:pt idx="1">
                  <c:v>196.47803222319999</c:v>
                </c:pt>
                <c:pt idx="2">
                  <c:v>196.47803222319999</c:v>
                </c:pt>
                <c:pt idx="3">
                  <c:v>220.06858111984599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627-49D6-ABC3-E83ABFF2A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182072"/>
        <c:axId val="197182464"/>
      </c:lineChart>
      <c:catAx>
        <c:axId val="197182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197182464"/>
        <c:crossesAt val="140"/>
        <c:auto val="1"/>
        <c:lblAlgn val="ctr"/>
        <c:lblOffset val="100"/>
        <c:noMultiLvlLbl val="0"/>
      </c:catAx>
      <c:valAx>
        <c:axId val="197182464"/>
        <c:scaling>
          <c:orientation val="minMax"/>
          <c:max val="350"/>
          <c:min val="10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2072"/>
        <c:crossesAt val="1"/>
        <c:crossBetween val="between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AFC-4163-BAA1-CD6596AC06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FAFC-4163-BAA1-CD6596AC06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AFC-4163-BAA1-CD6596AC06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FAFC-4163-BAA1-CD6596AC06B0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1990</c:v>
                </c:pt>
                <c:pt idx="3">
                  <c:v>2030</c:v>
                </c:pt>
                <c:pt idx="4">
                  <c:v>1990</c:v>
                </c:pt>
                <c:pt idx="5">
                  <c:v>2030</c:v>
                </c:pt>
                <c:pt idx="6">
                  <c:v>1990</c:v>
                </c:pt>
                <c:pt idx="7">
                  <c:v>2030</c:v>
                </c:pt>
                <c:pt idx="8">
                  <c:v>1990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FAFC-4163-BAA1-CD6596AC0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94728"/>
        <c:axId val="300207280"/>
      </c:scatterChart>
      <c:catAx>
        <c:axId val="29959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207280"/>
        <c:crossesAt val="3.4999999999999997E+128"/>
        <c:auto val="0"/>
        <c:lblAlgn val="ctr"/>
        <c:lblOffset val="100"/>
        <c:tickLblSkip val="10"/>
        <c:tickMarkSkip val="10"/>
        <c:noMultiLvlLbl val="0"/>
      </c:catAx>
      <c:valAx>
        <c:axId val="30020728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59472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areaChart>
        <c:grouping val="standard"/>
        <c:varyColors val="0"/>
        <c:ser>
          <c:idx val="5"/>
          <c:order val="5"/>
          <c:tx>
            <c:v>WhiteArea</c:v>
          </c:tx>
          <c:spPr>
            <a:solidFill>
              <a:srgbClr val="6A737B">
                <a:lumMod val="20000"/>
                <a:lumOff val="80000"/>
              </a:srgbClr>
            </a:solidFill>
          </c:spPr>
          <c:val>
            <c:numRef>
              <c:f>Sheet1!$F$2:$F$42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CC-43B1-942F-0083BC8E6CFA}"/>
            </c:ext>
          </c:extLst>
        </c:ser>
        <c:ser>
          <c:idx val="4"/>
          <c:order val="6"/>
          <c:tx>
            <c:v>BAUArea</c:v>
          </c:tx>
          <c:spPr>
            <a:solidFill>
              <a:srgbClr val="FFFFFF"/>
            </a:solidFill>
            <a:ln>
              <a:noFill/>
            </a:ln>
          </c:spPr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71056"/>
        <c:axId val="361271448"/>
      </c:area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Emissions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550777.77</c:v>
                </c:pt>
                <c:pt idx="1">
                  <c:v>530394.9</c:v>
                </c:pt>
                <c:pt idx="2">
                  <c:v>501982.27</c:v>
                </c:pt>
                <c:pt idx="3">
                  <c:v>489729.56</c:v>
                </c:pt>
                <c:pt idx="4">
                  <c:v>516464.88</c:v>
                </c:pt>
                <c:pt idx="5">
                  <c:v>500412.89</c:v>
                </c:pt>
                <c:pt idx="6">
                  <c:v>501312.19</c:v>
                </c:pt>
                <c:pt idx="7">
                  <c:v>523419.92</c:v>
                </c:pt>
                <c:pt idx="8">
                  <c:v>520501.89</c:v>
                </c:pt>
                <c:pt idx="9">
                  <c:v>535514.97</c:v>
                </c:pt>
                <c:pt idx="10">
                  <c:v>560780.73</c:v>
                </c:pt>
                <c:pt idx="11">
                  <c:v>567771.97</c:v>
                </c:pt>
                <c:pt idx="12">
                  <c:v>583491.87</c:v>
                </c:pt>
                <c:pt idx="13">
                  <c:v>557557.55000000005</c:v>
                </c:pt>
                <c:pt idx="14">
                  <c:v>578325.88</c:v>
                </c:pt>
                <c:pt idx="15">
                  <c:v>611934.52</c:v>
                </c:pt>
                <c:pt idx="16">
                  <c:v>615499.97</c:v>
                </c:pt>
                <c:pt idx="17">
                  <c:v>597828.48</c:v>
                </c:pt>
                <c:pt idx="18">
                  <c:v>593162.78</c:v>
                </c:pt>
                <c:pt idx="19">
                  <c:v>594709.91</c:v>
                </c:pt>
                <c:pt idx="20">
                  <c:v>580898.81999999995</c:v>
                </c:pt>
                <c:pt idx="21">
                  <c:v>552700.12</c:v>
                </c:pt>
                <c:pt idx="22">
                  <c:v>562699.30000000005</c:v>
                </c:pt>
                <c:pt idx="23">
                  <c:v>549445.84</c:v>
                </c:pt>
                <c:pt idx="24">
                  <c:v>552431.22874624038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CC-43B1-942F-0083BC8E6CF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CC-43B1-942F-0083BC8E6CFA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2030</c:v>
                </c:pt>
              </c:strCache>
            </c:strRef>
          </c:tx>
          <c:spPr>
            <a:ln w="38100"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CC-43B1-942F-0083BC8E6CFA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BAU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271056"/>
        <c:axId val="361271448"/>
      </c:lineChar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72CC-43B1-942F-0083BC8E6CF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2CC-43B1-942F-0083BC8E6CF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72CC-43B1-942F-0083BC8E6CF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2CC-43B1-942F-0083BC8E6CFA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2012</c:v>
                </c:pt>
                <c:pt idx="3">
                  <c:v>2030</c:v>
                </c:pt>
                <c:pt idx="4">
                  <c:v>2012</c:v>
                </c:pt>
                <c:pt idx="5">
                  <c:v>2030</c:v>
                </c:pt>
                <c:pt idx="6">
                  <c:v>2012</c:v>
                </c:pt>
                <c:pt idx="7">
                  <c:v>2030</c:v>
                </c:pt>
                <c:pt idx="8">
                  <c:v>2012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72232"/>
        <c:axId val="361271840"/>
      </c:scatterChart>
      <c:catAx>
        <c:axId val="36127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271448"/>
        <c:crossesAt val="3.5000000000000012E+227"/>
        <c:auto val="0"/>
        <c:lblAlgn val="ctr"/>
        <c:lblOffset val="100"/>
        <c:tickLblSkip val="10"/>
        <c:tickMarkSkip val="10"/>
        <c:noMultiLvlLbl val="0"/>
      </c:catAx>
      <c:valAx>
        <c:axId val="361271448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271056"/>
        <c:crosses val="autoZero"/>
        <c:crossBetween val="midCat"/>
        <c:majorUnit val="100000"/>
        <c:dispUnits>
          <c:builtInUnit val="thousands"/>
          <c:dispUnitsLbl/>
        </c:dispUnits>
      </c:valAx>
      <c:valAx>
        <c:axId val="36127184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61272232"/>
        <c:crossesAt val="1990"/>
        <c:crossBetween val="midCat"/>
      </c:valAx>
      <c:valAx>
        <c:axId val="361272232"/>
        <c:scaling>
          <c:orientation val="minMax"/>
          <c:max val="2030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361271840"/>
        <c:crossesAt val="350000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5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Sheet1!$L$2:$L$7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Sheet1!$M$2:$M$7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29432"/>
        <c:axId val="194229824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B40-406E-AEEF-FA85FF84205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CB40-406E-AEEF-FA85FF84205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D3B2-43EF-94C8-43D7CDABEFD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CB40-406E-AEEF-FA85FF84205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D3B2-43EF-94C8-43D7CDABEFD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CB40-406E-AEEF-FA85FF84205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D3B2-43EF-94C8-43D7CDABEFD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CB40-406E-AEEF-FA85FF84205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D3B2-43EF-94C8-43D7CDABEFD9}"/>
              </c:ext>
            </c:extLst>
          </c:dPt>
          <c:xVal>
            <c:numRef>
              <c:f>Sheet1!$F$2:$F$11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40-406E-AEEF-FA85FF842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Adelaide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0.99926739926739905</c:v>
                </c:pt>
                <c:pt idx="2">
                  <c:v>1.0140003146138099</c:v>
                </c:pt>
                <c:pt idx="3">
                  <c:v>1.01068376068376</c:v>
                </c:pt>
                <c:pt idx="4">
                  <c:v>1.0163713837183199</c:v>
                </c:pt>
                <c:pt idx="5">
                  <c:v>1.0089377289377299</c:v>
                </c:pt>
                <c:pt idx="6">
                  <c:v>1.01094785364448</c:v>
                </c:pt>
                <c:pt idx="7">
                  <c:v>1.0200210748156</c:v>
                </c:pt>
                <c:pt idx="8">
                  <c:v>1.0598290598290601</c:v>
                </c:pt>
                <c:pt idx="9">
                  <c:v>1.07861369399831</c:v>
                </c:pt>
                <c:pt idx="10">
                  <c:v>1.08234313112362</c:v>
                </c:pt>
                <c:pt idx="11">
                  <c:v>1.10105580693816</c:v>
                </c:pt>
                <c:pt idx="12">
                  <c:v>1.10141397740342</c:v>
                </c:pt>
                <c:pt idx="13">
                  <c:v>1.0991276764472599</c:v>
                </c:pt>
                <c:pt idx="14">
                  <c:v>1.10262868953045</c:v>
                </c:pt>
                <c:pt idx="15">
                  <c:v>1.1059195948084799</c:v>
                </c:pt>
                <c:pt idx="16">
                  <c:v>1.09550353028614</c:v>
                </c:pt>
                <c:pt idx="17">
                  <c:v>1.0906876180035301</c:v>
                </c:pt>
                <c:pt idx="18">
                  <c:v>1.08903133903134</c:v>
                </c:pt>
                <c:pt idx="19">
                  <c:v>1.07230307230307</c:v>
                </c:pt>
                <c:pt idx="20">
                  <c:v>1.0759042282221101</c:v>
                </c:pt>
                <c:pt idx="21">
                  <c:v>1.0693422519509499</c:v>
                </c:pt>
                <c:pt idx="22">
                  <c:v>1.0896340127109401</c:v>
                </c:pt>
                <c:pt idx="23">
                  <c:v>1.0831717302305499</c:v>
                </c:pt>
                <c:pt idx="24">
                  <c:v>1.08857808857809</c:v>
                </c:pt>
                <c:pt idx="25">
                  <c:v>1.0778592604150401</c:v>
                </c:pt>
                <c:pt idx="26">
                  <c:v>1.0922463990193101</c:v>
                </c:pt>
                <c:pt idx="27">
                  <c:v>1.0797275641025601</c:v>
                </c:pt>
                <c:pt idx="28">
                  <c:v>1.0976541189307101</c:v>
                </c:pt>
                <c:pt idx="29">
                  <c:v>1.07498790517658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Brisbane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Sheet1!$D$2:$D$31</c:f>
              <c:numCache>
                <c:formatCode>0.00</c:formatCode>
                <c:ptCount val="30"/>
                <c:pt idx="0">
                  <c:v>1</c:v>
                </c:pt>
                <c:pt idx="1">
                  <c:v>1.00720921590487</c:v>
                </c:pt>
                <c:pt idx="2">
                  <c:v>1.01430124956399</c:v>
                </c:pt>
                <c:pt idx="3">
                  <c:v>1.00863991081382</c:v>
                </c:pt>
                <c:pt idx="4">
                  <c:v>1.0090778786431001</c:v>
                </c:pt>
                <c:pt idx="5">
                  <c:v>1.00361204013378</c:v>
                </c:pt>
                <c:pt idx="6">
                  <c:v>0.99827139152981903</c:v>
                </c:pt>
                <c:pt idx="7">
                  <c:v>0.993411829385624</c:v>
                </c:pt>
                <c:pt idx="8">
                  <c:v>1.0159116246072799</c:v>
                </c:pt>
                <c:pt idx="9">
                  <c:v>1.02161049652688</c:v>
                </c:pt>
                <c:pt idx="10">
                  <c:v>1.0133507355140401</c:v>
                </c:pt>
                <c:pt idx="11">
                  <c:v>1.0163289396026001</c:v>
                </c:pt>
                <c:pt idx="12">
                  <c:v>1.0110747346034701</c:v>
                </c:pt>
                <c:pt idx="13">
                  <c:v>0.99824156121780505</c:v>
                </c:pt>
                <c:pt idx="14">
                  <c:v>0.98080082222016296</c:v>
                </c:pt>
                <c:pt idx="15">
                  <c:v>0.97160080928196901</c:v>
                </c:pt>
                <c:pt idx="16">
                  <c:v>0.96789620797182196</c:v>
                </c:pt>
                <c:pt idx="17">
                  <c:v>0.95914330428427297</c:v>
                </c:pt>
                <c:pt idx="18">
                  <c:v>0.94425863991081405</c:v>
                </c:pt>
                <c:pt idx="19">
                  <c:v>0.92569827352436096</c:v>
                </c:pt>
                <c:pt idx="20">
                  <c:v>0.918676677962598</c:v>
                </c:pt>
                <c:pt idx="21">
                  <c:v>0.91589355823760399</c:v>
                </c:pt>
                <c:pt idx="22">
                  <c:v>0.91344367264099702</c:v>
                </c:pt>
                <c:pt idx="23">
                  <c:v>0.91324021247294895</c:v>
                </c:pt>
                <c:pt idx="24">
                  <c:v>0.91091517178473702</c:v>
                </c:pt>
                <c:pt idx="25">
                  <c:v>0.92562768389560901</c:v>
                </c:pt>
                <c:pt idx="26">
                  <c:v>0.92134472144865398</c:v>
                </c:pt>
                <c:pt idx="27">
                  <c:v>0.92950459866220803</c:v>
                </c:pt>
                <c:pt idx="28">
                  <c:v>0.94840959225788102</c:v>
                </c:pt>
                <c:pt idx="29">
                  <c:v>0.95235691298037495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Melbourne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B40-406E-AEEF-FA85FF84205F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>
                  <c:v>1</c:v>
                </c:pt>
                <c:pt idx="1">
                  <c:v>1.0080964685615801</c:v>
                </c:pt>
                <c:pt idx="2">
                  <c:v>1.0070385694583199</c:v>
                </c:pt>
                <c:pt idx="3">
                  <c:v>1.0161498708010299</c:v>
                </c:pt>
                <c:pt idx="4">
                  <c:v>1.02325581395349</c:v>
                </c:pt>
                <c:pt idx="5">
                  <c:v>1.0300775193798399</c:v>
                </c:pt>
                <c:pt idx="6">
                  <c:v>1.03619022733211</c:v>
                </c:pt>
                <c:pt idx="7">
                  <c:v>1.0368057767866601</c:v>
                </c:pt>
                <c:pt idx="8">
                  <c:v>1.06553911205074</c:v>
                </c:pt>
                <c:pt idx="9">
                  <c:v>1.0954084675014899</c:v>
                </c:pt>
                <c:pt idx="10">
                  <c:v>1.09997689124178</c:v>
                </c:pt>
                <c:pt idx="11">
                  <c:v>1.1108071135430899</c:v>
                </c:pt>
                <c:pt idx="12">
                  <c:v>1.1182017140168901</c:v>
                </c:pt>
                <c:pt idx="13">
                  <c:v>1.1138016462878599</c:v>
                </c:pt>
                <c:pt idx="14">
                  <c:v>1.11862222482573</c:v>
                </c:pt>
                <c:pt idx="15">
                  <c:v>1.1201071872906501</c:v>
                </c:pt>
                <c:pt idx="16">
                  <c:v>1.1245927423885</c:v>
                </c:pt>
                <c:pt idx="17">
                  <c:v>1.1285790568782299</c:v>
                </c:pt>
                <c:pt idx="18">
                  <c:v>1.1302397358598899</c:v>
                </c:pt>
                <c:pt idx="19">
                  <c:v>1.12389133319366</c:v>
                </c:pt>
                <c:pt idx="20">
                  <c:v>1.1226448996355101</c:v>
                </c:pt>
                <c:pt idx="21">
                  <c:v>1.1237276710482</c:v>
                </c:pt>
                <c:pt idx="22">
                  <c:v>1.1351288676870099</c:v>
                </c:pt>
                <c:pt idx="23">
                  <c:v>1.13360693114455</c:v>
                </c:pt>
                <c:pt idx="24">
                  <c:v>1.1346018322762501</c:v>
                </c:pt>
                <c:pt idx="25">
                  <c:v>1.1284180071387</c:v>
                </c:pt>
                <c:pt idx="26">
                  <c:v>1.13672442014886</c:v>
                </c:pt>
                <c:pt idx="27">
                  <c:v>1.1378391472868199</c:v>
                </c:pt>
                <c:pt idx="28">
                  <c:v>1.14992577931717</c:v>
                </c:pt>
                <c:pt idx="29">
                  <c:v>1.1397396518941101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Sheet1!$I$2:$I$5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Sheet1!$J$2:$J$5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30608"/>
        <c:axId val="194230216"/>
      </c:scatterChart>
      <c:dateAx>
        <c:axId val="194229432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4229824"/>
        <c:crossesAt val="0.88000000000000012"/>
        <c:auto val="0"/>
        <c:lblOffset val="100"/>
        <c:baseTimeUnit val="days"/>
        <c:majorUnit val="2"/>
        <c:minorUnit val="1"/>
      </c:dateAx>
      <c:valAx>
        <c:axId val="194229824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4229432"/>
        <c:crossesAt val="34"/>
        <c:crossBetween val="between"/>
        <c:majorUnit val="0.1"/>
      </c:valAx>
      <c:valAx>
        <c:axId val="194230216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crossAx val="194230608"/>
        <c:crossesAt val="1981"/>
        <c:crossBetween val="midCat"/>
        <c:majorUnit val="0.1"/>
      </c:valAx>
      <c:valAx>
        <c:axId val="194230608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94230216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4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Sheet1!$K$2:$K$7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Sheet1!$L$2:$L$7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71088"/>
        <c:axId val="309571480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3F8-4864-A7A7-0C8927A7B39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3F8-4864-A7A7-0C8927A7B39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5DEF-4772-8C35-8342E03EDE0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93F8-4864-A7A7-0C8927A7B39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5DEF-4772-8C35-8342E03EDE0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93F8-4864-A7A7-0C8927A7B399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5DEF-4772-8C35-8342E03EDE0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93F8-4864-A7A7-0C8927A7B399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5DEF-4772-8C35-8342E03EDE0C}"/>
              </c:ext>
            </c:extLst>
          </c:dPt>
          <c:xVal>
            <c:numRef>
              <c:f>Sheet1!$E$2:$E$11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3F8-4864-A7A7-0C8927A7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Perth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1.01979166666667</c:v>
                </c:pt>
                <c:pt idx="2">
                  <c:v>1.0185966257668699</c:v>
                </c:pt>
                <c:pt idx="3">
                  <c:v>0.99544270833333304</c:v>
                </c:pt>
                <c:pt idx="4">
                  <c:v>0.98565051020408201</c:v>
                </c:pt>
                <c:pt idx="5">
                  <c:v>0.97624999999999995</c:v>
                </c:pt>
                <c:pt idx="6">
                  <c:v>0.98007373595505598</c:v>
                </c:pt>
                <c:pt idx="7">
                  <c:v>0.96250000000000002</c:v>
                </c:pt>
                <c:pt idx="8">
                  <c:v>0.97774621212121204</c:v>
                </c:pt>
                <c:pt idx="9">
                  <c:v>0.98828125</c:v>
                </c:pt>
                <c:pt idx="10">
                  <c:v>0.98141090785907903</c:v>
                </c:pt>
                <c:pt idx="11">
                  <c:v>0.98759191176470595</c:v>
                </c:pt>
                <c:pt idx="12">
                  <c:v>0.98408641160949895</c:v>
                </c:pt>
                <c:pt idx="13">
                  <c:v>0.97986469072164994</c:v>
                </c:pt>
                <c:pt idx="14">
                  <c:v>0.97583438287153701</c:v>
                </c:pt>
                <c:pt idx="15">
                  <c:v>0.99517746913580296</c:v>
                </c:pt>
                <c:pt idx="16">
                  <c:v>0.99679196859903396</c:v>
                </c:pt>
                <c:pt idx="17">
                  <c:v>1.02880047505938</c:v>
                </c:pt>
                <c:pt idx="18">
                  <c:v>1.0304542824074101</c:v>
                </c:pt>
                <c:pt idx="19">
                  <c:v>1.0540892454955</c:v>
                </c:pt>
                <c:pt idx="20">
                  <c:v>1.06501793598234</c:v>
                </c:pt>
                <c:pt idx="21">
                  <c:v>1.0880434782608699</c:v>
                </c:pt>
                <c:pt idx="22">
                  <c:v>1.0848691239316199</c:v>
                </c:pt>
                <c:pt idx="23">
                  <c:v>1.0893841911764699</c:v>
                </c:pt>
                <c:pt idx="24">
                  <c:v>1.0887784090909101</c:v>
                </c:pt>
                <c:pt idx="25">
                  <c:v>1.0908658722109501</c:v>
                </c:pt>
                <c:pt idx="26">
                  <c:v>1.0856884960159401</c:v>
                </c:pt>
                <c:pt idx="27">
                  <c:v>1.0879821777343699</c:v>
                </c:pt>
                <c:pt idx="28">
                  <c:v>1.10073138297872</c:v>
                </c:pt>
                <c:pt idx="29">
                  <c:v>1.1100530660377399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3F8-4864-A7A7-0C8927A7B399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Sydney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3F8-4864-A7A7-0C8927A7B399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 formatCode="General">
                  <c:v>1</c:v>
                </c:pt>
                <c:pt idx="1">
                  <c:v>1.00396825396825</c:v>
                </c:pt>
                <c:pt idx="2">
                  <c:v>1.01226993865031</c:v>
                </c:pt>
                <c:pt idx="3">
                  <c:v>0.99441964285714302</c:v>
                </c:pt>
                <c:pt idx="4">
                  <c:v>0.98615160349854303</c:v>
                </c:pt>
                <c:pt idx="5">
                  <c:v>0.98214285714285698</c:v>
                </c:pt>
                <c:pt idx="6">
                  <c:v>0.97717696629213502</c:v>
                </c:pt>
                <c:pt idx="7">
                  <c:v>0.95684931506849302</c:v>
                </c:pt>
                <c:pt idx="8">
                  <c:v>0.97348484848484895</c:v>
                </c:pt>
                <c:pt idx="9">
                  <c:v>0.98969780219780201</c:v>
                </c:pt>
                <c:pt idx="10">
                  <c:v>0.99864498644986499</c:v>
                </c:pt>
                <c:pt idx="11">
                  <c:v>1</c:v>
                </c:pt>
                <c:pt idx="12">
                  <c:v>1.0049472295514501</c:v>
                </c:pt>
                <c:pt idx="13">
                  <c:v>1.0028994845360799</c:v>
                </c:pt>
                <c:pt idx="14">
                  <c:v>1.0217254408060501</c:v>
                </c:pt>
                <c:pt idx="15">
                  <c:v>1.0253086419753099</c:v>
                </c:pt>
                <c:pt idx="16">
                  <c:v>1.0262681159420299</c:v>
                </c:pt>
                <c:pt idx="17">
                  <c:v>1.03859857482185</c:v>
                </c:pt>
                <c:pt idx="18">
                  <c:v>1.0439814814814801</c:v>
                </c:pt>
                <c:pt idx="19">
                  <c:v>1.0405405405405399</c:v>
                </c:pt>
                <c:pt idx="20">
                  <c:v>1.0502207505518799</c:v>
                </c:pt>
                <c:pt idx="21">
                  <c:v>1.0671195652173899</c:v>
                </c:pt>
                <c:pt idx="22">
                  <c:v>1.0929487179487201</c:v>
                </c:pt>
                <c:pt idx="23">
                  <c:v>1.11213235294118</c:v>
                </c:pt>
                <c:pt idx="24">
                  <c:v>1.1392045454545501</c:v>
                </c:pt>
                <c:pt idx="25">
                  <c:v>1.16024340770791</c:v>
                </c:pt>
                <c:pt idx="26">
                  <c:v>1.18874501992032</c:v>
                </c:pt>
                <c:pt idx="27">
                  <c:v>1.195068359375</c:v>
                </c:pt>
                <c:pt idx="28">
                  <c:v>1.2154255319148899</c:v>
                </c:pt>
                <c:pt idx="29">
                  <c:v>1.2089622641509401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3F8-4864-A7A7-0C8927A7B399}"/>
            </c:ext>
          </c:extLst>
        </c:ser>
        <c:ser>
          <c:idx val="4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72264"/>
        <c:axId val="309571872"/>
      </c:scatterChart>
      <c:dateAx>
        <c:axId val="309571088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571480"/>
        <c:crossesAt val="0.88000000000000012"/>
        <c:auto val="0"/>
        <c:lblOffset val="100"/>
        <c:baseTimeUnit val="days"/>
        <c:majorUnit val="2"/>
        <c:minorUnit val="1"/>
      </c:dateAx>
      <c:valAx>
        <c:axId val="309571480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571088"/>
        <c:crossesAt val="34"/>
        <c:crossBetween val="between"/>
        <c:majorUnit val="0.1"/>
      </c:valAx>
      <c:valAx>
        <c:axId val="309571872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309572264"/>
        <c:crossesAt val="1981"/>
        <c:crossBetween val="midCat"/>
        <c:majorUnit val="0.1"/>
      </c:valAx>
      <c:valAx>
        <c:axId val="309572264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309571872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163947862479472E-2"/>
          <c:y val="2.8824269222355502E-2"/>
          <c:w val="0.93983605213752053"/>
          <c:h val="0.89179717118693491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1">
                  <c:v>-4.3</c:v>
                </c:pt>
                <c:pt idx="2">
                  <c:v>-3.6</c:v>
                </c:pt>
                <c:pt idx="3">
                  <c:v>-1.5</c:v>
                </c:pt>
                <c:pt idx="4">
                  <c:v>0.2</c:v>
                </c:pt>
                <c:pt idx="5">
                  <c:v>0.2</c:v>
                </c:pt>
                <c:pt idx="6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FA-4648-AF2C-FD1A7F30676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2013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2">
                  <c:v>-3.4</c:v>
                </c:pt>
                <c:pt idx="3">
                  <c:v>-3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A-4648-AF2C-FD1A7F30676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2014</c:v>
                </c:pt>
              </c:strCache>
            </c:strRef>
          </c:tx>
          <c:spPr>
            <a:ln w="3810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3">
                  <c:v>-2.9</c:v>
                </c:pt>
                <c:pt idx="4">
                  <c:v>-1.3</c:v>
                </c:pt>
                <c:pt idx="5" formatCode="0.0">
                  <c:v>-1.1000000000000001</c:v>
                </c:pt>
                <c:pt idx="6">
                  <c:v>-0.6</c:v>
                </c:pt>
                <c:pt idx="7">
                  <c:v>0</c:v>
                </c:pt>
                <c:pt idx="8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FA-4648-AF2C-FD1A7F30676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2015</c:v>
                </c:pt>
              </c:strCache>
            </c:strRef>
          </c:tx>
          <c:spPr>
            <a:ln w="38100">
              <a:solidFill>
                <a:schemeClr val="tx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4" formatCode="0.0">
                  <c:v>-1.2</c:v>
                </c:pt>
                <c:pt idx="5">
                  <c:v>-3.1</c:v>
                </c:pt>
                <c:pt idx="6">
                  <c:v>-1.8</c:v>
                </c:pt>
                <c:pt idx="7">
                  <c:v>-1</c:v>
                </c:pt>
                <c:pt idx="8">
                  <c:v>-0.6</c:v>
                </c:pt>
                <c:pt idx="9">
                  <c:v>-0.2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FA-4648-AF2C-FD1A7F306768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2016</c:v>
                </c:pt>
              </c:strCache>
            </c:strRef>
          </c:tx>
          <c:spPr>
            <a:ln w="38100">
              <a:solidFill>
                <a:schemeClr val="bg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5" formatCode="0.0">
                  <c:v>-3.1</c:v>
                </c:pt>
                <c:pt idx="6">
                  <c:v>-2.6</c:v>
                </c:pt>
                <c:pt idx="7">
                  <c:v>-2.1</c:v>
                </c:pt>
                <c:pt idx="8">
                  <c:v>-1.5</c:v>
                </c:pt>
                <c:pt idx="9">
                  <c:v>-0.8</c:v>
                </c:pt>
                <c:pt idx="10">
                  <c:v>-0.4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FA-4648-AF2C-FD1A7F306768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-2.2000000000000002</c:v>
                </c:pt>
                <c:pt idx="1">
                  <c:v>-4.3</c:v>
                </c:pt>
                <c:pt idx="2">
                  <c:v>-3.4</c:v>
                </c:pt>
                <c:pt idx="3">
                  <c:v>-2.9</c:v>
                </c:pt>
                <c:pt idx="4">
                  <c:v>-1.2</c:v>
                </c:pt>
                <c:pt idx="5">
                  <c:v>-3.1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7FA-4648-AF2C-FD1A7F306768}"/>
            </c:ext>
          </c:extLst>
        </c:ser>
        <c:ser>
          <c:idx val="0"/>
          <c:order val="6"/>
          <c:tx>
            <c:v>X-axis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Sheet1!$K$2:$K$3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58-4656-BB9E-3FBB8B80AC74}"/>
            </c:ext>
          </c:extLst>
        </c:ser>
        <c:ser>
          <c:idx val="7"/>
          <c:order val="7"/>
          <c:tx>
            <c:v>Bottom gridline</c:v>
          </c:tx>
          <c:spPr>
            <a:ln w="952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Sheet1!$K$5:$K$6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Sheet1!$L$5:$L$6</c:f>
              <c:numCache>
                <c:formatCode>General</c:formatCode>
                <c:ptCount val="2"/>
                <c:pt idx="0">
                  <c:v>-5</c:v>
                </c:pt>
                <c:pt idx="1">
                  <c:v>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58-4656-BB9E-3FBB8B80A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020736"/>
        <c:axId val="305021128"/>
      </c:scatterChart>
      <c:valAx>
        <c:axId val="305020736"/>
        <c:scaling>
          <c:orientation val="minMax"/>
          <c:max val="2019.01"/>
          <c:min val="2009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1128"/>
        <c:crossesAt val="-5"/>
        <c:crossBetween val="midCat"/>
        <c:majorUnit val="1"/>
        <c:minorUnit val="1"/>
      </c:valAx>
      <c:valAx>
        <c:axId val="305021128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07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000000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9-340D-4F12-99AB-B64545272724}"/>
              </c:ext>
            </c:extLst>
          </c:dPt>
          <c:dLbls>
            <c:dLbl>
              <c:idx val="0"/>
              <c:layout>
                <c:manualLayout>
                  <c:x val="-1.3566868638527343E-3"/>
                  <c:y val="-0.4180275729258044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0D-4F12-99AB-B64545272724}"/>
                </c:ext>
              </c:extLst>
            </c:dLbl>
            <c:dLbl>
              <c:idx val="1"/>
              <c:layout>
                <c:manualLayout>
                  <c:x val="-2.7133737277054933E-3"/>
                  <c:y val="-0.3903269506234921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0D-4F12-99AB-B64545272724}"/>
                </c:ext>
              </c:extLst>
            </c:dLbl>
            <c:dLbl>
              <c:idx val="2"/>
              <c:layout>
                <c:manualLayout>
                  <c:x val="-1.3566868638527343E-3"/>
                  <c:y val="-0.47846529431266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0D-4F12-99AB-B64545272724}"/>
                </c:ext>
              </c:extLst>
            </c:dLbl>
            <c:dLbl>
              <c:idx val="3"/>
              <c:layout>
                <c:manualLayout>
                  <c:x val="-2.7133737277054686E-3"/>
                  <c:y val="-0.50616591661498012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0D-4F12-99AB-B64545272724}"/>
                </c:ext>
              </c:extLst>
            </c:dLbl>
            <c:dLbl>
              <c:idx val="4"/>
              <c:layout>
                <c:manualLayout>
                  <c:x val="-2.7133737277055679E-3"/>
                  <c:y val="-0.4759470559215483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0D-4F12-99AB-B64545272724}"/>
                </c:ext>
              </c:extLst>
            </c:dLbl>
            <c:dLbl>
              <c:idx val="5"/>
              <c:layout>
                <c:manualLayout>
                  <c:x val="0"/>
                  <c:y val="-0.88641991367399497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45</c:v>
                </c:pt>
                <c:pt idx="2">
                  <c:v>64</c:v>
                </c:pt>
                <c:pt idx="3">
                  <c:v>84</c:v>
                </c:pt>
                <c:pt idx="4">
                  <c:v>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0D-4F12-99AB-B6454527272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340D-4F12-99AB-B64545272724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340D-4F12-99AB-B6454527272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40D-4F12-99AB-B64545272724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68B-4E6D-9781-7CCC7FEA362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</c:v>
                </c:pt>
                <c:pt idx="1">
                  <c:v>19</c:v>
                </c:pt>
                <c:pt idx="2">
                  <c:v>20</c:v>
                </c:pt>
                <c:pt idx="3">
                  <c:v>13</c:v>
                </c:pt>
                <c:pt idx="4">
                  <c:v>3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5021912"/>
        <c:axId val="305022304"/>
      </c:barChart>
      <c:scatterChart>
        <c:scatterStyle val="lineMarker"/>
        <c:varyColors val="0"/>
        <c:ser>
          <c:idx val="2"/>
          <c:order val="2"/>
          <c:tx>
            <c:v>Error bars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minus"/>
            <c:errValType val="fixedVal"/>
            <c:noEndCap val="1"/>
            <c:val val="0.5"/>
            <c:spPr>
              <a:ln>
                <a:prstDash val="sysDash"/>
              </a:ln>
            </c:spPr>
          </c:errBars>
          <c:xVal>
            <c:numRef>
              <c:f>Sheet1!$G$3:$G$7</c:f>
              <c:numCache>
                <c:formatCode>General</c:formatCode>
                <c:ptCount val="5"/>
                <c:pt idx="0">
                  <c:v>1.75</c:v>
                </c:pt>
                <c:pt idx="1">
                  <c:v>2.75</c:v>
                </c:pt>
                <c:pt idx="2">
                  <c:v>3.75</c:v>
                </c:pt>
                <c:pt idx="3">
                  <c:v>4.75</c:v>
                </c:pt>
                <c:pt idx="4">
                  <c:v>5.75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45</c:v>
                </c:pt>
                <c:pt idx="1">
                  <c:v>64</c:v>
                </c:pt>
                <c:pt idx="2">
                  <c:v>84</c:v>
                </c:pt>
                <c:pt idx="3">
                  <c:v>97</c:v>
                </c:pt>
                <c:pt idx="4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021912"/>
        <c:axId val="305022304"/>
      </c:scatterChart>
      <c:catAx>
        <c:axId val="30502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5022304"/>
        <c:crosses val="autoZero"/>
        <c:auto val="1"/>
        <c:lblAlgn val="ctr"/>
        <c:lblOffset val="100"/>
        <c:noMultiLvlLbl val="0"/>
      </c:catAx>
      <c:valAx>
        <c:axId val="305022304"/>
        <c:scaling>
          <c:orientation val="minMax"/>
          <c:max val="11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0502191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6584688032496868E-2"/>
          <c:y val="4.0848726811173693E-2"/>
          <c:w val="0.88631543411473368"/>
          <c:h val="0.827753676322154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F77-466A-B188-18F0DEA9371A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52.600000000000016</c:v>
                </c:pt>
                <c:pt idx="1">
                  <c:v>52.600000000000016</c:v>
                </c:pt>
                <c:pt idx="2">
                  <c:v>105.00000000000003</c:v>
                </c:pt>
                <c:pt idx="3">
                  <c:v>144.50000000000003</c:v>
                </c:pt>
                <c:pt idx="4">
                  <c:v>179.20000000000002</c:v>
                </c:pt>
                <c:pt idx="5">
                  <c:v>200.8</c:v>
                </c:pt>
                <c:pt idx="6">
                  <c:v>105.00000000000003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 formatCode="General">
                  <c:v>0</c:v>
                </c:pt>
                <c:pt idx="1">
                  <c:v>52.400000000000006</c:v>
                </c:pt>
                <c:pt idx="2">
                  <c:v>39.5</c:v>
                </c:pt>
                <c:pt idx="3">
                  <c:v>34.699999999999996</c:v>
                </c:pt>
                <c:pt idx="4">
                  <c:v>21.599999999999998</c:v>
                </c:pt>
                <c:pt idx="5">
                  <c:v>14.7</c:v>
                </c:pt>
                <c:pt idx="6">
                  <c:v>110.49999999999999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95775272"/>
        <c:axId val="39577566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Sheet1!$G$2:$G$6</c:f>
              <c:numCache>
                <c:formatCode>General</c:formatCode>
                <c:ptCount val="5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</c:numCache>
            </c:numRef>
          </c:xVal>
          <c:yVal>
            <c:numRef>
              <c:f>Sheet1!$H$2:$H$6</c:f>
              <c:numCache>
                <c:formatCode>0.0</c:formatCode>
                <c:ptCount val="5"/>
                <c:pt idx="0">
                  <c:v>52.600000000000016</c:v>
                </c:pt>
                <c:pt idx="1">
                  <c:v>105.00000000000003</c:v>
                </c:pt>
                <c:pt idx="2">
                  <c:v>144.50000000000003</c:v>
                </c:pt>
                <c:pt idx="3">
                  <c:v>179.20000000000002</c:v>
                </c:pt>
                <c:pt idx="4">
                  <c:v>200.8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F77-466A-B188-18F0DEA9371A}"/>
            </c:ext>
          </c:extLst>
        </c:ser>
        <c:ser>
          <c:idx val="3"/>
          <c:order val="3"/>
          <c:tx>
            <c:v>Range</c:v>
          </c:tx>
          <c:spPr>
            <a:ln w="9525">
              <a:solidFill>
                <a:srgbClr val="000000"/>
              </a:solidFill>
              <a:prstDash val="lgDash"/>
            </a:ln>
          </c:spPr>
          <c:marker>
            <c:symbol val="none"/>
          </c:marker>
          <c:dPt>
            <c:idx val="2"/>
            <c:bubble3D val="0"/>
            <c:spPr>
              <a:ln w="9525">
                <a:solidFill>
                  <a:srgbClr val="000000"/>
                </a:solidFill>
                <a:prstDash val="solid"/>
                <a:headEnd type="triangle"/>
                <a:tailEnd type="triangle"/>
              </a:ln>
            </c:spPr>
            <c:extLst>
              <c:ext xmlns:c16="http://schemas.microsoft.com/office/drawing/2014/chart" uri="{C3380CC4-5D6E-409C-BE32-E72D297353CC}">
                <c16:uniqueId val="{00000008-5B50-4F61-9A55-43810C56EC30}"/>
              </c:ext>
            </c:extLst>
          </c:dPt>
          <c:xVal>
            <c:numRef>
              <c:f>Sheet1!$J$3:$J$6</c:f>
              <c:numCache>
                <c:formatCode>General</c:formatCode>
                <c:ptCount val="4"/>
                <c:pt idx="0">
                  <c:v>6.7</c:v>
                </c:pt>
                <c:pt idx="1">
                  <c:v>2.65</c:v>
                </c:pt>
                <c:pt idx="2">
                  <c:v>2.65</c:v>
                </c:pt>
                <c:pt idx="3">
                  <c:v>6.7</c:v>
                </c:pt>
              </c:numCache>
            </c:numRef>
          </c:xVal>
          <c:yVal>
            <c:numRef>
              <c:f>Sheet1!$K$3:$K$6</c:f>
              <c:numCache>
                <c:formatCode>0.0</c:formatCode>
                <c:ptCount val="4"/>
                <c:pt idx="0">
                  <c:v>215.5</c:v>
                </c:pt>
                <c:pt idx="1">
                  <c:v>215.5</c:v>
                </c:pt>
                <c:pt idx="2">
                  <c:v>105.00000000000003</c:v>
                </c:pt>
                <c:pt idx="3">
                  <c:v>105.00000000000003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50-4F61-9A55-43810C56E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75272"/>
        <c:axId val="395775664"/>
      </c:scatterChart>
      <c:catAx>
        <c:axId val="395775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5775664"/>
        <c:crosses val="autoZero"/>
        <c:auto val="1"/>
        <c:lblAlgn val="ctr"/>
        <c:lblOffset val="0"/>
        <c:noMultiLvlLbl val="0"/>
      </c:catAx>
      <c:valAx>
        <c:axId val="39577566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95775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44515223842084E-2"/>
          <c:y val="1.719903762029746E-2"/>
          <c:w val="0.95875471713327309"/>
          <c:h val="0.965601924759405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Base1 (-ve)</c:v>
                </c:pt>
              </c:strCache>
            </c:strRef>
          </c:tx>
          <c:spPr>
            <a:solidFill>
              <a:schemeClr val="tx1"/>
            </a:solidFill>
            <a:ln w="3175">
              <a:solidFill>
                <a:schemeClr val="tx1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EA5-4896-AB5F-AE2D6EA5FD7A}"/>
              </c:ext>
            </c:extLst>
          </c:dPt>
          <c:dLbls>
            <c:dLbl>
              <c:idx val="0"/>
              <c:layout>
                <c:manualLayout>
                  <c:x val="0"/>
                  <c:y val="-0.3685185185185185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A5-4896-AB5F-AE2D6EA5FD7A}"/>
                </c:ext>
              </c:extLst>
            </c:dLbl>
            <c:dLbl>
              <c:idx val="1"/>
              <c:layout>
                <c:manualLayout>
                  <c:x val="-1.2800767642884789E-3"/>
                  <c:y val="-0.5222222222222222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Export</a:t>
                    </a:r>
                  </a:p>
                  <a:p>
                    <a:r>
                      <a:rPr lang="en-US" dirty="0"/>
                      <a:t>income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A5-4896-AB5F-AE2D6EA5FD7A}"/>
                </c:ext>
              </c:extLst>
            </c:dLbl>
            <c:dLbl>
              <c:idx val="2"/>
              <c:layout>
                <c:manualLayout>
                  <c:x val="1.279975970842472E-3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A5-4896-AB5F-AE2D6EA5FD7A}"/>
                </c:ext>
              </c:extLst>
            </c:dLbl>
            <c:dLbl>
              <c:idx val="3"/>
              <c:layout>
                <c:manualLayout>
                  <c:x val="0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A5-4896-AB5F-AE2D6EA5FD7A}"/>
                </c:ext>
              </c:extLst>
            </c:dLbl>
            <c:dLbl>
              <c:idx val="4"/>
              <c:layout>
                <c:manualLayout>
                  <c:x val="-2.560153528576864E-3"/>
                  <c:y val="-0.103703703703703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A5-4896-AB5F-AE2D6EA5FD7A}"/>
                </c:ext>
              </c:extLst>
            </c:dLbl>
            <c:dLbl>
              <c:idx val="5"/>
              <c:layout>
                <c:manualLayout>
                  <c:x val="1.279975970842472E-3"/>
                  <c:y val="-9.444356955380577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A5-4896-AB5F-AE2D6EA5FD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5-4896-AB5F-AE2D6EA5FD7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Base2 (+ve)</c:v>
                </c:pt>
              </c:strCache>
            </c:strRef>
          </c:tx>
          <c:spPr>
            <a:noFill/>
            <a:ln w="28575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Sheet1!$E$2:$E$7</c:f>
              <c:numCache>
                <c:formatCode>0.00</c:formatCode>
                <c:ptCount val="6"/>
                <c:pt idx="0">
                  <c:v>0</c:v>
                </c:pt>
                <c:pt idx="1">
                  <c:v>3057</c:v>
                </c:pt>
                <c:pt idx="2">
                  <c:v>4880</c:v>
                </c:pt>
                <c:pt idx="3">
                  <c:v>555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A5-4896-AB5F-AE2D6EA5FD7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EA5-4896-AB5F-AE2D6EA5FD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EA5-4896-AB5F-AE2D6EA5FD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EA5-4896-AB5F-AE2D6EA5FD7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EA5-4896-AB5F-AE2D6EA5FD7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EA5-4896-AB5F-AE2D6EA5FD7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EA5-4896-AB5F-AE2D6EA5FD7A}"/>
              </c:ext>
            </c:extLst>
          </c:dPt>
          <c:dLbls>
            <c:dLbl>
              <c:idx val="0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EA5-4896-AB5F-AE2D6EA5FD7A}"/>
                </c:ext>
              </c:extLst>
            </c:dLbl>
            <c:dLbl>
              <c:idx val="1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EA5-4896-AB5F-AE2D6EA5FD7A}"/>
                </c:ext>
              </c:extLst>
            </c:dLbl>
            <c:dLbl>
              <c:idx val="2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EA5-4896-AB5F-AE2D6EA5FD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E3D1C929-725B-4EAB-BF8B-814B3A1C4D68}" type="VALUE">
                      <a:rPr lang="en-US" smtClean="0"/>
                      <a:pPr/>
                      <a:t>[VALUE]</a:t>
                    </a:fld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EA5-4896-AB5F-AE2D6EA5FD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A5-4896-AB5F-AE2D6EA5FD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A5-4896-AB5F-AE2D6EA5FD7A}"/>
                </c:ext>
              </c:extLst>
            </c:dLbl>
            <c:numFmt formatCode="&quot;$&quot;#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3057</c:v>
                </c:pt>
                <c:pt idx="1">
                  <c:v>1823</c:v>
                </c:pt>
                <c:pt idx="2">
                  <c:v>2175</c:v>
                </c:pt>
                <c:pt idx="3">
                  <c:v>6500</c:v>
                </c:pt>
                <c:pt idx="4">
                  <c:v>555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EA5-4896-AB5F-AE2D6EA5FD7A}"/>
            </c:ext>
          </c:extLst>
        </c:ser>
        <c:ser>
          <c:idx val="4"/>
          <c:order val="3"/>
          <c:tx>
            <c:strRef>
              <c:f>Sheet1!$D$1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CEA5-4896-AB5F-AE2D6EA5FD7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CEA5-4896-AB5F-AE2D6EA5FD7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CEA5-4896-AB5F-AE2D6EA5FD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A5-4896-AB5F-AE2D6EA5FD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A5-4896-AB5F-AE2D6EA5FD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EA5-4896-AB5F-AE2D6EA5FD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EA5-4896-AB5F-AE2D6EA5FD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>
                        <a:solidFill>
                          <a:schemeClr val="bg1"/>
                        </a:solidFill>
                      </a:rPr>
                      <a:t>$1359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A5-4896-AB5F-AE2D6EA5FD7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/>
                      <a:t>$805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EA5-4896-AB5F-AE2D6EA5FD7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Sheet1!$D$2:$D$7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-804</c:v>
                </c:pt>
                <c:pt idx="5">
                  <c:v>-612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EA5-4896-AB5F-AE2D6EA5F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395776448"/>
        <c:axId val="196105360"/>
      </c:barChart>
      <c:scatterChart>
        <c:scatterStyle val="lineMarker"/>
        <c:varyColors val="0"/>
        <c:ser>
          <c:idx val="2"/>
          <c:order val="4"/>
          <c:tx>
            <c:strRef>
              <c:f>Sheet1!$F$1</c:f>
              <c:strCache>
                <c:ptCount val="1"/>
                <c:pt idx="0">
                  <c:v>Lines1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plus"/>
            <c:errValType val="fixedVal"/>
            <c:noEndCap val="1"/>
            <c:val val="0.4"/>
            <c:spPr>
              <a:ln>
                <a:prstDash val="dash"/>
              </a:ln>
            </c:spPr>
          </c:errBars>
          <c:xVal>
            <c:numRef>
              <c:f>Sheet1!$F$2:$F$7</c:f>
              <c:numCache>
                <c:formatCode>General</c:formatCode>
                <c:ptCount val="6"/>
                <c:pt idx="0">
                  <c:v>1.3</c:v>
                </c:pt>
                <c:pt idx="1">
                  <c:v>2.2999999999999998</c:v>
                </c:pt>
                <c:pt idx="2">
                  <c:v>3.3</c:v>
                </c:pt>
                <c:pt idx="3">
                  <c:v>4.3</c:v>
                </c:pt>
                <c:pt idx="4">
                  <c:v>5.3</c:v>
                </c:pt>
              </c:numCache>
            </c:numRef>
          </c:xVal>
          <c:yVal>
            <c:numRef>
              <c:f>Sheet1!$G$2:$G$7</c:f>
              <c:numCache>
                <c:formatCode>0.00</c:formatCode>
                <c:ptCount val="6"/>
                <c:pt idx="0">
                  <c:v>3057</c:v>
                </c:pt>
                <c:pt idx="1">
                  <c:v>4880</c:v>
                </c:pt>
                <c:pt idx="2">
                  <c:v>7055</c:v>
                </c:pt>
                <c:pt idx="3">
                  <c:v>555</c:v>
                </c:pt>
                <c:pt idx="4">
                  <c:v>-804</c:v>
                </c:pt>
                <c:pt idx="5">
                  <c:v>-192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CEA5-4896-AB5F-AE2D6EA5FD7A}"/>
            </c:ext>
          </c:extLst>
        </c:ser>
        <c:ser>
          <c:idx val="6"/>
          <c:order val="5"/>
          <c:tx>
            <c:v>Axis Cross 2</c:v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60000000000000009"/>
            <c:spPr>
              <a:ln w="25400">
                <a:solidFill>
                  <a:schemeClr val="tx2"/>
                </a:solidFill>
                <a:miter lim="800000"/>
              </a:ln>
            </c:spPr>
          </c:errBars>
          <c:xVal>
            <c:numRef>
              <c:f>Sheet1!$F$6</c:f>
              <c:numCache>
                <c:formatCode>General</c:formatCode>
                <c:ptCount val="1"/>
                <c:pt idx="0">
                  <c:v>5.3</c:v>
                </c:pt>
              </c:numCache>
            </c:numRef>
          </c:xVal>
          <c:yVal>
            <c:numRef>
              <c:f>Sheet1!$E$6</c:f>
              <c:numCache>
                <c:formatCode>0.00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EA5-4896-AB5F-AE2D6EA5FD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6106144"/>
        <c:axId val="196105752"/>
      </c:scatterChart>
      <c:catAx>
        <c:axId val="395776448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one"/>
        <c:spPr>
          <a:ln w="19050"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196105360"/>
        <c:crosses val="autoZero"/>
        <c:auto val="1"/>
        <c:lblAlgn val="ctr"/>
        <c:lblOffset val="100"/>
        <c:noMultiLvlLbl val="0"/>
      </c:catAx>
      <c:valAx>
        <c:axId val="196105360"/>
        <c:scaling>
          <c:orientation val="minMax"/>
          <c:max val="8000"/>
          <c:min val="-2000"/>
        </c:scaling>
        <c:delete val="1"/>
        <c:axPos val="l"/>
        <c:numFmt formatCode="General" sourceLinked="1"/>
        <c:majorTickMark val="out"/>
        <c:minorTickMark val="none"/>
        <c:tickLblPos val="nextTo"/>
        <c:crossAx val="395776448"/>
        <c:crosses val="autoZero"/>
        <c:crossBetween val="between"/>
        <c:majorUnit val="10000"/>
      </c:valAx>
      <c:valAx>
        <c:axId val="196105752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196106144"/>
        <c:crosses val="max"/>
        <c:crossBetween val="midCat"/>
      </c:valAx>
      <c:valAx>
        <c:axId val="196106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105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Causes of cost overruns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09-4E8F-B3C3-D8154CD5849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09-4E8F-B3C3-D8154CD5849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209-4E8F-B3C3-D8154CD58496}"/>
              </c:ext>
            </c:extLst>
          </c:dPt>
          <c:cat>
            <c:strRef>
              <c:f>Sheet1!$A$2:$A$4</c:f>
              <c:strCache>
                <c:ptCount val="3"/>
                <c:pt idx="0">
                  <c:v>Chunk for formatting</c:v>
                </c:pt>
                <c:pt idx="1">
                  <c:v>Scope changes</c:v>
                </c:pt>
                <c:pt idx="2">
                  <c:v>Other/unknown</c:v>
                </c:pt>
              </c:strCache>
            </c:strRef>
          </c:cat>
          <c:val>
            <c:numRef>
              <c:f>Sheet1!$B$2:$B$4</c:f>
              <c:numCache>
                <c:formatCode>0.0000000000000%</c:formatCode>
                <c:ptCount val="3"/>
                <c:pt idx="0" formatCode="0%">
                  <c:v>0.18</c:v>
                </c:pt>
                <c:pt idx="1">
                  <c:v>0.113592360020931</c:v>
                </c:pt>
                <c:pt idx="2">
                  <c:v>0.70640763997906797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09-4E8F-B3C3-D8154CD58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CA76-4384-8224-0CB1EEC92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66760"/>
        <c:axId val="148767152"/>
      </c:lineChart>
      <c:catAx>
        <c:axId val="148766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67152"/>
        <c:crosses val="autoZero"/>
        <c:auto val="1"/>
        <c:lblAlgn val="ctr"/>
        <c:lblOffset val="100"/>
        <c:noMultiLvlLbl val="0"/>
      </c:catAx>
      <c:valAx>
        <c:axId val="1487671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</a:t>
                </a:r>
                <a:r>
                  <a:rPr lang="en-AU" baseline="0" dirty="0"/>
                  <a:t> s</a:t>
                </a:r>
                <a:r>
                  <a:rPr lang="en-AU" dirty="0"/>
                  <a:t>peed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4876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82051282051281E-2"/>
          <c:y val="2.7879702537182853E-2"/>
          <c:w val="0.87047304663840097"/>
          <c:h val="0.9027251385243511"/>
        </c:manualLayout>
      </c:layout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Consumption2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366696"/>
        <c:axId val="365367088"/>
      </c:areaChart>
      <c:area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Solar PV (2 kW)2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6-4D16-ABD0-213911C09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Solar PV (2 kW)4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Sheet1!$F$2:$F$50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64904"/>
        <c:axId val="19526451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Solar PV (2 kW)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366696"/>
        <c:axId val="36536708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4904"/>
        <c:axId val="195264512"/>
      </c:lineChart>
      <c:catAx>
        <c:axId val="365366696"/>
        <c:scaling>
          <c:orientation val="minMax"/>
        </c:scaling>
        <c:delete val="0"/>
        <c:axPos val="b"/>
        <c:numFmt formatCode="hAM/PM;\ @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367088"/>
        <c:crosses val="autoZero"/>
        <c:auto val="1"/>
        <c:lblAlgn val="ctr"/>
        <c:lblOffset val="100"/>
        <c:tickLblSkip val="12"/>
        <c:tickMarkSkip val="12"/>
        <c:noMultiLvlLbl val="1"/>
      </c:catAx>
      <c:valAx>
        <c:axId val="365367088"/>
        <c:scaling>
          <c:orientation val="minMax"/>
          <c:max val="2.1"/>
          <c:min val="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5366696"/>
        <c:crosses val="autoZero"/>
        <c:crossBetween val="midCat"/>
        <c:majorUnit val="0.5"/>
      </c:valAx>
      <c:valAx>
        <c:axId val="19526451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95264904"/>
        <c:crosses val="max"/>
        <c:crossBetween val="between"/>
      </c:valAx>
      <c:catAx>
        <c:axId val="195264904"/>
        <c:scaling>
          <c:orientation val="minMax"/>
        </c:scaling>
        <c:delete val="1"/>
        <c:axPos val="b"/>
        <c:numFmt formatCode="[$-F400]h:mm\ AM/PM" sourceLinked="1"/>
        <c:majorTickMark val="out"/>
        <c:minorTickMark val="none"/>
        <c:tickLblPos val="nextTo"/>
        <c:crossAx val="1952645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12863959744689"/>
          <c:y val="3.723170685875108E-2"/>
          <c:w val="0.8635021744773882"/>
          <c:h val="0.9255365862824978"/>
        </c:manualLayout>
      </c:layout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Sheet1!$L$2:$L$62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Sheet1!$M$2:$M$62</c:f>
              <c:numCache>
                <c:formatCode>_(* #,##0.00_);_(* \(#,##0.00\);_(* "-"??_);_(@_)</c:formatCode>
                <c:ptCount val="61"/>
                <c:pt idx="0">
                  <c:v>817.51815583205109</c:v>
                </c:pt>
                <c:pt idx="1">
                  <c:v>767.78292333660102</c:v>
                </c:pt>
                <c:pt idx="2">
                  <c:v>718.04769084115094</c:v>
                </c:pt>
                <c:pt idx="3">
                  <c:v>668.31245834570086</c:v>
                </c:pt>
                <c:pt idx="4">
                  <c:v>618.5772258502509</c:v>
                </c:pt>
                <c:pt idx="5">
                  <c:v>568.84199335480071</c:v>
                </c:pt>
                <c:pt idx="6">
                  <c:v>551.21501952190806</c:v>
                </c:pt>
                <c:pt idx="7">
                  <c:v>533.58804568901542</c:v>
                </c:pt>
                <c:pt idx="8">
                  <c:v>515.96107185612277</c:v>
                </c:pt>
                <c:pt idx="9">
                  <c:v>498.33409802323013</c:v>
                </c:pt>
                <c:pt idx="10">
                  <c:v>480.70712419033748</c:v>
                </c:pt>
                <c:pt idx="11">
                  <c:v>487.82392806093299</c:v>
                </c:pt>
                <c:pt idx="12">
                  <c:v>494.94073193152849</c:v>
                </c:pt>
                <c:pt idx="13">
                  <c:v>502.05753580212399</c:v>
                </c:pt>
                <c:pt idx="14">
                  <c:v>509.1743396727195</c:v>
                </c:pt>
                <c:pt idx="15">
                  <c:v>516.291143543315</c:v>
                </c:pt>
                <c:pt idx="16">
                  <c:v>518.8994231922311</c:v>
                </c:pt>
                <c:pt idx="17">
                  <c:v>521.50770284114719</c:v>
                </c:pt>
                <c:pt idx="18">
                  <c:v>524.11598249006306</c:v>
                </c:pt>
                <c:pt idx="19">
                  <c:v>526.72426213897916</c:v>
                </c:pt>
                <c:pt idx="20">
                  <c:v>529.33254178789525</c:v>
                </c:pt>
                <c:pt idx="21">
                  <c:v>504.97225402514073</c:v>
                </c:pt>
                <c:pt idx="22">
                  <c:v>480.61196626238643</c:v>
                </c:pt>
                <c:pt idx="23">
                  <c:v>456.25167849963191</c:v>
                </c:pt>
                <c:pt idx="24">
                  <c:v>431.89139073687761</c:v>
                </c:pt>
                <c:pt idx="25">
                  <c:v>407.53110297412309</c:v>
                </c:pt>
                <c:pt idx="26">
                  <c:v>352.08889019100479</c:v>
                </c:pt>
                <c:pt idx="27">
                  <c:v>296.6466774078865</c:v>
                </c:pt>
                <c:pt idx="28">
                  <c:v>241.20446462476843</c:v>
                </c:pt>
                <c:pt idx="29">
                  <c:v>185.76225184165014</c:v>
                </c:pt>
                <c:pt idx="30">
                  <c:v>130.32003905853185</c:v>
                </c:pt>
                <c:pt idx="31">
                  <c:v>65.121991692115671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3D-4FD6-A720-0B5B7DAF0A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Sheet1!$N$2:$N$62</c:f>
              <c:numCache>
                <c:formatCode>_(* #,##0.00_);_(* \(#,##0.00\);_(* "-"??_);_(@_)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7.6055674300505416E-2</c:v>
                </c:pt>
                <c:pt idx="33">
                  <c:v>65.274103040716909</c:v>
                </c:pt>
                <c:pt idx="34">
                  <c:v>130.47215040713309</c:v>
                </c:pt>
                <c:pt idx="35">
                  <c:v>195.67019777354926</c:v>
                </c:pt>
                <c:pt idx="36">
                  <c:v>310.6049941847557</c:v>
                </c:pt>
                <c:pt idx="37">
                  <c:v>425.5397905959619</c:v>
                </c:pt>
                <c:pt idx="38">
                  <c:v>540.47458700716811</c:v>
                </c:pt>
                <c:pt idx="39">
                  <c:v>655.40938341837477</c:v>
                </c:pt>
                <c:pt idx="40">
                  <c:v>770.34417982958098</c:v>
                </c:pt>
                <c:pt idx="41">
                  <c:v>908.35652616937682</c:v>
                </c:pt>
                <c:pt idx="42">
                  <c:v>1046.3688725091727</c:v>
                </c:pt>
                <c:pt idx="43">
                  <c:v>1184.381218848968</c:v>
                </c:pt>
                <c:pt idx="44">
                  <c:v>1322.3935651887639</c:v>
                </c:pt>
                <c:pt idx="45">
                  <c:v>1460.4059115285597</c:v>
                </c:pt>
                <c:pt idx="46">
                  <c:v>1649.1684103539808</c:v>
                </c:pt>
                <c:pt idx="47">
                  <c:v>1837.9309091794023</c:v>
                </c:pt>
                <c:pt idx="48">
                  <c:v>2026.6934080048234</c:v>
                </c:pt>
                <c:pt idx="49">
                  <c:v>2215.4559068302451</c:v>
                </c:pt>
                <c:pt idx="50">
                  <c:v>2404.2184056556662</c:v>
                </c:pt>
                <c:pt idx="51">
                  <c:v>2600.7637562281388</c:v>
                </c:pt>
                <c:pt idx="52">
                  <c:v>2797.3091068006124</c:v>
                </c:pt>
                <c:pt idx="53">
                  <c:v>2993.8544573730851</c:v>
                </c:pt>
                <c:pt idx="54">
                  <c:v>3190.3998079455587</c:v>
                </c:pt>
                <c:pt idx="55">
                  <c:v>3386.9451585180313</c:v>
                </c:pt>
                <c:pt idx="56">
                  <c:v>3525.5636865382294</c:v>
                </c:pt>
                <c:pt idx="57">
                  <c:v>3664.1822145584274</c:v>
                </c:pt>
                <c:pt idx="58">
                  <c:v>3802.8007425786263</c:v>
                </c:pt>
                <c:pt idx="59">
                  <c:v>3941.4192705988244</c:v>
                </c:pt>
                <c:pt idx="60">
                  <c:v>4080.0377986190224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3D-4FD6-A720-0B5B7DAF0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20056"/>
        <c:axId val="36231966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benefit by age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Sheet1!$J$2:$J$62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1643.1087509897097</c:v>
                </c:pt>
                <c:pt idx="33">
                  <c:v>1708.3067983561261</c:v>
                </c:pt>
                <c:pt idx="34">
                  <c:v>1773.5048457225423</c:v>
                </c:pt>
                <c:pt idx="35">
                  <c:v>1838.7028930889585</c:v>
                </c:pt>
                <c:pt idx="36">
                  <c:v>1953.6376895001649</c:v>
                </c:pt>
                <c:pt idx="37">
                  <c:v>2068.5724859113711</c:v>
                </c:pt>
                <c:pt idx="38">
                  <c:v>2183.5072823225773</c:v>
                </c:pt>
                <c:pt idx="39">
                  <c:v>2298.442078733784</c:v>
                </c:pt>
                <c:pt idx="40">
                  <c:v>2413.3768751449902</c:v>
                </c:pt>
                <c:pt idx="41">
                  <c:v>2551.389221484786</c:v>
                </c:pt>
                <c:pt idx="42">
                  <c:v>2689.4015678245819</c:v>
                </c:pt>
                <c:pt idx="43">
                  <c:v>2827.4139141643773</c:v>
                </c:pt>
                <c:pt idx="44">
                  <c:v>2965.4262605041731</c:v>
                </c:pt>
                <c:pt idx="45">
                  <c:v>3103.438606843969</c:v>
                </c:pt>
                <c:pt idx="46">
                  <c:v>3292.20110566939</c:v>
                </c:pt>
                <c:pt idx="47">
                  <c:v>3480.9636044948115</c:v>
                </c:pt>
                <c:pt idx="48">
                  <c:v>3669.7261033202326</c:v>
                </c:pt>
                <c:pt idx="49">
                  <c:v>3858.4886021456541</c:v>
                </c:pt>
                <c:pt idx="50">
                  <c:v>4047.2511009710752</c:v>
                </c:pt>
                <c:pt idx="51">
                  <c:v>4243.7964515435478</c:v>
                </c:pt>
                <c:pt idx="52">
                  <c:v>4440.3418021160214</c:v>
                </c:pt>
                <c:pt idx="53">
                  <c:v>4636.8871526884941</c:v>
                </c:pt>
                <c:pt idx="54">
                  <c:v>4833.4325032609677</c:v>
                </c:pt>
                <c:pt idx="55">
                  <c:v>5029.9778538334403</c:v>
                </c:pt>
                <c:pt idx="56">
                  <c:v>5168.5963818536384</c:v>
                </c:pt>
                <c:pt idx="57">
                  <c:v>5307.2149098738364</c:v>
                </c:pt>
                <c:pt idx="58">
                  <c:v>5445.8334378940353</c:v>
                </c:pt>
                <c:pt idx="59">
                  <c:v>5584.4519659142334</c:v>
                </c:pt>
                <c:pt idx="60">
                  <c:v>5723.0704939344314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premium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Sheet1!$K$2:$K$62</c:f>
              <c:numCache>
                <c:formatCode>General</c:formatCode>
                <c:ptCount val="61"/>
                <c:pt idx="0">
                  <c:v>1643.0326953154092</c:v>
                </c:pt>
                <c:pt idx="1">
                  <c:v>1643.0326953154092</c:v>
                </c:pt>
                <c:pt idx="2">
                  <c:v>1643.0326953154092</c:v>
                </c:pt>
                <c:pt idx="3">
                  <c:v>1643.0326953154092</c:v>
                </c:pt>
                <c:pt idx="4">
                  <c:v>1643.0326953154092</c:v>
                </c:pt>
                <c:pt idx="5">
                  <c:v>1643.0326953154092</c:v>
                </c:pt>
                <c:pt idx="6">
                  <c:v>1643.0326953154092</c:v>
                </c:pt>
                <c:pt idx="7">
                  <c:v>1643.0326953154092</c:v>
                </c:pt>
                <c:pt idx="8">
                  <c:v>1643.0326953154092</c:v>
                </c:pt>
                <c:pt idx="9">
                  <c:v>1643.0326953154092</c:v>
                </c:pt>
                <c:pt idx="10">
                  <c:v>1643.0326953154092</c:v>
                </c:pt>
                <c:pt idx="11">
                  <c:v>1643.0326953154092</c:v>
                </c:pt>
                <c:pt idx="12">
                  <c:v>1643.0326953154092</c:v>
                </c:pt>
                <c:pt idx="13">
                  <c:v>1643.0326953154092</c:v>
                </c:pt>
                <c:pt idx="14">
                  <c:v>1643.0326953154092</c:v>
                </c:pt>
                <c:pt idx="15">
                  <c:v>1643.0326953154092</c:v>
                </c:pt>
                <c:pt idx="16">
                  <c:v>1643.0326953154092</c:v>
                </c:pt>
                <c:pt idx="17">
                  <c:v>1643.0326953154092</c:v>
                </c:pt>
                <c:pt idx="18">
                  <c:v>1643.0326953154092</c:v>
                </c:pt>
                <c:pt idx="19">
                  <c:v>1643.0326953154092</c:v>
                </c:pt>
                <c:pt idx="20">
                  <c:v>1643.0326953154092</c:v>
                </c:pt>
                <c:pt idx="21">
                  <c:v>1643.0326953154092</c:v>
                </c:pt>
                <c:pt idx="22">
                  <c:v>1643.0326953154092</c:v>
                </c:pt>
                <c:pt idx="23">
                  <c:v>1643.0326953154092</c:v>
                </c:pt>
                <c:pt idx="24">
                  <c:v>1643.0326953154092</c:v>
                </c:pt>
                <c:pt idx="25">
                  <c:v>1643.0326953154092</c:v>
                </c:pt>
                <c:pt idx="26">
                  <c:v>1643.0326953154092</c:v>
                </c:pt>
                <c:pt idx="27">
                  <c:v>1643.0326953154092</c:v>
                </c:pt>
                <c:pt idx="28">
                  <c:v>1643.0326953154092</c:v>
                </c:pt>
                <c:pt idx="29">
                  <c:v>1643.0326953154092</c:v>
                </c:pt>
                <c:pt idx="30">
                  <c:v>1643.0326953154092</c:v>
                </c:pt>
                <c:pt idx="31">
                  <c:v>1643.0326953154092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5688"/>
        <c:axId val="195266080"/>
      </c:lineChart>
      <c:catAx>
        <c:axId val="195265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266080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195266080"/>
        <c:scaling>
          <c:orientation val="minMax"/>
          <c:max val="6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265688"/>
        <c:crosses val="autoZero"/>
        <c:crossBetween val="midCat"/>
      </c:valAx>
      <c:valAx>
        <c:axId val="362319664"/>
        <c:scaling>
          <c:orientation val="minMax"/>
          <c:max val="7000"/>
          <c:min val="0"/>
        </c:scaling>
        <c:delete val="1"/>
        <c:axPos val="r"/>
        <c:numFmt formatCode="_(* #,##0.00_);_(* \(#,##0.00\);_(* &quot;-&quot;??_);_(@_)" sourceLinked="1"/>
        <c:majorTickMark val="out"/>
        <c:minorTickMark val="none"/>
        <c:tickLblPos val="nextTo"/>
        <c:crossAx val="362320056"/>
        <c:crosses val="max"/>
        <c:crossBetween val="midCat"/>
      </c:valAx>
      <c:catAx>
        <c:axId val="362320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2319664"/>
        <c:crossesAt val="0"/>
        <c:auto val="1"/>
        <c:lblAlgn val="ctr"/>
        <c:lblOffset val="100"/>
        <c:noMultiLvlLbl val="0"/>
      </c:cat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0562790228144563"/>
          <c:h val="0.88464968551927381"/>
        </c:manualLayout>
      </c:layout>
      <c:areaChart>
        <c:grouping val="standard"/>
        <c:varyColors val="0"/>
        <c:ser>
          <c:idx val="4"/>
          <c:order val="4"/>
          <c:tx>
            <c:v>NSW area</c:v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9-421D-AB4A-CF98AFD223F8}"/>
            </c:ext>
          </c:extLst>
        </c:ser>
        <c:ser>
          <c:idx val="5"/>
          <c:order val="5"/>
          <c:tx>
            <c:v>VIC area</c:v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9-421D-AB4A-CF98AFD223F8}"/>
            </c:ext>
          </c:extLst>
        </c:ser>
        <c:ser>
          <c:idx val="6"/>
          <c:order val="6"/>
          <c:tx>
            <c:v>TAS area</c:v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9-421D-AB4A-CF98AFD223F8}"/>
            </c:ext>
          </c:extLst>
        </c:ser>
        <c:ser>
          <c:idx val="7"/>
          <c:order val="7"/>
          <c:tx>
            <c:v>SA area</c:v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21232"/>
        <c:axId val="36232162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South  Wales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339-421D-AB4A-CF98AFD223F8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39-421D-AB4A-CF98AFD2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Victoria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339-421D-AB4A-CF98AFD223F8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39-421D-AB4A-CF98AFD2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Tasmania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339-421D-AB4A-CF98AFD223F8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339-421D-AB4A-CF98AFD223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South Australia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3339-421D-AB4A-CF98AFD223F8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339-421D-AB4A-CF98AFD223F8}"/>
            </c:ext>
          </c:extLst>
        </c:ser>
        <c:ser>
          <c:idx val="8"/>
          <c:order val="8"/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339-421D-AB4A-CF98AFD223F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339-421D-AB4A-CF98AFD223F8}"/>
              </c:ext>
            </c:extLst>
          </c:dPt>
          <c:val>
            <c:numRef>
              <c:f>Sheet1!$F$2:$F$50</c:f>
              <c:numCache>
                <c:formatCode>General</c:formatCode>
                <c:ptCount val="49"/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321232"/>
        <c:axId val="362321624"/>
      </c:lineChart>
      <c:catAx>
        <c:axId val="36232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2321624"/>
        <c:crosses val="autoZero"/>
        <c:auto val="1"/>
        <c:lblAlgn val="ctr"/>
        <c:lblOffset val="100"/>
        <c:noMultiLvlLbl val="0"/>
      </c:catAx>
      <c:valAx>
        <c:axId val="362321624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2123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 payment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17.5</c:v>
                </c:pt>
                <c:pt idx="1">
                  <c:v>19.5</c:v>
                </c:pt>
                <c:pt idx="2">
                  <c:v>19</c:v>
                </c:pt>
                <c:pt idx="3">
                  <c:v>22</c:v>
                </c:pt>
                <c:pt idx="4">
                  <c:v>23.5</c:v>
                </c:pt>
                <c:pt idx="5">
                  <c:v>24.5</c:v>
                </c:pt>
                <c:pt idx="6">
                  <c:v>24.7</c:v>
                </c:pt>
                <c:pt idx="7">
                  <c:v>24.9</c:v>
                </c:pt>
                <c:pt idx="8">
                  <c:v>23</c:v>
                </c:pt>
                <c:pt idx="9">
                  <c:v>22</c:v>
                </c:pt>
                <c:pt idx="10">
                  <c:v>21.8</c:v>
                </c:pt>
                <c:pt idx="11">
                  <c:v>21.7</c:v>
                </c:pt>
                <c:pt idx="12">
                  <c:v>21.8</c:v>
                </c:pt>
                <c:pt idx="13">
                  <c:v>22.2</c:v>
                </c:pt>
                <c:pt idx="14">
                  <c:v>23.7</c:v>
                </c:pt>
                <c:pt idx="15">
                  <c:v>23</c:v>
                </c:pt>
                <c:pt idx="16">
                  <c:v>22.5</c:v>
                </c:pt>
                <c:pt idx="17">
                  <c:v>22</c:v>
                </c:pt>
                <c:pt idx="18">
                  <c:v>21.5</c:v>
                </c:pt>
                <c:pt idx="19">
                  <c:v>21</c:v>
                </c:pt>
                <c:pt idx="20">
                  <c:v>20.5</c:v>
                </c:pt>
                <c:pt idx="21">
                  <c:v>20</c:v>
                </c:pt>
                <c:pt idx="22">
                  <c:v>17.5</c:v>
                </c:pt>
                <c:pt idx="23">
                  <c:v>15</c:v>
                </c:pt>
                <c:pt idx="24">
                  <c:v>12</c:v>
                </c:pt>
                <c:pt idx="25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62322408"/>
        <c:axId val="36232280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Upfront discount rate</c:v>
                </c:pt>
              </c:strCache>
            </c:strRef>
          </c:tx>
          <c:spPr>
            <a:ln w="38100" cap="flat">
              <a:solidFill>
                <a:srgbClr val="A02226"/>
              </a:solidFill>
              <a:miter lim="800000"/>
            </a:ln>
          </c:spPr>
          <c:marker>
            <c:symbol val="none"/>
          </c:marker>
          <c:x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23</c:v>
                </c:pt>
                <c:pt idx="7">
                  <c:v>26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773-4DA6-A7DB-C7B4D2670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0336"/>
        <c:axId val="362323192"/>
      </c:scatterChart>
      <c:catAx>
        <c:axId val="362322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22800"/>
        <c:crosses val="autoZero"/>
        <c:auto val="1"/>
        <c:lblAlgn val="ctr"/>
        <c:lblOffset val="100"/>
        <c:tickLblSkip val="5"/>
        <c:noMultiLvlLbl val="0"/>
      </c:catAx>
      <c:valAx>
        <c:axId val="362322800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F68B33"/>
            </a:solidFill>
          </a:ln>
        </c:spPr>
        <c:txPr>
          <a:bodyPr/>
          <a:lstStyle/>
          <a:p>
            <a:pPr>
              <a:defRPr sz="1800" b="0">
                <a:solidFill>
                  <a:schemeClr val="accent2"/>
                </a:solidFill>
              </a:defRPr>
            </a:pPr>
            <a:endParaRPr lang="en-US"/>
          </a:p>
        </c:txPr>
        <c:crossAx val="362322408"/>
        <c:crosses val="autoZero"/>
        <c:crossBetween val="between"/>
        <c:majorUnit val="10"/>
      </c:valAx>
      <c:valAx>
        <c:axId val="3623231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A02226"/>
            </a:solidFill>
          </a:ln>
        </c:spPr>
        <c:txPr>
          <a:bodyPr/>
          <a:lstStyle/>
          <a:p>
            <a:pPr>
              <a:defRPr b="0">
                <a:solidFill>
                  <a:schemeClr val="tx2"/>
                </a:solidFill>
              </a:defRPr>
            </a:pPr>
            <a:endParaRPr lang="en-US"/>
          </a:p>
        </c:txPr>
        <c:crossAx val="362860336"/>
        <c:crosses val="max"/>
        <c:crossBetween val="midCat"/>
        <c:majorUnit val="10"/>
      </c:valAx>
      <c:valAx>
        <c:axId val="362860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2323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2"/>
          <c:order val="0"/>
          <c:tx>
            <c:v>PV 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Sheet1!$E$5:$E$6</c:f>
              <c:numCache>
                <c:formatCode>General</c:formatCode>
                <c:ptCount val="2"/>
                <c:pt idx="0">
                  <c:v>0</c:v>
                </c:pt>
                <c:pt idx="1">
                  <c:v>18402.769</c:v>
                </c:pt>
              </c:numCache>
            </c:numRef>
          </c:xVal>
          <c:yVal>
            <c:numRef>
              <c:f>Sheet1!$F$5:$F$6</c:f>
              <c:numCache>
                <c:formatCode>General</c:formatCode>
                <c:ptCount val="2"/>
                <c:pt idx="0">
                  <c:v>0.98251089999999996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12-488C-90E8-996797D132D7}"/>
            </c:ext>
          </c:extLst>
        </c:ser>
        <c:ser>
          <c:idx val="3"/>
          <c:order val="1"/>
          <c:tx>
            <c:v>no PV line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20000</c:v>
                </c:pt>
              </c:numCache>
            </c:numRef>
          </c:xVal>
          <c:yVal>
            <c:numRef>
              <c:f>Sheet1!$F$2:$F$3</c:f>
              <c:numCache>
                <c:formatCode>General</c:formatCode>
                <c:ptCount val="2"/>
                <c:pt idx="0">
                  <c:v>0.92385260000000002</c:v>
                </c:pt>
                <c:pt idx="1">
                  <c:v>8.6715076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12-488C-90E8-996797D132D7}"/>
            </c:ext>
          </c:extLst>
        </c:ser>
        <c:ser>
          <c:idx val="1"/>
          <c:order val="2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Sheet1!$B$2:$B$84</c:f>
              <c:numCache>
                <c:formatCode>General</c:formatCode>
                <c:ptCount val="83"/>
                <c:pt idx="0">
                  <c:v>3609.2010019076988</c:v>
                </c:pt>
                <c:pt idx="1">
                  <c:v>4173.7800033353269</c:v>
                </c:pt>
                <c:pt idx="2">
                  <c:v>4634.7020034492016</c:v>
                </c:pt>
                <c:pt idx="3">
                  <c:v>14724.068000748754</c:v>
                </c:pt>
                <c:pt idx="4">
                  <c:v>5868.2560004163533</c:v>
                </c:pt>
                <c:pt idx="5">
                  <c:v>4196.1030037280871</c:v>
                </c:pt>
                <c:pt idx="6">
                  <c:v>4863.6520016938448</c:v>
                </c:pt>
                <c:pt idx="7">
                  <c:v>1566.3050014305627</c:v>
                </c:pt>
                <c:pt idx="8">
                  <c:v>11442.705999791506</c:v>
                </c:pt>
                <c:pt idx="9">
                  <c:v>2395.2090028664097</c:v>
                </c:pt>
                <c:pt idx="10">
                  <c:v>3127.2220012657344</c:v>
                </c:pt>
                <c:pt idx="11">
                  <c:v>5281.3800019491464</c:v>
                </c:pt>
                <c:pt idx="12">
                  <c:v>7258.1120000071824</c:v>
                </c:pt>
                <c:pt idx="13">
                  <c:v>5605.1240014890209</c:v>
                </c:pt>
                <c:pt idx="14">
                  <c:v>4103.5010018814355</c:v>
                </c:pt>
                <c:pt idx="15">
                  <c:v>4408.9690002622083</c:v>
                </c:pt>
                <c:pt idx="16">
                  <c:v>3124.7570008977782</c:v>
                </c:pt>
                <c:pt idx="17">
                  <c:v>5540.8000030145049</c:v>
                </c:pt>
                <c:pt idx="18">
                  <c:v>8130.9240010417998</c:v>
                </c:pt>
                <c:pt idx="19">
                  <c:v>9874.0949964877218</c:v>
                </c:pt>
                <c:pt idx="20">
                  <c:v>1973.1730004083365</c:v>
                </c:pt>
                <c:pt idx="21">
                  <c:v>4045.1234984192997</c:v>
                </c:pt>
                <c:pt idx="22">
                  <c:v>4019.3260008981451</c:v>
                </c:pt>
                <c:pt idx="23">
                  <c:v>13216.626498759724</c:v>
                </c:pt>
                <c:pt idx="24">
                  <c:v>4458.192000429146</c:v>
                </c:pt>
                <c:pt idx="25">
                  <c:v>3626.6050018137321</c:v>
                </c:pt>
                <c:pt idx="26">
                  <c:v>5845.9400023645721</c:v>
                </c:pt>
                <c:pt idx="27">
                  <c:v>5937.7159998985007</c:v>
                </c:pt>
                <c:pt idx="28">
                  <c:v>1721.2540020841407</c:v>
                </c:pt>
                <c:pt idx="29">
                  <c:v>1411.4670026227832</c:v>
                </c:pt>
                <c:pt idx="30">
                  <c:v>3353.2540002734168</c:v>
                </c:pt>
                <c:pt idx="31">
                  <c:v>6835.7490007206798</c:v>
                </c:pt>
                <c:pt idx="32">
                  <c:v>2233.4415034335107</c:v>
                </c:pt>
                <c:pt idx="33">
                  <c:v>6414.354002950713</c:v>
                </c:pt>
                <c:pt idx="34">
                  <c:v>3123.8100040865829</c:v>
                </c:pt>
                <c:pt idx="35">
                  <c:v>3190.5850011820439</c:v>
                </c:pt>
                <c:pt idx="36">
                  <c:v>17227.125995486975</c:v>
                </c:pt>
                <c:pt idx="37">
                  <c:v>2025.6410026379162</c:v>
                </c:pt>
                <c:pt idx="38">
                  <c:v>4385.4360027154908</c:v>
                </c:pt>
                <c:pt idx="39">
                  <c:v>2014.1910013434244</c:v>
                </c:pt>
                <c:pt idx="40">
                  <c:v>2730.426001932472</c:v>
                </c:pt>
                <c:pt idx="41">
                  <c:v>2829.8070038706064</c:v>
                </c:pt>
                <c:pt idx="42">
                  <c:v>3005.2300023608841</c:v>
                </c:pt>
                <c:pt idx="43">
                  <c:v>6773.8179986039177</c:v>
                </c:pt>
                <c:pt idx="44">
                  <c:v>1208.5050023691729</c:v>
                </c:pt>
                <c:pt idx="45">
                  <c:v>2701.7160016298294</c:v>
                </c:pt>
                <c:pt idx="46">
                  <c:v>1981.8820010944037</c:v>
                </c:pt>
                <c:pt idx="47">
                  <c:v>1867.2010009549558</c:v>
                </c:pt>
                <c:pt idx="48">
                  <c:v>2709.7900015255436</c:v>
                </c:pt>
                <c:pt idx="49">
                  <c:v>5319.7189996282104</c:v>
                </c:pt>
                <c:pt idx="50">
                  <c:v>3220.9270024504513</c:v>
                </c:pt>
                <c:pt idx="51">
                  <c:v>2436.4250024301</c:v>
                </c:pt>
                <c:pt idx="52">
                  <c:v>5103.2750015603378</c:v>
                </c:pt>
                <c:pt idx="53">
                  <c:v>1241.9390030937502</c:v>
                </c:pt>
                <c:pt idx="54">
                  <c:v>4939.5470014313469</c:v>
                </c:pt>
                <c:pt idx="55">
                  <c:v>967.21800126996823</c:v>
                </c:pt>
                <c:pt idx="56">
                  <c:v>6559.9240005423781</c:v>
                </c:pt>
                <c:pt idx="57">
                  <c:v>5320.3039994416758</c:v>
                </c:pt>
                <c:pt idx="58">
                  <c:v>4389.1629998702556</c:v>
                </c:pt>
                <c:pt idx="59">
                  <c:v>5132.3980018291622</c:v>
                </c:pt>
                <c:pt idx="60">
                  <c:v>4441.4464994322043</c:v>
                </c:pt>
                <c:pt idx="61">
                  <c:v>3284.6970027755015</c:v>
                </c:pt>
                <c:pt idx="62">
                  <c:v>4885.6260007773526</c:v>
                </c:pt>
                <c:pt idx="63">
                  <c:v>3929.0895015774295</c:v>
                </c:pt>
                <c:pt idx="64">
                  <c:v>1375.1140022634063</c:v>
                </c:pt>
                <c:pt idx="65">
                  <c:v>3854.4800034307409</c:v>
                </c:pt>
                <c:pt idx="66">
                  <c:v>5960.5654993578792</c:v>
                </c:pt>
                <c:pt idx="67">
                  <c:v>4626.8960011815652</c:v>
                </c:pt>
                <c:pt idx="68">
                  <c:v>4158.3300016148714</c:v>
                </c:pt>
                <c:pt idx="69">
                  <c:v>7043.8649979531765</c:v>
                </c:pt>
                <c:pt idx="70">
                  <c:v>3799.2380017135292</c:v>
                </c:pt>
                <c:pt idx="71">
                  <c:v>2631.7120023593307</c:v>
                </c:pt>
                <c:pt idx="72">
                  <c:v>3019.8610034924932</c:v>
                </c:pt>
                <c:pt idx="73">
                  <c:v>4583.8879995420575</c:v>
                </c:pt>
                <c:pt idx="74">
                  <c:v>2485.9460023376159</c:v>
                </c:pt>
                <c:pt idx="75">
                  <c:v>5184.3359990809113</c:v>
                </c:pt>
                <c:pt idx="76">
                  <c:v>8409.4990078690462</c:v>
                </c:pt>
                <c:pt idx="77">
                  <c:v>8627.1460029706359</c:v>
                </c:pt>
                <c:pt idx="78">
                  <c:v>5346.344500076957</c:v>
                </c:pt>
                <c:pt idx="79">
                  <c:v>1934.0660017870832</c:v>
                </c:pt>
                <c:pt idx="80">
                  <c:v>3049.5590025603306</c:v>
                </c:pt>
                <c:pt idx="81">
                  <c:v>6162.2520040683448</c:v>
                </c:pt>
                <c:pt idx="82">
                  <c:v>1742.068001084961</c:v>
                </c:pt>
              </c:numCache>
            </c:numRef>
          </c:xVal>
          <c:yVal>
            <c:numRef>
              <c:f>Sheet1!$C$2:$C$84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12-488C-90E8-996797D132D7}"/>
            </c:ext>
          </c:extLst>
        </c:ser>
        <c:ser>
          <c:idx val="0"/>
          <c:order val="3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Sheet1!$B$85:$B$101</c:f>
              <c:numCache>
                <c:formatCode>General</c:formatCode>
                <c:ptCount val="17"/>
                <c:pt idx="0">
                  <c:v>7821.9774994571926</c:v>
                </c:pt>
                <c:pt idx="1">
                  <c:v>6351.20500195981</c:v>
                </c:pt>
                <c:pt idx="2">
                  <c:v>3514.2329999424983</c:v>
                </c:pt>
                <c:pt idx="3">
                  <c:v>4819.641501671751</c:v>
                </c:pt>
                <c:pt idx="4">
                  <c:v>3348.8490008036606</c:v>
                </c:pt>
                <c:pt idx="5">
                  <c:v>3231.2830023942515</c:v>
                </c:pt>
                <c:pt idx="6">
                  <c:v>1604.4520031869179</c:v>
                </c:pt>
                <c:pt idx="7">
                  <c:v>3323.2019993730355</c:v>
                </c:pt>
                <c:pt idx="8">
                  <c:v>1466.8339984671911</c:v>
                </c:pt>
                <c:pt idx="9">
                  <c:v>4747.5659993210575</c:v>
                </c:pt>
                <c:pt idx="10">
                  <c:v>5729.59950260818</c:v>
                </c:pt>
                <c:pt idx="11">
                  <c:v>2698.1450015229639</c:v>
                </c:pt>
                <c:pt idx="12">
                  <c:v>11053.169002545881</c:v>
                </c:pt>
                <c:pt idx="13">
                  <c:v>1629.9445019077975</c:v>
                </c:pt>
                <c:pt idx="14">
                  <c:v>2775.8810008764267</c:v>
                </c:pt>
                <c:pt idx="15">
                  <c:v>3076.6790002333</c:v>
                </c:pt>
                <c:pt idx="16">
                  <c:v>3877.9879985088482</c:v>
                </c:pt>
              </c:numCache>
            </c:numRef>
          </c:xVal>
          <c:yVal>
            <c:numRef>
              <c:f>Sheet1!$C$85:$C$101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12-488C-90E8-996797D13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1120"/>
        <c:axId val="362861512"/>
      </c:scatterChart>
      <c:valAx>
        <c:axId val="362861120"/>
        <c:scaling>
          <c:orientation val="minMax"/>
          <c:max val="12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1512"/>
        <c:crosses val="autoZero"/>
        <c:crossBetween val="midCat"/>
        <c:majorUnit val="4000"/>
        <c:dispUnits>
          <c:builtInUnit val="thousands"/>
        </c:dispUnits>
      </c:valAx>
      <c:valAx>
        <c:axId val="362861512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1120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1"/>
          <c:order val="0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Sheet1!$D$2:$D$84</c:f>
              <c:numCache>
                <c:formatCode>General</c:formatCode>
                <c:ptCount val="83"/>
                <c:pt idx="0">
                  <c:v>4.1771998405456543</c:v>
                </c:pt>
                <c:pt idx="1">
                  <c:v>3.9172000885009766</c:v>
                </c:pt>
                <c:pt idx="2">
                  <c:v>5.3712000846862793</c:v>
                </c:pt>
                <c:pt idx="3">
                  <c:v>7.4223999977111816</c:v>
                </c:pt>
                <c:pt idx="4">
                  <c:v>5.7188000679016113</c:v>
                </c:pt>
                <c:pt idx="5">
                  <c:v>2.4579999446868896</c:v>
                </c:pt>
                <c:pt idx="6">
                  <c:v>3.6791999340057373</c:v>
                </c:pt>
                <c:pt idx="7">
                  <c:v>2.5811998844146729</c:v>
                </c:pt>
                <c:pt idx="8">
                  <c:v>7.6640000343322754</c:v>
                </c:pt>
                <c:pt idx="9">
                  <c:v>3.6528000831604004</c:v>
                </c:pt>
                <c:pt idx="10">
                  <c:v>2.4535999298095703</c:v>
                </c:pt>
                <c:pt idx="11">
                  <c:v>4.0623998641967773</c:v>
                </c:pt>
                <c:pt idx="12">
                  <c:v>6.4520001411437988</c:v>
                </c:pt>
                <c:pt idx="13">
                  <c:v>4.6743998527526855</c:v>
                </c:pt>
                <c:pt idx="14">
                  <c:v>3.5380001068115234</c:v>
                </c:pt>
                <c:pt idx="15">
                  <c:v>3.6283998489379883</c:v>
                </c:pt>
                <c:pt idx="16">
                  <c:v>2.896399974822998</c:v>
                </c:pt>
                <c:pt idx="17">
                  <c:v>3.2780001163482666</c:v>
                </c:pt>
                <c:pt idx="18">
                  <c:v>6.3235998153686523</c:v>
                </c:pt>
                <c:pt idx="19">
                  <c:v>5.5275998115539551</c:v>
                </c:pt>
                <c:pt idx="20">
                  <c:v>3.1040000915527344</c:v>
                </c:pt>
                <c:pt idx="21">
                  <c:v>3.1096000671386719</c:v>
                </c:pt>
                <c:pt idx="22">
                  <c:v>3.8772001266479492</c:v>
                </c:pt>
                <c:pt idx="23">
                  <c:v>6.381199836730957</c:v>
                </c:pt>
                <c:pt idx="24">
                  <c:v>4.2932000160217285</c:v>
                </c:pt>
                <c:pt idx="25">
                  <c:v>3.5592000484466553</c:v>
                </c:pt>
                <c:pt idx="26">
                  <c:v>5.2104001045227051</c:v>
                </c:pt>
                <c:pt idx="27">
                  <c:v>5.6287999153137207</c:v>
                </c:pt>
                <c:pt idx="28">
                  <c:v>4.0576000213623047</c:v>
                </c:pt>
                <c:pt idx="29">
                  <c:v>1.9720000028610229</c:v>
                </c:pt>
                <c:pt idx="30">
                  <c:v>3.581200122833252</c:v>
                </c:pt>
                <c:pt idx="31">
                  <c:v>3.8859999179840088</c:v>
                </c:pt>
                <c:pt idx="32">
                  <c:v>2.3543999195098877</c:v>
                </c:pt>
                <c:pt idx="33">
                  <c:v>2.3952000141143799</c:v>
                </c:pt>
                <c:pt idx="34">
                  <c:v>3.4860000610351563</c:v>
                </c:pt>
                <c:pt idx="35">
                  <c:v>3.5992000102996826</c:v>
                </c:pt>
                <c:pt idx="36">
                  <c:v>8.7972002029418945</c:v>
                </c:pt>
                <c:pt idx="37">
                  <c:v>2.2104001045227051</c:v>
                </c:pt>
                <c:pt idx="38">
                  <c:v>2.6252000331878662</c:v>
                </c:pt>
                <c:pt idx="39">
                  <c:v>1.8968000411987305</c:v>
                </c:pt>
                <c:pt idx="40">
                  <c:v>3.1363999843597412</c:v>
                </c:pt>
                <c:pt idx="41">
                  <c:v>2.9319999217987061</c:v>
                </c:pt>
                <c:pt idx="42">
                  <c:v>2.2000000476837158</c:v>
                </c:pt>
                <c:pt idx="43">
                  <c:v>3.9556000232696533</c:v>
                </c:pt>
                <c:pt idx="44">
                  <c:v>3.3280000686645508</c:v>
                </c:pt>
                <c:pt idx="45">
                  <c:v>2.8755998611450195</c:v>
                </c:pt>
                <c:pt idx="46">
                  <c:v>3.6552000045776367</c:v>
                </c:pt>
                <c:pt idx="47">
                  <c:v>2.5224001407623291</c:v>
                </c:pt>
                <c:pt idx="48">
                  <c:v>4.4043998718261719</c:v>
                </c:pt>
                <c:pt idx="49">
                  <c:v>4.0283999443054199</c:v>
                </c:pt>
                <c:pt idx="50">
                  <c:v>3.263200044631958</c:v>
                </c:pt>
                <c:pt idx="51">
                  <c:v>1.5235999822616577</c:v>
                </c:pt>
                <c:pt idx="52">
                  <c:v>4.5655999183654785</c:v>
                </c:pt>
                <c:pt idx="53">
                  <c:v>1.8732000589370728</c:v>
                </c:pt>
                <c:pt idx="54">
                  <c:v>5.4352002143859863</c:v>
                </c:pt>
                <c:pt idx="55">
                  <c:v>1.8112000226974487</c:v>
                </c:pt>
                <c:pt idx="56">
                  <c:v>6.1855998039245605</c:v>
                </c:pt>
                <c:pt idx="57">
                  <c:v>4.048799991607666</c:v>
                </c:pt>
                <c:pt idx="58">
                  <c:v>4.5988001823425293</c:v>
                </c:pt>
                <c:pt idx="59">
                  <c:v>3.6308000087738037</c:v>
                </c:pt>
                <c:pt idx="60">
                  <c:v>2.6343998908996582</c:v>
                </c:pt>
                <c:pt idx="61">
                  <c:v>2.7316000461578369</c:v>
                </c:pt>
                <c:pt idx="62">
                  <c:v>2.13319993019104</c:v>
                </c:pt>
                <c:pt idx="63">
                  <c:v>2.7267999649047852</c:v>
                </c:pt>
                <c:pt idx="64">
                  <c:v>1.7896000146865845</c:v>
                </c:pt>
                <c:pt idx="65">
                  <c:v>4.9419999122619629</c:v>
                </c:pt>
                <c:pt idx="66">
                  <c:v>5.652400016784668</c:v>
                </c:pt>
                <c:pt idx="67">
                  <c:v>4.1904001235961914</c:v>
                </c:pt>
                <c:pt idx="68">
                  <c:v>4.7788000106811523</c:v>
                </c:pt>
                <c:pt idx="69">
                  <c:v>4.4391999244689941</c:v>
                </c:pt>
                <c:pt idx="70">
                  <c:v>2.5055999755859375</c:v>
                </c:pt>
                <c:pt idx="71">
                  <c:v>1.3700000047683716</c:v>
                </c:pt>
                <c:pt idx="72">
                  <c:v>0.77799999713897705</c:v>
                </c:pt>
                <c:pt idx="73">
                  <c:v>3.0727999210357666</c:v>
                </c:pt>
                <c:pt idx="74">
                  <c:v>2.0683999061584473</c:v>
                </c:pt>
                <c:pt idx="75">
                  <c:v>3.5652000904083252</c:v>
                </c:pt>
                <c:pt idx="76">
                  <c:v>4.9208002090454102</c:v>
                </c:pt>
                <c:pt idx="77">
                  <c:v>3.9936001300811768</c:v>
                </c:pt>
                <c:pt idx="78">
                  <c:v>3.0511999130249023</c:v>
                </c:pt>
                <c:pt idx="79">
                  <c:v>3.3875999450683594</c:v>
                </c:pt>
                <c:pt idx="80">
                  <c:v>2.9151999950408936</c:v>
                </c:pt>
                <c:pt idx="81">
                  <c:v>4.2747998237609863</c:v>
                </c:pt>
                <c:pt idx="82">
                  <c:v>3.3527998924255371</c:v>
                </c:pt>
              </c:numCache>
            </c:numRef>
          </c:xVal>
          <c:yVal>
            <c:numRef>
              <c:f>Sheet1!$B$2:$B$84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EC-4403-AB05-60B4CA154CF7}"/>
            </c:ext>
          </c:extLst>
        </c:ser>
        <c:ser>
          <c:idx val="0"/>
          <c:order val="1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Sheet1!$D$85:$D$101</c:f>
              <c:numCache>
                <c:formatCode>General</c:formatCode>
                <c:ptCount val="17"/>
                <c:pt idx="0">
                  <c:v>4.5820002555847168</c:v>
                </c:pt>
                <c:pt idx="1">
                  <c:v>7.4223999977111816</c:v>
                </c:pt>
                <c:pt idx="2">
                  <c:v>3.0940001010894775</c:v>
                </c:pt>
                <c:pt idx="3">
                  <c:v>4.1736001968383789</c:v>
                </c:pt>
                <c:pt idx="4">
                  <c:v>3.1840000152587891</c:v>
                </c:pt>
                <c:pt idx="5">
                  <c:v>4.5455999374389648</c:v>
                </c:pt>
                <c:pt idx="6">
                  <c:v>1.9779999256134033</c:v>
                </c:pt>
                <c:pt idx="7">
                  <c:v>3.9556000232696533</c:v>
                </c:pt>
                <c:pt idx="8">
                  <c:v>2.9103999137878418</c:v>
                </c:pt>
                <c:pt idx="9">
                  <c:v>5.4028000831604004</c:v>
                </c:pt>
                <c:pt idx="10">
                  <c:v>5.603600025177002</c:v>
                </c:pt>
                <c:pt idx="11">
                  <c:v>2.8092000484466553</c:v>
                </c:pt>
                <c:pt idx="12">
                  <c:v>4.7740001678466797</c:v>
                </c:pt>
                <c:pt idx="13">
                  <c:v>1.8272000551223755</c:v>
                </c:pt>
                <c:pt idx="14">
                  <c:v>3.9127998352050781</c:v>
                </c:pt>
                <c:pt idx="15">
                  <c:v>2.9935998916625977</c:v>
                </c:pt>
                <c:pt idx="16">
                  <c:v>3.8423998355865479</c:v>
                </c:pt>
              </c:numCache>
            </c:numRef>
          </c:xVal>
          <c:yVal>
            <c:numRef>
              <c:f>Sheet1!$B$85:$B$101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EC-4403-AB05-60B4CA154CF7}"/>
            </c:ext>
          </c:extLst>
        </c:ser>
        <c:ser>
          <c:idx val="2"/>
          <c:order val="2"/>
          <c:tx>
            <c:v>No PV line</c:v>
          </c:tx>
          <c:marker>
            <c:symbol val="none"/>
          </c:marker>
          <c:dPt>
            <c:idx val="1"/>
            <c:bubble3D val="0"/>
            <c:spPr>
              <a:ln w="381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EC-4403-AB05-60B4CA154CF7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-0.8551126</c:v>
                </c:pt>
                <c:pt idx="1">
                  <c:v>7.0374979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9EC-4403-AB05-60B4CA154CF7}"/>
            </c:ext>
          </c:extLst>
        </c:ser>
        <c:ser>
          <c:idx val="3"/>
          <c:order val="3"/>
          <c:tx>
            <c:v>PV line</c:v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"/>
            <c:bubble3D val="0"/>
            <c:spPr>
              <a:ln w="38100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8CA-4219-89C0-9C55787DC72D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Sheet1!$H$2:$H$3</c:f>
              <c:numCache>
                <c:formatCode>General</c:formatCode>
                <c:ptCount val="2"/>
                <c:pt idx="0">
                  <c:v>-0.58745069999999999</c:v>
                </c:pt>
                <c:pt idx="1">
                  <c:v>6.5319415000000003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9EC-4403-AB05-60B4CA154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2296"/>
        <c:axId val="362862688"/>
      </c:scatterChart>
      <c:valAx>
        <c:axId val="362862296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2688"/>
        <c:crosses val="autoZero"/>
        <c:crossBetween val="midCat"/>
      </c:valAx>
      <c:valAx>
        <c:axId val="362862688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62862296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645123074989699E-2"/>
          <c:y val="3.2098099415204702E-2"/>
          <c:w val="0.91046612645179004"/>
          <c:h val="0.89124239766081903"/>
        </c:manualLayout>
      </c:layout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rgbClr val="D4582A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0</c:v>
                </c:pt>
                <c:pt idx="6">
                  <c:v>4.1965989430738517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0</c:v>
                </c:pt>
                <c:pt idx="18">
                  <c:v>1.4182287387498658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0</c:v>
                </c:pt>
                <c:pt idx="24">
                  <c:v>0.61528033309204733</c:v>
                </c:pt>
                <c:pt idx="25">
                  <c:v>0.61528033309204733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58-42BE-97EF-689EEF01EB9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E07F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5.0469930975767481</c:v>
                </c:pt>
                <c:pt idx="1">
                  <c:v>5.0469930975767481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58-42BE-97EF-689EEF01EB9C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Smallest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0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8-42BE-97EF-689EEF01E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863864"/>
        <c:axId val="309773856"/>
      </c:areaChart>
      <c:scatterChart>
        <c:scatterStyle val="lineMarker"/>
        <c:varyColors val="0"/>
        <c:ser>
          <c:idx val="3"/>
          <c:order val="3"/>
          <c:tx>
            <c:v>Lines1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Sheet1!$T$21:$T$48</c:f>
              <c:numCache>
                <c:formatCode>General</c:formatCode>
                <c:ptCount val="28"/>
                <c:pt idx="0">
                  <c:v>0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4.8480911208978075</c:v>
                </c:pt>
                <c:pt idx="6">
                  <c:v>0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4.1965989430738517</c:v>
                </c:pt>
                <c:pt idx="12">
                  <c:v>0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1.3045589970958478</c:v>
                </c:pt>
                <c:pt idx="18">
                  <c:v>0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1.4182287387498658</c:v>
                </c:pt>
                <c:pt idx="24">
                  <c:v>0</c:v>
                </c:pt>
                <c:pt idx="25">
                  <c:v>0.61528033309204733</c:v>
                </c:pt>
                <c:pt idx="26">
                  <c:v>0.61528033309204733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A58-42BE-97EF-689EEF01EB9C}"/>
            </c:ext>
          </c:extLst>
        </c:ser>
        <c:ser>
          <c:idx val="4"/>
          <c:order val="4"/>
          <c:tx>
            <c:v>Lines 2</c:v>
          </c:tx>
          <c:spPr>
            <a:ln w="38100" cap="flat">
              <a:solidFill>
                <a:srgbClr val="FFC35A"/>
              </a:solidFill>
              <a:miter lim="800000"/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Sheet1!$U$21:$U$48</c:f>
              <c:numCache>
                <c:formatCode>General</c:formatCode>
                <c:ptCount val="28"/>
                <c:pt idx="0">
                  <c:v>0</c:v>
                </c:pt>
                <c:pt idx="1">
                  <c:v>5.0469930975767481</c:v>
                </c:pt>
                <c:pt idx="2">
                  <c:v>5.0469930975767481</c:v>
                </c:pt>
                <c:pt idx="3">
                  <c:v>0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3.6895221063158834</c:v>
                </c:pt>
                <c:pt idx="9">
                  <c:v>0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1.7260427395988516</c:v>
                </c:pt>
                <c:pt idx="15">
                  <c:v>0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0.84000637836091152</c:v>
                </c:pt>
                <c:pt idx="21">
                  <c:v>0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A58-42BE-97EF-689EEF01EB9C}"/>
            </c:ext>
          </c:extLst>
        </c:ser>
        <c:ser>
          <c:idx val="5"/>
          <c:order val="5"/>
          <c:tx>
            <c:v>X-axis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Sheet1!$X$21:$X$22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Sheet1!$Y$21:$Y$22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92-4366-B483-18D61620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4640"/>
        <c:axId val="309774248"/>
      </c:scatterChart>
      <c:dateAx>
        <c:axId val="362863864"/>
        <c:scaling>
          <c:orientation val="minMax"/>
          <c:max val="100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09773856"/>
        <c:crosses val="autoZero"/>
        <c:auto val="0"/>
        <c:lblOffset val="100"/>
        <c:baseTimeUnit val="days"/>
        <c:majorUnit val="200"/>
        <c:majorTimeUnit val="days"/>
      </c:dateAx>
      <c:valAx>
        <c:axId val="309773856"/>
        <c:scaling>
          <c:orientation val="minMax"/>
          <c:max val="5.0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863864"/>
        <c:crosses val="autoZero"/>
        <c:crossBetween val="midCat"/>
      </c:valAx>
      <c:valAx>
        <c:axId val="309774248"/>
        <c:scaling>
          <c:orientation val="minMax"/>
          <c:max val="5.08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09774640"/>
        <c:crosses val="max"/>
        <c:crossBetween val="midCat"/>
      </c:valAx>
      <c:valAx>
        <c:axId val="309774640"/>
        <c:scaling>
          <c:orientation val="minMax"/>
          <c:max val="1001"/>
          <c:min val="0"/>
        </c:scaling>
        <c:delete val="0"/>
        <c:axPos val="t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09774248"/>
        <c:crosses val="max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1"/>
          <c:tx>
            <c:v>Current</c:v>
          </c:tx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2"/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09775424"/>
        <c:axId val="309775816"/>
      </c:barChart>
      <c:scatterChart>
        <c:scatterStyle val="lineMarker"/>
        <c:varyColors val="0"/>
        <c:ser>
          <c:idx val="2"/>
          <c:order val="0"/>
          <c:tx>
            <c:v>Gridlines</c:v>
          </c:tx>
          <c:spPr>
            <a:ln w="9525">
              <a:solidFill>
                <a:srgbClr val="FFFFFF">
                  <a:lumMod val="85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4-C707-404F-8529-61F08AD09AE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C707-404F-8529-61F08AD09AEA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DA2D-4166-A060-2C029D18E9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1-C707-404F-8529-61F08AD09AEA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A2D-4166-A060-2C029D18E9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0-C707-404F-8529-61F08AD09AEA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2D-4166-A060-2C029D18E9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3-C707-404F-8529-61F08AD09AEA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A2D-4166-A060-2C029D18E9A9}"/>
              </c:ext>
            </c:extLst>
          </c:dPt>
          <c:xVal>
            <c:numRef>
              <c:f>Sheet1!$H$3:$H$12</c:f>
              <c:numCache>
                <c:formatCode>General</c:formatCode>
                <c:ptCount val="10"/>
                <c:pt idx="0">
                  <c:v>1.25</c:v>
                </c:pt>
                <c:pt idx="1">
                  <c:v>16.75</c:v>
                </c:pt>
                <c:pt idx="2">
                  <c:v>1.25</c:v>
                </c:pt>
                <c:pt idx="3">
                  <c:v>16.75</c:v>
                </c:pt>
                <c:pt idx="4">
                  <c:v>1.25</c:v>
                </c:pt>
                <c:pt idx="5">
                  <c:v>16.75</c:v>
                </c:pt>
                <c:pt idx="6">
                  <c:v>1.25</c:v>
                </c:pt>
                <c:pt idx="7">
                  <c:v>16.75</c:v>
                </c:pt>
                <c:pt idx="8">
                  <c:v>1.25</c:v>
                </c:pt>
                <c:pt idx="9">
                  <c:v>16.75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500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  <c:pt idx="6">
                  <c:v>1500</c:v>
                </c:pt>
                <c:pt idx="7">
                  <c:v>1500</c:v>
                </c:pt>
                <c:pt idx="8">
                  <c:v>2000</c:v>
                </c:pt>
                <c:pt idx="9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C707-404F-8529-61F08AD09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5424"/>
        <c:axId val="309775816"/>
      </c:scatterChart>
      <c:catAx>
        <c:axId val="3097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5816"/>
        <c:crosses val="autoZero"/>
        <c:auto val="1"/>
        <c:lblAlgn val="ctr"/>
        <c:lblOffset val="100"/>
        <c:noMultiLvlLbl val="0"/>
      </c:catAx>
      <c:valAx>
        <c:axId val="309775816"/>
        <c:scaling>
          <c:orientation val="minMax"/>
          <c:max val="2100"/>
          <c:min val="0"/>
        </c:scaling>
        <c:delete val="0"/>
        <c:axPos val="l"/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5424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A5-4BD0-A20A-EE83F279D9B8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A5-4BD0-A20A-EE83F279D9B8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EA5-4BD0-A20A-EE83F279D9B8}"/>
              </c:ext>
            </c:extLst>
          </c:dPt>
          <c:dPt>
            <c:idx val="1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0EA5-4BD0-A20A-EE83F279D9B8}"/>
              </c:ext>
            </c:extLst>
          </c:dPt>
          <c:dPt>
            <c:idx val="1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EA5-4BD0-A20A-EE83F279D9B8}"/>
            </c:ext>
          </c:extLst>
        </c:ser>
        <c:ser>
          <c:idx val="1"/>
          <c:order val="1"/>
          <c:spPr>
            <a:solidFill>
              <a:srgbClr val="CF909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BE6C-435F-BC32-B59D202A3AD0}"/>
              </c:ext>
            </c:extLst>
          </c:dPt>
          <c:dPt>
            <c:idx val="2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C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BE6C-435F-BC32-B59D202A3AD0}"/>
              </c:ext>
            </c:extLst>
          </c:dPt>
          <c:dPt>
            <c:idx val="6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0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BE6C-435F-BC32-B59D202A3AD0}"/>
              </c:ext>
            </c:extLst>
          </c:dPt>
          <c:dPt>
            <c:idx val="10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4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8-BE6C-435F-BC32-B59D202A3AD0}"/>
              </c:ext>
            </c:extLst>
          </c:dPt>
          <c:dPt>
            <c:idx val="14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8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09776600"/>
        <c:axId val="309776992"/>
      </c:barChart>
      <c:scatterChart>
        <c:scatterStyle val="lineMarker"/>
        <c:varyColors val="0"/>
        <c:ser>
          <c:idx val="2"/>
          <c:order val="2"/>
          <c:tx>
            <c:v>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Sheet1!$H$3:$H$4</c:f>
              <c:numCache>
                <c:formatCode>General</c:formatCode>
                <c:ptCount val="2"/>
                <c:pt idx="0">
                  <c:v>1.25</c:v>
                </c:pt>
                <c:pt idx="1">
                  <c:v>17</c:v>
                </c:pt>
              </c:numCache>
            </c:numRef>
          </c:xVal>
          <c:yVal>
            <c:numRef>
              <c:f>Sheet1!$G$3:$G$4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5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76600"/>
        <c:axId val="309776992"/>
      </c:scatterChart>
      <c:catAx>
        <c:axId val="30977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6992"/>
        <c:crosses val="autoZero"/>
        <c:auto val="1"/>
        <c:lblAlgn val="ctr"/>
        <c:lblOffset val="100"/>
        <c:noMultiLvlLbl val="0"/>
      </c:catAx>
      <c:valAx>
        <c:axId val="309776992"/>
        <c:scaling>
          <c:orientation val="minMax"/>
          <c:max val="21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6600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055643044619426"/>
          <c:h val="0.83585331000291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Brown coal ($6)</c:v>
                </c:pt>
              </c:strCache>
            </c:strRef>
          </c:tx>
          <c:spPr>
            <a:ln w="381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64</c:v>
                </c:pt>
                <c:pt idx="2">
                  <c:v>76</c:v>
                </c:pt>
                <c:pt idx="3">
                  <c:v>88</c:v>
                </c:pt>
                <c:pt idx="4">
                  <c:v>100</c:v>
                </c:pt>
                <c:pt idx="5">
                  <c:v>112</c:v>
                </c:pt>
                <c:pt idx="6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9-44DD-8553-0ADA39C8E0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coal ($80)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</c:v>
                </c:pt>
                <c:pt idx="1">
                  <c:v>79</c:v>
                </c:pt>
                <c:pt idx="2">
                  <c:v>87</c:v>
                </c:pt>
                <c:pt idx="3">
                  <c:v>95</c:v>
                </c:pt>
                <c:pt idx="4">
                  <c:v>103</c:v>
                </c:pt>
                <c:pt idx="5">
                  <c:v>111</c:v>
                </c:pt>
                <c:pt idx="6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9-44DD-8553-0ADA39C8E0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Gas ($4)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49.5</c:v>
                </c:pt>
                <c:pt idx="1">
                  <c:v>53.5</c:v>
                </c:pt>
                <c:pt idx="2">
                  <c:v>57.5</c:v>
                </c:pt>
                <c:pt idx="3">
                  <c:v>61.5</c:v>
                </c:pt>
                <c:pt idx="4">
                  <c:v>65.5</c:v>
                </c:pt>
                <c:pt idx="5">
                  <c:v>69.5</c:v>
                </c:pt>
                <c:pt idx="6">
                  <c:v>73.5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49-44DD-8553-0ADA39C8E0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Gas ($9)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85.75</c:v>
                </c:pt>
                <c:pt idx="1">
                  <c:v>89.75</c:v>
                </c:pt>
                <c:pt idx="2">
                  <c:v>93.75</c:v>
                </c:pt>
                <c:pt idx="3">
                  <c:v>97.75</c:v>
                </c:pt>
                <c:pt idx="4">
                  <c:v>101.75</c:v>
                </c:pt>
                <c:pt idx="5">
                  <c:v>105.75</c:v>
                </c:pt>
                <c:pt idx="6">
                  <c:v>109.75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49-44DD-8553-0ADA39C8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777384"/>
        <c:axId val="196106928"/>
      </c:lineChart>
      <c:catAx>
        <c:axId val="309777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6106928"/>
        <c:crosses val="autoZero"/>
        <c:auto val="1"/>
        <c:lblAlgn val="ctr"/>
        <c:lblOffset val="100"/>
        <c:noMultiLvlLbl val="0"/>
      </c:catAx>
      <c:valAx>
        <c:axId val="196106928"/>
        <c:scaling>
          <c:orientation val="minMax"/>
          <c:max val="12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9777384"/>
        <c:crosses val="autoZero"/>
        <c:crossBetween val="midCat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20.899999999999991</c:v>
                </c:pt>
                <c:pt idx="2">
                  <c:v>39.599999999999994</c:v>
                </c:pt>
                <c:pt idx="3">
                  <c:v>56.099999999999994</c:v>
                </c:pt>
                <c:pt idx="4">
                  <c:v>70.400000000000006</c:v>
                </c:pt>
                <c:pt idx="5">
                  <c:v>82.5</c:v>
                </c:pt>
                <c:pt idx="6">
                  <c:v>92.4</c:v>
                </c:pt>
                <c:pt idx="7">
                  <c:v>100.1</c:v>
                </c:pt>
                <c:pt idx="8">
                  <c:v>105.6</c:v>
                </c:pt>
                <c:pt idx="9">
                  <c:v>108.9</c:v>
                </c:pt>
                <c:pt idx="10">
                  <c:v>110</c:v>
                </c:pt>
                <c:pt idx="11">
                  <c:v>108.9</c:v>
                </c:pt>
                <c:pt idx="12">
                  <c:v>105.6</c:v>
                </c:pt>
                <c:pt idx="13">
                  <c:v>100.1</c:v>
                </c:pt>
                <c:pt idx="14">
                  <c:v>92.4</c:v>
                </c:pt>
                <c:pt idx="15">
                  <c:v>82.5</c:v>
                </c:pt>
                <c:pt idx="16">
                  <c:v>70.400000000000006</c:v>
                </c:pt>
                <c:pt idx="17">
                  <c:v>56.099999999999994</c:v>
                </c:pt>
                <c:pt idx="18">
                  <c:v>39.599999999999994</c:v>
                </c:pt>
                <c:pt idx="19">
                  <c:v>20.899999999999991</c:v>
                </c:pt>
                <c:pt idx="20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C5C7-4E80-991C-4B7B2DC06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39304"/>
        <c:axId val="360939696"/>
      </c:lineChart>
      <c:catAx>
        <c:axId val="360939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 density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39696"/>
        <c:crosses val="autoZero"/>
        <c:auto val="1"/>
        <c:lblAlgn val="ctr"/>
        <c:lblOffset val="100"/>
        <c:noMultiLvlLbl val="0"/>
      </c:catAx>
      <c:valAx>
        <c:axId val="3609396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Traffic</a:t>
                </a:r>
                <a:r>
                  <a:rPr lang="en-AU" baseline="0" dirty="0"/>
                  <a:t> throughput</a:t>
                </a:r>
                <a:endParaRPr lang="en-A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60939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047-439D-AEDF-91DEE8AB3C4D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047-439D-AEDF-91DEE8AB3C4D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E-E1E4-4BDA-A1B5-33B5C31BDCC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9047-439D-AEDF-91DEE8AB3C4D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D-E1E4-4BDA-A1B5-33B5C31BDCC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9047-439D-AEDF-91DEE8AB3C4D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C-E1E4-4BDA-A1B5-33B5C31BDCC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9047-439D-AEDF-91DEE8AB3C4D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B-E1E4-4BDA-A1B5-33B5C31BDCC8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9047-439D-AEDF-91DEE8AB3C4D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A-E1E4-4BDA-A1B5-33B5C31BDCC8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-0.75</c:v>
                </c:pt>
                <c:pt idx="1">
                  <c:v>-0.75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047-439D-AEDF-91DEE8AB3C4D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-0.75</c:v>
                </c:pt>
                <c:pt idx="1">
                  <c:v>-0.75</c:v>
                </c:pt>
                <c:pt idx="2">
                  <c:v>-0.75</c:v>
                </c:pt>
                <c:pt idx="3">
                  <c:v>-0.75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047-439D-AEDF-91DEE8AB3C4D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0F-9047-439D-AEDF-91DEE8AB3C4D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047-439D-AEDF-91DEE8AB3C4D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1-9047-439D-AEDF-91DEE8AB3C4D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3-9047-439D-AEDF-91DEE8AB3C4D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5-9047-439D-AEDF-91DEE8AB3C4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7-9047-439D-AEDF-91DEE8AB3C4D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047-439D-AEDF-91DEE8AB3C4D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9047-439D-AEDF-91DEE8AB3C4D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9047-439D-AEDF-91DEE8AB3C4D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9047-439D-AEDF-91DEE8AB3C4D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9047-439D-AEDF-91DEE8AB3C4D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047-439D-AEDF-91DEE8AB3C4D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1-9047-439D-AEDF-91DEE8AB3C4D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9047-439D-AEDF-91DEE8AB3C4D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9047-439D-AEDF-91DEE8AB3C4D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9047-439D-AEDF-91DEE8AB3C4D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047-439D-AEDF-91DEE8AB3C4D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9047-439D-AEDF-91DEE8AB3C4D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B-9047-439D-AEDF-91DEE8AB3C4D}"/>
              </c:ext>
            </c:extLst>
          </c:dPt>
          <c:x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1.4777848007684542</c:v>
                </c:pt>
                <c:pt idx="1">
                  <c:v>1.9508521482277403</c:v>
                </c:pt>
                <c:pt idx="2">
                  <c:v>2.9010464182466014</c:v>
                </c:pt>
                <c:pt idx="3">
                  <c:v>3.9874711539455348</c:v>
                </c:pt>
                <c:pt idx="4">
                  <c:v>4.7034721065292473</c:v>
                </c:pt>
                <c:pt idx="5">
                  <c:v>3.1099891708738472</c:v>
                </c:pt>
                <c:pt idx="6">
                  <c:v>3.5872931963952905</c:v>
                </c:pt>
                <c:pt idx="7">
                  <c:v>4.7212549319023456</c:v>
                </c:pt>
                <c:pt idx="8">
                  <c:v>6.6064782936368598</c:v>
                </c:pt>
                <c:pt idx="9">
                  <c:v>7.7735353638593621</c:v>
                </c:pt>
                <c:pt idx="10">
                  <c:v>4.2545539357817868</c:v>
                </c:pt>
                <c:pt idx="11">
                  <c:v>4.8458960728282747</c:v>
                </c:pt>
                <c:pt idx="12">
                  <c:v>6.586790872213677</c:v>
                </c:pt>
                <c:pt idx="13">
                  <c:v>8.8873494981981302</c:v>
                </c:pt>
                <c:pt idx="14">
                  <c:v>10.308832593688363</c:v>
                </c:pt>
                <c:pt idx="15">
                  <c:v>5.5586314365439797</c:v>
                </c:pt>
                <c:pt idx="16">
                  <c:v>6.4563553118419694</c:v>
                </c:pt>
                <c:pt idx="17">
                  <c:v>8.4511407043714044</c:v>
                </c:pt>
                <c:pt idx="18">
                  <c:v>10.873607680227833</c:v>
                </c:pt>
                <c:pt idx="19">
                  <c:v>12.277374761043736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9047-439D-AEDF-91DEE8AB3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6728"/>
        <c:axId val="361667120"/>
      </c:scatterChart>
      <c:valAx>
        <c:axId val="361666728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7120"/>
        <c:crossesAt val="275"/>
        <c:crossBetween val="midCat"/>
        <c:majorUnit val="1"/>
      </c:valAx>
      <c:valAx>
        <c:axId val="361667120"/>
        <c:scaling>
          <c:orientation val="minMax"/>
          <c:max val="15"/>
          <c:min val="-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666728"/>
        <c:crossesAt val="0.5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701-4C4D-918A-7DBD2AFA6D6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7701-4C4D-918A-7DBD2AFA6D6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6-0EB8-43FB-B5FE-71A327E7EDD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7701-4C4D-918A-7DBD2AFA6D6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5-0EB8-43FB-B5FE-71A327E7EDD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7701-4C4D-918A-7DBD2AFA6D6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4-0EB8-43FB-B5FE-71A327E7EDD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7701-4C4D-918A-7DBD2AFA6D6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3-0EB8-43FB-B5FE-71A327E7EDDC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7701-4C4D-918A-7DBD2AFA6D6F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2-0EB8-43FB-B5FE-71A327E7EDDC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275</c:v>
                </c:pt>
                <c:pt idx="1">
                  <c:v>275</c:v>
                </c:pt>
                <c:pt idx="2">
                  <c:v>300</c:v>
                </c:pt>
                <c:pt idx="3">
                  <c:v>300</c:v>
                </c:pt>
                <c:pt idx="4">
                  <c:v>400</c:v>
                </c:pt>
                <c:pt idx="5">
                  <c:v>400</c:v>
                </c:pt>
                <c:pt idx="6">
                  <c:v>500</c:v>
                </c:pt>
                <c:pt idx="7">
                  <c:v>500</c:v>
                </c:pt>
                <c:pt idx="8">
                  <c:v>600</c:v>
                </c:pt>
                <c:pt idx="9">
                  <c:v>600</c:v>
                </c:pt>
                <c:pt idx="10">
                  <c:v>700</c:v>
                </c:pt>
                <c:pt idx="11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701-4C4D-918A-7DBD2AFA6D6F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6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275</c:v>
                </c:pt>
                <c:pt idx="1">
                  <c:v>275</c:v>
                </c:pt>
                <c:pt idx="2">
                  <c:v>275</c:v>
                </c:pt>
                <c:pt idx="3">
                  <c:v>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701-4C4D-918A-7DBD2AFA6D6F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7701-4C4D-918A-7DBD2AFA6D6F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7701-4C4D-918A-7DBD2AFA6D6F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7701-4C4D-918A-7DBD2AFA6D6F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4-7701-4C4D-918A-7DBD2AFA6D6F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7701-4C4D-918A-7DBD2AFA6D6F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C-7701-4C4D-918A-7DBD2AFA6D6F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7701-4C4D-918A-7DBD2AFA6D6F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8-7701-4C4D-918A-7DBD2AFA6D6F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2-7701-4C4D-918A-7DBD2AFA6D6F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1-7701-4C4D-918A-7DBD2AFA6D6F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7701-4C4D-918A-7DBD2AFA6D6F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7701-4C4D-918A-7DBD2AFA6D6F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7-7701-4C4D-918A-7DBD2AFA6D6F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0-7701-4C4D-918A-7DBD2AFA6D6F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7701-4C4D-918A-7DBD2AFA6D6F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A-7701-4C4D-918A-7DBD2AFA6D6F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7701-4C4D-918A-7DBD2AFA6D6F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6-7701-4C4D-918A-7DBD2AFA6D6F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E-7701-4C4D-918A-7DBD2AFA6D6F}"/>
              </c:ext>
            </c:extLst>
          </c:dPt>
          <c:dPt>
            <c:idx val="2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7701-4C4D-918A-7DBD2AFA6D6F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7701-4C4D-918A-7DBD2AFA6D6F}"/>
              </c:ext>
            </c:extLst>
          </c:dPt>
          <c:dPt>
            <c:idx val="2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7701-4C4D-918A-7DBD2AFA6D6F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7701-4C4D-918A-7DBD2AFA6D6F}"/>
              </c:ext>
            </c:extLst>
          </c:dPt>
          <c:dPt>
            <c:idx val="2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6-7701-4C4D-918A-7DBD2AFA6D6F}"/>
              </c:ext>
            </c:extLst>
          </c:dPt>
          <c:xVal>
            <c:numRef>
              <c:f>Sheet1!$C$2:$C$26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316.918212890625</c:v>
                </c:pt>
                <c:pt idx="1">
                  <c:v>343.62752723693848</c:v>
                </c:pt>
                <c:pt idx="2">
                  <c:v>396.51791381835938</c:v>
                </c:pt>
                <c:pt idx="3">
                  <c:v>450.64937782287598</c:v>
                </c:pt>
                <c:pt idx="4">
                  <c:v>479.37088394165039</c:v>
                </c:pt>
                <c:pt idx="5">
                  <c:v>407.65662384033203</c:v>
                </c:pt>
                <c:pt idx="6">
                  <c:v>431.92307662963867</c:v>
                </c:pt>
                <c:pt idx="7">
                  <c:v>479.99822998046875</c:v>
                </c:pt>
                <c:pt idx="8">
                  <c:v>531.30307006835938</c:v>
                </c:pt>
                <c:pt idx="9">
                  <c:v>558.03205108642578</c:v>
                </c:pt>
                <c:pt idx="10">
                  <c:v>462.15299987792969</c:v>
                </c:pt>
                <c:pt idx="11">
                  <c:v>484.28313064575195</c:v>
                </c:pt>
                <c:pt idx="12">
                  <c:v>530.84429931640625</c:v>
                </c:pt>
                <c:pt idx="13">
                  <c:v>582.31101989746094</c:v>
                </c:pt>
                <c:pt idx="14">
                  <c:v>611.56750106811523</c:v>
                </c:pt>
                <c:pt idx="15">
                  <c:v>505.62937545776367</c:v>
                </c:pt>
                <c:pt idx="16">
                  <c:v>527.79667282104492</c:v>
                </c:pt>
                <c:pt idx="17">
                  <c:v>572.97393798828125</c:v>
                </c:pt>
                <c:pt idx="18">
                  <c:v>622.9193172454834</c:v>
                </c:pt>
                <c:pt idx="19">
                  <c:v>651.06670761108398</c:v>
                </c:pt>
                <c:pt idx="20">
                  <c:v>610</c:v>
                </c:pt>
                <c:pt idx="21">
                  <c:v>630</c:v>
                </c:pt>
                <c:pt idx="22">
                  <c:v>650</c:v>
                </c:pt>
                <c:pt idx="23">
                  <c:v>670</c:v>
                </c:pt>
                <c:pt idx="24">
                  <c:v>690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701-4C4D-918A-7DBD2AFA6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7904"/>
        <c:axId val="361668296"/>
      </c:scatterChart>
      <c:valAx>
        <c:axId val="361667904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8296"/>
        <c:crossesAt val="275"/>
        <c:crossBetween val="midCat"/>
        <c:majorUnit val="1"/>
      </c:valAx>
      <c:valAx>
        <c:axId val="361668296"/>
        <c:scaling>
          <c:orientation val="minMax"/>
          <c:max val="700"/>
          <c:min val="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1667904"/>
        <c:crossesAt val="0.5"/>
        <c:crossBetween val="midCat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82C-4F06-A606-BFA901CC1788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9F1-4BD4-9D0D-7B57C14E06A0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82C-4F06-A606-BFA901CC178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9F1-4BD4-9D0D-7B57C14E06A0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82C-4F06-A606-BFA901CC178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9F1-4BD4-9D0D-7B57C14E06A0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82C-4F06-A606-BFA901CC178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9F1-4BD4-9D0D-7B57C14E06A0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9F1-4BD4-9D0D-7B57C14E06A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6.1023166866514291</c:v>
                </c:pt>
                <c:pt idx="2">
                  <c:v>8.05528871697976</c:v>
                </c:pt>
                <c:pt idx="3">
                  <c:v>10.258028901194038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9F1-4BD4-9D0D-7B57C14E06A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6.6779685309239456</c:v>
                </c:pt>
                <c:pt idx="2">
                  <c:v>8.7189501212904084</c:v>
                </c:pt>
                <c:pt idx="3">
                  <c:v>10.904816897536834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9F1-4BD4-9D0D-7B57C14E06A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7.8215417129688189</c:v>
                </c:pt>
                <c:pt idx="2">
                  <c:v>10.20298078046102</c:v>
                </c:pt>
                <c:pt idx="3">
                  <c:v>12.690616389600125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9F1-4BD4-9D0D-7B57C14E06A0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9F1-4BD4-9D0D-7B57C14E0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69080"/>
        <c:axId val="361669472"/>
      </c:scatterChart>
      <c:valAx>
        <c:axId val="361669080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61669472"/>
        <c:crossesAt val="1.5"/>
        <c:crossBetween val="midCat"/>
        <c:minorUnit val="1"/>
      </c:valAx>
      <c:valAx>
        <c:axId val="361669472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61669080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36-425D-8194-241C2CBE538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071-48A6-98E8-E7BD973AB0E8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36-425D-8194-241C2CBE538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0071-48A6-98E8-E7BD973AB0E8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36-425D-8194-241C2CBE538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0071-48A6-98E8-E7BD973AB0E8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36-425D-8194-241C2CBE538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0071-48A6-98E8-E7BD973AB0E8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071-48A6-98E8-E7BD973AB0E8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4.7565260595695857</c:v>
                </c:pt>
                <c:pt idx="2">
                  <c:v>6.4011595534708725</c:v>
                </c:pt>
                <c:pt idx="3">
                  <c:v>8.5678776116653204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071-48A6-98E8-E7BD973AB0E8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5.0851782391759413</c:v>
                </c:pt>
                <c:pt idx="2">
                  <c:v>6.8641686455934394</c:v>
                </c:pt>
                <c:pt idx="3">
                  <c:v>9.1073835986278162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071-48A6-98E8-E7BD973AB0E8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5.7495692898753283</c:v>
                </c:pt>
                <c:pt idx="2">
                  <c:v>7.9335283605297011</c:v>
                </c:pt>
                <c:pt idx="3">
                  <c:v>10.540097913783807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071-48A6-98E8-E7BD973AB0E8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071-48A6-98E8-E7BD973AB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42536"/>
        <c:axId val="201442928"/>
      </c:scatterChart>
      <c:valAx>
        <c:axId val="201442536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1442928"/>
        <c:crossesAt val="1.5"/>
        <c:crossBetween val="midCat"/>
        <c:minorUnit val="1"/>
      </c:valAx>
      <c:valAx>
        <c:axId val="201442928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1442536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6AD-4D4C-AB2D-3B4D769E26C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1E80-4DFF-AE95-F73FA683F675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6AD-4D4C-AB2D-3B4D769E26C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1E80-4DFF-AE95-F73FA683F675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6AD-4D4C-AB2D-3B4D769E26C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1E80-4DFF-AE95-F73FA683F675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6AD-4D4C-AB2D-3B4D769E26C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1E80-4DFF-AE95-F73FA683F675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80-4DFF-AE95-F73FA683F67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3.9466268018112731</c:v>
                </c:pt>
                <c:pt idx="2">
                  <c:v>5.0901668283025483</c:v>
                </c:pt>
                <c:pt idx="3">
                  <c:v>7.2303938758839683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BBE-44CF-AEED-AE07F14A990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4.1777213551398402</c:v>
                </c:pt>
                <c:pt idx="2">
                  <c:v>5.5360318069292056</c:v>
                </c:pt>
                <c:pt idx="3">
                  <c:v>7.7144025301321779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BBE-44CF-AEED-AE07F14A990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4.5072281145619337</c:v>
                </c:pt>
                <c:pt idx="2">
                  <c:v>6.2802604223303744</c:v>
                </c:pt>
                <c:pt idx="3">
                  <c:v>8.8017570811361718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BBE-44CF-AEED-AE07F14A9904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4BBE-44CF-AEED-AE07F14A9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43712"/>
        <c:axId val="201444104"/>
      </c:scatterChart>
      <c:valAx>
        <c:axId val="201443712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1444104"/>
        <c:crossesAt val="1.5"/>
        <c:crossBetween val="midCat"/>
        <c:minorUnit val="1"/>
      </c:valAx>
      <c:valAx>
        <c:axId val="201444104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01443712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615-4E32-A3C2-F0EB929ED059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615-4E32-A3C2-F0EB929ED059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15-4E32-A3C2-F0EB929ED059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15-4E32-A3C2-F0EB929ED059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15-4E32-A3C2-F0EB929ED059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15-4E32-A3C2-F0EB929ED059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200925096"/>
        <c:axId val="200925488"/>
      </c:barChart>
      <c:scatterChart>
        <c:scatterStyle val="lineMarker"/>
        <c:varyColors val="0"/>
        <c:ser>
          <c:idx val="1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657A-4837-84A5-0990358EAF9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1615-4E32-A3C2-F0EB929ED05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657A-4837-84A5-0990358EAF9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1615-4E32-A3C2-F0EB929ED05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57A-4837-84A5-0990358EAF91}"/>
              </c:ext>
            </c:extLst>
          </c:dPt>
          <c:x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0.5</c:v>
                </c:pt>
                <c:pt idx="1">
                  <c:v>8.5</c:v>
                </c:pt>
                <c:pt idx="2">
                  <c:v>0.5</c:v>
                </c:pt>
                <c:pt idx="3">
                  <c:v>8.5</c:v>
                </c:pt>
                <c:pt idx="4">
                  <c:v>0.5</c:v>
                </c:pt>
                <c:pt idx="5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615-4E32-A3C2-F0EB929ED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228792"/>
        <c:axId val="200925880"/>
      </c:scatterChart>
      <c:catAx>
        <c:axId val="2009250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0925488"/>
        <c:crosses val="autoZero"/>
        <c:auto val="1"/>
        <c:lblAlgn val="ctr"/>
        <c:lblOffset val="100"/>
        <c:noMultiLvlLbl val="0"/>
      </c:catAx>
      <c:valAx>
        <c:axId val="200925488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00925096"/>
        <c:crosses val="max"/>
        <c:crossBetween val="between"/>
        <c:majorUnit val="20"/>
      </c:valAx>
      <c:valAx>
        <c:axId val="200925880"/>
        <c:scaling>
          <c:orientation val="minMax"/>
          <c:max val="8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99228792"/>
        <c:crosses val="max"/>
        <c:crossBetween val="midCat"/>
      </c:valAx>
      <c:valAx>
        <c:axId val="299228792"/>
        <c:scaling>
          <c:orientation val="minMax"/>
          <c:max val="62"/>
          <c:min val="-20"/>
        </c:scaling>
        <c:delete val="1"/>
        <c:axPos val="t"/>
        <c:numFmt formatCode="General" sourceLinked="1"/>
        <c:majorTickMark val="out"/>
        <c:minorTickMark val="none"/>
        <c:tickLblPos val="nextTo"/>
        <c:crossAx val="200925880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A59-49E1-AD63-2596F953687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A59-49E1-AD63-2596F953687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A59-49E1-AD63-2596F953687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A59-49E1-AD63-2596F953687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A59-49E1-AD63-2596F953687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59-49E1-AD63-2596F953687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59-49E1-AD63-2596F9536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299229576"/>
        <c:axId val="299229968"/>
      </c:barChart>
      <c:catAx>
        <c:axId val="2992295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229968"/>
        <c:crosses val="autoZero"/>
        <c:auto val="1"/>
        <c:lblAlgn val="ctr"/>
        <c:lblOffset val="100"/>
        <c:noMultiLvlLbl val="0"/>
      </c:catAx>
      <c:valAx>
        <c:axId val="299229968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229576"/>
        <c:crosses val="max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D4F-4511-A783-8B295C8CAAF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D4F-4511-A783-8B295C8CAAF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D4F-4511-A783-8B295C8CAAF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D4F-4511-A783-8B295C8CAAF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D4F-4511-A783-8B295C8CAAF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D4F-4511-A783-8B295C8CAAF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Comm. &amp; pers. serv.</c:v>
                </c:pt>
                <c:pt idx="4">
                  <c:v>Clerical &amp; admin.</c:v>
                </c:pt>
                <c:pt idx="5">
                  <c:v>Machin.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17.5</c:v>
                </c:pt>
                <c:pt idx="2">
                  <c:v>22</c:v>
                </c:pt>
                <c:pt idx="3">
                  <c:v>24</c:v>
                </c:pt>
                <c:pt idx="4">
                  <c:v>17</c:v>
                </c:pt>
                <c:pt idx="5">
                  <c:v>23.5</c:v>
                </c:pt>
                <c:pt idx="6">
                  <c:v>24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4F-4511-A783-8B295C8CA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62342192"/>
        <c:axId val="362342584"/>
      </c:barChart>
      <c:catAx>
        <c:axId val="36234219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2584"/>
        <c:crosses val="autoZero"/>
        <c:auto val="1"/>
        <c:lblAlgn val="ctr"/>
        <c:lblOffset val="100"/>
        <c:noMultiLvlLbl val="0"/>
      </c:catAx>
      <c:valAx>
        <c:axId val="362342584"/>
        <c:scaling>
          <c:orientation val="minMax"/>
          <c:max val="30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2192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269129035015499E-2"/>
          <c:y val="3.5769143043336601E-2"/>
          <c:w val="0.92982924887356599"/>
          <c:h val="0.87246366894754002"/>
        </c:manualLayout>
      </c:layout>
      <c:areaChart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noFill/>
            <a:ln w="5080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1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C-4C1F-B876-AB2F005CE619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Savings gap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3175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4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6.2</c:v>
                </c:pt>
                <c:pt idx="1">
                  <c:v>4.3123809523809511</c:v>
                </c:pt>
                <c:pt idx="2">
                  <c:v>6.0590476190476181</c:v>
                </c:pt>
                <c:pt idx="3">
                  <c:v>5.9060000000000006</c:v>
                </c:pt>
                <c:pt idx="4">
                  <c:v>3.9278947368421058</c:v>
                </c:pt>
                <c:pt idx="5">
                  <c:v>4.3778947368421051</c:v>
                </c:pt>
                <c:pt idx="6">
                  <c:v>0.3054761904761909</c:v>
                </c:pt>
                <c:pt idx="7">
                  <c:v>2.8583333333333325</c:v>
                </c:pt>
                <c:pt idx="8">
                  <c:v>1.9750000000000005</c:v>
                </c:pt>
                <c:pt idx="9">
                  <c:v>3.7004999999999999</c:v>
                </c:pt>
                <c:pt idx="10">
                  <c:v>2.9518421052631569</c:v>
                </c:pt>
                <c:pt idx="11">
                  <c:v>2.3035000000000001</c:v>
                </c:pt>
                <c:pt idx="12">
                  <c:v>3.3776190476190475</c:v>
                </c:pt>
                <c:pt idx="13">
                  <c:v>1.7764285714285721</c:v>
                </c:pt>
                <c:pt idx="14">
                  <c:v>1.6857499999999992</c:v>
                </c:pt>
                <c:pt idx="15">
                  <c:v>2.6575000000000002</c:v>
                </c:pt>
                <c:pt idx="16">
                  <c:v>2.2200000000000006</c:v>
                </c:pt>
                <c:pt idx="17">
                  <c:v>2.1949999999999998</c:v>
                </c:pt>
                <c:pt idx="18">
                  <c:v>0.89749999999999996</c:v>
                </c:pt>
                <c:pt idx="19">
                  <c:v>1</c:v>
                </c:pt>
                <c:pt idx="20">
                  <c:v>1.9999999999999998</c:v>
                </c:pt>
                <c:pt idx="21">
                  <c:v>1.4999999999999998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43760"/>
        <c:axId val="299324024"/>
      </c:areaChart>
      <c:scatterChart>
        <c:scatterStyle val="lineMarker"/>
        <c:varyColors val="0"/>
        <c:ser>
          <c:idx val="2"/>
          <c:order val="0"/>
          <c:tx>
            <c:v>Arrow</c:v>
          </c:tx>
          <c:spPr>
            <a:ln w="19050">
              <a:headEnd type="triangle" w="lg" len="lg"/>
              <a:tailEnd type="triangle" w="lg" len="lg"/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  <a:headEnd type="triangle" w="lg" len="lg"/>
                <a:tailEnd type="triangle" w="lg" len="lg"/>
              </a:ln>
            </c:spPr>
            <c:extLst>
              <c:ext xmlns:c16="http://schemas.microsoft.com/office/drawing/2014/chart" uri="{C3380CC4-5D6E-409C-BE32-E72D297353CC}">
                <c16:uniqueId val="{00000007-A55C-4C1F-B876-AB2F005CE619}"/>
              </c:ext>
            </c:extLst>
          </c:dPt>
          <c:xVal>
            <c:numRef>
              <c:f>Sheet1!$F$12:$F$12</c:f>
              <c:numCache>
                <c:formatCode>m/d/yyyy</c:formatCode>
                <c:ptCount val="1"/>
                <c:pt idx="0">
                  <c:v>38353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55C-4C1F-B876-AB2F005CE619}"/>
            </c:ext>
          </c:extLst>
        </c:ser>
        <c:ser>
          <c:idx val="3"/>
          <c:order val="3"/>
          <c:tx>
            <c:v>GNS 2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A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B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A55C-4C1F-B876-AB2F005CE619}"/>
            </c:ext>
          </c:extLst>
        </c:ser>
        <c:ser>
          <c:idx val="4"/>
          <c:order val="4"/>
          <c:tx>
            <c:v>GFCF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E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A55C-4C1F-B876-AB2F005CE619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9.9</c:v>
                </c:pt>
                <c:pt idx="1">
                  <c:v>8.1123809523809509</c:v>
                </c:pt>
                <c:pt idx="2">
                  <c:v>7.4590476190476185</c:v>
                </c:pt>
                <c:pt idx="3">
                  <c:v>5.8060000000000009</c:v>
                </c:pt>
                <c:pt idx="4">
                  <c:v>5.1278947368421059</c:v>
                </c:pt>
                <c:pt idx="5">
                  <c:v>7.1778947368421049</c:v>
                </c:pt>
                <c:pt idx="6">
                  <c:v>5.4054761904761905</c:v>
                </c:pt>
                <c:pt idx="7">
                  <c:v>5.8583333333333325</c:v>
                </c:pt>
                <c:pt idx="8">
                  <c:v>5.2750000000000004</c:v>
                </c:pt>
                <c:pt idx="9">
                  <c:v>5.7004999999999999</c:v>
                </c:pt>
                <c:pt idx="10">
                  <c:v>5.3518421052631568</c:v>
                </c:pt>
                <c:pt idx="11">
                  <c:v>5.2035</c:v>
                </c:pt>
                <c:pt idx="12">
                  <c:v>5.8776190476190475</c:v>
                </c:pt>
                <c:pt idx="13">
                  <c:v>6.076428571428572</c:v>
                </c:pt>
                <c:pt idx="14">
                  <c:v>4.0857499999999991</c:v>
                </c:pt>
                <c:pt idx="15">
                  <c:v>5.5575000000000001</c:v>
                </c:pt>
                <c:pt idx="16">
                  <c:v>5.5200000000000005</c:v>
                </c:pt>
                <c:pt idx="17">
                  <c:v>3.7949999999999999</c:v>
                </c:pt>
                <c:pt idx="18">
                  <c:v>3.3975</c:v>
                </c:pt>
                <c:pt idx="19">
                  <c:v>3.9</c:v>
                </c:pt>
                <c:pt idx="20">
                  <c:v>3.3</c:v>
                </c:pt>
                <c:pt idx="21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4808"/>
        <c:axId val="299324416"/>
      </c:scatterChart>
      <c:dateAx>
        <c:axId val="362343760"/>
        <c:scaling>
          <c:orientation val="minMax"/>
          <c:max val="42370"/>
          <c:min val="34700"/>
        </c:scaling>
        <c:delete val="0"/>
        <c:axPos val="b"/>
        <c:numFmt formatCode="yyyy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4024"/>
        <c:crossesAt val="0"/>
        <c:auto val="0"/>
        <c:lblOffset val="100"/>
        <c:baseTimeUnit val="years"/>
        <c:majorUnit val="5"/>
        <c:majorTimeUnit val="years"/>
      </c:dateAx>
      <c:valAx>
        <c:axId val="299324024"/>
        <c:scaling>
          <c:orientation val="minMax"/>
          <c:max val="10"/>
          <c:min val="-2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62343760"/>
        <c:crosses val="autoZero"/>
        <c:crossBetween val="midCat"/>
        <c:majorUnit val="2"/>
      </c:valAx>
      <c:valAx>
        <c:axId val="299324416"/>
        <c:scaling>
          <c:orientation val="minMax"/>
          <c:max val="30"/>
          <c:min val="10"/>
        </c:scaling>
        <c:delete val="1"/>
        <c:axPos val="r"/>
        <c:numFmt formatCode="General" sourceLinked="1"/>
        <c:majorTickMark val="out"/>
        <c:minorTickMark val="none"/>
        <c:tickLblPos val="nextTo"/>
        <c:crossAx val="299324808"/>
        <c:crosses val="max"/>
        <c:crossBetween val="midCat"/>
      </c:valAx>
      <c:valAx>
        <c:axId val="299324808"/>
        <c:scaling>
          <c:orientation val="minMax"/>
          <c:max val="42370"/>
          <c:min val="29587"/>
        </c:scaling>
        <c:delete val="1"/>
        <c:axPos val="t"/>
        <c:numFmt formatCode="m/d/yyyy" sourceLinked="1"/>
        <c:majorTickMark val="out"/>
        <c:minorTickMark val="none"/>
        <c:tickLblPos val="nextTo"/>
        <c:crossAx val="29932441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1645661374424"/>
          <c:y val="7.3620549932987084E-2"/>
          <c:w val="0.75431345552925988"/>
          <c:h val="0.88402806895463426"/>
        </c:manualLayout>
      </c:layout>
      <c:scatterChart>
        <c:scatterStyle val="lineMarker"/>
        <c:varyColors val="0"/>
        <c:ser>
          <c:idx val="2"/>
          <c:order val="0"/>
          <c:tx>
            <c:v>Average</c:v>
          </c:tx>
          <c:spPr>
            <a:ln w="47625">
              <a:noFill/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xVal>
            <c:strRef>
              <c:f>Sheet1!$A$2:$A$11</c:f>
              <c:strCache>
                <c:ptCount val="10"/>
                <c:pt idx="0">
                  <c:v>Arts</c:v>
                </c:pt>
                <c:pt idx="1">
                  <c:v>Education</c:v>
                </c:pt>
                <c:pt idx="2">
                  <c:v>Commerce</c:v>
                </c:pt>
                <c:pt idx="3">
                  <c:v>IT</c:v>
                </c:pt>
                <c:pt idx="4">
                  <c:v>Law</c:v>
                </c:pt>
                <c:pt idx="5">
                  <c:v>Nursing</c:v>
                </c:pt>
                <c:pt idx="6">
                  <c:v>Architecture</c:v>
                </c:pt>
                <c:pt idx="7">
                  <c:v>Agriculture</c:v>
                </c:pt>
                <c:pt idx="8">
                  <c:v>Science</c:v>
                </c:pt>
                <c:pt idx="9">
                  <c:v>Engineering</c:v>
                </c:pt>
              </c:strCache>
            </c:str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24466</c:v>
                </c:pt>
                <c:pt idx="1">
                  <c:v>24549</c:v>
                </c:pt>
                <c:pt idx="2">
                  <c:v>26661</c:v>
                </c:pt>
                <c:pt idx="3">
                  <c:v>27177</c:v>
                </c:pt>
                <c:pt idx="4">
                  <c:v>27274</c:v>
                </c:pt>
                <c:pt idx="5">
                  <c:v>28138</c:v>
                </c:pt>
                <c:pt idx="6">
                  <c:v>28984</c:v>
                </c:pt>
                <c:pt idx="7">
                  <c:v>29290</c:v>
                </c:pt>
                <c:pt idx="8">
                  <c:v>29566</c:v>
                </c:pt>
                <c:pt idx="9">
                  <c:v>30781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B0-4426-B53E-1557D7A97EFA}"/>
            </c:ext>
          </c:extLst>
        </c:ser>
        <c:ser>
          <c:idx val="0"/>
          <c:order val="1"/>
          <c:tx>
            <c:v>MinMax</c:v>
          </c:tx>
          <c:spPr>
            <a:ln w="38100" cap="sq"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2-FEB0-4426-B53E-1557D7A97EFA}"/>
              </c:ext>
            </c:extLst>
          </c:dPt>
          <c:dPt>
            <c:idx val="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4-FEB0-4426-B53E-1557D7A97EFA}"/>
              </c:ext>
            </c:extLst>
          </c:dPt>
          <c:dPt>
            <c:idx val="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6-FEB0-4426-B53E-1557D7A97EFA}"/>
              </c:ext>
            </c:extLst>
          </c:dPt>
          <c:dPt>
            <c:idx val="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8-FEB0-4426-B53E-1557D7A97EFA}"/>
              </c:ext>
            </c:extLst>
          </c:dPt>
          <c:dPt>
            <c:idx val="10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A-FEB0-4426-B53E-1557D7A97EFA}"/>
              </c:ext>
            </c:extLst>
          </c:dPt>
          <c:dPt>
            <c:idx val="1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C-FEB0-4426-B53E-1557D7A97EFA}"/>
              </c:ext>
            </c:extLst>
          </c:dPt>
          <c:dPt>
            <c:idx val="1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E-FEB0-4426-B53E-1557D7A97EFA}"/>
              </c:ext>
            </c:extLst>
          </c:dPt>
          <c:dPt>
            <c:idx val="1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0-FEB0-4426-B53E-1557D7A97EFA}"/>
              </c:ext>
            </c:extLst>
          </c:dPt>
          <c:dPt>
            <c:idx val="1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2-FEB0-4426-B53E-1557D7A97EFA}"/>
              </c:ext>
            </c:extLst>
          </c:dPt>
          <c:xVal>
            <c:numRef>
              <c:f>Sheet1!$I$2:$I$21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34944</c:v>
                </c:pt>
                <c:pt idx="1">
                  <c:v>17600</c:v>
                </c:pt>
                <c:pt idx="2" formatCode="#,##0">
                  <c:v>38600</c:v>
                </c:pt>
                <c:pt idx="3">
                  <c:v>18320</c:v>
                </c:pt>
                <c:pt idx="4" formatCode="#,##0">
                  <c:v>38000</c:v>
                </c:pt>
                <c:pt idx="5">
                  <c:v>18440</c:v>
                </c:pt>
                <c:pt idx="6" formatCode="#,##0">
                  <c:v>39360</c:v>
                </c:pt>
                <c:pt idx="7">
                  <c:v>19520</c:v>
                </c:pt>
                <c:pt idx="8" formatCode="#,##0">
                  <c:v>36200</c:v>
                </c:pt>
                <c:pt idx="9">
                  <c:v>18152</c:v>
                </c:pt>
                <c:pt idx="10" formatCode="#,##0">
                  <c:v>41520</c:v>
                </c:pt>
                <c:pt idx="11">
                  <c:v>20840</c:v>
                </c:pt>
                <c:pt idx="12" formatCode="#,##0">
                  <c:v>36480</c:v>
                </c:pt>
                <c:pt idx="13">
                  <c:v>19344</c:v>
                </c:pt>
                <c:pt idx="14" formatCode="#,##0">
                  <c:v>39360</c:v>
                </c:pt>
                <c:pt idx="15">
                  <c:v>20200</c:v>
                </c:pt>
                <c:pt idx="16" formatCode="#,##0">
                  <c:v>39360</c:v>
                </c:pt>
                <c:pt idx="17">
                  <c:v>22072</c:v>
                </c:pt>
                <c:pt idx="18" formatCode="#,##0">
                  <c:v>39360</c:v>
                </c:pt>
                <c:pt idx="19">
                  <c:v>24100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FEB0-4426-B53E-1557D7A97EFA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CSP funding rates 2016</c:v>
                </c:pt>
              </c:strCache>
            </c:strRef>
          </c:tx>
          <c:spPr>
            <a:ln w="47625">
              <a:noFill/>
            </a:ln>
          </c:spPr>
          <c:marker>
            <c:symbol val="dash"/>
            <c:size val="20"/>
            <c:spPr>
              <a:solidFill>
                <a:schemeClr val="tx2"/>
              </a:solidFill>
              <a:ln>
                <a:noFill/>
              </a:ln>
            </c:spPr>
          </c:marker>
          <c:yVal>
            <c:numRef>
              <c:f>Sheet1!$E$2:$E$11</c:f>
              <c:numCache>
                <c:formatCode>General</c:formatCode>
                <c:ptCount val="10"/>
                <c:pt idx="0">
                  <c:v>11980</c:v>
                </c:pt>
                <c:pt idx="1">
                  <c:v>16793</c:v>
                </c:pt>
                <c:pt idx="2">
                  <c:v>12499</c:v>
                </c:pt>
                <c:pt idx="3">
                  <c:v>19044</c:v>
                </c:pt>
                <c:pt idx="4">
                  <c:v>12499</c:v>
                </c:pt>
                <c:pt idx="5">
                  <c:v>20161</c:v>
                </c:pt>
                <c:pt idx="6">
                  <c:v>19044</c:v>
                </c:pt>
                <c:pt idx="7">
                  <c:v>31989</c:v>
                </c:pt>
                <c:pt idx="8">
                  <c:v>26623</c:v>
                </c:pt>
                <c:pt idx="9">
                  <c:v>26623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FEB0-4426-B53E-1557D7A97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5592"/>
        <c:axId val="299325984"/>
      </c:scatterChart>
      <c:valAx>
        <c:axId val="299325592"/>
        <c:scaling>
          <c:orientation val="minMax"/>
          <c:min val="0.5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99325984"/>
        <c:crosses val="autoZero"/>
        <c:crossBetween val="midCat"/>
      </c:valAx>
      <c:valAx>
        <c:axId val="299325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5592"/>
        <c:crosses val="autoZero"/>
        <c:crossBetween val="midCat"/>
        <c:majorUnit val="10000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24672014069407E-2"/>
          <c:y val="0.10782438499835013"/>
          <c:w val="0.80874609205317882"/>
          <c:h val="0.80205635063662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2001&gt;2006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7367</c:v>
                </c:pt>
                <c:pt idx="1">
                  <c:v>-4055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7-42EA-B21A-A6500FE8D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2006&gt;2011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Sydney</c:v>
                </c:pt>
                <c:pt idx="1">
                  <c:v>Melbourne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-1139</c:v>
                </c:pt>
                <c:pt idx="1">
                  <c:v>14108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7-42EA-B21A-A6500FE8D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100"/>
        <c:axId val="298836584"/>
        <c:axId val="297067016"/>
      </c:barChart>
      <c:catAx>
        <c:axId val="29883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067016"/>
        <c:crosses val="autoZero"/>
        <c:auto val="1"/>
        <c:lblAlgn val="ctr"/>
        <c:lblOffset val="100"/>
        <c:noMultiLvlLbl val="0"/>
      </c:catAx>
      <c:valAx>
        <c:axId val="29706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83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79223843351504E-2"/>
          <c:y val="3.5358601909049797E-2"/>
          <c:w val="0.90708712764018296"/>
          <c:h val="0.889454982250995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Sheet1!$A$2:$A$81</c:f>
              <c:numCache>
                <c:formatCode>General</c:formatCode>
                <c:ptCount val="80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31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34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36</c:v>
                </c:pt>
              </c:numCache>
            </c:numRef>
          </c:cat>
          <c: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1.2739661546802099E-2</c:v>
                </c:pt>
                <c:pt idx="3">
                  <c:v>1.2739661546802099E-2</c:v>
                </c:pt>
                <c:pt idx="4">
                  <c:v>0</c:v>
                </c:pt>
                <c:pt idx="5">
                  <c:v>1.1598144177765E-2</c:v>
                </c:pt>
                <c:pt idx="6">
                  <c:v>1.1598144177765E-2</c:v>
                </c:pt>
                <c:pt idx="7">
                  <c:v>0</c:v>
                </c:pt>
                <c:pt idx="8">
                  <c:v>1.98414984016782E-2</c:v>
                </c:pt>
                <c:pt idx="9">
                  <c:v>1.98414984016782E-2</c:v>
                </c:pt>
                <c:pt idx="10">
                  <c:v>0</c:v>
                </c:pt>
                <c:pt idx="11">
                  <c:v>2.7334102620375202E-2</c:v>
                </c:pt>
                <c:pt idx="12">
                  <c:v>2.7334102620375202E-2</c:v>
                </c:pt>
                <c:pt idx="13">
                  <c:v>0</c:v>
                </c:pt>
                <c:pt idx="14">
                  <c:v>2.8820706797365699E-2</c:v>
                </c:pt>
                <c:pt idx="15">
                  <c:v>2.8820706797365699E-2</c:v>
                </c:pt>
                <c:pt idx="16">
                  <c:v>0</c:v>
                </c:pt>
                <c:pt idx="17">
                  <c:v>0.139165813466431</c:v>
                </c:pt>
                <c:pt idx="18">
                  <c:v>0.139165813466431</c:v>
                </c:pt>
                <c:pt idx="19">
                  <c:v>0</c:v>
                </c:pt>
                <c:pt idx="20">
                  <c:v>0.247258670119852</c:v>
                </c:pt>
                <c:pt idx="21">
                  <c:v>0.247258670119852</c:v>
                </c:pt>
                <c:pt idx="22">
                  <c:v>0</c:v>
                </c:pt>
                <c:pt idx="23">
                  <c:v>0.17779939880416101</c:v>
                </c:pt>
                <c:pt idx="24">
                  <c:v>0.17779939880416101</c:v>
                </c:pt>
                <c:pt idx="25">
                  <c:v>0</c:v>
                </c:pt>
                <c:pt idx="26">
                  <c:v>0.13198850438880799</c:v>
                </c:pt>
                <c:pt idx="27">
                  <c:v>0.13198850438880799</c:v>
                </c:pt>
                <c:pt idx="28">
                  <c:v>0</c:v>
                </c:pt>
                <c:pt idx="29">
                  <c:v>5.8024981305732699E-2</c:v>
                </c:pt>
                <c:pt idx="30">
                  <c:v>5.8024981305732699E-2</c:v>
                </c:pt>
                <c:pt idx="31">
                  <c:v>0</c:v>
                </c:pt>
                <c:pt idx="32">
                  <c:v>4.6749083657978002E-2</c:v>
                </c:pt>
                <c:pt idx="33">
                  <c:v>4.6749083657978002E-2</c:v>
                </c:pt>
                <c:pt idx="34">
                  <c:v>0</c:v>
                </c:pt>
                <c:pt idx="35">
                  <c:v>2.98420644433466E-2</c:v>
                </c:pt>
                <c:pt idx="36">
                  <c:v>2.98420644433466E-2</c:v>
                </c:pt>
                <c:pt idx="37">
                  <c:v>0</c:v>
                </c:pt>
                <c:pt idx="38">
                  <c:v>2.11927987582811E-2</c:v>
                </c:pt>
                <c:pt idx="39">
                  <c:v>2.11927987582811E-2</c:v>
                </c:pt>
                <c:pt idx="40">
                  <c:v>0</c:v>
                </c:pt>
                <c:pt idx="41">
                  <c:v>1.2544774392670301E-2</c:v>
                </c:pt>
                <c:pt idx="42">
                  <c:v>1.2544774392670301E-2</c:v>
                </c:pt>
                <c:pt idx="43">
                  <c:v>0</c:v>
                </c:pt>
                <c:pt idx="44">
                  <c:v>1.1028378548809E-2</c:v>
                </c:pt>
                <c:pt idx="45">
                  <c:v>1.1028378548809E-2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1.23883681415562E-3</c:v>
                </c:pt>
                <c:pt idx="51">
                  <c:v>1.23883681415562E-3</c:v>
                </c:pt>
                <c:pt idx="52">
                  <c:v>0</c:v>
                </c:pt>
                <c:pt idx="53">
                  <c:v>4.2264444737948803E-3</c:v>
                </c:pt>
                <c:pt idx="54">
                  <c:v>4.2264444737948803E-3</c:v>
                </c:pt>
                <c:pt idx="55">
                  <c:v>0</c:v>
                </c:pt>
                <c:pt idx="56">
                  <c:v>2.71004862993364E-3</c:v>
                </c:pt>
                <c:pt idx="57">
                  <c:v>2.71004862993364E-3</c:v>
                </c:pt>
                <c:pt idx="58">
                  <c:v>0</c:v>
                </c:pt>
                <c:pt idx="59">
                  <c:v>1.19340452217764E-3</c:v>
                </c:pt>
                <c:pt idx="60">
                  <c:v>1.19340452217764E-3</c:v>
                </c:pt>
                <c:pt idx="61">
                  <c:v>0</c:v>
                </c:pt>
                <c:pt idx="62">
                  <c:v>2.6800086991654801E-3</c:v>
                </c:pt>
                <c:pt idx="63">
                  <c:v>2.6800086991654801E-3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2.6504652961813601E-3</c:v>
                </c:pt>
                <c:pt idx="69">
                  <c:v>2.6504652961813601E-3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5.62392191405452E-3</c:v>
                </c:pt>
                <c:pt idx="75">
                  <c:v>5.62392191405452E-3</c:v>
                </c:pt>
                <c:pt idx="76">
                  <c:v>0</c:v>
                </c:pt>
                <c:pt idx="77">
                  <c:v>2.6055295319846899E-3</c:v>
                </c:pt>
                <c:pt idx="78">
                  <c:v>2.6055295319846899E-3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1-4AA5-A4C5-CCD638B97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327160"/>
        <c:axId val="299327552"/>
      </c:areaChart>
      <c:dateAx>
        <c:axId val="29932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99327552"/>
        <c:crosses val="autoZero"/>
        <c:auto val="0"/>
        <c:lblOffset val="100"/>
        <c:baseTimeUnit val="days"/>
      </c:dateAx>
      <c:valAx>
        <c:axId val="299327552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327160"/>
        <c:crossesAt val="9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21724207550976E-2"/>
          <c:y val="3.2013852435112275E-2"/>
          <c:w val="0.68242156862517667"/>
          <c:h val="0.885853310002916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Children, full time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Sheet4!$B$2:$B$10</c:f>
              <c:numCache>
                <c:formatCode>0%</c:formatCode>
                <c:ptCount val="9"/>
                <c:pt idx="0">
                  <c:v>4.2185109094156216E-2</c:v>
                </c:pt>
                <c:pt idx="1">
                  <c:v>7.1849859603922275E-2</c:v>
                </c:pt>
                <c:pt idx="2">
                  <c:v>0.12971243938653443</c:v>
                </c:pt>
                <c:pt idx="3">
                  <c:v>0.194173397722749</c:v>
                </c:pt>
                <c:pt idx="4">
                  <c:v>0.27313127211483801</c:v>
                </c:pt>
                <c:pt idx="5">
                  <c:v>0.34018769731803156</c:v>
                </c:pt>
                <c:pt idx="6">
                  <c:v>0.34566525114319074</c:v>
                </c:pt>
                <c:pt idx="7">
                  <c:v>0.25423966524602976</c:v>
                </c:pt>
                <c:pt idx="8">
                  <c:v>0.12816332634695088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9-4172-B54E-86557BA8B635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Children, part time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Sheet4!$C$2:$C$10</c:f>
              <c:numCache>
                <c:formatCode>0%</c:formatCode>
                <c:ptCount val="9"/>
                <c:pt idx="0">
                  <c:v>3.4062914656837993E-2</c:v>
                </c:pt>
                <c:pt idx="1">
                  <c:v>0.11902004464737402</c:v>
                </c:pt>
                <c:pt idx="2">
                  <c:v>0.246773216503583</c:v>
                </c:pt>
                <c:pt idx="3">
                  <c:v>0.3293485076099813</c:v>
                </c:pt>
                <c:pt idx="4">
                  <c:v>0.35013849330592756</c:v>
                </c:pt>
                <c:pt idx="5">
                  <c:v>0.32169712063414801</c:v>
                </c:pt>
                <c:pt idx="6">
                  <c:v>0.28681344884938431</c:v>
                </c:pt>
                <c:pt idx="7">
                  <c:v>0.25330398362025774</c:v>
                </c:pt>
                <c:pt idx="8">
                  <c:v>0.17586065100777001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19-4172-B54E-86557BA8B635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Children, not in the labour force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Sheet4!$D$2:$D$10</c:f>
              <c:numCache>
                <c:formatCode>0%</c:formatCode>
                <c:ptCount val="9"/>
                <c:pt idx="0">
                  <c:v>9.1828885477394206E-2</c:v>
                </c:pt>
                <c:pt idx="1">
                  <c:v>0.17900255352188604</c:v>
                </c:pt>
                <c:pt idx="2">
                  <c:v>0.25185865034763238</c:v>
                </c:pt>
                <c:pt idx="3">
                  <c:v>0.25203619209215999</c:v>
                </c:pt>
                <c:pt idx="4">
                  <c:v>0.20242215262767801</c:v>
                </c:pt>
                <c:pt idx="5">
                  <c:v>0.17957322393584887</c:v>
                </c:pt>
                <c:pt idx="6">
                  <c:v>0.22234000704602527</c:v>
                </c:pt>
                <c:pt idx="7">
                  <c:v>0.36529904479494202</c:v>
                </c:pt>
                <c:pt idx="8">
                  <c:v>0.57897319198534658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19-4172-B54E-86557BA8B635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No children, not in the labour force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Sheet4!$E$2:$E$10</c:f>
              <c:numCache>
                <c:formatCode>0%</c:formatCode>
                <c:ptCount val="9"/>
                <c:pt idx="0">
                  <c:v>0.13167792132973763</c:v>
                </c:pt>
                <c:pt idx="1">
                  <c:v>5.7937838642851722E-2</c:v>
                </c:pt>
                <c:pt idx="2">
                  <c:v>3.3510744322897877E-2</c:v>
                </c:pt>
                <c:pt idx="3">
                  <c:v>2.5434638550403465E-2</c:v>
                </c:pt>
                <c:pt idx="4">
                  <c:v>2.4668718877575165E-2</c:v>
                </c:pt>
                <c:pt idx="5">
                  <c:v>2.6837285546315991E-2</c:v>
                </c:pt>
                <c:pt idx="6">
                  <c:v>3.3171611786135841E-2</c:v>
                </c:pt>
                <c:pt idx="7">
                  <c:v>4.6207725146348334E-2</c:v>
                </c:pt>
                <c:pt idx="8">
                  <c:v>6.4534606205250714E-2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19-4172-B54E-86557BA8B635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No children, part time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Sheet4!$F$2:$F$10</c:f>
              <c:numCache>
                <c:formatCode>0%</c:formatCode>
                <c:ptCount val="9"/>
                <c:pt idx="0">
                  <c:v>0.29480309625169032</c:v>
                </c:pt>
                <c:pt idx="1">
                  <c:v>0.11862604559438214</c:v>
                </c:pt>
                <c:pt idx="2">
                  <c:v>6.2725377258440532E-2</c:v>
                </c:pt>
                <c:pt idx="3">
                  <c:v>4.030366391413797E-2</c:v>
                </c:pt>
                <c:pt idx="4">
                  <c:v>3.3377844208941611E-2</c:v>
                </c:pt>
                <c:pt idx="5">
                  <c:v>3.2889166625741685E-2</c:v>
                </c:pt>
                <c:pt idx="6">
                  <c:v>3.0859674985370383E-2</c:v>
                </c:pt>
                <c:pt idx="7">
                  <c:v>2.5791246381715358E-2</c:v>
                </c:pt>
                <c:pt idx="8">
                  <c:v>1.7871261728240103E-2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19-4172-B54E-86557BA8B635}"/>
            </c:ext>
          </c:extLst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No children, full time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Sheet4!$G$2:$G$10</c:f>
              <c:numCache>
                <c:formatCode>0%</c:formatCode>
                <c:ptCount val="9"/>
                <c:pt idx="0">
                  <c:v>0.42995410744189438</c:v>
                </c:pt>
                <c:pt idx="1">
                  <c:v>0.45651710892548608</c:v>
                </c:pt>
                <c:pt idx="2">
                  <c:v>0.26763986724445593</c:v>
                </c:pt>
                <c:pt idx="3">
                  <c:v>0.14548541064376921</c:v>
                </c:pt>
                <c:pt idx="4">
                  <c:v>0.10037774394073602</c:v>
                </c:pt>
                <c:pt idx="5">
                  <c:v>8.2789232234510679E-2</c:v>
                </c:pt>
                <c:pt idx="6">
                  <c:v>6.5568179879152311E-2</c:v>
                </c:pt>
                <c:pt idx="7">
                  <c:v>3.9428553033744013E-2</c:v>
                </c:pt>
                <c:pt idx="8">
                  <c:v>1.7897179188671702E-2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19-4172-B54E-86557BA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00448304"/>
        <c:axId val="99844648"/>
      </c:barChart>
      <c:catAx>
        <c:axId val="300448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 b="0" spc="-90" baseline="0"/>
            </a:pPr>
            <a:endParaRPr lang="en-US"/>
          </a:p>
        </c:txPr>
        <c:crossAx val="99844648"/>
        <c:crosses val="autoZero"/>
        <c:auto val="1"/>
        <c:lblAlgn val="ctr"/>
        <c:lblOffset val="100"/>
        <c:noMultiLvlLbl val="0"/>
      </c:catAx>
      <c:valAx>
        <c:axId val="9984464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44830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8C-4B6A-B926-DD109F0A77E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8-41C3-BE9D-78D02C687DEF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8C-4B6A-B926-DD109F0A77EB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8-41C3-BE9D-78D02C687DEF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8C-4B6A-B926-DD109F0A77EB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8-41C3-BE9D-78D02C687DEF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8C-4B6A-B926-DD109F0A77EB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B18-41C3-BE9D-78D02C687DEF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B18-41C3-BE9D-78D02C687DEF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B18-41C3-BE9D-78D02C687DEF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B18-41C3-BE9D-78D02C687DEF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B18-41C3-BE9D-78D02C687DEF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B18-41C3-BE9D-78D02C687DEF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B18-41C3-BE9D-78D02C6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2992"/>
        <c:axId val="299103384"/>
      </c:scatterChart>
      <c:valAx>
        <c:axId val="299102992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3384"/>
        <c:crosses val="autoZero"/>
        <c:crossBetween val="midCat"/>
        <c:majorUnit val="10"/>
      </c:valAx>
      <c:valAx>
        <c:axId val="299103384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2992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60C-48DE-AAA0-59D6407FA54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5-443D-818C-62C9514B75F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60C-48DE-AAA0-59D6407FA542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5-443D-818C-62C9514B75F6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0C-48DE-AAA0-59D6407FA54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5-443D-818C-62C9514B75F6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60C-48DE-AAA0-59D6407FA542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C5-443D-818C-62C9514B75F6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4C5-443D-818C-62C9514B75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4C5-443D-818C-62C9514B75F6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4C5-443D-818C-62C9514B75F6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4C5-443D-818C-62C9514B75F6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4C5-443D-818C-62C9514B75F6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4C5-443D-818C-62C9514B7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4168"/>
        <c:axId val="299104560"/>
      </c:scatterChart>
      <c:valAx>
        <c:axId val="299104168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4560"/>
        <c:crosses val="autoZero"/>
        <c:crossBetween val="midCat"/>
        <c:majorUnit val="10"/>
      </c:valAx>
      <c:valAx>
        <c:axId val="299104560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4168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59-40B8-83AA-D8F6347A780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F9-41D2-A2F0-C124684A110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8559-40B8-83AA-D8F6347A780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F9-41D2-A2F0-C124684A110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59-40B8-83AA-D8F6347A780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F9-41D2-A2F0-C124684A110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59-40B8-83AA-D8F6347A780D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8F9-41D2-A2F0-C124684A110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8F9-41D2-A2F0-C124684A110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8F9-41D2-A2F0-C124684A110D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8F9-41D2-A2F0-C124684A110D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F9-41D2-A2F0-C124684A110D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F9-41D2-A2F0-C124684A110D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8F9-41D2-A2F0-C124684A1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05344"/>
        <c:axId val="299105736"/>
      </c:scatterChart>
      <c:valAx>
        <c:axId val="299105344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5736"/>
        <c:crosses val="autoZero"/>
        <c:crossBetween val="midCat"/>
        <c:majorUnit val="10"/>
      </c:valAx>
      <c:valAx>
        <c:axId val="299105736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05344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3B2-4B35-98CC-B58477676F9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057-90B3-FA34DAE4C6E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3B2-4B35-98CC-B58477676F9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057-90B3-FA34DAE4C6E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3B2-4B35-98CC-B58477676F9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057-90B3-FA34DAE4C6E8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3B2-4B35-98CC-B58477676F90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65-4057-90B3-FA34DAE4C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065-4057-90B3-FA34DAE4C6E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65-4057-90B3-FA34DAE4C6E8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065-4057-90B3-FA34DAE4C6E8}"/>
            </c:ext>
          </c:extLst>
        </c:ser>
        <c:ser>
          <c:idx val="0"/>
          <c:order val="4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065-4057-90B3-FA34DAE4C6E8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065-4057-90B3-FA34DAE4C6E8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6065-4057-90B3-FA34DAE4C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89384"/>
        <c:axId val="300989776"/>
      </c:scatterChart>
      <c:valAx>
        <c:axId val="300989384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89776"/>
        <c:crosses val="autoZero"/>
        <c:crossBetween val="midCat"/>
        <c:majorUnit val="10"/>
      </c:valAx>
      <c:valAx>
        <c:axId val="300989776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89384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$million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Proton pump inhibitors</c:v>
                </c:pt>
                <c:pt idx="1">
                  <c:v>Statins</c:v>
                </c:pt>
                <c:pt idx="2">
                  <c:v>ACE inhibitors</c:v>
                </c:pt>
                <c:pt idx="3">
                  <c:v>Angiotensin II antagonists</c:v>
                </c:pt>
                <c:pt idx="4">
                  <c:v>Venlafaxine</c:v>
                </c:pt>
                <c:pt idx="5">
                  <c:v>Calcium channel blockers</c:v>
                </c:pt>
                <c:pt idx="6">
                  <c:v>H2 blockers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130</c:v>
                </c:pt>
                <c:pt idx="1">
                  <c:v>82</c:v>
                </c:pt>
                <c:pt idx="2">
                  <c:v>44</c:v>
                </c:pt>
                <c:pt idx="3">
                  <c:v>29</c:v>
                </c:pt>
                <c:pt idx="4">
                  <c:v>21</c:v>
                </c:pt>
                <c:pt idx="5">
                  <c:v>13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0-47B0-AD2C-2553B8ABE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0992912"/>
        <c:axId val="300993304"/>
      </c:barChart>
      <c:catAx>
        <c:axId val="300992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993304"/>
        <c:crosses val="autoZero"/>
        <c:auto val="1"/>
        <c:lblAlgn val="ctr"/>
        <c:lblOffset val="100"/>
        <c:noMultiLvlLbl val="0"/>
      </c:catAx>
      <c:valAx>
        <c:axId val="300993304"/>
        <c:scaling>
          <c:orientation val="minMax"/>
        </c:scaling>
        <c:delete val="0"/>
        <c:axPos val="t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0992912"/>
        <c:crosses val="autoZero"/>
        <c:crossBetween val="between"/>
        <c:majorUnit val="3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Tax paid by seniors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1129.2249999999999</c:v>
                </c:pt>
                <c:pt idx="4">
                  <c:v>3654.2249999999999</c:v>
                </c:pt>
                <c:pt idx="5">
                  <c:v>6107.125</c:v>
                </c:pt>
                <c:pt idx="6">
                  <c:v>8532.125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Tax paid by working age Australians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0</c:v>
                </c:pt>
                <c:pt idx="1">
                  <c:v>1292.8</c:v>
                </c:pt>
                <c:pt idx="2">
                  <c:v>2397</c:v>
                </c:pt>
                <c:pt idx="3">
                  <c:v>3447</c:v>
                </c:pt>
                <c:pt idx="4">
                  <c:v>4947</c:v>
                </c:pt>
                <c:pt idx="5">
                  <c:v>6747</c:v>
                </c:pt>
                <c:pt idx="6">
                  <c:v>8547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7185144"/>
        <c:axId val="197185536"/>
      </c:barChart>
      <c:catAx>
        <c:axId val="197185144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5536"/>
        <c:crosses val="autoZero"/>
        <c:auto val="1"/>
        <c:lblAlgn val="ctr"/>
        <c:lblOffset val="100"/>
        <c:noMultiLvlLbl val="0"/>
      </c:catAx>
      <c:valAx>
        <c:axId val="19718553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85144"/>
        <c:crosses val="autoZero"/>
        <c:crossBetween val="between"/>
        <c:majorUnit val="2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ICSEA &lt;900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46</c:v>
                </c:pt>
                <c:pt idx="2">
                  <c:v>45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ICSEA 901-1000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39</c:v>
                </c:pt>
                <c:pt idx="2">
                  <c:v>33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ICSEA 1001-1100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20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ICSEA &gt;1100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D1-45B9-8A3F-7A03C7C9C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1371984"/>
        <c:axId val="299862344"/>
      </c:barChart>
      <c:catAx>
        <c:axId val="3013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9862344"/>
        <c:crosses val="autoZero"/>
        <c:auto val="1"/>
        <c:lblAlgn val="ctr"/>
        <c:lblOffset val="100"/>
        <c:noMultiLvlLbl val="0"/>
      </c:catAx>
      <c:valAx>
        <c:axId val="299862344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0137198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969-4D82-9389-D2DA1DC65ABA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969-4D82-9389-D2DA1DC65ABA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969-4D82-9389-D2DA1DC65ABA}"/>
              </c:ext>
            </c:extLst>
          </c:dPt>
          <c:cat>
            <c:strRef>
              <c:f>Sheet1!$A$2:$A$9</c:f>
              <c:strCache>
                <c:ptCount val="8"/>
                <c:pt idx="0">
                  <c:v>Land tax</c:v>
                </c:pt>
                <c:pt idx="1">
                  <c:v>Council rates</c:v>
                </c:pt>
                <c:pt idx="2">
                  <c:v>GST</c:v>
                </c:pt>
                <c:pt idx="3">
                  <c:v>Personal income tax </c:v>
                </c:pt>
                <c:pt idx="4">
                  <c:v>Insurance duty</c:v>
                </c:pt>
                <c:pt idx="5">
                  <c:v>Payroll tax </c:v>
                </c:pt>
                <c:pt idx="6">
                  <c:v>Company tax </c:v>
                </c:pt>
                <c:pt idx="7">
                  <c:v>Stamp duty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General">
                  <c:v>-10</c:v>
                </c:pt>
                <c:pt idx="1">
                  <c:v>3</c:v>
                </c:pt>
                <c:pt idx="2">
                  <c:v>19</c:v>
                </c:pt>
                <c:pt idx="3">
                  <c:v>25</c:v>
                </c:pt>
                <c:pt idx="4" formatCode="General">
                  <c:v>31</c:v>
                </c:pt>
                <c:pt idx="5" formatCode="General">
                  <c:v>35</c:v>
                </c:pt>
                <c:pt idx="6" formatCode="General">
                  <c:v>50</c:v>
                </c:pt>
                <c:pt idx="7" formatCode="General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57414888"/>
        <c:axId val="357415280"/>
      </c:barChart>
      <c:catAx>
        <c:axId val="357414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57415280"/>
        <c:crosses val="autoZero"/>
        <c:auto val="1"/>
        <c:lblAlgn val="ctr"/>
        <c:lblOffset val="950"/>
        <c:noMultiLvlLbl val="0"/>
      </c:catAx>
      <c:valAx>
        <c:axId val="357415280"/>
        <c:scaling>
          <c:orientation val="minMax"/>
          <c:max val="73"/>
          <c:min val="-1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57414888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0010DD0-D752-4C9B-BC35-07DD7EED15F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C3C9EE-A8BA-4058-9605-AA3E452620F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D9CF05-D48B-4586-848F-230FCCD3C93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4E1-41B7-AAA3-D4ABA80E98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5070C-A993-4806-9F3B-F1F15EAA44E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4E1-41B7-AAA3-D4ABA80E98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DEDA6-470F-49AA-B3A3-33DC2C790AE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89</c:v>
                </c:pt>
                <c:pt idx="2">
                  <c:v>79</c:v>
                </c:pt>
                <c:pt idx="3">
                  <c:v>70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/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4E1-41B7-AAA3-D4ABA80E98DD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4E1-41B7-AAA3-D4ABA80E98DD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21</c:v>
                </c:pt>
                <c:pt idx="3">
                  <c:v>30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98672504"/>
        <c:axId val="298672896"/>
      </c:barChart>
      <c:catAx>
        <c:axId val="29867250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2896"/>
        <c:crosses val="autoZero"/>
        <c:auto val="1"/>
        <c:lblAlgn val="ctr"/>
        <c:lblOffset val="100"/>
        <c:noMultiLvlLbl val="0"/>
      </c:catAx>
      <c:valAx>
        <c:axId val="298672896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25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index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40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Sheet1!$B$2:$B$402</c:f>
              <c:numCache>
                <c:formatCode>0.0</c:formatCode>
                <c:ptCount val="401"/>
                <c:pt idx="0">
                  <c:v>100</c:v>
                </c:pt>
                <c:pt idx="1">
                  <c:v>101.58421225029363</c:v>
                </c:pt>
                <c:pt idx="2">
                  <c:v>102.37628173608968</c:v>
                </c:pt>
                <c:pt idx="3">
                  <c:v>103.1683512218857</c:v>
                </c:pt>
                <c:pt idx="4">
                  <c:v>103.96049398638334</c:v>
                </c:pt>
                <c:pt idx="5">
                  <c:v>104.75285658698583</c:v>
                </c:pt>
                <c:pt idx="6">
                  <c:v>104.75322298049392</c:v>
                </c:pt>
                <c:pt idx="7">
                  <c:v>104.75351609530041</c:v>
                </c:pt>
                <c:pt idx="8">
                  <c:v>104.7538824888085</c:v>
                </c:pt>
                <c:pt idx="9">
                  <c:v>105.54595197460452</c:v>
                </c:pt>
                <c:pt idx="10">
                  <c:v>105.5466114829191</c:v>
                </c:pt>
                <c:pt idx="11">
                  <c:v>105.54690459772556</c:v>
                </c:pt>
                <c:pt idx="12">
                  <c:v>106.33897408352159</c:v>
                </c:pt>
                <c:pt idx="13">
                  <c:v>107.13111684801923</c:v>
                </c:pt>
                <c:pt idx="14">
                  <c:v>107.13140996282571</c:v>
                </c:pt>
                <c:pt idx="15">
                  <c:v>108.71562221311936</c:v>
                </c:pt>
                <c:pt idx="16">
                  <c:v>108.71591532792584</c:v>
                </c:pt>
                <c:pt idx="17">
                  <c:v>109.50805809242348</c:v>
                </c:pt>
                <c:pt idx="18">
                  <c:v>109.50835120722995</c:v>
                </c:pt>
                <c:pt idx="19">
                  <c:v>109.50864432203645</c:v>
                </c:pt>
                <c:pt idx="20">
                  <c:v>110.30108020134053</c:v>
                </c:pt>
                <c:pt idx="21">
                  <c:v>111.09314968713657</c:v>
                </c:pt>
                <c:pt idx="22">
                  <c:v>111.09344280194307</c:v>
                </c:pt>
                <c:pt idx="23">
                  <c:v>111.88558556644068</c:v>
                </c:pt>
                <c:pt idx="24">
                  <c:v>113.46943142322625</c:v>
                </c:pt>
                <c:pt idx="25">
                  <c:v>116.63719641549901</c:v>
                </c:pt>
                <c:pt idx="26">
                  <c:v>117.42926590129505</c:v>
                </c:pt>
                <c:pt idx="27">
                  <c:v>117.42963229480314</c:v>
                </c:pt>
                <c:pt idx="28">
                  <c:v>118.22170178059916</c:v>
                </c:pt>
                <c:pt idx="29">
                  <c:v>119.80591403089282</c:v>
                </c:pt>
                <c:pt idx="30">
                  <c:v>122.9733126296575</c:v>
                </c:pt>
                <c:pt idx="31">
                  <c:v>125.3489348574326</c:v>
                </c:pt>
                <c:pt idx="32">
                  <c:v>126.9328539929198</c:v>
                </c:pt>
                <c:pt idx="33">
                  <c:v>128.51669984970536</c:v>
                </c:pt>
                <c:pt idx="34">
                  <c:v>130.89268847098859</c:v>
                </c:pt>
                <c:pt idx="35">
                  <c:v>132.47653432777415</c:v>
                </c:pt>
                <c:pt idx="36">
                  <c:v>134.06038018455973</c:v>
                </c:pt>
                <c:pt idx="37">
                  <c:v>135.64429932004691</c:v>
                </c:pt>
                <c:pt idx="38">
                  <c:v>135.64459243485339</c:v>
                </c:pt>
                <c:pt idx="39">
                  <c:v>134.85347557217841</c:v>
                </c:pt>
                <c:pt idx="40">
                  <c:v>134.85376868698489</c:v>
                </c:pt>
                <c:pt idx="41">
                  <c:v>133.27058233851389</c:v>
                </c:pt>
                <c:pt idx="42">
                  <c:v>131.68732271134127</c:v>
                </c:pt>
                <c:pt idx="43">
                  <c:v>130.10406308416864</c:v>
                </c:pt>
                <c:pt idx="44">
                  <c:v>129.31294622149366</c:v>
                </c:pt>
                <c:pt idx="45">
                  <c:v>128.52153624401222</c:v>
                </c:pt>
                <c:pt idx="46">
                  <c:v>127.73005298782914</c:v>
                </c:pt>
                <c:pt idx="47">
                  <c:v>126.93856973164606</c:v>
                </c:pt>
                <c:pt idx="48">
                  <c:v>126.93922923996064</c:v>
                </c:pt>
                <c:pt idx="49">
                  <c:v>126.9395956334687</c:v>
                </c:pt>
                <c:pt idx="50">
                  <c:v>126.93981546957357</c:v>
                </c:pt>
                <c:pt idx="51">
                  <c:v>127.73195823407121</c:v>
                </c:pt>
                <c:pt idx="52">
                  <c:v>127.7323246275793</c:v>
                </c:pt>
                <c:pt idx="53">
                  <c:v>127.73291085719227</c:v>
                </c:pt>
                <c:pt idx="54">
                  <c:v>127.73320397199872</c:v>
                </c:pt>
                <c:pt idx="55">
                  <c:v>127.73357036550684</c:v>
                </c:pt>
                <c:pt idx="56">
                  <c:v>127.73393675901492</c:v>
                </c:pt>
                <c:pt idx="57">
                  <c:v>127.73422987382139</c:v>
                </c:pt>
                <c:pt idx="58">
                  <c:v>127.73488938213595</c:v>
                </c:pt>
                <c:pt idx="59">
                  <c:v>127.73518249694243</c:v>
                </c:pt>
                <c:pt idx="60">
                  <c:v>127.73547561174891</c:v>
                </c:pt>
                <c:pt idx="61">
                  <c:v>126.94406563426746</c:v>
                </c:pt>
                <c:pt idx="62">
                  <c:v>126.1525823780844</c:v>
                </c:pt>
                <c:pt idx="63">
                  <c:v>124.56968914441985</c:v>
                </c:pt>
                <c:pt idx="64">
                  <c:v>123.77820588823678</c:v>
                </c:pt>
                <c:pt idx="65">
                  <c:v>122.98679591075535</c:v>
                </c:pt>
                <c:pt idx="66">
                  <c:v>122.19531265457223</c:v>
                </c:pt>
                <c:pt idx="67">
                  <c:v>122.19597216288682</c:v>
                </c:pt>
                <c:pt idx="68">
                  <c:v>122.1962652776933</c:v>
                </c:pt>
                <c:pt idx="69">
                  <c:v>122.19663167120139</c:v>
                </c:pt>
                <c:pt idx="70">
                  <c:v>122.19692478600788</c:v>
                </c:pt>
                <c:pt idx="71">
                  <c:v>122.19729117951594</c:v>
                </c:pt>
                <c:pt idx="72">
                  <c:v>120.6143246671498</c:v>
                </c:pt>
                <c:pt idx="73">
                  <c:v>119.82291468966835</c:v>
                </c:pt>
                <c:pt idx="74">
                  <c:v>119.03135815478365</c:v>
                </c:pt>
                <c:pt idx="75">
                  <c:v>119.03179782699335</c:v>
                </c:pt>
                <c:pt idx="76">
                  <c:v>118.2403145708103</c:v>
                </c:pt>
                <c:pt idx="77">
                  <c:v>118.24090080042325</c:v>
                </c:pt>
                <c:pt idx="78">
                  <c:v>117.44949082294181</c:v>
                </c:pt>
                <c:pt idx="79">
                  <c:v>117.44978393774828</c:v>
                </c:pt>
                <c:pt idx="80">
                  <c:v>117.45015033125634</c:v>
                </c:pt>
                <c:pt idx="81">
                  <c:v>116.65859379637166</c:v>
                </c:pt>
                <c:pt idx="82">
                  <c:v>117.45110295437739</c:v>
                </c:pt>
                <c:pt idx="83">
                  <c:v>117.45139606918387</c:v>
                </c:pt>
                <c:pt idx="84">
                  <c:v>117.45176246269197</c:v>
                </c:pt>
                <c:pt idx="85">
                  <c:v>118.24383194848798</c:v>
                </c:pt>
                <c:pt idx="86">
                  <c:v>118.24449145680256</c:v>
                </c:pt>
                <c:pt idx="87">
                  <c:v>119.03656094259858</c:v>
                </c:pt>
                <c:pt idx="88">
                  <c:v>119.03692733610667</c:v>
                </c:pt>
                <c:pt idx="89">
                  <c:v>118.24537080122199</c:v>
                </c:pt>
                <c:pt idx="90">
                  <c:v>117.45396082374052</c:v>
                </c:pt>
                <c:pt idx="91">
                  <c:v>117.4546203320551</c:v>
                </c:pt>
                <c:pt idx="92">
                  <c:v>117.45491344686157</c:v>
                </c:pt>
                <c:pt idx="93">
                  <c:v>118.24705621135921</c:v>
                </c:pt>
                <c:pt idx="94">
                  <c:v>119.03912569715524</c:v>
                </c:pt>
                <c:pt idx="95">
                  <c:v>119.03949209066333</c:v>
                </c:pt>
                <c:pt idx="96">
                  <c:v>119.83185469126583</c:v>
                </c:pt>
                <c:pt idx="97">
                  <c:v>120.62399745576346</c:v>
                </c:pt>
                <c:pt idx="98">
                  <c:v>121.41599366285787</c:v>
                </c:pt>
                <c:pt idx="99">
                  <c:v>121.41636005636597</c:v>
                </c:pt>
                <c:pt idx="100">
                  <c:v>122.2085028208636</c:v>
                </c:pt>
                <c:pt idx="101">
                  <c:v>121.41731267948701</c:v>
                </c:pt>
                <c:pt idx="102">
                  <c:v>121.4176790729951</c:v>
                </c:pt>
                <c:pt idx="103">
                  <c:v>121.41797218780157</c:v>
                </c:pt>
                <c:pt idx="104">
                  <c:v>120.62656221032013</c:v>
                </c:pt>
                <c:pt idx="105">
                  <c:v>125.37780666587035</c:v>
                </c:pt>
                <c:pt idx="106">
                  <c:v>127.75350217234711</c:v>
                </c:pt>
                <c:pt idx="107">
                  <c:v>128.5455716581431</c:v>
                </c:pt>
                <c:pt idx="108">
                  <c:v>128.54586477294961</c:v>
                </c:pt>
                <c:pt idx="109">
                  <c:v>129.33800753744725</c:v>
                </c:pt>
                <c:pt idx="110">
                  <c:v>127.75504102508108</c:v>
                </c:pt>
                <c:pt idx="111">
                  <c:v>126.96355776889803</c:v>
                </c:pt>
                <c:pt idx="112">
                  <c:v>126.17214779141655</c:v>
                </c:pt>
                <c:pt idx="113">
                  <c:v>126.17251418492465</c:v>
                </c:pt>
                <c:pt idx="114">
                  <c:v>124.58925455775203</c:v>
                </c:pt>
                <c:pt idx="115">
                  <c:v>123.79813769507703</c:v>
                </c:pt>
                <c:pt idx="116">
                  <c:v>123.00665443889397</c:v>
                </c:pt>
                <c:pt idx="117">
                  <c:v>122.21524446141252</c:v>
                </c:pt>
                <c:pt idx="118">
                  <c:v>122.21553757621899</c:v>
                </c:pt>
                <c:pt idx="119">
                  <c:v>120.63227794904637</c:v>
                </c:pt>
                <c:pt idx="120">
                  <c:v>119.84108780766978</c:v>
                </c:pt>
                <c:pt idx="121">
                  <c:v>119.04975110888994</c:v>
                </c:pt>
                <c:pt idx="122">
                  <c:v>118.25826785270685</c:v>
                </c:pt>
                <c:pt idx="123">
                  <c:v>116.67500822553424</c:v>
                </c:pt>
                <c:pt idx="124">
                  <c:v>112.71678587890106</c:v>
                </c:pt>
                <c:pt idx="125">
                  <c:v>112.71707899370756</c:v>
                </c:pt>
                <c:pt idx="126">
                  <c:v>113.50922175820519</c:v>
                </c:pt>
                <c:pt idx="127">
                  <c:v>113.50951487301167</c:v>
                </c:pt>
                <c:pt idx="128">
                  <c:v>113.50988126651976</c:v>
                </c:pt>
                <c:pt idx="129">
                  <c:v>113.51046749613272</c:v>
                </c:pt>
                <c:pt idx="130">
                  <c:v>113.51083388964078</c:v>
                </c:pt>
                <c:pt idx="131">
                  <c:v>112.71935063345772</c:v>
                </c:pt>
                <c:pt idx="132">
                  <c:v>112.71971702696581</c:v>
                </c:pt>
                <c:pt idx="133">
                  <c:v>112.72001014177229</c:v>
                </c:pt>
                <c:pt idx="134">
                  <c:v>113.51244602107641</c:v>
                </c:pt>
                <c:pt idx="135">
                  <c:v>114.30451550687242</c:v>
                </c:pt>
                <c:pt idx="136">
                  <c:v>115.88836136365801</c:v>
                </c:pt>
                <c:pt idx="137">
                  <c:v>117.4722804991452</c:v>
                </c:pt>
                <c:pt idx="138">
                  <c:v>118.26434998494122</c:v>
                </c:pt>
                <c:pt idx="139">
                  <c:v>119.84848895653326</c:v>
                </c:pt>
                <c:pt idx="140">
                  <c:v>120.6406317210309</c:v>
                </c:pt>
                <c:pt idx="141">
                  <c:v>121.43277448552855</c:v>
                </c:pt>
                <c:pt idx="142">
                  <c:v>122.22484397132456</c:v>
                </c:pt>
                <c:pt idx="143">
                  <c:v>123.0172798506287</c:v>
                </c:pt>
                <c:pt idx="144">
                  <c:v>123.01757296543514</c:v>
                </c:pt>
                <c:pt idx="145">
                  <c:v>123.01786608024163</c:v>
                </c:pt>
                <c:pt idx="146">
                  <c:v>123.81000884473927</c:v>
                </c:pt>
                <c:pt idx="147">
                  <c:v>124.60207833053529</c:v>
                </c:pt>
                <c:pt idx="148">
                  <c:v>125.39451420983943</c:v>
                </c:pt>
                <c:pt idx="149">
                  <c:v>124.60303095365633</c:v>
                </c:pt>
                <c:pt idx="150">
                  <c:v>124.60339734716443</c:v>
                </c:pt>
                <c:pt idx="151">
                  <c:v>124.6036904619709</c:v>
                </c:pt>
                <c:pt idx="152">
                  <c:v>124.60398357677738</c:v>
                </c:pt>
                <c:pt idx="153">
                  <c:v>123.81286671410241</c:v>
                </c:pt>
                <c:pt idx="154">
                  <c:v>123.81315982890885</c:v>
                </c:pt>
                <c:pt idx="155">
                  <c:v>123.81352622241697</c:v>
                </c:pt>
                <c:pt idx="156">
                  <c:v>123.0220429662339</c:v>
                </c:pt>
                <c:pt idx="157">
                  <c:v>123.022409359742</c:v>
                </c:pt>
                <c:pt idx="158">
                  <c:v>123.02299558935495</c:v>
                </c:pt>
                <c:pt idx="159">
                  <c:v>123.02328870416142</c:v>
                </c:pt>
                <c:pt idx="160">
                  <c:v>123.0236550976695</c:v>
                </c:pt>
                <c:pt idx="161">
                  <c:v>123.02402149117759</c:v>
                </c:pt>
                <c:pt idx="162">
                  <c:v>122.23283134980099</c:v>
                </c:pt>
                <c:pt idx="163">
                  <c:v>122.23312446460749</c:v>
                </c:pt>
                <c:pt idx="164">
                  <c:v>121.44171448712602</c:v>
                </c:pt>
                <c:pt idx="165">
                  <c:v>120.65023123094294</c:v>
                </c:pt>
                <c:pt idx="166">
                  <c:v>120.6505243457494</c:v>
                </c:pt>
                <c:pt idx="167">
                  <c:v>119.85948076177606</c:v>
                </c:pt>
                <c:pt idx="168">
                  <c:v>119.85977387658254</c:v>
                </c:pt>
                <c:pt idx="169">
                  <c:v>119.06821734169783</c:v>
                </c:pt>
                <c:pt idx="170">
                  <c:v>119.06865701390757</c:v>
                </c:pt>
                <c:pt idx="171">
                  <c:v>119.06895012871401</c:v>
                </c:pt>
                <c:pt idx="172">
                  <c:v>119.06960963702859</c:v>
                </c:pt>
                <c:pt idx="173">
                  <c:v>119.86160584412301</c:v>
                </c:pt>
                <c:pt idx="174">
                  <c:v>121.4455982583118</c:v>
                </c:pt>
                <c:pt idx="175">
                  <c:v>122.23766774410785</c:v>
                </c:pt>
                <c:pt idx="176">
                  <c:v>123.02973722990384</c:v>
                </c:pt>
                <c:pt idx="177">
                  <c:v>126.98927859316615</c:v>
                </c:pt>
                <c:pt idx="178">
                  <c:v>129.36490082094127</c:v>
                </c:pt>
                <c:pt idx="179">
                  <c:v>131.74059632741805</c:v>
                </c:pt>
                <c:pt idx="180">
                  <c:v>134.11621855519314</c:v>
                </c:pt>
                <c:pt idx="181">
                  <c:v>136.49184078296827</c:v>
                </c:pt>
                <c:pt idx="182">
                  <c:v>141.24315851722011</c:v>
                </c:pt>
                <c:pt idx="183">
                  <c:v>143.61878074499523</c:v>
                </c:pt>
                <c:pt idx="184">
                  <c:v>149.95321154901646</c:v>
                </c:pt>
                <c:pt idx="185">
                  <c:v>153.12068342648277</c:v>
                </c:pt>
                <c:pt idx="186">
                  <c:v>160.24733027370326</c:v>
                </c:pt>
                <c:pt idx="187">
                  <c:v>161.03939975949928</c:v>
                </c:pt>
                <c:pt idx="188">
                  <c:v>161.83154252399692</c:v>
                </c:pt>
                <c:pt idx="189">
                  <c:v>161.8318356388034</c:v>
                </c:pt>
                <c:pt idx="190">
                  <c:v>161.83212875360985</c:v>
                </c:pt>
                <c:pt idx="191">
                  <c:v>159.4573858702542</c:v>
                </c:pt>
                <c:pt idx="192">
                  <c:v>157.87427280048482</c:v>
                </c:pt>
                <c:pt idx="193">
                  <c:v>157.0827895443017</c:v>
                </c:pt>
                <c:pt idx="194">
                  <c:v>156.29123300941703</c:v>
                </c:pt>
                <c:pt idx="195">
                  <c:v>155.49989631063718</c:v>
                </c:pt>
                <c:pt idx="196">
                  <c:v>153.91700307697263</c:v>
                </c:pt>
                <c:pt idx="197">
                  <c:v>153.91729619177914</c:v>
                </c:pt>
                <c:pt idx="198">
                  <c:v>153.12581293559609</c:v>
                </c:pt>
                <c:pt idx="199">
                  <c:v>153.12617932910416</c:v>
                </c:pt>
                <c:pt idx="200">
                  <c:v>152.33469607292108</c:v>
                </c:pt>
                <c:pt idx="201">
                  <c:v>150.75180283925656</c:v>
                </c:pt>
                <c:pt idx="202">
                  <c:v>149.16854321208393</c:v>
                </c:pt>
                <c:pt idx="203">
                  <c:v>149.16890960559201</c:v>
                </c:pt>
                <c:pt idx="204">
                  <c:v>148.37742634940895</c:v>
                </c:pt>
                <c:pt idx="205">
                  <c:v>146.79445983704281</c:v>
                </c:pt>
                <c:pt idx="206">
                  <c:v>146.79482623055091</c:v>
                </c:pt>
                <c:pt idx="207">
                  <c:v>146.79519262405901</c:v>
                </c:pt>
                <c:pt idx="208">
                  <c:v>146.79548573886547</c:v>
                </c:pt>
                <c:pt idx="209">
                  <c:v>147.58755522466149</c:v>
                </c:pt>
                <c:pt idx="210">
                  <c:v>149.17169419625353</c:v>
                </c:pt>
                <c:pt idx="211">
                  <c:v>149.96391023945279</c:v>
                </c:pt>
                <c:pt idx="212">
                  <c:v>150.75597972524884</c:v>
                </c:pt>
                <c:pt idx="213">
                  <c:v>151.54804921104483</c:v>
                </c:pt>
                <c:pt idx="214">
                  <c:v>151.54841560455296</c:v>
                </c:pt>
                <c:pt idx="215">
                  <c:v>150.75722546317633</c:v>
                </c:pt>
                <c:pt idx="216">
                  <c:v>149.96581548569486</c:v>
                </c:pt>
                <c:pt idx="217">
                  <c:v>149.96610860050137</c:v>
                </c:pt>
                <c:pt idx="218">
                  <c:v>149.96647499400945</c:v>
                </c:pt>
                <c:pt idx="219">
                  <c:v>149.96676810881593</c:v>
                </c:pt>
                <c:pt idx="220">
                  <c:v>149.96742761713051</c:v>
                </c:pt>
                <c:pt idx="221">
                  <c:v>149.96772073193696</c:v>
                </c:pt>
                <c:pt idx="222">
                  <c:v>149.96801384674345</c:v>
                </c:pt>
                <c:pt idx="223">
                  <c:v>149.96838024025155</c:v>
                </c:pt>
                <c:pt idx="224">
                  <c:v>150.76081611955564</c:v>
                </c:pt>
                <c:pt idx="225">
                  <c:v>150.76110923436215</c:v>
                </c:pt>
                <c:pt idx="226">
                  <c:v>150.76140234916861</c:v>
                </c:pt>
                <c:pt idx="227">
                  <c:v>150.76176874267671</c:v>
                </c:pt>
                <c:pt idx="228">
                  <c:v>150.76206185748319</c:v>
                </c:pt>
                <c:pt idx="229">
                  <c:v>150.76272136579774</c:v>
                </c:pt>
                <c:pt idx="230">
                  <c:v>150.76294120190258</c:v>
                </c:pt>
                <c:pt idx="231">
                  <c:v>150.7633808741123</c:v>
                </c:pt>
                <c:pt idx="232">
                  <c:v>150.76367398891878</c:v>
                </c:pt>
                <c:pt idx="233">
                  <c:v>151.5557434747148</c:v>
                </c:pt>
                <c:pt idx="234">
                  <c:v>151.55632970432777</c:v>
                </c:pt>
                <c:pt idx="235">
                  <c:v>152.34847246882541</c:v>
                </c:pt>
                <c:pt idx="236">
                  <c:v>152.34883886233348</c:v>
                </c:pt>
                <c:pt idx="237">
                  <c:v>153.1409083481295</c:v>
                </c:pt>
                <c:pt idx="238">
                  <c:v>153.14120146293598</c:v>
                </c:pt>
                <c:pt idx="239">
                  <c:v>153.9336373422401</c:v>
                </c:pt>
                <c:pt idx="240">
                  <c:v>153.93400373574821</c:v>
                </c:pt>
                <c:pt idx="241">
                  <c:v>154.72607322154423</c:v>
                </c:pt>
                <c:pt idx="242">
                  <c:v>154.72636633635068</c:v>
                </c:pt>
                <c:pt idx="243">
                  <c:v>154.72702584466523</c:v>
                </c:pt>
                <c:pt idx="244">
                  <c:v>153.93554258848218</c:v>
                </c:pt>
                <c:pt idx="245">
                  <c:v>153.14413261100071</c:v>
                </c:pt>
                <c:pt idx="246">
                  <c:v>152.35264935481766</c:v>
                </c:pt>
                <c:pt idx="247">
                  <c:v>151.56123937733619</c:v>
                </c:pt>
                <c:pt idx="248">
                  <c:v>151.56182560694916</c:v>
                </c:pt>
                <c:pt idx="249">
                  <c:v>150.77034235076607</c:v>
                </c:pt>
                <c:pt idx="250">
                  <c:v>149.18715600229507</c:v>
                </c:pt>
                <c:pt idx="251">
                  <c:v>149.18752239580317</c:v>
                </c:pt>
                <c:pt idx="252">
                  <c:v>148.39603913962009</c:v>
                </c:pt>
                <c:pt idx="253">
                  <c:v>147.6049222769451</c:v>
                </c:pt>
                <c:pt idx="254">
                  <c:v>146.81343902076205</c:v>
                </c:pt>
                <c:pt idx="255">
                  <c:v>146.8137321355685</c:v>
                </c:pt>
                <c:pt idx="256">
                  <c:v>146.8140985290766</c:v>
                </c:pt>
                <c:pt idx="257">
                  <c:v>146.02261527289352</c:v>
                </c:pt>
                <c:pt idx="258">
                  <c:v>146.0232747812081</c:v>
                </c:pt>
                <c:pt idx="259">
                  <c:v>146.0236411747162</c:v>
                </c:pt>
                <c:pt idx="260">
                  <c:v>146.02393428952269</c:v>
                </c:pt>
                <c:pt idx="261">
                  <c:v>146.02422740432914</c:v>
                </c:pt>
                <c:pt idx="262">
                  <c:v>146.02481363394207</c:v>
                </c:pt>
                <c:pt idx="263">
                  <c:v>146.81695639843971</c:v>
                </c:pt>
                <c:pt idx="264">
                  <c:v>146.81732279194784</c:v>
                </c:pt>
                <c:pt idx="265">
                  <c:v>146.8176159067543</c:v>
                </c:pt>
                <c:pt idx="266">
                  <c:v>146.81790902156078</c:v>
                </c:pt>
                <c:pt idx="267">
                  <c:v>147.6103449008649</c:v>
                </c:pt>
                <c:pt idx="268">
                  <c:v>148.40248766536251</c:v>
                </c:pt>
                <c:pt idx="269">
                  <c:v>149.19455715115856</c:v>
                </c:pt>
                <c:pt idx="270">
                  <c:v>149.98662663695458</c:v>
                </c:pt>
                <c:pt idx="271">
                  <c:v>150.77876940145222</c:v>
                </c:pt>
                <c:pt idx="272">
                  <c:v>153.1546847440338</c:v>
                </c:pt>
                <c:pt idx="273">
                  <c:v>153.94682750853147</c:v>
                </c:pt>
                <c:pt idx="274">
                  <c:v>154.73889699432749</c:v>
                </c:pt>
                <c:pt idx="275">
                  <c:v>156.32274285111305</c:v>
                </c:pt>
                <c:pt idx="276">
                  <c:v>157.11488561561069</c:v>
                </c:pt>
                <c:pt idx="277">
                  <c:v>160.28257732918183</c:v>
                </c:pt>
                <c:pt idx="278">
                  <c:v>161.86649646466904</c:v>
                </c:pt>
                <c:pt idx="279">
                  <c:v>162.65856595046503</c:v>
                </c:pt>
                <c:pt idx="280">
                  <c:v>162.65885906527154</c:v>
                </c:pt>
                <c:pt idx="281">
                  <c:v>161.86774220259653</c:v>
                </c:pt>
                <c:pt idx="282">
                  <c:v>161.86803531740301</c:v>
                </c:pt>
                <c:pt idx="283">
                  <c:v>161.86840171091112</c:v>
                </c:pt>
                <c:pt idx="284">
                  <c:v>162.66039791800551</c:v>
                </c:pt>
                <c:pt idx="285">
                  <c:v>163.45261396120478</c:v>
                </c:pt>
                <c:pt idx="286">
                  <c:v>165.03675293279682</c:v>
                </c:pt>
                <c:pt idx="287">
                  <c:v>166.62067206828402</c:v>
                </c:pt>
                <c:pt idx="288">
                  <c:v>167.41274155408001</c:v>
                </c:pt>
                <c:pt idx="289">
                  <c:v>168.20481103987606</c:v>
                </c:pt>
                <c:pt idx="290">
                  <c:v>168.99688052567208</c:v>
                </c:pt>
                <c:pt idx="291">
                  <c:v>170.58109277596574</c:v>
                </c:pt>
                <c:pt idx="292">
                  <c:v>171.37323554046338</c:v>
                </c:pt>
                <c:pt idx="293">
                  <c:v>172.1653050262594</c:v>
                </c:pt>
                <c:pt idx="294">
                  <c:v>175.3327036250241</c:v>
                </c:pt>
                <c:pt idx="295">
                  <c:v>176.91662276051125</c:v>
                </c:pt>
                <c:pt idx="296">
                  <c:v>177.70891208241213</c:v>
                </c:pt>
                <c:pt idx="297">
                  <c:v>178.5010548469098</c:v>
                </c:pt>
                <c:pt idx="298">
                  <c:v>179.29319761140744</c:v>
                </c:pt>
                <c:pt idx="299">
                  <c:v>179.29349072621389</c:v>
                </c:pt>
                <c:pt idx="300">
                  <c:v>179.29385711972199</c:v>
                </c:pt>
                <c:pt idx="301">
                  <c:v>176.91918751506793</c:v>
                </c:pt>
                <c:pt idx="302">
                  <c:v>175.33592788789528</c:v>
                </c:pt>
                <c:pt idx="303">
                  <c:v>175.33622100270176</c:v>
                </c:pt>
                <c:pt idx="304">
                  <c:v>175.33658739620986</c:v>
                </c:pt>
                <c:pt idx="305">
                  <c:v>177.71250273879144</c:v>
                </c:pt>
                <c:pt idx="306">
                  <c:v>178.50464550328911</c:v>
                </c:pt>
                <c:pt idx="307">
                  <c:v>178.50493861809557</c:v>
                </c:pt>
                <c:pt idx="308">
                  <c:v>180.08885775358277</c:v>
                </c:pt>
                <c:pt idx="309">
                  <c:v>181.67270361036833</c:v>
                </c:pt>
                <c:pt idx="310">
                  <c:v>188.00750080789769</c:v>
                </c:pt>
                <c:pt idx="311">
                  <c:v>191.17497268536394</c:v>
                </c:pt>
                <c:pt idx="312">
                  <c:v>193.55059491313907</c:v>
                </c:pt>
                <c:pt idx="313">
                  <c:v>195.92621714091422</c:v>
                </c:pt>
                <c:pt idx="314">
                  <c:v>197.5101362764014</c:v>
                </c:pt>
                <c:pt idx="315">
                  <c:v>201.46960436096205</c:v>
                </c:pt>
                <c:pt idx="316">
                  <c:v>203.05345021774767</c:v>
                </c:pt>
                <c:pt idx="317">
                  <c:v>205.42914572422438</c:v>
                </c:pt>
                <c:pt idx="318">
                  <c:v>208.59654432298905</c:v>
                </c:pt>
                <c:pt idx="319">
                  <c:v>212.55571929274325</c:v>
                </c:pt>
                <c:pt idx="320">
                  <c:v>218.09881339798469</c:v>
                </c:pt>
                <c:pt idx="321">
                  <c:v>221.26621199674932</c:v>
                </c:pt>
                <c:pt idx="322">
                  <c:v>222.85005785353488</c:v>
                </c:pt>
                <c:pt idx="323">
                  <c:v>225.22575336001168</c:v>
                </c:pt>
                <c:pt idx="324">
                  <c:v>229.18522144457233</c:v>
                </c:pt>
                <c:pt idx="325">
                  <c:v>230.76914058005954</c:v>
                </c:pt>
                <c:pt idx="326">
                  <c:v>231.56121006585556</c:v>
                </c:pt>
                <c:pt idx="327">
                  <c:v>233.93683229363066</c:v>
                </c:pt>
                <c:pt idx="328">
                  <c:v>237.10430417109691</c:v>
                </c:pt>
                <c:pt idx="329">
                  <c:v>245.0226541106054</c:v>
                </c:pt>
                <c:pt idx="330">
                  <c:v>249.77353217264752</c:v>
                </c:pt>
                <c:pt idx="331">
                  <c:v>253.73278042110337</c:v>
                </c:pt>
                <c:pt idx="332">
                  <c:v>257.69202866955914</c:v>
                </c:pt>
                <c:pt idx="333">
                  <c:v>260.85942726832388</c:v>
                </c:pt>
                <c:pt idx="334">
                  <c:v>264.81896863158619</c:v>
                </c:pt>
                <c:pt idx="335">
                  <c:v>264.81926174639267</c:v>
                </c:pt>
                <c:pt idx="336">
                  <c:v>265.61133123218872</c:v>
                </c:pt>
                <c:pt idx="337">
                  <c:v>264.02814488371769</c:v>
                </c:pt>
                <c:pt idx="338">
                  <c:v>263.2366616275346</c:v>
                </c:pt>
                <c:pt idx="339">
                  <c:v>260.07021565189092</c:v>
                </c:pt>
                <c:pt idx="340">
                  <c:v>259.27873239570789</c:v>
                </c:pt>
                <c:pt idx="341">
                  <c:v>257.69554604723692</c:v>
                </c:pt>
                <c:pt idx="342">
                  <c:v>257.69583916204334</c:v>
                </c:pt>
                <c:pt idx="343">
                  <c:v>258.48798192654101</c:v>
                </c:pt>
                <c:pt idx="344">
                  <c:v>260.07212089813305</c:v>
                </c:pt>
                <c:pt idx="345">
                  <c:v>260.07248729164115</c:v>
                </c:pt>
                <c:pt idx="346">
                  <c:v>259.28100403545807</c:v>
                </c:pt>
                <c:pt idx="347">
                  <c:v>258.48959405797666</c:v>
                </c:pt>
                <c:pt idx="348">
                  <c:v>257.6984039166</c:v>
                </c:pt>
                <c:pt idx="349">
                  <c:v>257.6987703101081</c:v>
                </c:pt>
                <c:pt idx="350">
                  <c:v>257.69906342491458</c:v>
                </c:pt>
                <c:pt idx="351">
                  <c:v>256.9075801687315</c:v>
                </c:pt>
                <c:pt idx="352">
                  <c:v>256.11617019125009</c:v>
                </c:pt>
                <c:pt idx="353">
                  <c:v>256.11682969956462</c:v>
                </c:pt>
                <c:pt idx="354">
                  <c:v>257.70067555635023</c:v>
                </c:pt>
                <c:pt idx="355">
                  <c:v>259.28452141313574</c:v>
                </c:pt>
                <c:pt idx="356">
                  <c:v>259.28481452794222</c:v>
                </c:pt>
                <c:pt idx="357">
                  <c:v>260.07695729243994</c:v>
                </c:pt>
                <c:pt idx="358">
                  <c:v>262.45294591372306</c:v>
                </c:pt>
                <c:pt idx="359">
                  <c:v>264.03679177050867</c:v>
                </c:pt>
                <c:pt idx="360">
                  <c:v>265.62063762729429</c:v>
                </c:pt>
                <c:pt idx="361">
                  <c:v>268.78810950476054</c:v>
                </c:pt>
                <c:pt idx="362">
                  <c:v>270.3719553615461</c:v>
                </c:pt>
                <c:pt idx="363">
                  <c:v>273.53972035381889</c:v>
                </c:pt>
                <c:pt idx="364">
                  <c:v>275.12356621060439</c:v>
                </c:pt>
                <c:pt idx="365">
                  <c:v>276.70741206738995</c:v>
                </c:pt>
                <c:pt idx="366">
                  <c:v>277.499481553186</c:v>
                </c:pt>
                <c:pt idx="367">
                  <c:v>280.66724654545874</c:v>
                </c:pt>
                <c:pt idx="368">
                  <c:v>283.83457186552181</c:v>
                </c:pt>
                <c:pt idx="369">
                  <c:v>286.21026737199855</c:v>
                </c:pt>
                <c:pt idx="370">
                  <c:v>289.37773924946487</c:v>
                </c:pt>
                <c:pt idx="371">
                  <c:v>292.5451378482295</c:v>
                </c:pt>
                <c:pt idx="372">
                  <c:v>298.08823195347094</c:v>
                </c:pt>
                <c:pt idx="373">
                  <c:v>301.25563055223557</c:v>
                </c:pt>
                <c:pt idx="374">
                  <c:v>303.6312527800107</c:v>
                </c:pt>
                <c:pt idx="375">
                  <c:v>304.42339554450837</c:v>
                </c:pt>
                <c:pt idx="376">
                  <c:v>304.42368865931485</c:v>
                </c:pt>
                <c:pt idx="377">
                  <c:v>302.8407954256503</c:v>
                </c:pt>
                <c:pt idx="378">
                  <c:v>301.2575357984777</c:v>
                </c:pt>
                <c:pt idx="379">
                  <c:v>298.88257307901711</c:v>
                </c:pt>
                <c:pt idx="380">
                  <c:v>293.34043159689679</c:v>
                </c:pt>
                <c:pt idx="381">
                  <c:v>289.38191613545712</c:v>
                </c:pt>
                <c:pt idx="382">
                  <c:v>283.84014104684485</c:v>
                </c:pt>
                <c:pt idx="383">
                  <c:v>283.0485845119602</c:v>
                </c:pt>
                <c:pt idx="384">
                  <c:v>282.2572478131803</c:v>
                </c:pt>
                <c:pt idx="385">
                  <c:v>280.6739881860077</c:v>
                </c:pt>
                <c:pt idx="386">
                  <c:v>283.04997680729088</c:v>
                </c:pt>
                <c:pt idx="387">
                  <c:v>283.05026992209736</c:v>
                </c:pt>
                <c:pt idx="388">
                  <c:v>285.42581887117092</c:v>
                </c:pt>
                <c:pt idx="389">
                  <c:v>288.59336402733879</c:v>
                </c:pt>
                <c:pt idx="390">
                  <c:v>292.552538997093</c:v>
                </c:pt>
                <c:pt idx="391">
                  <c:v>298.88733619462238</c:v>
                </c:pt>
                <c:pt idx="392">
                  <c:v>303.63836081406771</c:v>
                </c:pt>
                <c:pt idx="393">
                  <c:v>307.59753578382191</c:v>
                </c:pt>
                <c:pt idx="394">
                  <c:v>313.14019021685363</c:v>
                </c:pt>
                <c:pt idx="395">
                  <c:v>316.30766209431988</c:v>
                </c:pt>
                <c:pt idx="396">
                  <c:v>321.85075619956132</c:v>
                </c:pt>
                <c:pt idx="397">
                  <c:v>324.22637842733644</c:v>
                </c:pt>
                <c:pt idx="398">
                  <c:v>325.01852119183411</c:v>
                </c:pt>
                <c:pt idx="399">
                  <c:v>325.81051739892848</c:v>
                </c:pt>
                <c:pt idx="400">
                  <c:v>325.01910742144702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Earnings index </c:v>
                </c:pt>
              </c:strCache>
            </c:strRef>
          </c:tx>
          <c:spPr>
            <a:ln w="31750" cap="rnd">
              <a:solidFill>
                <a:srgbClr val="A02226"/>
              </a:solidFill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DD-498B-BFBD-2BE734CF6CB4}"/>
              </c:ext>
            </c:extLst>
          </c:dPt>
          <c:dPt>
            <c:idx val="40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Sheet1!$C$2:$C$402</c:f>
              <c:numCache>
                <c:formatCode>0.0</c:formatCode>
                <c:ptCount val="401"/>
                <c:pt idx="0">
                  <c:v>100</c:v>
                </c:pt>
                <c:pt idx="1">
                  <c:v>101.60970274220556</c:v>
                </c:pt>
                <c:pt idx="2">
                  <c:v>101.6100005733249</c:v>
                </c:pt>
                <c:pt idx="3">
                  <c:v>102.41474025775794</c:v>
                </c:pt>
                <c:pt idx="4">
                  <c:v>102.41518700443693</c:v>
                </c:pt>
                <c:pt idx="5">
                  <c:v>103.22037343554898</c:v>
                </c:pt>
                <c:pt idx="6">
                  <c:v>104.02518757776183</c:v>
                </c:pt>
                <c:pt idx="7">
                  <c:v>104.8300017199747</c:v>
                </c:pt>
                <c:pt idx="8">
                  <c:v>104.83037400887387</c:v>
                </c:pt>
                <c:pt idx="9">
                  <c:v>105.63518815108675</c:v>
                </c:pt>
                <c:pt idx="10">
                  <c:v>105.63585827110525</c:v>
                </c:pt>
                <c:pt idx="11">
                  <c:v>105.63615610222456</c:v>
                </c:pt>
                <c:pt idx="12">
                  <c:v>105.63637947556406</c:v>
                </c:pt>
                <c:pt idx="13">
                  <c:v>106.4413425333366</c:v>
                </c:pt>
                <c:pt idx="14">
                  <c:v>106.44164036445594</c:v>
                </c:pt>
                <c:pt idx="15">
                  <c:v>106.44231048447443</c:v>
                </c:pt>
                <c:pt idx="16">
                  <c:v>107.24712462668728</c:v>
                </c:pt>
                <c:pt idx="17">
                  <c:v>108.05201322668</c:v>
                </c:pt>
                <c:pt idx="18">
                  <c:v>108.05231105779933</c:v>
                </c:pt>
                <c:pt idx="19">
                  <c:v>108.85712520001221</c:v>
                </c:pt>
                <c:pt idx="20">
                  <c:v>109.66231163112425</c:v>
                </c:pt>
                <c:pt idx="21">
                  <c:v>109.66260946224355</c:v>
                </c:pt>
                <c:pt idx="22">
                  <c:v>109.66298175114275</c:v>
                </c:pt>
                <c:pt idx="23">
                  <c:v>110.4677958933556</c:v>
                </c:pt>
                <c:pt idx="24">
                  <c:v>111.27298232446763</c:v>
                </c:pt>
                <c:pt idx="25">
                  <c:v>111.27320569780714</c:v>
                </c:pt>
                <c:pt idx="26">
                  <c:v>111.27365244448613</c:v>
                </c:pt>
                <c:pt idx="27">
                  <c:v>111.27395027560544</c:v>
                </c:pt>
                <c:pt idx="28">
                  <c:v>111.2742481067248</c:v>
                </c:pt>
                <c:pt idx="29">
                  <c:v>111.2749182267433</c:v>
                </c:pt>
                <c:pt idx="30">
                  <c:v>111.27529051564244</c:v>
                </c:pt>
                <c:pt idx="31">
                  <c:v>111.27558834676179</c:v>
                </c:pt>
                <c:pt idx="32">
                  <c:v>111.27588617788111</c:v>
                </c:pt>
                <c:pt idx="33">
                  <c:v>111.27618400900046</c:v>
                </c:pt>
                <c:pt idx="34">
                  <c:v>111.27685412901896</c:v>
                </c:pt>
                <c:pt idx="35">
                  <c:v>111.2772264179181</c:v>
                </c:pt>
                <c:pt idx="36">
                  <c:v>112.08204056013098</c:v>
                </c:pt>
                <c:pt idx="37">
                  <c:v>112.0823383912503</c:v>
                </c:pt>
                <c:pt idx="38">
                  <c:v>112.08271068014948</c:v>
                </c:pt>
                <c:pt idx="39">
                  <c:v>112.08338080016797</c:v>
                </c:pt>
                <c:pt idx="40">
                  <c:v>112.0836786312873</c:v>
                </c:pt>
                <c:pt idx="41">
                  <c:v>112.08390200462679</c:v>
                </c:pt>
                <c:pt idx="42">
                  <c:v>112.88886506239932</c:v>
                </c:pt>
                <c:pt idx="43">
                  <c:v>113.69367920461222</c:v>
                </c:pt>
                <c:pt idx="44">
                  <c:v>115.30338194681779</c:v>
                </c:pt>
                <c:pt idx="45">
                  <c:v>116.10819608903064</c:v>
                </c:pt>
                <c:pt idx="46">
                  <c:v>116.91301023124352</c:v>
                </c:pt>
                <c:pt idx="47">
                  <c:v>117.71789883123623</c:v>
                </c:pt>
                <c:pt idx="48">
                  <c:v>118.52308526234825</c:v>
                </c:pt>
                <c:pt idx="49">
                  <c:v>119.32789940456112</c:v>
                </c:pt>
                <c:pt idx="50">
                  <c:v>120.132713546774</c:v>
                </c:pt>
                <c:pt idx="51">
                  <c:v>120.93752768898685</c:v>
                </c:pt>
                <c:pt idx="52">
                  <c:v>121.74241628897957</c:v>
                </c:pt>
                <c:pt idx="53">
                  <c:v>121.74308640899807</c:v>
                </c:pt>
                <c:pt idx="54">
                  <c:v>121.74338424011739</c:v>
                </c:pt>
                <c:pt idx="55">
                  <c:v>121.74368207123673</c:v>
                </c:pt>
                <c:pt idx="56">
                  <c:v>121.74397990235606</c:v>
                </c:pt>
                <c:pt idx="57">
                  <c:v>121.74435219125523</c:v>
                </c:pt>
                <c:pt idx="58">
                  <c:v>121.74502231127373</c:v>
                </c:pt>
                <c:pt idx="59">
                  <c:v>122.54983645348658</c:v>
                </c:pt>
                <c:pt idx="60">
                  <c:v>122.55013428460593</c:v>
                </c:pt>
                <c:pt idx="61">
                  <c:v>122.55050657350507</c:v>
                </c:pt>
                <c:pt idx="62">
                  <c:v>122.55080440462443</c:v>
                </c:pt>
                <c:pt idx="63">
                  <c:v>122.55140006686307</c:v>
                </c:pt>
                <c:pt idx="64">
                  <c:v>121.74733050244852</c:v>
                </c:pt>
                <c:pt idx="65">
                  <c:v>120.94311202247434</c:v>
                </c:pt>
                <c:pt idx="66">
                  <c:v>120.94340985359364</c:v>
                </c:pt>
                <c:pt idx="67">
                  <c:v>120.94407997361213</c:v>
                </c:pt>
                <c:pt idx="68">
                  <c:v>120.94445226251132</c:v>
                </c:pt>
                <c:pt idx="69">
                  <c:v>120.94475009363063</c:v>
                </c:pt>
                <c:pt idx="70">
                  <c:v>120.94504792474999</c:v>
                </c:pt>
                <c:pt idx="71">
                  <c:v>121.74993652474268</c:v>
                </c:pt>
                <c:pt idx="72">
                  <c:v>122.55504849807488</c:v>
                </c:pt>
                <c:pt idx="73">
                  <c:v>122.55542078697404</c:v>
                </c:pt>
                <c:pt idx="74">
                  <c:v>122.55571861809338</c:v>
                </c:pt>
                <c:pt idx="75">
                  <c:v>122.55594199143289</c:v>
                </c:pt>
                <c:pt idx="76">
                  <c:v>122.55638873811188</c:v>
                </c:pt>
                <c:pt idx="77">
                  <c:v>122.55705885813038</c:v>
                </c:pt>
                <c:pt idx="78">
                  <c:v>122.5573566892497</c:v>
                </c:pt>
                <c:pt idx="79">
                  <c:v>123.36209637368273</c:v>
                </c:pt>
                <c:pt idx="80">
                  <c:v>123.36254312036172</c:v>
                </c:pt>
                <c:pt idx="81">
                  <c:v>123.36284095148106</c:v>
                </c:pt>
                <c:pt idx="82">
                  <c:v>123.36351107149956</c:v>
                </c:pt>
                <c:pt idx="83">
                  <c:v>123.36380890261889</c:v>
                </c:pt>
                <c:pt idx="84">
                  <c:v>123.36418119151806</c:v>
                </c:pt>
                <c:pt idx="85">
                  <c:v>123.36447902263738</c:v>
                </c:pt>
                <c:pt idx="86">
                  <c:v>123.36507468487605</c:v>
                </c:pt>
                <c:pt idx="87">
                  <c:v>123.36544697377522</c:v>
                </c:pt>
                <c:pt idx="88">
                  <c:v>123.36574480489453</c:v>
                </c:pt>
                <c:pt idx="89">
                  <c:v>122.56160078270017</c:v>
                </c:pt>
                <c:pt idx="90">
                  <c:v>122.56189861381949</c:v>
                </c:pt>
                <c:pt idx="91">
                  <c:v>122.56256873383799</c:v>
                </c:pt>
                <c:pt idx="92">
                  <c:v>122.56286656495735</c:v>
                </c:pt>
                <c:pt idx="93">
                  <c:v>122.56323885385649</c:v>
                </c:pt>
                <c:pt idx="94">
                  <c:v>122.56346222719598</c:v>
                </c:pt>
                <c:pt idx="95">
                  <c:v>122.56390897387499</c:v>
                </c:pt>
                <c:pt idx="96">
                  <c:v>122.56450463611364</c:v>
                </c:pt>
                <c:pt idx="97">
                  <c:v>122.56487692501281</c:v>
                </c:pt>
                <c:pt idx="98">
                  <c:v>121.7606584450386</c:v>
                </c:pt>
                <c:pt idx="99">
                  <c:v>121.76095627615796</c:v>
                </c:pt>
                <c:pt idx="100">
                  <c:v>121.7613285650571</c:v>
                </c:pt>
                <c:pt idx="101">
                  <c:v>122.5664405383893</c:v>
                </c:pt>
                <c:pt idx="102">
                  <c:v>122.56681282728847</c:v>
                </c:pt>
                <c:pt idx="103">
                  <c:v>123.37162696950132</c:v>
                </c:pt>
                <c:pt idx="104">
                  <c:v>123.37199925840052</c:v>
                </c:pt>
                <c:pt idx="105">
                  <c:v>124.17711123173272</c:v>
                </c:pt>
                <c:pt idx="106">
                  <c:v>124.98192537394557</c:v>
                </c:pt>
                <c:pt idx="107">
                  <c:v>124.98229766284472</c:v>
                </c:pt>
                <c:pt idx="108">
                  <c:v>125.78711180505762</c:v>
                </c:pt>
                <c:pt idx="109">
                  <c:v>125.78748409395676</c:v>
                </c:pt>
                <c:pt idx="110">
                  <c:v>126.5926705250688</c:v>
                </c:pt>
                <c:pt idx="111">
                  <c:v>126.59296835618814</c:v>
                </c:pt>
                <c:pt idx="112">
                  <c:v>126.59326618730746</c:v>
                </c:pt>
                <c:pt idx="113">
                  <c:v>126.59363847620664</c:v>
                </c:pt>
                <c:pt idx="114">
                  <c:v>126.59393630732596</c:v>
                </c:pt>
                <c:pt idx="115">
                  <c:v>126.59460642734446</c:v>
                </c:pt>
                <c:pt idx="116">
                  <c:v>127.39942056955734</c:v>
                </c:pt>
                <c:pt idx="117">
                  <c:v>128.2042347117702</c:v>
                </c:pt>
                <c:pt idx="118">
                  <c:v>129.00912331176292</c:v>
                </c:pt>
                <c:pt idx="119">
                  <c:v>129.81393745397577</c:v>
                </c:pt>
                <c:pt idx="120">
                  <c:v>131.42364019618134</c:v>
                </c:pt>
                <c:pt idx="121">
                  <c:v>131.42393802730069</c:v>
                </c:pt>
                <c:pt idx="122">
                  <c:v>132.22882662729339</c:v>
                </c:pt>
                <c:pt idx="123">
                  <c:v>132.22912445841274</c:v>
                </c:pt>
                <c:pt idx="124">
                  <c:v>132.22979457843124</c:v>
                </c:pt>
                <c:pt idx="125">
                  <c:v>132.23009240955054</c:v>
                </c:pt>
                <c:pt idx="126">
                  <c:v>132.23039024066986</c:v>
                </c:pt>
                <c:pt idx="127">
                  <c:v>132.23076252956903</c:v>
                </c:pt>
                <c:pt idx="128">
                  <c:v>131.42646959181502</c:v>
                </c:pt>
                <c:pt idx="129">
                  <c:v>130.62269785851979</c:v>
                </c:pt>
                <c:pt idx="130">
                  <c:v>129.81847937854559</c:v>
                </c:pt>
                <c:pt idx="131">
                  <c:v>129.81885166744476</c:v>
                </c:pt>
                <c:pt idx="132">
                  <c:v>129.81914949856409</c:v>
                </c:pt>
                <c:pt idx="133">
                  <c:v>129.81952178746323</c:v>
                </c:pt>
                <c:pt idx="134">
                  <c:v>129.82011744970191</c:v>
                </c:pt>
                <c:pt idx="135">
                  <c:v>130.6250060496946</c:v>
                </c:pt>
                <c:pt idx="136">
                  <c:v>131.42982019190745</c:v>
                </c:pt>
                <c:pt idx="137">
                  <c:v>133.03915064521388</c:v>
                </c:pt>
                <c:pt idx="138">
                  <c:v>133.84403924520657</c:v>
                </c:pt>
                <c:pt idx="139">
                  <c:v>137.0627001518194</c:v>
                </c:pt>
                <c:pt idx="140">
                  <c:v>137.06307244071857</c:v>
                </c:pt>
                <c:pt idx="141">
                  <c:v>137.06337027183787</c:v>
                </c:pt>
                <c:pt idx="142">
                  <c:v>137.06366810295722</c:v>
                </c:pt>
                <c:pt idx="143">
                  <c:v>137.06433822297572</c:v>
                </c:pt>
                <c:pt idx="144">
                  <c:v>137.06471051187486</c:v>
                </c:pt>
                <c:pt idx="145">
                  <c:v>137.06500834299422</c:v>
                </c:pt>
                <c:pt idx="146">
                  <c:v>137.06530617411354</c:v>
                </c:pt>
                <c:pt idx="147">
                  <c:v>137.06567846301272</c:v>
                </c:pt>
                <c:pt idx="148">
                  <c:v>136.26175781415785</c:v>
                </c:pt>
                <c:pt idx="149">
                  <c:v>136.26213010305699</c:v>
                </c:pt>
                <c:pt idx="150">
                  <c:v>135.45791162308279</c:v>
                </c:pt>
                <c:pt idx="151">
                  <c:v>135.45828391198197</c:v>
                </c:pt>
                <c:pt idx="152">
                  <c:v>134.65406543200774</c:v>
                </c:pt>
                <c:pt idx="153">
                  <c:v>134.65473555202624</c:v>
                </c:pt>
                <c:pt idx="154">
                  <c:v>134.65503338314556</c:v>
                </c:pt>
                <c:pt idx="155">
                  <c:v>134.65533121426492</c:v>
                </c:pt>
                <c:pt idx="156">
                  <c:v>134.65570350316406</c:v>
                </c:pt>
                <c:pt idx="157">
                  <c:v>134.65600133428342</c:v>
                </c:pt>
                <c:pt idx="158">
                  <c:v>133.85215514320836</c:v>
                </c:pt>
                <c:pt idx="159">
                  <c:v>133.85245297432769</c:v>
                </c:pt>
                <c:pt idx="160">
                  <c:v>133.85282526322686</c:v>
                </c:pt>
                <c:pt idx="161">
                  <c:v>133.85312309434619</c:v>
                </c:pt>
                <c:pt idx="162">
                  <c:v>133.85371875658484</c:v>
                </c:pt>
                <c:pt idx="163">
                  <c:v>133.04957473439046</c:v>
                </c:pt>
                <c:pt idx="164">
                  <c:v>132.24543071219611</c:v>
                </c:pt>
                <c:pt idx="165">
                  <c:v>132.24572854331544</c:v>
                </c:pt>
                <c:pt idx="166">
                  <c:v>131.44151006334121</c:v>
                </c:pt>
                <c:pt idx="167">
                  <c:v>130.63766387226619</c:v>
                </c:pt>
                <c:pt idx="168">
                  <c:v>130.63803616116533</c:v>
                </c:pt>
                <c:pt idx="169">
                  <c:v>130.63833399228469</c:v>
                </c:pt>
                <c:pt idx="170">
                  <c:v>130.63863182340401</c:v>
                </c:pt>
                <c:pt idx="171">
                  <c:v>130.63900411230316</c:v>
                </c:pt>
                <c:pt idx="172">
                  <c:v>130.63959977454184</c:v>
                </c:pt>
                <c:pt idx="173">
                  <c:v>130.63997206344098</c:v>
                </c:pt>
                <c:pt idx="174">
                  <c:v>130.64026989456033</c:v>
                </c:pt>
                <c:pt idx="175">
                  <c:v>129.83612587236595</c:v>
                </c:pt>
                <c:pt idx="176">
                  <c:v>129.83642370348528</c:v>
                </c:pt>
                <c:pt idx="177">
                  <c:v>129.83709382350378</c:v>
                </c:pt>
                <c:pt idx="178">
                  <c:v>129.8373916546231</c:v>
                </c:pt>
                <c:pt idx="179">
                  <c:v>129.83776394352228</c:v>
                </c:pt>
                <c:pt idx="180">
                  <c:v>129.83798731686176</c:v>
                </c:pt>
                <c:pt idx="181">
                  <c:v>129.8387318946601</c:v>
                </c:pt>
                <c:pt idx="182">
                  <c:v>129.83902972577943</c:v>
                </c:pt>
                <c:pt idx="183">
                  <c:v>129.8394020146786</c:v>
                </c:pt>
                <c:pt idx="184">
                  <c:v>129.83969984579792</c:v>
                </c:pt>
                <c:pt idx="185">
                  <c:v>129.83999767691725</c:v>
                </c:pt>
                <c:pt idx="186">
                  <c:v>129.84066779693575</c:v>
                </c:pt>
                <c:pt idx="187">
                  <c:v>129.8409656280551</c:v>
                </c:pt>
                <c:pt idx="188">
                  <c:v>129.84133791695425</c:v>
                </c:pt>
                <c:pt idx="189">
                  <c:v>129.8416357480736</c:v>
                </c:pt>
                <c:pt idx="190">
                  <c:v>129.84200803697274</c:v>
                </c:pt>
                <c:pt idx="191">
                  <c:v>129.84252924143155</c:v>
                </c:pt>
                <c:pt idx="192">
                  <c:v>129.03845967701704</c:v>
                </c:pt>
                <c:pt idx="193">
                  <c:v>129.03875750813637</c:v>
                </c:pt>
                <c:pt idx="194">
                  <c:v>129.0390553392557</c:v>
                </c:pt>
                <c:pt idx="195">
                  <c:v>128.23491131706132</c:v>
                </c:pt>
                <c:pt idx="196">
                  <c:v>128.23558143707982</c:v>
                </c:pt>
                <c:pt idx="197">
                  <c:v>128.23587926819914</c:v>
                </c:pt>
                <c:pt idx="198">
                  <c:v>128.23617709931847</c:v>
                </c:pt>
                <c:pt idx="199">
                  <c:v>128.23654938821764</c:v>
                </c:pt>
                <c:pt idx="200">
                  <c:v>129.04166136154984</c:v>
                </c:pt>
                <c:pt idx="201">
                  <c:v>129.04203365044899</c:v>
                </c:pt>
                <c:pt idx="202">
                  <c:v>129.04233148156834</c:v>
                </c:pt>
                <c:pt idx="203">
                  <c:v>129.04270377046748</c:v>
                </c:pt>
                <c:pt idx="204">
                  <c:v>129.04300160158684</c:v>
                </c:pt>
                <c:pt idx="205">
                  <c:v>129.84818803269886</c:v>
                </c:pt>
                <c:pt idx="206">
                  <c:v>130.65300217491173</c:v>
                </c:pt>
                <c:pt idx="207">
                  <c:v>130.65322554825124</c:v>
                </c:pt>
                <c:pt idx="208">
                  <c:v>130.65367229493023</c:v>
                </c:pt>
                <c:pt idx="209">
                  <c:v>130.65397012604956</c:v>
                </c:pt>
                <c:pt idx="210">
                  <c:v>130.65464024606806</c:v>
                </c:pt>
                <c:pt idx="211">
                  <c:v>131.45937993050109</c:v>
                </c:pt>
                <c:pt idx="212">
                  <c:v>131.45982667718008</c:v>
                </c:pt>
                <c:pt idx="213">
                  <c:v>132.26464081939298</c:v>
                </c:pt>
                <c:pt idx="214">
                  <c:v>132.26493865051228</c:v>
                </c:pt>
                <c:pt idx="215">
                  <c:v>133.07012508162433</c:v>
                </c:pt>
                <c:pt idx="216">
                  <c:v>133.87486476605736</c:v>
                </c:pt>
                <c:pt idx="217">
                  <c:v>133.87531151273635</c:v>
                </c:pt>
                <c:pt idx="218">
                  <c:v>134.68012565494925</c:v>
                </c:pt>
                <c:pt idx="219">
                  <c:v>134.68049794384839</c:v>
                </c:pt>
                <c:pt idx="220">
                  <c:v>134.6810191483072</c:v>
                </c:pt>
                <c:pt idx="221">
                  <c:v>134.68146589498625</c:v>
                </c:pt>
                <c:pt idx="222">
                  <c:v>134.68176372610554</c:v>
                </c:pt>
                <c:pt idx="223">
                  <c:v>134.6820615572249</c:v>
                </c:pt>
                <c:pt idx="224">
                  <c:v>134.6827316772434</c:v>
                </c:pt>
                <c:pt idx="225">
                  <c:v>134.68310396614254</c:v>
                </c:pt>
                <c:pt idx="226">
                  <c:v>134.68340179726189</c:v>
                </c:pt>
                <c:pt idx="227">
                  <c:v>134.68369962838119</c:v>
                </c:pt>
                <c:pt idx="228">
                  <c:v>134.68399745950055</c:v>
                </c:pt>
                <c:pt idx="229">
                  <c:v>134.68466757951904</c:v>
                </c:pt>
                <c:pt idx="230">
                  <c:v>134.68503986841819</c:v>
                </c:pt>
                <c:pt idx="231">
                  <c:v>134.68526324175772</c:v>
                </c:pt>
                <c:pt idx="232">
                  <c:v>135.49015184175039</c:v>
                </c:pt>
                <c:pt idx="233">
                  <c:v>135.49052413064956</c:v>
                </c:pt>
                <c:pt idx="234">
                  <c:v>135.49119425066806</c:v>
                </c:pt>
                <c:pt idx="235">
                  <c:v>135.49141762400757</c:v>
                </c:pt>
                <c:pt idx="236">
                  <c:v>135.49178991290674</c:v>
                </c:pt>
                <c:pt idx="237">
                  <c:v>136.29667851289943</c:v>
                </c:pt>
                <c:pt idx="238">
                  <c:v>136.29697634401873</c:v>
                </c:pt>
                <c:pt idx="239">
                  <c:v>136.29764646403723</c:v>
                </c:pt>
                <c:pt idx="240">
                  <c:v>137.10246060625013</c:v>
                </c:pt>
                <c:pt idx="241">
                  <c:v>137.10283289514928</c:v>
                </c:pt>
                <c:pt idx="242">
                  <c:v>137.10313072626863</c:v>
                </c:pt>
                <c:pt idx="243">
                  <c:v>137.10380084628713</c:v>
                </c:pt>
                <c:pt idx="244">
                  <c:v>137.10409867740643</c:v>
                </c:pt>
                <c:pt idx="245">
                  <c:v>137.10439650852578</c:v>
                </c:pt>
                <c:pt idx="246">
                  <c:v>137.10476879742492</c:v>
                </c:pt>
                <c:pt idx="247">
                  <c:v>137.10506662854428</c:v>
                </c:pt>
                <c:pt idx="248">
                  <c:v>137.10573674856278</c:v>
                </c:pt>
                <c:pt idx="249">
                  <c:v>137.1060345796821</c:v>
                </c:pt>
                <c:pt idx="250">
                  <c:v>137.10640686858127</c:v>
                </c:pt>
                <c:pt idx="251">
                  <c:v>137.1067046997006</c:v>
                </c:pt>
                <c:pt idx="252">
                  <c:v>137.10707698859977</c:v>
                </c:pt>
                <c:pt idx="253">
                  <c:v>137.10767265083842</c:v>
                </c:pt>
                <c:pt idx="254">
                  <c:v>137.1080449397376</c:v>
                </c:pt>
                <c:pt idx="255">
                  <c:v>137.10834277085692</c:v>
                </c:pt>
                <c:pt idx="256">
                  <c:v>137.91315691306977</c:v>
                </c:pt>
                <c:pt idx="257">
                  <c:v>137.91352920196894</c:v>
                </c:pt>
                <c:pt idx="258">
                  <c:v>137.91412486420762</c:v>
                </c:pt>
                <c:pt idx="259">
                  <c:v>138.71901346420032</c:v>
                </c:pt>
                <c:pt idx="260">
                  <c:v>138.71931129531964</c:v>
                </c:pt>
                <c:pt idx="261">
                  <c:v>138.71968358421881</c:v>
                </c:pt>
                <c:pt idx="262">
                  <c:v>139.52479555755102</c:v>
                </c:pt>
                <c:pt idx="263">
                  <c:v>139.52516784645016</c:v>
                </c:pt>
                <c:pt idx="264">
                  <c:v>140.32998198866304</c:v>
                </c:pt>
                <c:pt idx="265">
                  <c:v>140.33027981978239</c:v>
                </c:pt>
                <c:pt idx="266">
                  <c:v>141.13516841977508</c:v>
                </c:pt>
                <c:pt idx="267">
                  <c:v>141.94028039310729</c:v>
                </c:pt>
                <c:pt idx="268">
                  <c:v>141.94065268200643</c:v>
                </c:pt>
                <c:pt idx="269">
                  <c:v>142.74546682421931</c:v>
                </c:pt>
                <c:pt idx="270">
                  <c:v>142.74583911311848</c:v>
                </c:pt>
                <c:pt idx="271">
                  <c:v>143.55065325533135</c:v>
                </c:pt>
                <c:pt idx="272">
                  <c:v>145.16035599753693</c:v>
                </c:pt>
                <c:pt idx="273">
                  <c:v>145.9651701397498</c:v>
                </c:pt>
                <c:pt idx="274">
                  <c:v>145.96546797086913</c:v>
                </c:pt>
                <c:pt idx="275">
                  <c:v>145.9658402597683</c:v>
                </c:pt>
                <c:pt idx="276">
                  <c:v>146.77065440198115</c:v>
                </c:pt>
                <c:pt idx="277">
                  <c:v>147.57576637531338</c:v>
                </c:pt>
                <c:pt idx="278">
                  <c:v>147.57613866421252</c:v>
                </c:pt>
                <c:pt idx="279">
                  <c:v>147.57651095311169</c:v>
                </c:pt>
                <c:pt idx="280">
                  <c:v>148.38132509532457</c:v>
                </c:pt>
                <c:pt idx="281">
                  <c:v>149.18651152643662</c:v>
                </c:pt>
                <c:pt idx="282">
                  <c:v>149.18680935755592</c:v>
                </c:pt>
                <c:pt idx="283">
                  <c:v>149.18710718867524</c:v>
                </c:pt>
                <c:pt idx="284">
                  <c:v>149.18747947757441</c:v>
                </c:pt>
                <c:pt idx="285">
                  <c:v>149.18777730869374</c:v>
                </c:pt>
                <c:pt idx="286">
                  <c:v>149.99296373980579</c:v>
                </c:pt>
                <c:pt idx="287">
                  <c:v>149.99326157092511</c:v>
                </c:pt>
                <c:pt idx="288">
                  <c:v>150.79815017091784</c:v>
                </c:pt>
                <c:pt idx="289">
                  <c:v>150.79844800203713</c:v>
                </c:pt>
                <c:pt idx="290">
                  <c:v>150.79874583315649</c:v>
                </c:pt>
                <c:pt idx="291">
                  <c:v>150.79941595317499</c:v>
                </c:pt>
                <c:pt idx="292">
                  <c:v>150.79971378429431</c:v>
                </c:pt>
                <c:pt idx="293">
                  <c:v>150.80008607319348</c:v>
                </c:pt>
                <c:pt idx="294">
                  <c:v>150.80038390431281</c:v>
                </c:pt>
                <c:pt idx="295">
                  <c:v>150.80075619321198</c:v>
                </c:pt>
                <c:pt idx="296">
                  <c:v>151.60586816654418</c:v>
                </c:pt>
                <c:pt idx="297">
                  <c:v>151.60624045544333</c:v>
                </c:pt>
                <c:pt idx="298">
                  <c:v>152.41098013987639</c:v>
                </c:pt>
                <c:pt idx="299">
                  <c:v>152.41127797099568</c:v>
                </c:pt>
                <c:pt idx="300">
                  <c:v>151.60750623770051</c:v>
                </c:pt>
                <c:pt idx="301">
                  <c:v>150.80336221550613</c:v>
                </c:pt>
                <c:pt idx="302">
                  <c:v>149.9991437355319</c:v>
                </c:pt>
                <c:pt idx="303">
                  <c:v>149.99944156665123</c:v>
                </c:pt>
                <c:pt idx="304">
                  <c:v>149.9998138555504</c:v>
                </c:pt>
                <c:pt idx="305">
                  <c:v>150.0004839755689</c:v>
                </c:pt>
                <c:pt idx="306">
                  <c:v>150.00078180668822</c:v>
                </c:pt>
                <c:pt idx="307">
                  <c:v>150.00107963780755</c:v>
                </c:pt>
                <c:pt idx="308">
                  <c:v>150.00145192670672</c:v>
                </c:pt>
                <c:pt idx="309">
                  <c:v>150.8062660689196</c:v>
                </c:pt>
                <c:pt idx="310">
                  <c:v>151.61145250003162</c:v>
                </c:pt>
                <c:pt idx="311">
                  <c:v>152.41626664224449</c:v>
                </c:pt>
                <c:pt idx="312">
                  <c:v>152.41656447336382</c:v>
                </c:pt>
                <c:pt idx="313">
                  <c:v>153.22145307335654</c:v>
                </c:pt>
                <c:pt idx="314">
                  <c:v>153.22167644669605</c:v>
                </c:pt>
                <c:pt idx="315">
                  <c:v>153.22242102449437</c:v>
                </c:pt>
                <c:pt idx="316">
                  <c:v>154.02723516670721</c:v>
                </c:pt>
                <c:pt idx="317">
                  <c:v>154.02760745560639</c:v>
                </c:pt>
                <c:pt idx="318">
                  <c:v>154.02783082894592</c:v>
                </c:pt>
                <c:pt idx="319">
                  <c:v>154.02857540674421</c:v>
                </c:pt>
                <c:pt idx="320">
                  <c:v>154.83338954895709</c:v>
                </c:pt>
                <c:pt idx="321">
                  <c:v>154.83376183785623</c:v>
                </c:pt>
                <c:pt idx="322">
                  <c:v>154.83398521119577</c:v>
                </c:pt>
                <c:pt idx="323">
                  <c:v>155.63887381118846</c:v>
                </c:pt>
                <c:pt idx="324">
                  <c:v>155.63954393120696</c:v>
                </c:pt>
                <c:pt idx="325">
                  <c:v>155.63984176232628</c:v>
                </c:pt>
                <c:pt idx="326">
                  <c:v>155.64021405122543</c:v>
                </c:pt>
                <c:pt idx="327">
                  <c:v>155.64051188234478</c:v>
                </c:pt>
                <c:pt idx="328">
                  <c:v>156.44532602455766</c:v>
                </c:pt>
                <c:pt idx="329">
                  <c:v>158.85954507785675</c:v>
                </c:pt>
                <c:pt idx="330">
                  <c:v>159.66435922006966</c:v>
                </c:pt>
                <c:pt idx="331">
                  <c:v>159.66465705118895</c:v>
                </c:pt>
                <c:pt idx="332">
                  <c:v>159.66502934008813</c:v>
                </c:pt>
                <c:pt idx="333">
                  <c:v>159.6654016289873</c:v>
                </c:pt>
                <c:pt idx="334">
                  <c:v>160.4705136023195</c:v>
                </c:pt>
                <c:pt idx="335">
                  <c:v>160.47081143343885</c:v>
                </c:pt>
                <c:pt idx="336">
                  <c:v>160.471183722338</c:v>
                </c:pt>
                <c:pt idx="337">
                  <c:v>160.47148155345735</c:v>
                </c:pt>
                <c:pt idx="338">
                  <c:v>160.47215167347582</c:v>
                </c:pt>
                <c:pt idx="339">
                  <c:v>160.47252396237499</c:v>
                </c:pt>
                <c:pt idx="340">
                  <c:v>160.47282179349432</c:v>
                </c:pt>
                <c:pt idx="341">
                  <c:v>160.47311962461364</c:v>
                </c:pt>
                <c:pt idx="342">
                  <c:v>161.27800822460634</c:v>
                </c:pt>
                <c:pt idx="343">
                  <c:v>162.08312019793854</c:v>
                </c:pt>
                <c:pt idx="344">
                  <c:v>162.08349248683771</c:v>
                </c:pt>
                <c:pt idx="345">
                  <c:v>162.88830662905059</c:v>
                </c:pt>
                <c:pt idx="346">
                  <c:v>162.88867891794976</c:v>
                </c:pt>
                <c:pt idx="347">
                  <c:v>163.69349306016261</c:v>
                </c:pt>
                <c:pt idx="348">
                  <c:v>164.49860503349481</c:v>
                </c:pt>
                <c:pt idx="349">
                  <c:v>165.30349363348753</c:v>
                </c:pt>
                <c:pt idx="350">
                  <c:v>165.30379146460686</c:v>
                </c:pt>
                <c:pt idx="351">
                  <c:v>165.30416375350603</c:v>
                </c:pt>
                <c:pt idx="352">
                  <c:v>165.30446158462536</c:v>
                </c:pt>
                <c:pt idx="353">
                  <c:v>165.30513170464386</c:v>
                </c:pt>
                <c:pt idx="354">
                  <c:v>165.30542953576318</c:v>
                </c:pt>
                <c:pt idx="355">
                  <c:v>165.30580182466235</c:v>
                </c:pt>
                <c:pt idx="356">
                  <c:v>165.30609965578168</c:v>
                </c:pt>
                <c:pt idx="357">
                  <c:v>165.30639748690101</c:v>
                </c:pt>
                <c:pt idx="358">
                  <c:v>165.30706760691947</c:v>
                </c:pt>
                <c:pt idx="359">
                  <c:v>165.30736543803883</c:v>
                </c:pt>
                <c:pt idx="360">
                  <c:v>164.5031469580646</c:v>
                </c:pt>
                <c:pt idx="361">
                  <c:v>164.5035192469638</c:v>
                </c:pt>
                <c:pt idx="362">
                  <c:v>164.50418936698227</c:v>
                </c:pt>
                <c:pt idx="363">
                  <c:v>164.50441274032178</c:v>
                </c:pt>
                <c:pt idx="364">
                  <c:v>165.30937579809429</c:v>
                </c:pt>
                <c:pt idx="365">
                  <c:v>166.11418994030717</c:v>
                </c:pt>
                <c:pt idx="366">
                  <c:v>166.1144877714265</c:v>
                </c:pt>
                <c:pt idx="367">
                  <c:v>167.72419051363207</c:v>
                </c:pt>
                <c:pt idx="368">
                  <c:v>167.72448834475142</c:v>
                </c:pt>
                <c:pt idx="369">
                  <c:v>168.52937694474412</c:v>
                </c:pt>
                <c:pt idx="370">
                  <c:v>168.52967477586344</c:v>
                </c:pt>
                <c:pt idx="371">
                  <c:v>169.33456337585616</c:v>
                </c:pt>
                <c:pt idx="372">
                  <c:v>169.335084580315</c:v>
                </c:pt>
                <c:pt idx="373">
                  <c:v>169.33553132699399</c:v>
                </c:pt>
                <c:pt idx="374">
                  <c:v>169.33582915811331</c:v>
                </c:pt>
                <c:pt idx="375">
                  <c:v>169.33612698923267</c:v>
                </c:pt>
                <c:pt idx="376">
                  <c:v>169.33649927813181</c:v>
                </c:pt>
                <c:pt idx="377">
                  <c:v>169.33716939815031</c:v>
                </c:pt>
                <c:pt idx="378">
                  <c:v>169.33746722926963</c:v>
                </c:pt>
                <c:pt idx="379">
                  <c:v>168.53324874929544</c:v>
                </c:pt>
                <c:pt idx="380">
                  <c:v>168.53362103819461</c:v>
                </c:pt>
                <c:pt idx="381">
                  <c:v>168.53429115821311</c:v>
                </c:pt>
                <c:pt idx="382">
                  <c:v>169.33910530042596</c:v>
                </c:pt>
                <c:pt idx="383">
                  <c:v>170.14391944263883</c:v>
                </c:pt>
                <c:pt idx="384">
                  <c:v>170.94880804263153</c:v>
                </c:pt>
                <c:pt idx="385">
                  <c:v>171.75354772706456</c:v>
                </c:pt>
                <c:pt idx="386">
                  <c:v>173.36332492704994</c:v>
                </c:pt>
                <c:pt idx="387">
                  <c:v>174.16813906926285</c:v>
                </c:pt>
                <c:pt idx="388">
                  <c:v>174.9729532114757</c:v>
                </c:pt>
                <c:pt idx="389">
                  <c:v>174.97332550037487</c:v>
                </c:pt>
                <c:pt idx="390">
                  <c:v>175.77813964258775</c:v>
                </c:pt>
                <c:pt idx="391">
                  <c:v>175.77880976260624</c:v>
                </c:pt>
                <c:pt idx="392">
                  <c:v>175.77910759372557</c:v>
                </c:pt>
                <c:pt idx="393">
                  <c:v>176.58399619371826</c:v>
                </c:pt>
                <c:pt idx="394">
                  <c:v>177.38881033593114</c:v>
                </c:pt>
                <c:pt idx="395">
                  <c:v>178.1935500203642</c:v>
                </c:pt>
                <c:pt idx="396">
                  <c:v>178.99881090925604</c:v>
                </c:pt>
                <c:pt idx="397">
                  <c:v>178.99910874037539</c:v>
                </c:pt>
                <c:pt idx="398">
                  <c:v>178.99948102927453</c:v>
                </c:pt>
                <c:pt idx="399">
                  <c:v>178.99970440261404</c:v>
                </c:pt>
                <c:pt idx="400">
                  <c:v>179.00044898041239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673680"/>
        <c:axId val="197174904"/>
      </c:scatterChart>
      <c:valAx>
        <c:axId val="298673680"/>
        <c:scaling>
          <c:orientation val="minMax"/>
          <c:max val="2010"/>
          <c:min val="1970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7174904"/>
        <c:crosses val="autoZero"/>
        <c:crossBetween val="midCat"/>
        <c:majorUnit val="10"/>
      </c:valAx>
      <c:valAx>
        <c:axId val="19717490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98673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0.88811</cdr:x>
      <cdr:y>0.32623</cdr:y>
    </cdr:from>
    <cdr:to>
      <cdr:x>0.88812</cdr:x>
      <cdr:y>0.3727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58050" y="1749946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0.39523</cdr:x>
      <cdr:y>0.27892</cdr:y>
    </cdr:from>
    <cdr:to>
      <cdr:x>0.63436</cdr:x>
      <cdr:y>0.36307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1309147" y="642705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“Normal” congestion</a:t>
          </a:r>
        </a:p>
      </cdr:txBody>
    </cdr:sp>
  </cdr:relSizeAnchor>
  <cdr:relSizeAnchor xmlns:cdr="http://schemas.openxmlformats.org/drawingml/2006/chartDrawing">
    <cdr:from>
      <cdr:x>0.39505</cdr:x>
      <cdr:y>0.48205</cdr:y>
    </cdr:from>
    <cdr:to>
      <cdr:x>0.63418</cdr:x>
      <cdr:y>0.5662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308550" y="1110760"/>
          <a:ext cx="792088" cy="1938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“Hyper” </a:t>
          </a:r>
          <a:br>
            <a:rPr lang="en-AU" sz="700" b="1" dirty="0"/>
          </a:br>
          <a:r>
            <a:rPr lang="en-AU" sz="700" b="1" dirty="0"/>
            <a:t>congestion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0.28804</cdr:x>
      <cdr:y>0.45792</cdr:y>
    </cdr:from>
    <cdr:to>
      <cdr:x>0.52717</cdr:x>
      <cdr:y>0.54207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954107" y="1055175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“Normal” congestion</a:t>
          </a:r>
        </a:p>
      </cdr:txBody>
    </cdr:sp>
  </cdr:relSizeAnchor>
  <cdr:relSizeAnchor xmlns:cdr="http://schemas.openxmlformats.org/drawingml/2006/chartDrawing">
    <cdr:from>
      <cdr:x>0.52702</cdr:x>
      <cdr:y>0.45531</cdr:y>
    </cdr:from>
    <cdr:to>
      <cdr:x>0.76615</cdr:x>
      <cdr:y>0.53946</cdr:y>
    </cdr:to>
    <cdr:sp macro="" textlink="">
      <cdr:nvSpPr>
        <cdr:cNvPr id="3" name="TextBox 13"/>
        <cdr:cNvSpPr txBox="1"/>
      </cdr:nvSpPr>
      <cdr:spPr>
        <a:xfrm xmlns:a="http://schemas.openxmlformats.org/drawingml/2006/main">
          <a:off x="1745685" y="1049160"/>
          <a:ext cx="792086" cy="19390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700" b="1" dirty="0"/>
            <a:t>“Hyper” </a:t>
          </a:r>
          <a:br>
            <a:rPr lang="en-AU" sz="700" b="1" dirty="0"/>
          </a:br>
          <a:r>
            <a:rPr lang="en-AU" sz="700" b="1" dirty="0"/>
            <a:t>congestion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0.08358</cdr:x>
      <cdr:y>0.06596</cdr:y>
    </cdr:from>
    <cdr:to>
      <cdr:x>0.19255</cdr:x>
      <cdr:y>0.11746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8504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2005–06</a:t>
          </a:r>
        </a:p>
      </cdr:txBody>
    </cdr:sp>
  </cdr:relSizeAnchor>
  <cdr:relSizeAnchor xmlns:cdr="http://schemas.openxmlformats.org/drawingml/2006/chartDrawing">
    <cdr:from>
      <cdr:x>0.31189</cdr:x>
      <cdr:y>0.06596</cdr:y>
    </cdr:from>
    <cdr:to>
      <cdr:x>0.42086</cdr:x>
      <cdr:y>0.11746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69276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dirty="0"/>
            <a:t>2015–16</a:t>
          </a:r>
        </a:p>
      </cdr:txBody>
    </cdr:sp>
  </cdr:relSizeAnchor>
  <cdr:relSizeAnchor xmlns:cdr="http://schemas.openxmlformats.org/drawingml/2006/chartDrawing">
    <cdr:from>
      <cdr:x>0.07717</cdr:x>
      <cdr:y>0.92089</cdr:y>
    </cdr:from>
    <cdr:to>
      <cdr:x>0.31068</cdr:x>
      <cdr:y>0.97239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35710" y="4953338"/>
          <a:ext cx="192360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b="1" dirty="0">
              <a:solidFill>
                <a:srgbClr val="621214"/>
              </a:solidFill>
            </a:rPr>
            <a:t>New South Wales</a:t>
          </a:r>
        </a:p>
      </cdr:txBody>
    </cdr:sp>
  </cdr:relSizeAnchor>
  <cdr:relSizeAnchor xmlns:cdr="http://schemas.openxmlformats.org/drawingml/2006/chartDrawing">
    <cdr:from>
      <cdr:x>0.36454</cdr:x>
      <cdr:y>0.92089</cdr:y>
    </cdr:from>
    <cdr:to>
      <cdr:x>0.46728</cdr:x>
      <cdr:y>0.97239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03002" y="4953338"/>
          <a:ext cx="8463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A02226"/>
              </a:solidFill>
            </a:rPr>
            <a:t>Victoria</a:t>
          </a:r>
        </a:p>
      </cdr:txBody>
    </cdr:sp>
  </cdr:relSizeAnchor>
  <cdr:relSizeAnchor xmlns:cdr="http://schemas.openxmlformats.org/drawingml/2006/chartDrawing">
    <cdr:from>
      <cdr:x>0.57122</cdr:x>
      <cdr:y>0.92089</cdr:y>
    </cdr:from>
    <cdr:to>
      <cdr:x>0.70043</cdr:x>
      <cdr:y>0.97239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705629" y="4953338"/>
          <a:ext cx="106439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68B33"/>
              </a:solidFill>
            </a:rPr>
            <a:t>Tasmania</a:t>
          </a:r>
        </a:p>
      </cdr:txBody>
    </cdr:sp>
  </cdr:relSizeAnchor>
  <cdr:relSizeAnchor xmlns:cdr="http://schemas.openxmlformats.org/drawingml/2006/chartDrawing">
    <cdr:from>
      <cdr:x>0.75481</cdr:x>
      <cdr:y>0.92089</cdr:y>
    </cdr:from>
    <cdr:to>
      <cdr:x>0.96185</cdr:x>
      <cdr:y>0.97239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217995" y="4953338"/>
          <a:ext cx="1705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FC35A"/>
              </a:solidFill>
            </a:rPr>
            <a:t>South Australia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0.80819</cdr:x>
      <cdr:y>0.83284</cdr:y>
    </cdr:from>
    <cdr:to>
      <cdr:x>0.8082</cdr:x>
      <cdr:y>0.8817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6912768" y="5771613"/>
          <a:ext cx="6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endParaRPr lang="en-AU" sz="2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0" y="1077913"/>
            <a:ext cx="5622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Budget surplus/deficit</a:t>
            </a:r>
            <a:r>
              <a:rPr lang="en-AU" baseline="0" dirty="0"/>
              <a:t> as a percentage of GDP.</a:t>
            </a:r>
            <a:endParaRPr lang="en-AU" dirty="0"/>
          </a:p>
          <a:p>
            <a:endParaRPr lang="en-AU" dirty="0"/>
          </a:p>
          <a:p>
            <a:r>
              <a:rPr lang="en-AU" dirty="0"/>
              <a:t>Purpose of chart: to show that treasury forecasts have been too optimistic.</a:t>
            </a:r>
          </a:p>
          <a:p>
            <a:endParaRPr lang="en-AU" dirty="0"/>
          </a:p>
          <a:p>
            <a:r>
              <a:rPr lang="en-AU" dirty="0"/>
              <a:t>Dotted lines are another way of distinguishing forecasts, particularly</a:t>
            </a:r>
            <a:r>
              <a:rPr lang="en-AU" baseline="0" dirty="0"/>
              <a:t> when displaying multiple forecasts.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Typical pattern of daily consumption</a:t>
            </a:r>
            <a:r>
              <a:rPr lang="en-AU" baseline="0" dirty="0"/>
              <a:t> and solar PV output (kW), north-facing.</a:t>
            </a:r>
          </a:p>
          <a:p>
            <a:endParaRPr lang="en-AU" baseline="0" dirty="0"/>
          </a:p>
          <a:p>
            <a:r>
              <a:rPr lang="en-AU" baseline="0" dirty="0"/>
              <a:t>Consumption is calculated as average Victorian, and solar PV is output for a 3kW system (30 degree tilt) on 30</a:t>
            </a:r>
            <a:r>
              <a:rPr lang="en-AU" baseline="30000" dirty="0"/>
              <a:t>th</a:t>
            </a:r>
            <a:r>
              <a:rPr lang="en-AU" baseline="0" dirty="0"/>
              <a:t> December, 2013, close to a perfectly sunny day.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Contribution</a:t>
            </a:r>
            <a:r>
              <a:rPr lang="en-AU" baseline="0" dirty="0"/>
              <a:t> to peak demand against consumption and maximum demand.</a:t>
            </a:r>
          </a:p>
          <a:p>
            <a:endParaRPr lang="en-AU" baseline="0" dirty="0"/>
          </a:p>
          <a:p>
            <a:r>
              <a:rPr lang="en-AU" baseline="0" dirty="0"/>
              <a:t>Note: some households with higher consumption and maximum demand not shown. Scatter plot is a random sample of 100 households, while regression lines use more than 900 solar and 900 </a:t>
            </a:r>
            <a:r>
              <a:rPr lang="en-AU" baseline="0"/>
              <a:t>non-solar households.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762">
              <a:defRPr/>
            </a:pPr>
            <a:r>
              <a:rPr lang="en-AU" dirty="0"/>
              <a:t>Percentage of gas households</a:t>
            </a:r>
            <a:r>
              <a:rPr lang="en-AU" baseline="0" dirty="0"/>
              <a:t> connected to each appliance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Purpose of chart: to show that Melbourne households typically use gas for multiple appliances, while Brisbane households typically use gas for only one or two appliances.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Created using </a:t>
            </a:r>
            <a:r>
              <a:rPr lang="en-AU" i="1" baseline="0" dirty="0" err="1"/>
              <a:t>venn</a:t>
            </a:r>
            <a:r>
              <a:rPr lang="en-AU" i="1" baseline="0" dirty="0"/>
              <a:t> diagram plotter</a:t>
            </a:r>
            <a:r>
              <a:rPr lang="en-AU" i="0" baseline="0" dirty="0"/>
              <a:t>, with text and circle outlines added in PowerPoint.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</a:t>
            </a:r>
            <a:r>
              <a:rPr lang="en-AU" baseline="0" dirty="0"/>
              <a:t>cost per </a:t>
            </a:r>
            <a:r>
              <a:rPr lang="en-AU" baseline="0" dirty="0" err="1"/>
              <a:t>MWh</a:t>
            </a:r>
            <a:r>
              <a:rPr lang="en-AU" baseline="0" dirty="0"/>
              <a:t> by fuel source and carbon price</a:t>
            </a:r>
          </a:p>
          <a:p>
            <a:endParaRPr lang="en-AU" dirty="0"/>
          </a:p>
          <a:p>
            <a:pPr defTabSz="914307">
              <a:defRPr/>
            </a:pPr>
            <a:r>
              <a:rPr lang="en-AU" dirty="0"/>
              <a:t>S:\Programs\Energy\1. Reports\1402 Too good to burn\Analysis\Carbon pricing analysis.xlsx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1077913"/>
            <a:ext cx="5622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CYL</a:t>
            </a:r>
            <a:r>
              <a:rPr lang="en-AU" baseline="0" dirty="0"/>
              <a:t> estimate by ICSEA, numeracy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9688" y="-119930"/>
            <a:ext cx="8851780" cy="85093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28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2016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4033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9605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28066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840" b="1">
          <a:solidFill>
            <a:schemeClr val="tx1"/>
          </a:solidFill>
          <a:latin typeface="+mn-lt"/>
          <a:ea typeface="+mn-ea"/>
          <a:cs typeface="+mn-cs"/>
        </a:defRPr>
      </a:lvl1pPr>
      <a:lvl2pPr marL="125621" indent="-12451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840">
          <a:solidFill>
            <a:schemeClr val="tx1"/>
          </a:solidFill>
          <a:latin typeface="+mn-lt"/>
          <a:ea typeface="+mn-ea"/>
        </a:defRPr>
      </a:lvl2pPr>
      <a:lvl3pPr marL="282369" indent="-155637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840">
          <a:solidFill>
            <a:schemeClr val="tx1"/>
          </a:solidFill>
          <a:latin typeface="+mn-lt"/>
          <a:ea typeface="+mn-ea"/>
        </a:defRPr>
      </a:lvl3pPr>
      <a:lvl4pPr marL="392426" indent="-10005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840">
          <a:solidFill>
            <a:schemeClr val="tx1"/>
          </a:solidFill>
          <a:latin typeface="+mn-lt"/>
          <a:ea typeface="+mn-ea"/>
        </a:defRPr>
      </a:lvl4pPr>
      <a:lvl5pPr marL="552510" indent="-14674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40">
          <a:solidFill>
            <a:schemeClr val="tx1"/>
          </a:solidFill>
          <a:latin typeface="+mn-lt"/>
          <a:ea typeface="+mn-ea"/>
        </a:defRPr>
      </a:lvl5pPr>
      <a:lvl6pPr marL="872677" indent="-14674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40">
          <a:solidFill>
            <a:schemeClr val="tx1"/>
          </a:solidFill>
          <a:latin typeface="+mn-lt"/>
          <a:ea typeface="+mn-ea"/>
        </a:defRPr>
      </a:lvl6pPr>
      <a:lvl7pPr marL="1192844" indent="-14674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40">
          <a:solidFill>
            <a:schemeClr val="tx1"/>
          </a:solidFill>
          <a:latin typeface="+mn-lt"/>
          <a:ea typeface="+mn-ea"/>
        </a:defRPr>
      </a:lvl7pPr>
      <a:lvl8pPr marL="1513011" indent="-14674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40">
          <a:solidFill>
            <a:schemeClr val="tx1"/>
          </a:solidFill>
          <a:latin typeface="+mn-lt"/>
          <a:ea typeface="+mn-ea"/>
        </a:defRPr>
      </a:lvl8pPr>
      <a:lvl9pPr marL="1833175" indent="-14674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4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1pPr>
      <a:lvl2pPr marL="320167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2pPr>
      <a:lvl3pPr marL="640334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3pPr>
      <a:lvl4pPr marL="960500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4pPr>
      <a:lvl5pPr marL="1280666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5pPr>
      <a:lvl6pPr marL="1600833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6pPr>
      <a:lvl7pPr marL="1921000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7pPr>
      <a:lvl8pPr marL="2241166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8pPr>
      <a:lvl9pPr marL="2561332" algn="l" defTabSz="640334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hartingtransport.files.wordpress.com/2010/04/clem7-traffic-2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3AEC11-8841-449A-8587-339E4DBB00DC}"/>
              </a:ext>
            </a:extLst>
          </p:cNvPr>
          <p:cNvSpPr txBox="1">
            <a:spLocks/>
          </p:cNvSpPr>
          <p:nvPr/>
        </p:nvSpPr>
        <p:spPr>
          <a:xfrm>
            <a:off x="865497" y="1833491"/>
            <a:ext cx="6252754" cy="254864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7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5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92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9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656" kern="0" dirty="0"/>
              <a:t>Quick instructions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00FDED-8A87-43E7-AC9E-3851FFCDB3D5}"/>
              </a:ext>
            </a:extLst>
          </p:cNvPr>
          <p:cNvSpPr txBox="1">
            <a:spLocks/>
          </p:cNvSpPr>
          <p:nvPr/>
        </p:nvSpPr>
        <p:spPr>
          <a:xfrm>
            <a:off x="808928" y="2263068"/>
            <a:ext cx="7181332" cy="4196025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2909" indent="-262909">
              <a:lnSpc>
                <a:spcPct val="110000"/>
              </a:lnSpc>
              <a:spcAft>
                <a:spcPts val="276"/>
              </a:spcAft>
              <a:buFont typeface="Arial" panose="020B0604020202020204" pitchFamily="34" charset="0"/>
              <a:buChar char="•"/>
            </a:pPr>
            <a:r>
              <a:rPr lang="en-AU" sz="1656" b="0" kern="0" dirty="0"/>
              <a:t>To create a new chart:</a:t>
            </a:r>
          </a:p>
          <a:p>
            <a:pPr marL="415264" lvl="1" indent="-262909">
              <a:lnSpc>
                <a:spcPct val="110000"/>
              </a:lnSpc>
              <a:spcAft>
                <a:spcPts val="276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656" kern="0" dirty="0"/>
              <a:t>select ‘Home → New slide → Chart’ (shortcut: Ctrl + M)</a:t>
            </a:r>
          </a:p>
          <a:p>
            <a:pPr marL="415264" lvl="1" indent="-262909">
              <a:lnSpc>
                <a:spcPct val="110000"/>
              </a:lnSpc>
              <a:spcAft>
                <a:spcPts val="276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656" kern="0" dirty="0"/>
              <a:t>select ‘Insert → Chart’, and choose a chart from ‘Templates’ (ensure that the Grattan templates are saved in your local directory – see the Chart Guidebook for more details); the chart should appear in the correct position (but ensure y-axis text is almost touching the left border, and x-axis text almost touching the bottom border)</a:t>
            </a:r>
          </a:p>
          <a:p>
            <a:pPr marL="415264" lvl="1" indent="-262909">
              <a:lnSpc>
                <a:spcPct val="110000"/>
              </a:lnSpc>
              <a:spcAft>
                <a:spcPts val="276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656" kern="0" dirty="0"/>
              <a:t>the charts in this presentation can be used as a guide, but should not be used to create new charts</a:t>
            </a:r>
          </a:p>
          <a:p>
            <a:pPr marL="262909" indent="-262909">
              <a:lnSpc>
                <a:spcPct val="110000"/>
              </a:lnSpc>
              <a:spcAft>
                <a:spcPts val="276"/>
              </a:spcAft>
              <a:buFont typeface="Arial" panose="020B0604020202020204" pitchFamily="34" charset="0"/>
              <a:buChar char="•"/>
            </a:pPr>
            <a:r>
              <a:rPr lang="en-AU" sz="1656" b="0" kern="0" dirty="0"/>
              <a:t>To copy and paste a chart from a presentation:</a:t>
            </a:r>
          </a:p>
          <a:p>
            <a:pPr marL="415264" lvl="1" indent="-262909">
              <a:lnSpc>
                <a:spcPct val="110000"/>
              </a:lnSpc>
              <a:spcAft>
                <a:spcPts val="276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656" kern="0" dirty="0"/>
              <a:t>select ‘Home → New slide → Blank’</a:t>
            </a:r>
          </a:p>
          <a:p>
            <a:pPr marL="415264" lvl="1" indent="-262909">
              <a:lnSpc>
                <a:spcPct val="110000"/>
              </a:lnSpc>
              <a:spcAft>
                <a:spcPts val="276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656" kern="0" dirty="0"/>
              <a:t>in the presentation, select all objects that appear on the chart (including the chart), copy (Ctrl + C), and paste into the newly-generated slide; the chart should fit nicely into the slide</a:t>
            </a:r>
          </a:p>
        </p:txBody>
      </p:sp>
    </p:spTree>
    <p:extLst>
      <p:ext uri="{BB962C8B-B14F-4D97-AF65-F5344CB8AC3E}">
        <p14:creationId xmlns:p14="http://schemas.microsoft.com/office/powerpoint/2010/main" val="39709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84" y="2947631"/>
            <a:ext cx="7446387" cy="25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56" y="1763940"/>
            <a:ext cx="6320031" cy="477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2" y="1821316"/>
            <a:ext cx="7339745" cy="4720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3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4" y="2020076"/>
            <a:ext cx="7145601" cy="41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23" y="2020077"/>
            <a:ext cx="7077962" cy="41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4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5B7D65-0766-43E0-9411-F623668BAF29}"/>
              </a:ext>
            </a:extLst>
          </p:cNvPr>
          <p:cNvGraphicFramePr/>
          <p:nvPr>
            <p:extLst/>
          </p:nvPr>
        </p:nvGraphicFramePr>
        <p:xfrm>
          <a:off x="573559" y="1667819"/>
          <a:ext cx="7551593" cy="473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4003" y="2860392"/>
            <a:ext cx="197355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Tax paid by seniors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4001" y="3146398"/>
            <a:ext cx="368087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Tax paid by working-age Australians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2639" y="6306104"/>
            <a:ext cx="101630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Income ($)</a:t>
            </a:r>
          </a:p>
        </p:txBody>
      </p:sp>
    </p:spTree>
    <p:extLst>
      <p:ext uri="{BB962C8B-B14F-4D97-AF65-F5344CB8AC3E}">
        <p14:creationId xmlns:p14="http://schemas.microsoft.com/office/powerpoint/2010/main" val="257030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7B17B4-970A-4D71-8BAB-077AFB3E0A34}"/>
              </a:ext>
            </a:extLst>
          </p:cNvPr>
          <p:cNvGraphicFramePr/>
          <p:nvPr>
            <p:extLst/>
          </p:nvPr>
        </p:nvGraphicFramePr>
        <p:xfrm>
          <a:off x="573559" y="1667817"/>
          <a:ext cx="7523782" cy="4931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210296-BC5F-426C-BA51-7DFC32A3A35C}"/>
              </a:ext>
            </a:extLst>
          </p:cNvPr>
          <p:cNvSpPr txBox="1"/>
          <p:nvPr/>
        </p:nvSpPr>
        <p:spPr>
          <a:xfrm>
            <a:off x="1604772" y="2114538"/>
            <a:ext cx="649217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bg2"/>
                </a:solidFill>
              </a:rPr>
              <a:t>ICSEA</a:t>
            </a:r>
          </a:p>
          <a:p>
            <a:r>
              <a:rPr lang="en-AU" sz="1656" b="1" dirty="0">
                <a:solidFill>
                  <a:schemeClr val="bg2"/>
                </a:solidFill>
              </a:rPr>
              <a:t>≤ 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5C95-0C31-4FE1-990E-B220137C96EF}"/>
              </a:ext>
            </a:extLst>
          </p:cNvPr>
          <p:cNvSpPr txBox="1"/>
          <p:nvPr/>
        </p:nvSpPr>
        <p:spPr>
          <a:xfrm>
            <a:off x="1945627" y="3212645"/>
            <a:ext cx="474489" cy="509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901–</a:t>
            </a:r>
          </a:p>
          <a:p>
            <a:r>
              <a:rPr lang="en-AU" sz="1656" b="1" dirty="0">
                <a:solidFill>
                  <a:schemeClr val="tx2"/>
                </a:solidFill>
              </a:rPr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9EA4-18B6-4F22-BEE2-77215D834EC7}"/>
              </a:ext>
            </a:extLst>
          </p:cNvPr>
          <p:cNvSpPr txBox="1"/>
          <p:nvPr/>
        </p:nvSpPr>
        <p:spPr>
          <a:xfrm>
            <a:off x="2287491" y="4263731"/>
            <a:ext cx="593111" cy="509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1001–</a:t>
            </a:r>
          </a:p>
          <a:p>
            <a:r>
              <a:rPr lang="en-AU" sz="1656" b="1" dirty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B7A61-64FE-47F7-B7C9-A729C4D26600}"/>
              </a:ext>
            </a:extLst>
          </p:cNvPr>
          <p:cNvSpPr txBox="1"/>
          <p:nvPr/>
        </p:nvSpPr>
        <p:spPr>
          <a:xfrm>
            <a:off x="2286464" y="5297428"/>
            <a:ext cx="58618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3"/>
                </a:solidFill>
              </a:rPr>
              <a:t>&gt;1100</a:t>
            </a:r>
          </a:p>
        </p:txBody>
      </p:sp>
    </p:spTree>
    <p:extLst>
      <p:ext uri="{BB962C8B-B14F-4D97-AF65-F5344CB8AC3E}">
        <p14:creationId xmlns:p14="http://schemas.microsoft.com/office/powerpoint/2010/main" val="29983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32C39D-656D-401E-8C18-F764D1A5EC31}"/>
              </a:ext>
            </a:extLst>
          </p:cNvPr>
          <p:cNvGraphicFramePr/>
          <p:nvPr>
            <p:extLst/>
          </p:nvPr>
        </p:nvGraphicFramePr>
        <p:xfrm>
          <a:off x="601372" y="1612188"/>
          <a:ext cx="7433388" cy="499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50420" y="1887573"/>
            <a:ext cx="1884108" cy="9290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93150-9F67-4BB4-92C8-F85EC3759976}"/>
              </a:ext>
            </a:extLst>
          </p:cNvPr>
          <p:cNvSpPr txBox="1"/>
          <p:nvPr/>
        </p:nvSpPr>
        <p:spPr>
          <a:xfrm>
            <a:off x="5180364" y="1953826"/>
            <a:ext cx="50815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>
                <a:solidFill>
                  <a:sysClr val="windowText" lastClr="000000"/>
                </a:solidFill>
              </a:rPr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72B3-9F20-447B-A461-54A5A474E52E}"/>
              </a:ext>
            </a:extLst>
          </p:cNvPr>
          <p:cNvSpPr txBox="1"/>
          <p:nvPr/>
        </p:nvSpPr>
        <p:spPr>
          <a:xfrm>
            <a:off x="5180362" y="2218842"/>
            <a:ext cx="49693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0ADB9-D66F-4318-986D-C41821798BC8}"/>
              </a:ext>
            </a:extLst>
          </p:cNvPr>
          <p:cNvSpPr txBox="1"/>
          <p:nvPr/>
        </p:nvSpPr>
        <p:spPr>
          <a:xfrm>
            <a:off x="5180362" y="2483859"/>
            <a:ext cx="147796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>
                <a:solidFill>
                  <a:sysClr val="windowText" lastClr="000000"/>
                </a:solidFill>
              </a:rPr>
              <a:t>Commonwealth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916667" y="1981870"/>
            <a:ext cx="198762" cy="19876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1" name="Rectangle 10"/>
          <p:cNvSpPr/>
          <p:nvPr/>
        </p:nvSpPr>
        <p:spPr bwMode="auto">
          <a:xfrm>
            <a:off x="4916667" y="2246887"/>
            <a:ext cx="198762" cy="19876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2" name="Rectangle 11"/>
          <p:cNvSpPr/>
          <p:nvPr/>
        </p:nvSpPr>
        <p:spPr bwMode="auto">
          <a:xfrm>
            <a:off x="4916667" y="2511902"/>
            <a:ext cx="198762" cy="1987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</p:spTree>
    <p:extLst>
      <p:ext uri="{BB962C8B-B14F-4D97-AF65-F5344CB8AC3E}">
        <p14:creationId xmlns:p14="http://schemas.microsoft.com/office/powerpoint/2010/main" val="200256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6A387-3E44-4A0B-A1DE-CD5044B4338E}"/>
              </a:ext>
            </a:extLst>
          </p:cNvPr>
          <p:cNvGraphicFramePr/>
          <p:nvPr>
            <p:extLst/>
          </p:nvPr>
        </p:nvGraphicFramePr>
        <p:xfrm>
          <a:off x="573561" y="1667815"/>
          <a:ext cx="6529489" cy="470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17262" y="2152582"/>
            <a:ext cx="791883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Cut due</a:t>
            </a:r>
          </a:p>
          <a:p>
            <a:r>
              <a:rPr lang="en-AU" sz="1656" b="1" dirty="0">
                <a:solidFill>
                  <a:schemeClr val="tx2"/>
                </a:solidFill>
              </a:rPr>
              <a:t>to fees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7261" y="4610932"/>
            <a:ext cx="1088439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Remaining</a:t>
            </a:r>
          </a:p>
          <a:p>
            <a:r>
              <a:rPr lang="en-AU" sz="1656" b="1" dirty="0">
                <a:solidFill>
                  <a:schemeClr val="accent2"/>
                </a:solidFill>
              </a:rPr>
              <a:t>balance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8923" y="6286645"/>
            <a:ext cx="144270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Fees (per cent)</a:t>
            </a:r>
          </a:p>
        </p:txBody>
      </p:sp>
    </p:spTree>
    <p:extLst>
      <p:ext uri="{BB962C8B-B14F-4D97-AF65-F5344CB8AC3E}">
        <p14:creationId xmlns:p14="http://schemas.microsoft.com/office/powerpoint/2010/main" val="2537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24799412"/>
              </p:ext>
            </p:extLst>
          </p:nvPr>
        </p:nvGraphicFramePr>
        <p:xfrm>
          <a:off x="574555" y="1668794"/>
          <a:ext cx="7519404" cy="493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8462" y="3481238"/>
            <a:ext cx="993808" cy="229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656" dirty="0"/>
              <a:t>Off-peak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8462" y="4338966"/>
            <a:ext cx="993808" cy="229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656" dirty="0"/>
              <a:t>Off-peak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8462" y="4985431"/>
            <a:ext cx="993808" cy="229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656" dirty="0"/>
              <a:t>Off-peak</a:t>
            </a:r>
          </a:p>
        </p:txBody>
      </p: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068DB9-F96B-4770-9921-1AD39349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835705"/>
              </p:ext>
            </p:extLst>
          </p:nvPr>
        </p:nvGraphicFramePr>
        <p:xfrm>
          <a:off x="580514" y="1660861"/>
          <a:ext cx="7530734" cy="496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40E9A-06E0-4654-B7EC-166FF69BA47D}"/>
              </a:ext>
            </a:extLst>
          </p:cNvPr>
          <p:cNvSpPr txBox="1"/>
          <p:nvPr/>
        </p:nvSpPr>
        <p:spPr>
          <a:xfrm>
            <a:off x="4254130" y="3742684"/>
            <a:ext cx="182421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Real house prices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72969-A7D0-43DD-88F0-3749C752966F}"/>
              </a:ext>
            </a:extLst>
          </p:cNvPr>
          <p:cNvSpPr txBox="1"/>
          <p:nvPr/>
        </p:nvSpPr>
        <p:spPr>
          <a:xfrm>
            <a:off x="5778028" y="4405217"/>
            <a:ext cx="1774525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Real average</a:t>
            </a:r>
          </a:p>
          <a:p>
            <a:r>
              <a:rPr lang="en-AU" sz="1656" b="1" dirty="0">
                <a:solidFill>
                  <a:schemeClr val="tx2"/>
                </a:solidFill>
              </a:rPr>
              <a:t>full-time earnings</a:t>
            </a:r>
          </a:p>
        </p:txBody>
      </p:sp>
    </p:spTree>
    <p:extLst>
      <p:ext uri="{BB962C8B-B14F-4D97-AF65-F5344CB8AC3E}">
        <p14:creationId xmlns:p14="http://schemas.microsoft.com/office/powerpoint/2010/main" val="174429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42F0458-15B6-4359-B061-E30E42259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842" y="1672655"/>
          <a:ext cx="7398157" cy="573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67B9EDC6-C234-4499-8663-6B38946E346B}"/>
              </a:ext>
            </a:extLst>
          </p:cNvPr>
          <p:cNvSpPr txBox="1"/>
          <p:nvPr/>
        </p:nvSpPr>
        <p:spPr>
          <a:xfrm>
            <a:off x="1101550" y="5966627"/>
            <a:ext cx="1857880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dirty="0"/>
              <a:t>First public</a:t>
            </a:r>
          </a:p>
          <a:p>
            <a:pPr algn="ctr"/>
            <a:r>
              <a:rPr lang="en-AU" sz="1656" dirty="0"/>
              <a:t>cost announcement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DF71879-53FE-44AE-9635-C5F7F285CFB9}"/>
              </a:ext>
            </a:extLst>
          </p:cNvPr>
          <p:cNvSpPr txBox="1"/>
          <p:nvPr/>
        </p:nvSpPr>
        <p:spPr>
          <a:xfrm>
            <a:off x="3018117" y="5966627"/>
            <a:ext cx="1372171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dirty="0"/>
              <a:t>Formal budget</a:t>
            </a:r>
          </a:p>
          <a:p>
            <a:pPr algn="ctr"/>
            <a:r>
              <a:rPr lang="en-AU" sz="1656" dirty="0"/>
              <a:t>commitment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5AC256-FA59-40FB-8EFD-0477B837BDA5}"/>
              </a:ext>
            </a:extLst>
          </p:cNvPr>
          <p:cNvSpPr txBox="1"/>
          <p:nvPr/>
        </p:nvSpPr>
        <p:spPr>
          <a:xfrm>
            <a:off x="4585896" y="5966627"/>
            <a:ext cx="1559722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dirty="0"/>
              <a:t>Commencement</a:t>
            </a:r>
          </a:p>
          <a:p>
            <a:pPr algn="ctr"/>
            <a:r>
              <a:rPr lang="en-AU" sz="1656" dirty="0"/>
              <a:t>of construction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4848468-D705-4FE7-BAA1-96A7D64429C2}"/>
              </a:ext>
            </a:extLst>
          </p:cNvPr>
          <p:cNvSpPr txBox="1"/>
          <p:nvPr/>
        </p:nvSpPr>
        <p:spPr>
          <a:xfrm>
            <a:off x="6559907" y="5966634"/>
            <a:ext cx="102912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dirty="0"/>
              <a:t>Completed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2D36217-D3B8-483A-B267-47BBD57BC637}"/>
              </a:ext>
            </a:extLst>
          </p:cNvPr>
          <p:cNvSpPr txBox="1"/>
          <p:nvPr/>
        </p:nvSpPr>
        <p:spPr>
          <a:xfrm>
            <a:off x="2695271" y="1875765"/>
            <a:ext cx="2282676" cy="764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b="1" dirty="0">
                <a:solidFill>
                  <a:schemeClr val="tx2"/>
                </a:solidFill>
              </a:rPr>
              <a:t>Projects with first cost</a:t>
            </a:r>
          </a:p>
          <a:p>
            <a:pPr algn="ctr"/>
            <a:r>
              <a:rPr lang="en-AU" sz="1656" b="1" dirty="0">
                <a:solidFill>
                  <a:schemeClr val="tx2"/>
                </a:solidFill>
              </a:rPr>
              <a:t>announced prior to a</a:t>
            </a:r>
          </a:p>
          <a:p>
            <a:pPr algn="ctr"/>
            <a:r>
              <a:rPr lang="en-AU" sz="1656" b="1" dirty="0">
                <a:solidFill>
                  <a:schemeClr val="tx2"/>
                </a:solidFill>
              </a:rPr>
              <a:t>budget commitment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A596709-A507-483C-879D-68F5E052071B}"/>
              </a:ext>
            </a:extLst>
          </p:cNvPr>
          <p:cNvSpPr txBox="1"/>
          <p:nvPr/>
        </p:nvSpPr>
        <p:spPr>
          <a:xfrm>
            <a:off x="2886953" y="3467923"/>
            <a:ext cx="3760645" cy="764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b="1" dirty="0">
                <a:solidFill>
                  <a:schemeClr val="accent2"/>
                </a:solidFill>
              </a:rPr>
              <a:t>Projects with first cost</a:t>
            </a:r>
          </a:p>
          <a:p>
            <a:pPr algn="ctr"/>
            <a:r>
              <a:rPr lang="en-AU" sz="1656" b="1" dirty="0">
                <a:solidFill>
                  <a:schemeClr val="accent2"/>
                </a:solidFill>
              </a:rPr>
              <a:t>announced as a budget commitment,</a:t>
            </a:r>
          </a:p>
          <a:p>
            <a:pPr algn="ctr"/>
            <a:r>
              <a:rPr lang="en-AU" sz="1656" b="1" dirty="0">
                <a:solidFill>
                  <a:schemeClr val="accent2"/>
                </a:solidFill>
              </a:rPr>
              <a:t>prior to construction commencing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6D73802-B913-416D-8ED8-7576B7CBE0AB}"/>
              </a:ext>
            </a:extLst>
          </p:cNvPr>
          <p:cNvSpPr txBox="1"/>
          <p:nvPr/>
        </p:nvSpPr>
        <p:spPr>
          <a:xfrm>
            <a:off x="3987581" y="4909454"/>
            <a:ext cx="3263714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656" b="1" dirty="0">
                <a:solidFill>
                  <a:schemeClr val="accent3"/>
                </a:solidFill>
              </a:rPr>
              <a:t>Projects with first cost</a:t>
            </a:r>
          </a:p>
          <a:p>
            <a:pPr algn="ctr"/>
            <a:r>
              <a:rPr lang="en-AU" sz="1656" b="1" dirty="0">
                <a:solidFill>
                  <a:schemeClr val="accent3"/>
                </a:solidFill>
              </a:rPr>
              <a:t>announced during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89279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129026" y="1573284"/>
          <a:ext cx="8656679" cy="55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582894" y="1573284"/>
          <a:ext cx="7783977" cy="55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13885" y="4461835"/>
            <a:ext cx="112530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2020 target</a:t>
            </a:r>
            <a:endParaRPr lang="en-AU" sz="1656" b="1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054" y="5129533"/>
            <a:ext cx="112530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3"/>
                </a:solidFill>
              </a:rPr>
              <a:t>2030 target</a:t>
            </a:r>
            <a:endParaRPr lang="en-AU" sz="1656" b="1" baseline="-25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8485" y="2308273"/>
            <a:ext cx="984244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Business</a:t>
            </a:r>
          </a:p>
          <a:p>
            <a:pPr algn="ctr"/>
            <a:r>
              <a:rPr lang="en-AU" sz="1656" b="1" dirty="0">
                <a:solidFill>
                  <a:schemeClr val="tx2"/>
                </a:solidFill>
              </a:rPr>
              <a:t>as usual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1549" y="3543916"/>
            <a:ext cx="1239122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Over 2 billion</a:t>
            </a:r>
          </a:p>
          <a:p>
            <a:pPr algn="ctr"/>
            <a:r>
              <a:rPr lang="en-AU" sz="1656" dirty="0"/>
              <a:t>tonnes</a:t>
            </a:r>
          </a:p>
        </p:txBody>
      </p:sp>
    </p:spTree>
    <p:extLst>
      <p:ext uri="{BB962C8B-B14F-4D97-AF65-F5344CB8AC3E}">
        <p14:creationId xmlns:p14="http://schemas.microsoft.com/office/powerpoint/2010/main" val="182229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418649" y="1805149"/>
          <a:ext cx="4306029" cy="556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543908" y="6326584"/>
            <a:ext cx="463778" cy="2149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9" name="TextBox 8"/>
          <p:cNvSpPr txBox="1"/>
          <p:nvPr/>
        </p:nvSpPr>
        <p:spPr>
          <a:xfrm>
            <a:off x="1562723" y="1699251"/>
            <a:ext cx="201176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Rents fell or flattened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74760881"/>
              </p:ext>
            </p:extLst>
          </p:nvPr>
        </p:nvGraphicFramePr>
        <p:xfrm>
          <a:off x="4095336" y="1805149"/>
          <a:ext cx="4306029" cy="556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4230625" y="6326584"/>
            <a:ext cx="463778" cy="2149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2" name="TextBox 11"/>
          <p:cNvSpPr txBox="1"/>
          <p:nvPr/>
        </p:nvSpPr>
        <p:spPr>
          <a:xfrm>
            <a:off x="6048460" y="1699251"/>
            <a:ext cx="102912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Rents rose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8347" y="2936609"/>
            <a:ext cx="107561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Melbourne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0669" y="3819600"/>
            <a:ext cx="88806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Adelaide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0669" y="5001510"/>
            <a:ext cx="91210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3"/>
                </a:solidFill>
              </a:rPr>
              <a:t>Brisbane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40617" y="4314492"/>
            <a:ext cx="75661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bg2"/>
                </a:solidFill>
              </a:rPr>
              <a:t>Sydney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3974" y="3662055"/>
            <a:ext cx="543418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1"/>
                </a:solidFill>
              </a:rPr>
              <a:t>Perth</a:t>
            </a:r>
          </a:p>
        </p:txBody>
      </p:sp>
    </p:spTree>
    <p:extLst>
      <p:ext uri="{BB962C8B-B14F-4D97-AF65-F5344CB8AC3E}">
        <p14:creationId xmlns:p14="http://schemas.microsoft.com/office/powerpoint/2010/main" val="272567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07882656"/>
              </p:ext>
            </p:extLst>
          </p:nvPr>
        </p:nvGraphicFramePr>
        <p:xfrm>
          <a:off x="580980" y="1738900"/>
          <a:ext cx="7184610" cy="4802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161" y="2116472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3"/>
                </a:solidFill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9028" y="2073282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1789" y="2189796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8467" y="2828485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6154" y="2998370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7004" y="1861454"/>
            <a:ext cx="164307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>
                <a:ln w="635">
                  <a:noFill/>
                </a:ln>
              </a:rPr>
              <a:t>Forecast made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564" y="4392341"/>
            <a:ext cx="65081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</a:rPr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70738-2644-4808-8B4E-AEBEB5304011}"/>
              </a:ext>
            </a:extLst>
          </p:cNvPr>
          <p:cNvSpPr txBox="1"/>
          <p:nvPr/>
        </p:nvSpPr>
        <p:spPr>
          <a:xfrm>
            <a:off x="729564" y="6274638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FAB5C-B084-4042-A29D-708C958F694D}"/>
              </a:ext>
            </a:extLst>
          </p:cNvPr>
          <p:cNvSpPr txBox="1"/>
          <p:nvPr/>
        </p:nvSpPr>
        <p:spPr>
          <a:xfrm>
            <a:off x="4126332" y="6274638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FAF8C-6F6C-4CA9-9056-03E2A2C28BB7}"/>
              </a:ext>
            </a:extLst>
          </p:cNvPr>
          <p:cNvSpPr txBox="1"/>
          <p:nvPr/>
        </p:nvSpPr>
        <p:spPr>
          <a:xfrm>
            <a:off x="7523101" y="6274638"/>
            <a:ext cx="47448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0897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356" y="1405154"/>
            <a:ext cx="7651665" cy="5136354"/>
            <a:chOff x="272480" y="1340768"/>
            <a:chExt cx="9433048" cy="5112568"/>
          </a:xfrm>
        </p:grpSpPr>
        <p:graphicFrame>
          <p:nvGraphicFramePr>
            <p:cNvPr id="2" name="Chart 1"/>
            <p:cNvGraphicFramePr/>
            <p:nvPr>
              <p:extLst/>
            </p:nvPr>
          </p:nvGraphicFramePr>
          <p:xfrm>
            <a:off x="272480" y="1410128"/>
            <a:ext cx="9361040" cy="5043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272480" y="1340768"/>
              <a:ext cx="943304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</p:grpSp>
    </p:spTree>
    <p:extLst>
      <p:ext uri="{BB962C8B-B14F-4D97-AF65-F5344CB8AC3E}">
        <p14:creationId xmlns:p14="http://schemas.microsoft.com/office/powerpoint/2010/main" val="188387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3CDE97-E4DC-4A2C-9C25-191BD93EFF10}"/>
              </a:ext>
            </a:extLst>
          </p:cNvPr>
          <p:cNvGraphicFramePr/>
          <p:nvPr>
            <p:extLst/>
          </p:nvPr>
        </p:nvGraphicFramePr>
        <p:xfrm>
          <a:off x="469726" y="1648512"/>
          <a:ext cx="7634565" cy="49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399342-3788-4D60-8F32-5C5F197B3ADE}"/>
              </a:ext>
            </a:extLst>
          </p:cNvPr>
          <p:cNvSpPr txBox="1"/>
          <p:nvPr/>
        </p:nvSpPr>
        <p:spPr>
          <a:xfrm>
            <a:off x="3805993" y="6286645"/>
            <a:ext cx="152445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Per cent of SRS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845FC-CB0A-4476-9BE2-BED6DAB43F33}"/>
              </a:ext>
            </a:extLst>
          </p:cNvPr>
          <p:cNvSpPr txBox="1"/>
          <p:nvPr/>
        </p:nvSpPr>
        <p:spPr>
          <a:xfrm>
            <a:off x="1743061" y="2705960"/>
            <a:ext cx="1514838" cy="764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Half of the over-</a:t>
            </a:r>
          </a:p>
          <a:p>
            <a:r>
              <a:rPr lang="en-AU" sz="1656" dirty="0"/>
              <a:t>funding goes to</a:t>
            </a:r>
          </a:p>
          <a:p>
            <a:r>
              <a:rPr lang="en-AU" sz="1656" dirty="0"/>
              <a:t>just 28 schools</a:t>
            </a:r>
          </a:p>
        </p:txBody>
      </p:sp>
    </p:spTree>
    <p:extLst>
      <p:ext uri="{BB962C8B-B14F-4D97-AF65-F5344CB8AC3E}">
        <p14:creationId xmlns:p14="http://schemas.microsoft.com/office/powerpoint/2010/main" val="22462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446167" y="1738898"/>
          <a:ext cx="7584440" cy="518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371037" y="1863030"/>
            <a:ext cx="2161384" cy="100842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05399" y="1863030"/>
            <a:ext cx="3330131" cy="100842"/>
            <a:chOff x="272480" y="226800"/>
            <a:chExt cx="2880320" cy="1440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5173703" y="1748767"/>
            <a:ext cx="589965" cy="2548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3192" y="1748766"/>
            <a:ext cx="839974" cy="25481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accent2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3251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3F8BD940-E2F4-4856-84FE-43C3EF6D76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0512" y="1738902"/>
          <a:ext cx="4597428" cy="485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79BED-7610-436D-B90D-70689DCAD412}"/>
              </a:ext>
            </a:extLst>
          </p:cNvPr>
          <p:cNvSpPr txBox="1"/>
          <p:nvPr/>
        </p:nvSpPr>
        <p:spPr>
          <a:xfrm>
            <a:off x="5392491" y="3743522"/>
            <a:ext cx="2569595" cy="509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11% directly attributable to scope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27B7B-4301-4064-BADB-3516FACD784C}"/>
              </a:ext>
            </a:extLst>
          </p:cNvPr>
          <p:cNvSpPr txBox="1"/>
          <p:nvPr/>
        </p:nvSpPr>
        <p:spPr>
          <a:xfrm>
            <a:off x="5392491" y="2218836"/>
            <a:ext cx="2252635" cy="509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89% attributable to other causes</a:t>
            </a:r>
          </a:p>
        </p:txBody>
      </p:sp>
    </p:spTree>
    <p:extLst>
      <p:ext uri="{BB962C8B-B14F-4D97-AF65-F5344CB8AC3E}">
        <p14:creationId xmlns:p14="http://schemas.microsoft.com/office/powerpoint/2010/main" val="516778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636604" y="1669366"/>
          <a:ext cx="7481596" cy="48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7577246" y="1834484"/>
            <a:ext cx="252134" cy="44375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sp>
        <p:nvSpPr>
          <p:cNvPr id="5" name="TextBox 4"/>
          <p:cNvSpPr txBox="1"/>
          <p:nvPr/>
        </p:nvSpPr>
        <p:spPr>
          <a:xfrm>
            <a:off x="5558350" y="2167869"/>
            <a:ext cx="2212144" cy="2548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3"/>
                </a:solidFill>
              </a:rPr>
              <a:t>Solar exported to 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8350" y="2620361"/>
            <a:ext cx="241252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Electricity consumption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8351" y="2394115"/>
            <a:ext cx="237565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Solar output consumed</a:t>
            </a:r>
          </a:p>
        </p:txBody>
      </p:sp>
    </p:spTree>
    <p:extLst>
      <p:ext uri="{BB962C8B-B14F-4D97-AF65-F5344CB8AC3E}">
        <p14:creationId xmlns:p14="http://schemas.microsoft.com/office/powerpoint/2010/main" val="32798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0" y="1821314"/>
            <a:ext cx="7155428" cy="4505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50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C27AE-6718-43B0-95E4-FEC3EC51E356}"/>
              </a:ext>
            </a:extLst>
          </p:cNvPr>
          <p:cNvGraphicFramePr/>
          <p:nvPr>
            <p:extLst/>
          </p:nvPr>
        </p:nvGraphicFramePr>
        <p:xfrm>
          <a:off x="580514" y="1667815"/>
          <a:ext cx="7450090" cy="4725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2F4DFA-15C5-44E6-A14A-C93ABDEDBD44}"/>
              </a:ext>
            </a:extLst>
          </p:cNvPr>
          <p:cNvSpPr txBox="1"/>
          <p:nvPr/>
        </p:nvSpPr>
        <p:spPr>
          <a:xfrm>
            <a:off x="1069378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AU" sz="1656" dirty="0"/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0E9D-D66C-411D-A8B0-A4899C63328A}"/>
              </a:ext>
            </a:extLst>
          </p:cNvPr>
          <p:cNvSpPr txBox="1"/>
          <p:nvPr/>
        </p:nvSpPr>
        <p:spPr>
          <a:xfrm>
            <a:off x="2141559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30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–3</a:t>
            </a:r>
            <a:r>
              <a:rPr lang="en-AU" sz="1656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3061C-ED5D-4287-B807-463776FDD8E1}"/>
              </a:ext>
            </a:extLst>
          </p:cNvPr>
          <p:cNvSpPr txBox="1"/>
          <p:nvPr/>
        </p:nvSpPr>
        <p:spPr>
          <a:xfrm>
            <a:off x="3213741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40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–4</a:t>
            </a:r>
            <a:r>
              <a:rPr lang="en-AU" sz="1656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20B81-C80D-4488-905C-D1C4E4B575B5}"/>
              </a:ext>
            </a:extLst>
          </p:cNvPr>
          <p:cNvSpPr txBox="1"/>
          <p:nvPr/>
        </p:nvSpPr>
        <p:spPr>
          <a:xfrm>
            <a:off x="4285921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50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–5</a:t>
            </a:r>
            <a:r>
              <a:rPr lang="en-AU" sz="1656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D94F-FA75-44D1-9250-8605FA3BA9A8}"/>
              </a:ext>
            </a:extLst>
          </p:cNvPr>
          <p:cNvSpPr txBox="1"/>
          <p:nvPr/>
        </p:nvSpPr>
        <p:spPr>
          <a:xfrm>
            <a:off x="5358102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60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–6</a:t>
            </a:r>
            <a:r>
              <a:rPr lang="en-AU" sz="1656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9B5D9-99BF-4598-A6E8-C35E4D0EB6DB}"/>
              </a:ext>
            </a:extLst>
          </p:cNvPr>
          <p:cNvSpPr txBox="1"/>
          <p:nvPr/>
        </p:nvSpPr>
        <p:spPr>
          <a:xfrm>
            <a:off x="6430284" y="6330264"/>
            <a:ext cx="59311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70</a:t>
            </a:r>
            <a:r>
              <a:rPr lang="en-AU" sz="1656" dirty="0">
                <a:latin typeface="Arial" panose="020B0604020202020204" pitchFamily="34" charset="0"/>
                <a:cs typeface="Arial" panose="020B0604020202020204" pitchFamily="34" charset="0"/>
              </a:rPr>
              <a:t>–7</a:t>
            </a:r>
            <a:r>
              <a:rPr lang="en-AU" sz="1656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4F00-D2F2-4926-A06A-C42337F2841A}"/>
              </a:ext>
            </a:extLst>
          </p:cNvPr>
          <p:cNvSpPr txBox="1"/>
          <p:nvPr/>
        </p:nvSpPr>
        <p:spPr>
          <a:xfrm>
            <a:off x="7638854" y="6330264"/>
            <a:ext cx="36067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80+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E20C-8A3D-4C1A-9452-48DC0E8C1361}"/>
              </a:ext>
            </a:extLst>
          </p:cNvPr>
          <p:cNvSpPr txBox="1"/>
          <p:nvPr/>
        </p:nvSpPr>
        <p:spPr>
          <a:xfrm>
            <a:off x="1745229" y="4277181"/>
            <a:ext cx="2170209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Younger people paying</a:t>
            </a:r>
          </a:p>
          <a:p>
            <a:r>
              <a:rPr lang="en-AU" sz="1656" dirty="0"/>
              <a:t>more than benefits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E871C-C541-42EE-BB98-C59D9ECCB559}"/>
              </a:ext>
            </a:extLst>
          </p:cNvPr>
          <p:cNvSpPr txBox="1"/>
          <p:nvPr/>
        </p:nvSpPr>
        <p:spPr>
          <a:xfrm>
            <a:off x="6293744" y="4069751"/>
            <a:ext cx="1219886" cy="764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Seniors</a:t>
            </a:r>
          </a:p>
          <a:p>
            <a:r>
              <a:rPr lang="en-AU" sz="1656" dirty="0"/>
              <a:t>paying less</a:t>
            </a:r>
          </a:p>
          <a:p>
            <a:r>
              <a:rPr lang="en-AU" sz="1656" dirty="0"/>
              <a:t>than benefits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B8B3A-2DF4-4269-9910-0F1348C4ABCF}"/>
              </a:ext>
            </a:extLst>
          </p:cNvPr>
          <p:cNvGrpSpPr/>
          <p:nvPr/>
        </p:nvGrpSpPr>
        <p:grpSpPr>
          <a:xfrm>
            <a:off x="4930928" y="2908575"/>
            <a:ext cx="833690" cy="764440"/>
            <a:chOff x="4652164" y="1271252"/>
            <a:chExt cx="906095" cy="8308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A4406C-E6EB-43A4-8E62-31748F4DE694}"/>
                </a:ext>
              </a:extLst>
            </p:cNvPr>
            <p:cNvSpPr/>
            <p:nvPr/>
          </p:nvSpPr>
          <p:spPr bwMode="auto">
            <a:xfrm>
              <a:off x="4652164" y="1686750"/>
              <a:ext cx="894692" cy="45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133" tIns="42067" rIns="84133" bIns="42067" numCol="1" rtlCol="0" anchor="t" anchorCtr="0" compatLnSpc="1">
              <a:prstTxWarp prst="textNoShape">
                <a:avLst/>
              </a:prstTxWarp>
            </a:bodyPr>
            <a:lstStyle/>
            <a:p>
              <a:endParaRPr lang="en-AU" sz="2208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6CDC3-54DE-4CD5-9BDC-D8A7D632B67B}"/>
                </a:ext>
              </a:extLst>
            </p:cNvPr>
            <p:cNvSpPr txBox="1"/>
            <p:nvPr/>
          </p:nvSpPr>
          <p:spPr>
            <a:xfrm>
              <a:off x="4652164" y="1271252"/>
              <a:ext cx="906095" cy="8308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1656" b="1" dirty="0">
                  <a:solidFill>
                    <a:schemeClr val="tx2"/>
                  </a:solidFill>
                </a:rPr>
                <a:t>Average</a:t>
              </a:r>
            </a:p>
            <a:p>
              <a:r>
                <a:rPr lang="en-AU" sz="1656" b="1" dirty="0">
                  <a:solidFill>
                    <a:schemeClr val="tx2"/>
                  </a:solidFill>
                </a:rPr>
                <a:t>benefits</a:t>
              </a:r>
            </a:p>
            <a:p>
              <a:r>
                <a:rPr lang="en-AU" sz="1656" b="1" dirty="0">
                  <a:solidFill>
                    <a:schemeClr val="tx2"/>
                  </a:solidFill>
                </a:rPr>
                <a:t>for age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C4375-6701-42BA-AC9C-72DF3A1B0B2A}"/>
              </a:ext>
            </a:extLst>
          </p:cNvPr>
          <p:cNvCxnSpPr/>
          <p:nvPr/>
        </p:nvCxnSpPr>
        <p:spPr bwMode="auto">
          <a:xfrm>
            <a:off x="2995302" y="4786912"/>
            <a:ext cx="0" cy="413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9D48D-346E-450E-B723-285D6D7B6843}"/>
              </a:ext>
            </a:extLst>
          </p:cNvPr>
          <p:cNvCxnSpPr/>
          <p:nvPr/>
        </p:nvCxnSpPr>
        <p:spPr bwMode="auto">
          <a:xfrm>
            <a:off x="5754128" y="3477660"/>
            <a:ext cx="487621" cy="265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0BECE7-8FDF-4591-B7B9-085FEFDCC575}"/>
              </a:ext>
            </a:extLst>
          </p:cNvPr>
          <p:cNvSpPr txBox="1"/>
          <p:nvPr/>
        </p:nvSpPr>
        <p:spPr>
          <a:xfrm>
            <a:off x="5375932" y="5179412"/>
            <a:ext cx="130965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Premium paid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75C145-E615-455E-B5A9-161E2164F278}"/>
              </a:ext>
            </a:extLst>
          </p:cNvPr>
          <p:cNvCxnSpPr/>
          <p:nvPr/>
        </p:nvCxnSpPr>
        <p:spPr bwMode="auto">
          <a:xfrm flipH="1" flipV="1">
            <a:off x="5163112" y="5034695"/>
            <a:ext cx="179419" cy="231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920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497544" y="1712685"/>
          <a:ext cx="7613707" cy="494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79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35DDEA-5182-4CBF-8E9C-9F3B548375F9}"/>
              </a:ext>
            </a:extLst>
          </p:cNvPr>
          <p:cNvGraphicFramePr/>
          <p:nvPr>
            <p:extLst/>
          </p:nvPr>
        </p:nvGraphicFramePr>
        <p:xfrm>
          <a:off x="579987" y="1667813"/>
          <a:ext cx="7458689" cy="492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69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636607" y="1697182"/>
          <a:ext cx="3731589" cy="446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9983" y="6020047"/>
            <a:ext cx="152605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Megawatt-hours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4246430" y="1697183"/>
          <a:ext cx="3731589" cy="446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6962" y="6020047"/>
            <a:ext cx="84959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Kilowatts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0261" y="2263907"/>
            <a:ext cx="17857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Solar households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0257" y="2882427"/>
            <a:ext cx="224741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Non-solar households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74" y="6020041"/>
            <a:ext cx="1830629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Household</a:t>
            </a:r>
          </a:p>
          <a:p>
            <a:r>
              <a:rPr lang="en-AU" sz="1656" dirty="0"/>
              <a:t>yearly consumption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4159" y="6020041"/>
            <a:ext cx="2508700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Household max. demand:</a:t>
            </a:r>
          </a:p>
          <a:p>
            <a:r>
              <a:rPr lang="en-AU" sz="1656" dirty="0"/>
              <a:t>average of top five periods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4329" y="3895985"/>
            <a:ext cx="1801392" cy="254813"/>
          </a:xfrm>
          <a:prstGeom prst="rect">
            <a:avLst/>
          </a:prstGeom>
          <a:noFill/>
        </p:spPr>
        <p:txBody>
          <a:bodyPr wrap="none" lIns="25210" tIns="0" rIns="25210" bIns="0" rtlCol="0">
            <a:spAutoFit/>
          </a:bodyPr>
          <a:lstStyle/>
          <a:p>
            <a:pPr algn="ctr"/>
            <a:r>
              <a:rPr lang="en-AU" sz="1656" dirty="0"/>
              <a:t>Under-contributing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803" y="5055376"/>
            <a:ext cx="1681167" cy="254813"/>
          </a:xfrm>
          <a:prstGeom prst="rect">
            <a:avLst/>
          </a:prstGeom>
          <a:noFill/>
        </p:spPr>
        <p:txBody>
          <a:bodyPr wrap="none" lIns="25210" tIns="0" rIns="25210" bIns="0" rtlCol="0">
            <a:spAutoFit/>
          </a:bodyPr>
          <a:lstStyle/>
          <a:p>
            <a:pPr algn="ctr"/>
            <a:r>
              <a:rPr lang="en-AU" sz="1656" dirty="0"/>
              <a:t>Over-contributing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8135" y="2823789"/>
            <a:ext cx="1801392" cy="254813"/>
          </a:xfrm>
          <a:prstGeom prst="rect">
            <a:avLst/>
          </a:prstGeom>
          <a:noFill/>
        </p:spPr>
        <p:txBody>
          <a:bodyPr wrap="none" lIns="25210" tIns="0" rIns="25210" bIns="0" rtlCol="0">
            <a:spAutoFit/>
          </a:bodyPr>
          <a:lstStyle/>
          <a:p>
            <a:pPr algn="ctr"/>
            <a:r>
              <a:rPr lang="en-AU" sz="1656" dirty="0"/>
              <a:t>Under-contributing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0668" y="5055376"/>
            <a:ext cx="1681167" cy="254813"/>
          </a:xfrm>
          <a:prstGeom prst="rect">
            <a:avLst/>
          </a:prstGeom>
          <a:noFill/>
        </p:spPr>
        <p:txBody>
          <a:bodyPr wrap="none" lIns="25210" tIns="0" rIns="25210" bIns="0" rtlCol="0">
            <a:spAutoFit/>
          </a:bodyPr>
          <a:lstStyle/>
          <a:p>
            <a:pPr algn="ctr"/>
            <a:r>
              <a:rPr lang="en-AU" sz="1656" dirty="0"/>
              <a:t>Over-contributing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270500" y="4177996"/>
            <a:ext cx="373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324306" y="3105801"/>
            <a:ext cx="373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6283473" y="5045820"/>
            <a:ext cx="373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430934" y="5045820"/>
            <a:ext cx="3732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1318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3681" y="1644404"/>
            <a:ext cx="7546239" cy="4885940"/>
            <a:chOff x="164011" y="-117820"/>
            <a:chExt cx="7715818" cy="5346515"/>
          </a:xfrm>
        </p:grpSpPr>
        <p:graphicFrame>
          <p:nvGraphicFramePr>
            <p:cNvPr id="7" name="Chart 6"/>
            <p:cNvGraphicFramePr/>
            <p:nvPr>
              <p:extLst/>
            </p:nvPr>
          </p:nvGraphicFramePr>
          <p:xfrm>
            <a:off x="164011" y="-117820"/>
            <a:ext cx="7715818" cy="5173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/>
            <p:cNvSpPr/>
            <p:nvPr/>
          </p:nvSpPr>
          <p:spPr bwMode="auto">
            <a:xfrm>
              <a:off x="5721037" y="237742"/>
              <a:ext cx="1539795" cy="6242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140139" y="261681"/>
              <a:ext cx="1091591" cy="27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33322"/>
              <a:r>
                <a:rPr lang="en-US" sz="1656" dirty="0">
                  <a:latin typeface="Arial"/>
                  <a:cs typeface="Arial"/>
                </a:rPr>
                <a:t>1990–1994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140139" y="549579"/>
              <a:ext cx="1091591" cy="27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33322"/>
              <a:r>
                <a:rPr lang="en-US" sz="1656" dirty="0">
                  <a:cs typeface="Arial"/>
                </a:rPr>
                <a:t>2012–2016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94027" y="588985"/>
              <a:ext cx="200755" cy="200020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94027" y="301089"/>
              <a:ext cx="200755" cy="20002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914821" y="1979999"/>
              <a:ext cx="857211" cy="71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Capital-</a:t>
              </a:r>
            </a:p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intensive</a:t>
              </a:r>
            </a:p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services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690761" y="461097"/>
              <a:ext cx="1037502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Agriculture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3244676" y="2712816"/>
              <a:ext cx="1378420" cy="2370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Manufacturing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925799" y="2703825"/>
              <a:ext cx="1147318" cy="4740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Capital-light</a:t>
              </a:r>
            </a:p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services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6483720" y="2712816"/>
              <a:ext cx="1221075" cy="2370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Construction</a:t>
              </a:r>
              <a:endParaRPr lang="en-US" sz="1656" dirty="0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2299442" y="718805"/>
              <a:ext cx="761206" cy="5727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cxnSpLocks noChangeAspect="1"/>
            </p:cNvCxnSpPr>
            <p:nvPr/>
          </p:nvCxnSpPr>
          <p:spPr bwMode="auto">
            <a:xfrm flipH="1">
              <a:off x="2358910" y="610061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cxnSpLocks noChangeAspect="1"/>
            </p:cNvCxnSpPr>
            <p:nvPr/>
          </p:nvCxnSpPr>
          <p:spPr bwMode="auto">
            <a:xfrm flipH="1">
              <a:off x="3314383" y="2945683"/>
              <a:ext cx="673728" cy="506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cxnSpLocks noChangeAspect="1"/>
            </p:cNvCxnSpPr>
            <p:nvPr/>
          </p:nvCxnSpPr>
          <p:spPr bwMode="auto">
            <a:xfrm flipH="1">
              <a:off x="2917128" y="2855109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432146" y="2938687"/>
              <a:ext cx="0" cy="114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7167347" y="2938687"/>
              <a:ext cx="0" cy="1287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1680597" y="4991679"/>
              <a:ext cx="4644998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Share of non-mining market output </a:t>
              </a:r>
              <a:r>
                <a:rPr lang="en-AU" sz="1656">
                  <a:latin typeface="Arial"/>
                  <a:cs typeface="Arial"/>
                </a:rPr>
                <a:t>(percentage)</a:t>
              </a:r>
              <a:endParaRPr lang="en-US" sz="1656" dirty="0"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 bwMode="auto">
            <a:xfrm flipH="1">
              <a:off x="4662672" y="3151065"/>
              <a:ext cx="946860" cy="71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 bwMode="auto">
            <a:xfrm flipH="1">
              <a:off x="4656688" y="3052884"/>
              <a:ext cx="400596" cy="301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460988" y="4770218"/>
              <a:ext cx="121288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0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gray">
            <a:xfrm>
              <a:off x="7355450" y="4770218"/>
              <a:ext cx="363864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100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1807560" y="4770218"/>
              <a:ext cx="242575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20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gray">
            <a:xfrm>
              <a:off x="3210711" y="4770218"/>
              <a:ext cx="242575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40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gray">
            <a:xfrm>
              <a:off x="4613860" y="4770218"/>
              <a:ext cx="242575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60</a:t>
              </a:r>
              <a:endParaRPr lang="en-US" sz="1656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6017011" y="4770218"/>
              <a:ext cx="242575" cy="237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33322">
                <a:lnSpc>
                  <a:spcPct val="85000"/>
                </a:lnSpc>
              </a:pPr>
              <a:r>
                <a:rPr lang="en-AU" sz="1656" dirty="0">
                  <a:latin typeface="Arial"/>
                  <a:cs typeface="Arial"/>
                </a:rPr>
                <a:t>80</a:t>
              </a:r>
              <a:endParaRPr lang="en-US" sz="1656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H="1">
              <a:off x="459444" y="95419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459444" y="1007880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459444" y="1920341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459444" y="2832802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459444" y="3745263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0756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39615308"/>
              </p:ext>
            </p:extLst>
          </p:nvPr>
        </p:nvGraphicFramePr>
        <p:xfrm>
          <a:off x="594887" y="1516401"/>
          <a:ext cx="7891833" cy="510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1645615"/>
              </p:ext>
            </p:extLst>
          </p:nvPr>
        </p:nvGraphicFramePr>
        <p:xfrm>
          <a:off x="594887" y="1516401"/>
          <a:ext cx="7891833" cy="510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4560" y="2072429"/>
            <a:ext cx="1739259" cy="688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56" b="1" dirty="0">
                <a:solidFill>
                  <a:schemeClr val="accent3"/>
                </a:solidFill>
              </a:rPr>
              <a:t>Low gas user</a:t>
            </a:r>
          </a:p>
          <a:p>
            <a:pPr>
              <a:lnSpc>
                <a:spcPct val="90000"/>
              </a:lnSpc>
            </a:pPr>
            <a:r>
              <a:rPr lang="en-AU" sz="1656" b="1" dirty="0">
                <a:solidFill>
                  <a:schemeClr val="accent2"/>
                </a:solidFill>
              </a:rPr>
              <a:t>Medium gas user</a:t>
            </a:r>
          </a:p>
          <a:p>
            <a:pPr>
              <a:lnSpc>
                <a:spcPct val="90000"/>
              </a:lnSpc>
            </a:pPr>
            <a:r>
              <a:rPr lang="en-AU" sz="1656" b="1" dirty="0">
                <a:solidFill>
                  <a:schemeClr val="tx2"/>
                </a:solidFill>
              </a:rPr>
              <a:t>High gas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9535" y="2048291"/>
            <a:ext cx="176009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Predicted increase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438723" y="2169995"/>
            <a:ext cx="4306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981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r="22914"/>
          <a:stretch/>
        </p:blipFill>
        <p:spPr bwMode="auto">
          <a:xfrm>
            <a:off x="4693126" y="2191749"/>
            <a:ext cx="2753712" cy="315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Oval 93"/>
          <p:cNvSpPr/>
          <p:nvPr/>
        </p:nvSpPr>
        <p:spPr bwMode="auto">
          <a:xfrm>
            <a:off x="5094373" y="3011042"/>
            <a:ext cx="2251967" cy="2254308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sp>
        <p:nvSpPr>
          <p:cNvPr id="93" name="Oval 92"/>
          <p:cNvSpPr/>
          <p:nvPr/>
        </p:nvSpPr>
        <p:spPr bwMode="auto">
          <a:xfrm>
            <a:off x="4801890" y="2277562"/>
            <a:ext cx="2277023" cy="2277024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sp>
        <p:nvSpPr>
          <p:cNvPr id="95" name="Oval 94"/>
          <p:cNvSpPr/>
          <p:nvPr/>
        </p:nvSpPr>
        <p:spPr bwMode="auto">
          <a:xfrm>
            <a:off x="6755204" y="3137397"/>
            <a:ext cx="552049" cy="54685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r="17812"/>
          <a:stretch/>
        </p:blipFill>
        <p:spPr bwMode="auto">
          <a:xfrm>
            <a:off x="901237" y="2264455"/>
            <a:ext cx="3058620" cy="310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54209" y="2230146"/>
            <a:ext cx="969817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 (84)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01234" y="2230146"/>
            <a:ext cx="843180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(84)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36152" y="5328540"/>
            <a:ext cx="851195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(82)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92559" y="2230146"/>
            <a:ext cx="1047531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 (70)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02931" y="2900581"/>
            <a:ext cx="843180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(4)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82507" y="5328540"/>
            <a:ext cx="851195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(68)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91024" y="2621661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11420" y="3682675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1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7004369" y="2849324"/>
            <a:ext cx="48171" cy="36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7121904" y="3583461"/>
            <a:ext cx="268430" cy="184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946584" y="1821320"/>
            <a:ext cx="100508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n w="635">
                  <a:noFill/>
                </a:ln>
              </a:rPr>
              <a:t>Melbourne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60138" y="1821320"/>
            <a:ext cx="83837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n w="635">
                  <a:noFill/>
                </a:ln>
              </a:rPr>
              <a:t>Brisbane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1143730" y="2703075"/>
            <a:ext cx="2592205" cy="2595262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>
              <a:solidFill>
                <a:schemeClr val="tx2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981967" y="2347279"/>
            <a:ext cx="2613531" cy="2620160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sp>
        <p:nvSpPr>
          <p:cNvPr id="61" name="Oval 60"/>
          <p:cNvSpPr/>
          <p:nvPr/>
        </p:nvSpPr>
        <p:spPr bwMode="auto">
          <a:xfrm>
            <a:off x="1261108" y="2347277"/>
            <a:ext cx="2623975" cy="262237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4728" y="4196574"/>
            <a:ext cx="10515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105" dirty="0">
                <a:ln w="635">
                  <a:noFill/>
                </a:ln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8702" y="3667309"/>
            <a:ext cx="21929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1448" y="4223254"/>
            <a:ext cx="10515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kern="0" spc="-105" dirty="0">
                <a:ln w="635">
                  <a:noFill/>
                </a:ln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0670" y="3007916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18702" y="2418324"/>
            <a:ext cx="21929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14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3533" y="3017970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5825" y="5012855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77566" y="3324631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04333" y="3657791"/>
            <a:ext cx="21929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38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96480" y="2587151"/>
            <a:ext cx="21929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13936" y="4681899"/>
            <a:ext cx="21929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28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41721" y="3251035"/>
            <a:ext cx="10964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spc="-70" dirty="0">
                <a:ln w="635">
                  <a:noFill/>
                </a:ln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4714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 bwMode="auto">
          <a:xfrm>
            <a:off x="1176949" y="2345681"/>
            <a:ext cx="6676719" cy="1980007"/>
          </a:xfrm>
          <a:custGeom>
            <a:avLst/>
            <a:gdLst>
              <a:gd name="connsiteX0" fmla="*/ 0 w 8829675"/>
              <a:gd name="connsiteY0" fmla="*/ 1095375 h 2762250"/>
              <a:gd name="connsiteX1" fmla="*/ 0 w 8829675"/>
              <a:gd name="connsiteY1" fmla="*/ 2762250 h 2762250"/>
              <a:gd name="connsiteX2" fmla="*/ 8829675 w 8829675"/>
              <a:gd name="connsiteY2" fmla="*/ 1657350 h 2762250"/>
              <a:gd name="connsiteX3" fmla="*/ 8829675 w 8829675"/>
              <a:gd name="connsiteY3" fmla="*/ 0 h 2762250"/>
              <a:gd name="connsiteX4" fmla="*/ 0 w 8829675"/>
              <a:gd name="connsiteY4" fmla="*/ 10953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2762250">
                <a:moveTo>
                  <a:pt x="0" y="1095375"/>
                </a:moveTo>
                <a:lnTo>
                  <a:pt x="0" y="2762250"/>
                </a:lnTo>
                <a:lnTo>
                  <a:pt x="8829675" y="1657350"/>
                </a:lnTo>
                <a:lnTo>
                  <a:pt x="8829675" y="0"/>
                </a:lnTo>
                <a:lnTo>
                  <a:pt x="0" y="10953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graphicFrame>
        <p:nvGraphicFramePr>
          <p:cNvPr id="2" name="Chart 1"/>
          <p:cNvGraphicFramePr/>
          <p:nvPr>
            <p:extLst/>
          </p:nvPr>
        </p:nvGraphicFramePr>
        <p:xfrm>
          <a:off x="574024" y="1683274"/>
          <a:ext cx="7515880" cy="491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725521" y="6309094"/>
            <a:ext cx="1655903" cy="254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656" dirty="0">
                <a:ln w="635">
                  <a:noFill/>
                </a:ln>
              </a:rPr>
              <a:t>Carbon price ($/t)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7355" y="3533862"/>
            <a:ext cx="105477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</a:rPr>
              <a:t>Black coal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5333" y="3216007"/>
            <a:ext cx="1147750" cy="254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Brown coal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1657" y="2929987"/>
            <a:ext cx="40235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Gas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645224" y="2500028"/>
            <a:ext cx="0" cy="4644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645224" y="3205482"/>
            <a:ext cx="0" cy="4644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743320" y="2545639"/>
            <a:ext cx="1003265" cy="254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16562" tIns="0" rIns="16562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(forecast)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3316" y="3263749"/>
            <a:ext cx="1121887" cy="254813"/>
          </a:xfrm>
          <a:prstGeom prst="rect">
            <a:avLst/>
          </a:prstGeom>
          <a:noFill/>
        </p:spPr>
        <p:txBody>
          <a:bodyPr wrap="none" lIns="16562" tIns="0" rIns="16562" bIns="0" rtlCol="0">
            <a:spAutoFit/>
          </a:bodyPr>
          <a:lstStyle/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(historical)</a:t>
            </a:r>
          </a:p>
        </p:txBody>
      </p:sp>
    </p:spTree>
    <p:extLst>
      <p:ext uri="{BB962C8B-B14F-4D97-AF65-F5344CB8AC3E}">
        <p14:creationId xmlns:p14="http://schemas.microsoft.com/office/powerpoint/2010/main" val="248529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2257" y="-255809"/>
            <a:ext cx="1982915" cy="254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656" dirty="0"/>
              <a:t>NAPLAN scale 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36093" y="-255809"/>
            <a:ext cx="2066271" cy="254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656" dirty="0"/>
              <a:t>Equivalent year levels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3576" y="977066"/>
            <a:ext cx="7517162" cy="6127811"/>
            <a:chOff x="-72749" y="-468051"/>
            <a:chExt cx="8170014" cy="6219800"/>
          </a:xfrm>
        </p:grpSpPr>
        <p:graphicFrame>
          <p:nvGraphicFramePr>
            <p:cNvPr id="9" name="Chart 8"/>
            <p:cNvGraphicFramePr/>
            <p:nvPr>
              <p:extLst/>
            </p:nvPr>
          </p:nvGraphicFramePr>
          <p:xfrm>
            <a:off x="4011265" y="-468051"/>
            <a:ext cx="4086000" cy="621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/>
            <p:cNvGraphicFramePr/>
            <p:nvPr>
              <p:extLst/>
            </p:nvPr>
          </p:nvGraphicFramePr>
          <p:xfrm>
            <a:off x="-72749" y="509864"/>
            <a:ext cx="4086000" cy="5238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Rectangle 23"/>
            <p:cNvSpPr/>
            <p:nvPr/>
          </p:nvSpPr>
          <p:spPr bwMode="auto">
            <a:xfrm>
              <a:off x="526104" y="1640683"/>
              <a:ext cx="1287654" cy="1095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6104" y="642346"/>
              <a:ext cx="1287654" cy="80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915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3749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5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26104" y="362801"/>
              <a:ext cx="1287654" cy="13415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4035" tIns="32017" rIns="64035" bIns="32017" numCol="1" rtlCol="0" anchor="t" anchorCtr="0" compatLnSpc="1">
              <a:prstTxWarp prst="textNoShape">
                <a:avLst/>
              </a:prstTxWarp>
            </a:bodyPr>
            <a:lstStyle/>
            <a:p>
              <a:pPr defTabSz="640334"/>
              <a:endParaRPr lang="en-AU" sz="1656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8586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3419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5294" y="649832"/>
              <a:ext cx="41444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90</a:t>
              </a:r>
              <a:r>
                <a:rPr lang="en-AU" sz="1656" baseline="30000" dirty="0"/>
                <a:t>th</a:t>
              </a:r>
              <a:endParaRPr lang="en-AU" sz="1656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5294" y="847032"/>
              <a:ext cx="41444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80</a:t>
              </a:r>
              <a:r>
                <a:rPr lang="en-AU" sz="1656" baseline="30000" dirty="0"/>
                <a:t>th</a:t>
              </a:r>
              <a:endParaRPr lang="en-AU" sz="1656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5294" y="1044235"/>
              <a:ext cx="41444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50</a:t>
              </a:r>
              <a:r>
                <a:rPr lang="en-AU" sz="1656" baseline="30000" dirty="0"/>
                <a:t>th</a:t>
              </a:r>
              <a:endParaRPr lang="en-AU" sz="1656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5294" y="1241437"/>
              <a:ext cx="41444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20</a:t>
              </a:r>
              <a:r>
                <a:rPr lang="en-AU" sz="1656" baseline="30000" dirty="0"/>
                <a:t>th</a:t>
              </a:r>
              <a:endParaRPr lang="en-AU" sz="1656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5294" y="1438638"/>
              <a:ext cx="41444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10</a:t>
              </a:r>
              <a:r>
                <a:rPr lang="en-AU" sz="1656" baseline="30000" dirty="0"/>
                <a:t>th</a:t>
              </a:r>
              <a:endParaRPr lang="en-AU" sz="1656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9035" y="383256"/>
              <a:ext cx="1168823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Percentiles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H="1" flipV="1">
              <a:off x="932340" y="788220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 flipV="1">
              <a:off x="932340" y="1001076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932340" y="1169689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932340" y="136304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932340" y="156395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651458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8967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6472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3978" y="4949450"/>
              <a:ext cx="687690" cy="258638"/>
            </a:xfrm>
            <a:prstGeom prst="rect">
              <a:avLst/>
            </a:prstGeom>
            <a:noFill/>
          </p:spPr>
          <p:txBody>
            <a:bodyPr wrap="none" lIns="12605" tIns="0" rIns="12605" bIns="0" rtlCol="0">
              <a:spAutoFit/>
            </a:bodyPr>
            <a:lstStyle/>
            <a:p>
              <a:pPr algn="ctr"/>
              <a:r>
                <a:rPr lang="en-AU" sz="1656" dirty="0"/>
                <a:t>Year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40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/>
          <p:nvPr>
            <p:extLst/>
          </p:nvPr>
        </p:nvGraphicFramePr>
        <p:xfrm>
          <a:off x="5154023" y="1620698"/>
          <a:ext cx="2677075" cy="5962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/>
          </p:nvPr>
        </p:nvGraphicFramePr>
        <p:xfrm>
          <a:off x="2802897" y="1613629"/>
          <a:ext cx="2677075" cy="5962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451772" y="1613629"/>
          <a:ext cx="2677075" cy="5962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2988430" y="3336962"/>
            <a:ext cx="0" cy="669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08565" y="3413837"/>
            <a:ext cx="294953" cy="509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656" dirty="0">
                <a:latin typeface="+mn-lt"/>
              </a:rPr>
              <a:t>1y</a:t>
            </a:r>
          </a:p>
          <a:p>
            <a:r>
              <a:rPr lang="en-AU" sz="1656" dirty="0">
                <a:latin typeface="+mn-lt"/>
              </a:rPr>
              <a:t>7m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2537" y="2223996"/>
            <a:ext cx="158536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tx2"/>
                </a:solidFill>
                <a:latin typeface="+mn-lt"/>
              </a:rPr>
              <a:t>High advantage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428" y="2476129"/>
            <a:ext cx="1915589" cy="25481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accent2"/>
                </a:solidFill>
                <a:latin typeface="+mn-lt"/>
              </a:rPr>
              <a:t>Medium advantage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6588" y="2728262"/>
            <a:ext cx="153727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accent3"/>
                </a:solidFill>
                <a:latin typeface="+mn-lt"/>
              </a:rPr>
              <a:t>Low advantage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82252" y="6279279"/>
            <a:ext cx="392522" cy="324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35" tIns="32017" rIns="64035" bIns="32017" numCol="1" rtlCol="0" anchor="t" anchorCtr="0" compatLnSpc="1">
            <a:prstTxWarp prst="textNoShape">
              <a:avLst/>
            </a:prstTxWarp>
          </a:bodyPr>
          <a:lstStyle/>
          <a:p>
            <a:pPr defTabSz="640334"/>
            <a:endParaRPr lang="en-AU" sz="1656"/>
          </a:p>
        </p:txBody>
      </p:sp>
      <p:sp>
        <p:nvSpPr>
          <p:cNvPr id="19" name="TextBox 18"/>
          <p:cNvSpPr txBox="1"/>
          <p:nvPr/>
        </p:nvSpPr>
        <p:spPr>
          <a:xfrm>
            <a:off x="1016240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5974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9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5337300" y="2629870"/>
            <a:ext cx="0" cy="844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378296" y="2777609"/>
            <a:ext cx="294953" cy="509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656" dirty="0">
                <a:latin typeface="+mn-lt"/>
              </a:rPr>
              <a:t>2y</a:t>
            </a:r>
          </a:p>
          <a:p>
            <a:r>
              <a:rPr lang="en-AU" sz="1656" dirty="0">
                <a:latin typeface="+mn-lt"/>
              </a:rPr>
              <a:t>0m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67599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5478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9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688070" y="1779419"/>
            <a:ext cx="0" cy="1010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701252" y="2028296"/>
            <a:ext cx="294953" cy="509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656" dirty="0">
                <a:latin typeface="+mn-lt"/>
              </a:rPr>
              <a:t>2y</a:t>
            </a:r>
          </a:p>
          <a:p>
            <a:r>
              <a:rPr lang="en-AU" sz="1656" dirty="0">
                <a:latin typeface="+mn-lt"/>
              </a:rPr>
              <a:t>5m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0779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9530" y="6336740"/>
            <a:ext cx="607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Year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6628" y="-315111"/>
            <a:ext cx="163256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Low Year 3 score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1419" y="-315111"/>
            <a:ext cx="19964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Medium Year 3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1863" y="-315111"/>
            <a:ext cx="167904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>
                <a:latin typeface="+mn-lt"/>
              </a:rPr>
              <a:t>High Year 3 score</a:t>
            </a:r>
          </a:p>
        </p:txBody>
      </p:sp>
    </p:spTree>
    <p:extLst>
      <p:ext uri="{BB962C8B-B14F-4D97-AF65-F5344CB8AC3E}">
        <p14:creationId xmlns:p14="http://schemas.microsoft.com/office/powerpoint/2010/main" val="39577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60045918"/>
              </p:ext>
            </p:extLst>
          </p:nvPr>
        </p:nvGraphicFramePr>
        <p:xfrm>
          <a:off x="2200259" y="4140206"/>
          <a:ext cx="3047681" cy="212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Arc 7"/>
          <p:cNvSpPr/>
          <p:nvPr/>
        </p:nvSpPr>
        <p:spPr bwMode="auto">
          <a:xfrm>
            <a:off x="875175" y="4471473"/>
            <a:ext cx="3632830" cy="1126317"/>
          </a:xfrm>
          <a:prstGeom prst="arc">
            <a:avLst>
              <a:gd name="adj1" fmla="val 16200000"/>
              <a:gd name="adj2" fmla="val 99019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9" name="Arc 8"/>
          <p:cNvSpPr/>
          <p:nvPr/>
        </p:nvSpPr>
        <p:spPr bwMode="auto">
          <a:xfrm flipV="1">
            <a:off x="875175" y="4471473"/>
            <a:ext cx="3632830" cy="1126317"/>
          </a:xfrm>
          <a:prstGeom prst="arc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>
            <a:off x="2829668" y="5034630"/>
            <a:ext cx="16783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rc 16"/>
          <p:cNvSpPr/>
          <p:nvPr/>
        </p:nvSpPr>
        <p:spPr bwMode="auto">
          <a:xfrm rot="16200000">
            <a:off x="2466556" y="2692766"/>
            <a:ext cx="2409989" cy="1672913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517249" y="5034631"/>
            <a:ext cx="0" cy="761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662395" y="2340278"/>
            <a:ext cx="8763" cy="12367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rot="5400000" flipH="1">
            <a:off x="2469923" y="2692766"/>
            <a:ext cx="2409989" cy="1672913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9330474"/>
              </p:ext>
            </p:extLst>
          </p:nvPr>
        </p:nvGraphicFramePr>
        <p:xfrm>
          <a:off x="2200259" y="1904137"/>
          <a:ext cx="3047681" cy="212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/>
          <p:cNvCxnSpPr/>
          <p:nvPr/>
        </p:nvCxnSpPr>
        <p:spPr bwMode="auto">
          <a:xfrm>
            <a:off x="2782867" y="2311161"/>
            <a:ext cx="8750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4227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48473C-3782-497A-8437-C907E351DC31}"/>
              </a:ext>
            </a:extLst>
          </p:cNvPr>
          <p:cNvGraphicFramePr/>
          <p:nvPr>
            <p:extLst/>
          </p:nvPr>
        </p:nvGraphicFramePr>
        <p:xfrm>
          <a:off x="622700" y="1627650"/>
          <a:ext cx="4283143" cy="475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A89B46-507A-4F86-B035-31134F8B103D}"/>
              </a:ext>
            </a:extLst>
          </p:cNvPr>
          <p:cNvGraphicFramePr/>
          <p:nvPr>
            <p:extLst/>
          </p:nvPr>
        </p:nvGraphicFramePr>
        <p:xfrm>
          <a:off x="622700" y="1627650"/>
          <a:ext cx="4283143" cy="475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70FF1E-9987-4063-BF83-52D54A1352D0}"/>
              </a:ext>
            </a:extLst>
          </p:cNvPr>
          <p:cNvGraphicFramePr/>
          <p:nvPr>
            <p:extLst/>
          </p:nvPr>
        </p:nvGraphicFramePr>
        <p:xfrm>
          <a:off x="4923141" y="1627651"/>
          <a:ext cx="2399531" cy="475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69527E-F745-4788-9699-6EE5BB002C06}"/>
              </a:ext>
            </a:extLst>
          </p:cNvPr>
          <p:cNvSpPr/>
          <p:nvPr/>
        </p:nvSpPr>
        <p:spPr bwMode="auto">
          <a:xfrm>
            <a:off x="1537719" y="5956076"/>
            <a:ext cx="449192" cy="3975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677C-6DC8-416C-AA2F-8AA603CEB6FF}"/>
              </a:ext>
            </a:extLst>
          </p:cNvPr>
          <p:cNvSpPr txBox="1"/>
          <p:nvPr/>
        </p:nvSpPr>
        <p:spPr>
          <a:xfrm>
            <a:off x="5555550" y="6288544"/>
            <a:ext cx="165590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656" dirty="0"/>
              <a:t>Growth (per cent)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687EA-D963-4056-9D91-C7EADF69DD58}"/>
              </a:ext>
            </a:extLst>
          </p:cNvPr>
          <p:cNvSpPr/>
          <p:nvPr/>
        </p:nvSpPr>
        <p:spPr bwMode="auto">
          <a:xfrm>
            <a:off x="6678900" y="1755458"/>
            <a:ext cx="1293287" cy="16313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19EC1-C415-481E-970B-5005C4E8A1DA}"/>
              </a:ext>
            </a:extLst>
          </p:cNvPr>
          <p:cNvSpPr txBox="1"/>
          <p:nvPr/>
        </p:nvSpPr>
        <p:spPr>
          <a:xfrm>
            <a:off x="6711978" y="1755456"/>
            <a:ext cx="1240724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Occupational</a:t>
            </a:r>
          </a:p>
          <a:p>
            <a:pPr algn="ctr"/>
            <a:r>
              <a:rPr lang="en-AU" sz="1656" dirty="0"/>
              <a:t>skill level: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7280B-8CA3-4EA8-AD76-B858F749CB65}"/>
              </a:ext>
            </a:extLst>
          </p:cNvPr>
          <p:cNvSpPr/>
          <p:nvPr/>
        </p:nvSpPr>
        <p:spPr bwMode="auto">
          <a:xfrm>
            <a:off x="7260923" y="2313796"/>
            <a:ext cx="132493" cy="132508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6C9F7-9CC6-42B2-A973-6F01E725DF6F}"/>
              </a:ext>
            </a:extLst>
          </p:cNvPr>
          <p:cNvSpPr/>
          <p:nvPr/>
        </p:nvSpPr>
        <p:spPr bwMode="auto">
          <a:xfrm>
            <a:off x="7260923" y="2606459"/>
            <a:ext cx="132493" cy="132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A64A5-1A1C-4D65-AD31-BA013D36677D}"/>
              </a:ext>
            </a:extLst>
          </p:cNvPr>
          <p:cNvSpPr/>
          <p:nvPr/>
        </p:nvSpPr>
        <p:spPr bwMode="auto">
          <a:xfrm>
            <a:off x="7260923" y="2899121"/>
            <a:ext cx="132493" cy="13250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7D32B-F9CA-4F55-B79C-F4243FD01C98}"/>
              </a:ext>
            </a:extLst>
          </p:cNvPr>
          <p:cNvSpPr txBox="1"/>
          <p:nvPr/>
        </p:nvSpPr>
        <p:spPr>
          <a:xfrm>
            <a:off x="7494905" y="2251532"/>
            <a:ext cx="11862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41DB1-8DCE-4D90-BE2B-851FB98B17F2}"/>
              </a:ext>
            </a:extLst>
          </p:cNvPr>
          <p:cNvSpPr txBox="1"/>
          <p:nvPr/>
        </p:nvSpPr>
        <p:spPr>
          <a:xfrm>
            <a:off x="7494905" y="2544093"/>
            <a:ext cx="11862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9DEBB-3835-4C5D-8BE6-00389379E3F9}"/>
              </a:ext>
            </a:extLst>
          </p:cNvPr>
          <p:cNvSpPr txBox="1"/>
          <p:nvPr/>
        </p:nvSpPr>
        <p:spPr>
          <a:xfrm>
            <a:off x="7494905" y="2836655"/>
            <a:ext cx="11862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1AD6D-9EB2-413B-8E38-3C72BF6DD0F8}"/>
              </a:ext>
            </a:extLst>
          </p:cNvPr>
          <p:cNvSpPr txBox="1"/>
          <p:nvPr/>
        </p:nvSpPr>
        <p:spPr>
          <a:xfrm>
            <a:off x="7494905" y="3129214"/>
            <a:ext cx="11862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75BB2-8D01-4771-92EF-D56E44C7FC0B}"/>
              </a:ext>
            </a:extLst>
          </p:cNvPr>
          <p:cNvSpPr/>
          <p:nvPr/>
        </p:nvSpPr>
        <p:spPr bwMode="auto">
          <a:xfrm>
            <a:off x="7260923" y="3191785"/>
            <a:ext cx="132493" cy="1325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</p:spTree>
    <p:extLst>
      <p:ext uri="{BB962C8B-B14F-4D97-AF65-F5344CB8AC3E}">
        <p14:creationId xmlns:p14="http://schemas.microsoft.com/office/powerpoint/2010/main" val="3630399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7560A9-5DA5-42EE-B4E2-55D4A851764A}"/>
              </a:ext>
            </a:extLst>
          </p:cNvPr>
          <p:cNvGraphicFramePr/>
          <p:nvPr>
            <p:extLst/>
          </p:nvPr>
        </p:nvGraphicFramePr>
        <p:xfrm>
          <a:off x="620282" y="1620740"/>
          <a:ext cx="7630494" cy="599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23654-90B0-4F3C-BCCE-8901C623CF82}"/>
              </a:ext>
            </a:extLst>
          </p:cNvPr>
          <p:cNvSpPr txBox="1"/>
          <p:nvPr/>
        </p:nvSpPr>
        <p:spPr>
          <a:xfrm>
            <a:off x="2859156" y="2866329"/>
            <a:ext cx="2354812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Australian Government</a:t>
            </a:r>
          </a:p>
          <a:p>
            <a:r>
              <a:rPr lang="en-AU" sz="1656" b="1" dirty="0">
                <a:solidFill>
                  <a:schemeClr val="tx2"/>
                </a:solidFill>
              </a:rPr>
              <a:t>10-year bond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70BB-960F-487E-B949-FA863574D87C}"/>
              </a:ext>
            </a:extLst>
          </p:cNvPr>
          <p:cNvSpPr txBox="1"/>
          <p:nvPr/>
        </p:nvSpPr>
        <p:spPr>
          <a:xfrm>
            <a:off x="2860130" y="4666251"/>
            <a:ext cx="35426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CPI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80B28-2354-4A0C-905B-5A1AEFECBEB9}"/>
              </a:ext>
            </a:extLst>
          </p:cNvPr>
          <p:cNvSpPr txBox="1"/>
          <p:nvPr/>
        </p:nvSpPr>
        <p:spPr>
          <a:xfrm>
            <a:off x="3338735" y="4100870"/>
            <a:ext cx="148919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141647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A909C94-FE8F-4207-BE29-C93E5F1945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8790" y="1474681"/>
          <a:ext cx="7339746" cy="5066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9EE55D-EF99-4251-95BD-8B5098D1FE8F}"/>
              </a:ext>
            </a:extLst>
          </p:cNvPr>
          <p:cNvSpPr txBox="1"/>
          <p:nvPr/>
        </p:nvSpPr>
        <p:spPr>
          <a:xfrm>
            <a:off x="7068001" y="4031757"/>
            <a:ext cx="85921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Minimum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EC42-4D2E-448D-9D68-7E4F062E0EBC}"/>
              </a:ext>
            </a:extLst>
          </p:cNvPr>
          <p:cNvSpPr txBox="1"/>
          <p:nvPr/>
        </p:nvSpPr>
        <p:spPr>
          <a:xfrm>
            <a:off x="7068002" y="2661283"/>
            <a:ext cx="91852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Maximum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0E8F-B1B8-4C05-8398-3D969A332439}"/>
              </a:ext>
            </a:extLst>
          </p:cNvPr>
          <p:cNvSpPr txBox="1"/>
          <p:nvPr/>
        </p:nvSpPr>
        <p:spPr>
          <a:xfrm>
            <a:off x="7068002" y="3438749"/>
            <a:ext cx="83369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accent2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05EE9-E608-47F8-B055-C1C8B68B7681}"/>
              </a:ext>
            </a:extLst>
          </p:cNvPr>
          <p:cNvSpPr txBox="1"/>
          <p:nvPr/>
        </p:nvSpPr>
        <p:spPr>
          <a:xfrm>
            <a:off x="7068007" y="3801984"/>
            <a:ext cx="532443" cy="254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56" b="1" dirty="0">
                <a:solidFill>
                  <a:schemeClr val="tx2"/>
                </a:solidFill>
              </a:rPr>
              <a:t>CSP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D09AB-FFDE-45F6-A85A-702F11C2AA18}"/>
              </a:ext>
            </a:extLst>
          </p:cNvPr>
          <p:cNvSpPr txBox="1"/>
          <p:nvPr/>
        </p:nvSpPr>
        <p:spPr>
          <a:xfrm>
            <a:off x="1563912" y="2881383"/>
            <a:ext cx="37670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F9B3-1990-4A11-8449-64DA675623D4}"/>
              </a:ext>
            </a:extLst>
          </p:cNvPr>
          <p:cNvSpPr txBox="1"/>
          <p:nvPr/>
        </p:nvSpPr>
        <p:spPr>
          <a:xfrm>
            <a:off x="1833394" y="2312831"/>
            <a:ext cx="94577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4D933-9EFE-4E12-A670-2B403761806C}"/>
              </a:ext>
            </a:extLst>
          </p:cNvPr>
          <p:cNvSpPr txBox="1"/>
          <p:nvPr/>
        </p:nvSpPr>
        <p:spPr>
          <a:xfrm>
            <a:off x="2340924" y="2626517"/>
            <a:ext cx="1038746" cy="25481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Commerce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5DFC-1E6C-400E-A134-225EA07BFFA1}"/>
              </a:ext>
            </a:extLst>
          </p:cNvPr>
          <p:cNvSpPr txBox="1"/>
          <p:nvPr/>
        </p:nvSpPr>
        <p:spPr>
          <a:xfrm>
            <a:off x="3319735" y="2312831"/>
            <a:ext cx="18915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887AF-DA2B-4690-91E5-821547D4EDD0}"/>
              </a:ext>
            </a:extLst>
          </p:cNvPr>
          <p:cNvSpPr txBox="1"/>
          <p:nvPr/>
        </p:nvSpPr>
        <p:spPr>
          <a:xfrm>
            <a:off x="5806891" y="2528775"/>
            <a:ext cx="75501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61E5-19F7-4DDB-9D9E-8D004A29E2B1}"/>
              </a:ext>
            </a:extLst>
          </p:cNvPr>
          <p:cNvSpPr txBox="1"/>
          <p:nvPr/>
        </p:nvSpPr>
        <p:spPr>
          <a:xfrm>
            <a:off x="6226578" y="2312831"/>
            <a:ext cx="113492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1E7-5130-40C0-ADF7-0E59ADE53478}"/>
              </a:ext>
            </a:extLst>
          </p:cNvPr>
          <p:cNvSpPr txBox="1"/>
          <p:nvPr/>
        </p:nvSpPr>
        <p:spPr>
          <a:xfrm>
            <a:off x="3772765" y="2800744"/>
            <a:ext cx="39113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BAEB-8239-4A06-A1C1-C7F74E0C1AD9}"/>
              </a:ext>
            </a:extLst>
          </p:cNvPr>
          <p:cNvSpPr txBox="1"/>
          <p:nvPr/>
        </p:nvSpPr>
        <p:spPr>
          <a:xfrm>
            <a:off x="4156063" y="2312831"/>
            <a:ext cx="732573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Nursing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5EAA9-771C-4C9E-9E99-BFF4147E09AC}"/>
              </a:ext>
            </a:extLst>
          </p:cNvPr>
          <p:cNvSpPr txBox="1"/>
          <p:nvPr/>
        </p:nvSpPr>
        <p:spPr>
          <a:xfrm>
            <a:off x="4573566" y="2759026"/>
            <a:ext cx="100559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kern="1000" spc="-83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87858-EB93-4ED4-8CFE-ED5241E0F698}"/>
              </a:ext>
            </a:extLst>
          </p:cNvPr>
          <p:cNvSpPr txBox="1"/>
          <p:nvPr/>
        </p:nvSpPr>
        <p:spPr>
          <a:xfrm>
            <a:off x="5081311" y="2312831"/>
            <a:ext cx="101470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139378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C3D20A-E2A5-4CD7-9BEC-7C6E047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45" y="1721886"/>
            <a:ext cx="5668035" cy="48196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758DC-B59D-41BA-9852-2D13C4A67C39}"/>
              </a:ext>
            </a:extLst>
          </p:cNvPr>
          <p:cNvSpPr/>
          <p:nvPr/>
        </p:nvSpPr>
        <p:spPr bwMode="auto">
          <a:xfrm>
            <a:off x="742666" y="4736486"/>
            <a:ext cx="265017" cy="26501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619EA-27DE-4FFB-A4E3-E9C2942C84F1}"/>
              </a:ext>
            </a:extLst>
          </p:cNvPr>
          <p:cNvSpPr/>
          <p:nvPr/>
        </p:nvSpPr>
        <p:spPr bwMode="auto">
          <a:xfrm>
            <a:off x="742666" y="5200262"/>
            <a:ext cx="265017" cy="26501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220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B191F-00B0-4372-9BCD-EEC2ABE790CC}"/>
              </a:ext>
            </a:extLst>
          </p:cNvPr>
          <p:cNvSpPr txBox="1"/>
          <p:nvPr/>
        </p:nvSpPr>
        <p:spPr>
          <a:xfrm>
            <a:off x="1179202" y="4741568"/>
            <a:ext cx="42639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DFD9-D9DB-47D3-BAB8-4DEB2FB77A5D}"/>
              </a:ext>
            </a:extLst>
          </p:cNvPr>
          <p:cNvSpPr txBox="1"/>
          <p:nvPr/>
        </p:nvSpPr>
        <p:spPr>
          <a:xfrm>
            <a:off x="1179202" y="5205347"/>
            <a:ext cx="426399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25444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636602" y="1688810"/>
          <a:ext cx="7287126" cy="463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29867" y="6005471"/>
            <a:ext cx="11862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889177" y="5972701"/>
            <a:ext cx="0" cy="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258852" y="6005471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10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80277" y="5972701"/>
            <a:ext cx="0" cy="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165252" y="6005471"/>
            <a:ext cx="36067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−10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4603" y="6005471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20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871377" y="5972701"/>
            <a:ext cx="0" cy="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243856" y="6005471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30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362478" y="5972701"/>
            <a:ext cx="0" cy="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394660" y="5972701"/>
            <a:ext cx="0" cy="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650242" y="6270486"/>
            <a:ext cx="3454471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dirty="0"/>
              <a:t>Estimated percentage change in FDI</a:t>
            </a:r>
          </a:p>
        </p:txBody>
      </p:sp>
    </p:spTree>
    <p:extLst>
      <p:ext uri="{BB962C8B-B14F-4D97-AF65-F5344CB8AC3E}">
        <p14:creationId xmlns:p14="http://schemas.microsoft.com/office/powerpoint/2010/main" val="107991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282871" y="1675272"/>
          <a:ext cx="7932558" cy="486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 rot="5400000">
            <a:off x="7165057" y="2144856"/>
            <a:ext cx="831158" cy="111903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39"/>
          <p:cNvSpPr txBox="1"/>
          <p:nvPr/>
        </p:nvSpPr>
        <p:spPr>
          <a:xfrm>
            <a:off x="6479011" y="1703226"/>
            <a:ext cx="87524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56" b="1" dirty="0">
                <a:ln w="635">
                  <a:noFill/>
                </a:ln>
              </a:rPr>
              <a:t>Full time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6479009" y="3182098"/>
            <a:ext cx="815929" cy="458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656" b="1" dirty="0">
                <a:ln w="635">
                  <a:noFill/>
                </a:ln>
                <a:solidFill>
                  <a:schemeClr val="accent3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656" b="1" dirty="0">
                <a:ln w="635">
                  <a:noFill/>
                </a:ln>
                <a:solidFill>
                  <a:schemeClr val="accent3"/>
                </a:solidFill>
              </a:rPr>
              <a:t>working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6479012" y="1900875"/>
            <a:ext cx="91050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56" b="1" dirty="0">
                <a:ln w="635">
                  <a:noFill/>
                </a:ln>
                <a:solidFill>
                  <a:schemeClr val="bg2"/>
                </a:solidFill>
              </a:rPr>
              <a:t>Part time</a:t>
            </a:r>
          </a:p>
        </p:txBody>
      </p:sp>
      <p:sp>
        <p:nvSpPr>
          <p:cNvPr id="10" name="TextBox 39"/>
          <p:cNvSpPr txBox="1"/>
          <p:nvPr/>
        </p:nvSpPr>
        <p:spPr>
          <a:xfrm>
            <a:off x="6479009" y="2110812"/>
            <a:ext cx="815929" cy="458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656" b="1" dirty="0">
                <a:ln w="635">
                  <a:noFill/>
                </a:ln>
                <a:solidFill>
                  <a:schemeClr val="tx2"/>
                </a:solidFill>
              </a:rPr>
              <a:t>working</a:t>
            </a:r>
          </a:p>
        </p:txBody>
      </p:sp>
      <p:sp>
        <p:nvSpPr>
          <p:cNvPr id="11" name="TextBox 39"/>
          <p:cNvSpPr txBox="1"/>
          <p:nvPr/>
        </p:nvSpPr>
        <p:spPr>
          <a:xfrm>
            <a:off x="6479012" y="5113360"/>
            <a:ext cx="910506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56" b="1" dirty="0">
                <a:ln w="635">
                  <a:noFill/>
                </a:ln>
                <a:solidFill>
                  <a:schemeClr val="accent2"/>
                </a:solidFill>
              </a:rPr>
              <a:t>Part time</a:t>
            </a:r>
          </a:p>
        </p:txBody>
      </p:sp>
      <p:sp>
        <p:nvSpPr>
          <p:cNvPr id="12" name="TextBox 39"/>
          <p:cNvSpPr txBox="1"/>
          <p:nvPr/>
        </p:nvSpPr>
        <p:spPr>
          <a:xfrm>
            <a:off x="6479011" y="5753861"/>
            <a:ext cx="87524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56" b="1" dirty="0">
                <a:ln w="635">
                  <a:noFill/>
                </a:ln>
                <a:solidFill>
                  <a:schemeClr val="accent1"/>
                </a:solidFill>
              </a:rPr>
              <a:t>Full time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861852" y="4340665"/>
            <a:ext cx="3434505" cy="108834"/>
            <a:chOff x="272480" y="226800"/>
            <a:chExt cx="2880320" cy="1440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7495047" y="2086560"/>
            <a:ext cx="274220" cy="2607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1656"/>
          </a:p>
        </p:txBody>
      </p:sp>
      <p:sp>
        <p:nvSpPr>
          <p:cNvPr id="18" name="Rectangle 17"/>
          <p:cNvSpPr/>
          <p:nvPr/>
        </p:nvSpPr>
        <p:spPr bwMode="auto">
          <a:xfrm>
            <a:off x="7495047" y="4158601"/>
            <a:ext cx="274220" cy="5106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133" tIns="42067" rIns="84133" bIns="42067" numCol="1" rtlCol="0" anchor="t" anchorCtr="0" compatLnSpc="1">
            <a:prstTxWarp prst="textNoShape">
              <a:avLst/>
            </a:prstTxWarp>
          </a:bodyPr>
          <a:lstStyle/>
          <a:p>
            <a:endParaRPr lang="en-AU" sz="1656"/>
          </a:p>
        </p:txBody>
      </p:sp>
      <p:sp>
        <p:nvSpPr>
          <p:cNvPr id="19" name="TextBox 39"/>
          <p:cNvSpPr txBox="1"/>
          <p:nvPr/>
        </p:nvSpPr>
        <p:spPr>
          <a:xfrm>
            <a:off x="7243493" y="1835652"/>
            <a:ext cx="743793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656" dirty="0">
                <a:ln w="635">
                  <a:noFill/>
                </a:ln>
              </a:rPr>
              <a:t>No</a:t>
            </a:r>
          </a:p>
          <a:p>
            <a:pPr algn="r"/>
            <a:r>
              <a:rPr lang="en-AU" sz="1656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7243493" y="4157994"/>
            <a:ext cx="743793" cy="50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656" dirty="0">
                <a:ln w="635">
                  <a:noFill/>
                </a:ln>
              </a:rPr>
              <a:t>With</a:t>
            </a:r>
          </a:p>
          <a:p>
            <a:pPr algn="r"/>
            <a:r>
              <a:rPr lang="en-AU" sz="1656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517" y="1695881"/>
            <a:ext cx="355867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502" y="2556605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502" y="3417329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60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502" y="4278053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502" y="5138775"/>
            <a:ext cx="23724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656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7052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506904" y="4088296"/>
          <a:ext cx="4055663" cy="253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4432617" y="4057871"/>
          <a:ext cx="3818163" cy="25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506904" y="1803537"/>
          <a:ext cx="3820014" cy="253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503672" y="1774251"/>
          <a:ext cx="3513978" cy="25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2810" y="1694116"/>
            <a:ext cx="776815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tx2"/>
                </a:solidFill>
              </a:rPr>
              <a:t>Victoria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4609" y="1694116"/>
            <a:ext cx="1765034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tx2"/>
                </a:solidFill>
              </a:rPr>
              <a:t>New South Wales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2075" y="3966328"/>
            <a:ext cx="1218282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accent2"/>
                </a:solidFill>
              </a:rPr>
              <a:t>Queensland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952" y="3966328"/>
            <a:ext cx="1799660" cy="254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656" b="1" dirty="0">
                <a:solidFill>
                  <a:schemeClr val="accent2"/>
                </a:solidFill>
              </a:rPr>
              <a:t>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37006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4260D4-A27F-47F3-A7C6-C58A95A1FE6C}"/>
              </a:ext>
            </a:extLst>
          </p:cNvPr>
          <p:cNvGraphicFramePr/>
          <p:nvPr>
            <p:extLst/>
          </p:nvPr>
        </p:nvGraphicFramePr>
        <p:xfrm>
          <a:off x="578152" y="1656093"/>
          <a:ext cx="7448037" cy="4983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57333" y="201169"/>
            <a:ext cx="6544758" cy="7486698"/>
            <a:chOff x="556572" y="611337"/>
            <a:chExt cx="7113159" cy="7776864"/>
          </a:xfrm>
        </p:grpSpPr>
        <p:sp>
          <p:nvSpPr>
            <p:cNvPr id="2" name="Left Bracket 1"/>
            <p:cNvSpPr/>
            <p:nvPr/>
          </p:nvSpPr>
          <p:spPr>
            <a:xfrm>
              <a:off x="556572" y="1295992"/>
              <a:ext cx="745142" cy="6407549"/>
            </a:xfrm>
            <a:prstGeom prst="leftBracket">
              <a:avLst/>
            </a:prstGeom>
            <a:ln w="19050">
              <a:solidFill>
                <a:srgbClr val="5757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38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512069" y="611337"/>
              <a:ext cx="1512176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Transport and Infrastructure Council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12069" y="2213407"/>
              <a:ext cx="1512176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governments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12069" y="3815476"/>
              <a:ext cx="1512176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Infrastructure Australia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512069" y="5417546"/>
              <a:ext cx="1538700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</a:rPr>
                <a:t>Office of Best Practice Regulation</a:t>
              </a:r>
              <a:endParaRPr lang="en-US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512070" y="7018889"/>
              <a:ext cx="1512176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Productivity Commission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3090790" y="1295993"/>
              <a:ext cx="827679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979742" y="611337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guidelines; Infrastructure Australia</a:t>
              </a:r>
              <a:r>
                <a:rPr lang="en-US" altLang="en-US" sz="1288">
                  <a:solidFill>
                    <a:srgbClr val="000000"/>
                  </a:solidFill>
                  <a:latin typeface="Arial"/>
                  <a:ea typeface="ＭＳ Ｐゴシック"/>
                </a:rPr>
                <a:t>; Department </a:t>
              </a: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of Infrastructure and Regional Development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083582" y="2898062"/>
              <a:ext cx="834887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979742" y="2213407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Infrastructure Australia; Harrison (2010); New Zealand Treasury; United Kingdom Treasury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078676" y="4500132"/>
              <a:ext cx="863721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979742" y="3815476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guidelines; Office of Best Practice Regulation; Harrison (2010)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83582" y="6102202"/>
              <a:ext cx="834887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3979742" y="5417546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Harrison (2010); United States Office of Management and Budget; Department of Finance Handbook of Cost-Benefit Analysis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3105199" y="7703543"/>
              <a:ext cx="813262" cy="1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3979742" y="7018889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No formal guidance issued, but its Public Infrastructure Inquiry (2014) refers to state and Commonwealth guidelines as the relevant sources of authority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Left Bracket 23"/>
            <p:cNvSpPr/>
            <p:nvPr/>
          </p:nvSpPr>
          <p:spPr>
            <a:xfrm flipH="1">
              <a:off x="6874248" y="1295993"/>
              <a:ext cx="795483" cy="6407549"/>
            </a:xfrm>
            <a:prstGeom prst="leftBracket">
              <a:avLst/>
            </a:prstGeom>
            <a:ln w="19050">
              <a:solidFill>
                <a:srgbClr val="5757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38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883245" y="2885526"/>
            <a:ext cx="1253633" cy="2130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sz="1656" dirty="0"/>
              <a:t>Sources that each authority cites in support of its choice of discount rate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6086" y="2885529"/>
            <a:ext cx="1146846" cy="2385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56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sources of discount rate advice and economic expertise</a:t>
            </a:r>
          </a:p>
        </p:txBody>
      </p:sp>
    </p:spTree>
    <p:extLst>
      <p:ext uri="{BB962C8B-B14F-4D97-AF65-F5344CB8AC3E}">
        <p14:creationId xmlns:p14="http://schemas.microsoft.com/office/powerpoint/2010/main" val="153858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57333" y="1703685"/>
            <a:ext cx="6544756" cy="4402807"/>
            <a:chOff x="556572" y="2172088"/>
            <a:chExt cx="7113157" cy="4573449"/>
          </a:xfrm>
        </p:grpSpPr>
        <p:sp>
          <p:nvSpPr>
            <p:cNvPr id="2" name="Left Bracket 1"/>
            <p:cNvSpPr/>
            <p:nvPr/>
          </p:nvSpPr>
          <p:spPr>
            <a:xfrm>
              <a:off x="556572" y="2856744"/>
              <a:ext cx="745142" cy="3491868"/>
            </a:xfrm>
            <a:prstGeom prst="leftBracket">
              <a:avLst/>
            </a:prstGeom>
            <a:ln w="19050">
              <a:solidFill>
                <a:srgbClr val="5757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38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530529" y="2172088"/>
              <a:ext cx="1512175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Transport Ministers (Commonwealth and state)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30529" y="3774157"/>
              <a:ext cx="1512175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governments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30529" y="5376225"/>
              <a:ext cx="1512175" cy="136931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Infrastructure Australia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3109250" y="2856744"/>
              <a:ext cx="827680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998202" y="2172088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guidelines; Infrastructure Australia; Department of Infrastructure and Regional Development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102042" y="4458811"/>
              <a:ext cx="834888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998202" y="3774157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Infrastructure Australia; Harrison (2010); New Zealand Treasury; United Kingdom Treasury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097136" y="6060882"/>
              <a:ext cx="863721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998202" y="5376225"/>
              <a:ext cx="2761017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88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guidelines; Office of Best Practice Regulation; Harrison (2010)</a:t>
              </a:r>
              <a:endParaRPr lang="en-AU" altLang="en-US" sz="1288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Left Bracket 23"/>
            <p:cNvSpPr/>
            <p:nvPr/>
          </p:nvSpPr>
          <p:spPr>
            <a:xfrm flipH="1">
              <a:off x="6874246" y="2856745"/>
              <a:ext cx="795483" cy="3491868"/>
            </a:xfrm>
            <a:prstGeom prst="leftBracket">
              <a:avLst/>
            </a:prstGeom>
            <a:ln w="19050">
              <a:solidFill>
                <a:srgbClr val="5757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38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883245" y="2885526"/>
            <a:ext cx="1253633" cy="2130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sz="1656" dirty="0"/>
              <a:t>Sources that each authority cites in support of its choice of discount rate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6086" y="2885529"/>
            <a:ext cx="1146846" cy="2385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56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sources of discount rate advice and economic expertise</a:t>
            </a:r>
          </a:p>
        </p:txBody>
      </p:sp>
    </p:spTree>
    <p:extLst>
      <p:ext uri="{BB962C8B-B14F-4D97-AF65-F5344CB8AC3E}">
        <p14:creationId xmlns:p14="http://schemas.microsoft.com/office/powerpoint/2010/main" val="171285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027" t="23473" r="20886" b="6666"/>
          <a:stretch/>
        </p:blipFill>
        <p:spPr>
          <a:xfrm>
            <a:off x="2266508" y="98708"/>
            <a:ext cx="3710222" cy="80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63317360"/>
              </p:ext>
            </p:extLst>
          </p:nvPr>
        </p:nvGraphicFramePr>
        <p:xfrm>
          <a:off x="1405210" y="1887570"/>
          <a:ext cx="6462238" cy="4319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3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73806" y="2509145"/>
          <a:ext cx="4893165" cy="179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894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Minimum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Maximum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Average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Early Bird Average</a:t>
                      </a:r>
                    </a:p>
                  </a:txBody>
                  <a:tcPr marL="84133" marR="84133" marT="42067" marB="420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94">
                <a:tc>
                  <a:txBody>
                    <a:bodyPr/>
                    <a:lstStyle/>
                    <a:p>
                      <a:r>
                        <a:rPr lang="en-AU" sz="1200" dirty="0"/>
                        <a:t>Sydney CBD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$25.00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$89.00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$70.85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$27.74</a:t>
                      </a:r>
                    </a:p>
                  </a:txBody>
                  <a:tcPr marL="84133" marR="84133" marT="42067" marB="420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94">
                <a:tc>
                  <a:txBody>
                    <a:bodyPr/>
                    <a:lstStyle/>
                    <a:p>
                      <a:r>
                        <a:rPr lang="en-AU" sz="1200" dirty="0"/>
                        <a:t>Melbourne CBD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$15.00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$89.00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$63.61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$17.74</a:t>
                      </a:r>
                    </a:p>
                    <a:p>
                      <a:endParaRPr lang="en-AU" sz="1200" dirty="0"/>
                    </a:p>
                  </a:txBody>
                  <a:tcPr marL="84133" marR="84133" marT="42067" marB="420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94">
                <a:tc>
                  <a:txBody>
                    <a:bodyPr/>
                    <a:lstStyle/>
                    <a:p>
                      <a:r>
                        <a:rPr lang="en-AU" sz="1200" dirty="0"/>
                        <a:t>Brisbane</a:t>
                      </a:r>
                    </a:p>
                    <a:p>
                      <a:r>
                        <a:rPr lang="en-AU" sz="1200" dirty="0"/>
                        <a:t>CBD 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$40.00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$89.00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$69.03</a:t>
                      </a:r>
                    </a:p>
                  </a:txBody>
                  <a:tcPr marL="84133" marR="84133" marT="42067" marB="42067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$25.25</a:t>
                      </a:r>
                    </a:p>
                    <a:p>
                      <a:endParaRPr lang="en-AU" sz="1200" dirty="0"/>
                    </a:p>
                  </a:txBody>
                  <a:tcPr marL="84133" marR="84133" marT="42067" marB="420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5695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6958</TotalTime>
  <Words>1133</Words>
  <Application>Microsoft Office PowerPoint</Application>
  <PresentationFormat>Custom</PresentationFormat>
  <Paragraphs>349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Batrouney</dc:creator>
  <cp:lastModifiedBy>Hugh Batrouney</cp:lastModifiedBy>
  <cp:revision>44</cp:revision>
  <cp:lastPrinted>2015-07-02T06:10:52Z</cp:lastPrinted>
  <dcterms:created xsi:type="dcterms:W3CDTF">2017-07-26T04:50:22Z</dcterms:created>
  <dcterms:modified xsi:type="dcterms:W3CDTF">2018-02-18T23:51:17Z</dcterms:modified>
</cp:coreProperties>
</file>