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drawings/drawing1.xml" ContentType="application/vnd.openxmlformats-officedocument.drawingml.chartshapes+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1" r:id="rId1"/>
    <p:sldMasterId id="2147483682" r:id="rId2"/>
  </p:sldMasterIdLst>
  <p:notesMasterIdLst>
    <p:notesMasterId r:id="rId12"/>
  </p:notesMasterIdLst>
  <p:handoutMasterIdLst>
    <p:handoutMasterId r:id="rId13"/>
  </p:handoutMasterIdLst>
  <p:sldIdLst>
    <p:sldId id="873" r:id="rId3"/>
    <p:sldId id="883" r:id="rId4"/>
    <p:sldId id="874" r:id="rId5"/>
    <p:sldId id="875" r:id="rId6"/>
    <p:sldId id="876" r:id="rId7"/>
    <p:sldId id="880" r:id="rId8"/>
    <p:sldId id="881" r:id="rId9"/>
    <p:sldId id="882" r:id="rId10"/>
    <p:sldId id="884" r:id="rId11"/>
  </p:sldIdLst>
  <p:sldSz cx="9906000" cy="5040313"/>
  <p:notesSz cx="6807200" cy="9939338"/>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941" userDrawn="1">
          <p15:clr>
            <a:srgbClr val="A4A3A4"/>
          </p15:clr>
        </p15:guide>
        <p15:guide id="2" orient="horz" pos="59" userDrawn="1">
          <p15:clr>
            <a:srgbClr val="A4A3A4"/>
          </p15:clr>
        </p15:guide>
        <p15:guide id="3" pos="398"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2226"/>
    <a:srgbClr val="ECB19C"/>
    <a:srgbClr val="D4582A"/>
    <a:srgbClr val="FEF07B"/>
    <a:srgbClr val="FF3300"/>
    <a:srgbClr val="0303BD"/>
    <a:srgbClr val="FFE07F"/>
    <a:srgbClr val="FFC35A"/>
    <a:srgbClr val="F68B33"/>
    <a:srgbClr val="6212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32" autoAdjust="0"/>
    <p:restoredTop sz="73535" autoAdjust="0"/>
  </p:normalViewPr>
  <p:slideViewPr>
    <p:cSldViewPr>
      <p:cViewPr varScale="1">
        <p:scale>
          <a:sx n="131" d="100"/>
          <a:sy n="131" d="100"/>
        </p:scale>
        <p:origin x="198" y="492"/>
      </p:cViewPr>
      <p:guideLst>
        <p:guide orient="horz" pos="2941"/>
        <p:guide orient="horz" pos="59"/>
        <p:guide pos="3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9" d="100"/>
          <a:sy n="69" d="100"/>
        </p:scale>
        <p:origin x="-3368" y="-120"/>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3"/>
          <c:order val="0"/>
          <c:tx>
            <c:strRef>
              <c:f>Sheet1!$E$1</c:f>
              <c:strCache>
                <c:ptCount val="1"/>
                <c:pt idx="0">
                  <c:v>Bottom of the Association for the Advancement of Cost Engineering International cost estimate classification matrix</c:v>
                </c:pt>
              </c:strCache>
            </c:strRef>
          </c:tx>
          <c:spPr>
            <a:noFill/>
            <a:ln w="28575">
              <a:noFill/>
            </a:ln>
          </c:spPr>
          <c:cat>
            <c:numRef>
              <c:f>Sheet1!$A$2:$A$3</c:f>
              <c:numCache>
                <c:formatCode>General</c:formatCode>
                <c:ptCount val="2"/>
                <c:pt idx="0">
                  <c:v>1</c:v>
                </c:pt>
                <c:pt idx="1">
                  <c:v>3</c:v>
                </c:pt>
              </c:numCache>
            </c:numRef>
          </c:cat>
          <c:val>
            <c:numRef>
              <c:f>Sheet1!$E$2:$E$3</c:f>
              <c:numCache>
                <c:formatCode>General</c:formatCode>
                <c:ptCount val="2"/>
                <c:pt idx="0">
                  <c:v>30</c:v>
                </c:pt>
                <c:pt idx="1">
                  <c:v>3</c:v>
                </c:pt>
              </c:numCache>
            </c:numRef>
          </c:val>
          <c:extLst xmlns:c16r2="http://schemas.microsoft.com/office/drawing/2015/06/chart">
            <c:ext xmlns:c16="http://schemas.microsoft.com/office/drawing/2014/chart" uri="{C3380CC4-5D6E-409C-BE32-E72D297353CC}">
              <c16:uniqueId val="{00000000-AA54-4E5A-B780-6B0C36017FC2}"/>
            </c:ext>
          </c:extLst>
        </c:ser>
        <c:ser>
          <c:idx val="2"/>
          <c:order val="1"/>
          <c:tx>
            <c:strRef>
              <c:f>Sheet1!$D$1</c:f>
              <c:strCache>
                <c:ptCount val="1"/>
                <c:pt idx="0">
                  <c:v>Top of the Association for the Advancement of Cost Engineering International cost estimate classification matrix</c:v>
                </c:pt>
              </c:strCache>
            </c:strRef>
          </c:tx>
          <c:spPr>
            <a:solidFill>
              <a:schemeClr val="accent1">
                <a:alpha val="30000"/>
              </a:schemeClr>
            </a:solidFill>
            <a:ln w="28575">
              <a:solidFill>
                <a:schemeClr val="accent1"/>
              </a:solidFill>
            </a:ln>
          </c:spPr>
          <c:cat>
            <c:numRef>
              <c:f>Sheet1!$A$2:$A$3</c:f>
              <c:numCache>
                <c:formatCode>General</c:formatCode>
                <c:ptCount val="2"/>
                <c:pt idx="0">
                  <c:v>1</c:v>
                </c:pt>
                <c:pt idx="1">
                  <c:v>3</c:v>
                </c:pt>
              </c:numCache>
            </c:numRef>
          </c:cat>
          <c:val>
            <c:numRef>
              <c:f>Sheet1!$D$2:$D$3</c:f>
              <c:numCache>
                <c:formatCode>General</c:formatCode>
                <c:ptCount val="2"/>
                <c:pt idx="0">
                  <c:v>70</c:v>
                </c:pt>
                <c:pt idx="1">
                  <c:v>12</c:v>
                </c:pt>
              </c:numCache>
            </c:numRef>
          </c:val>
          <c:extLst xmlns:c16r2="http://schemas.microsoft.com/office/drawing/2015/06/chart">
            <c:ext xmlns:c16="http://schemas.microsoft.com/office/drawing/2014/chart" uri="{C3380CC4-5D6E-409C-BE32-E72D297353CC}">
              <c16:uniqueId val="{00000001-AA54-4E5A-B780-6B0C36017FC2}"/>
            </c:ext>
          </c:extLst>
        </c:ser>
        <c:dLbls>
          <c:showLegendKey val="0"/>
          <c:showVal val="0"/>
          <c:showCatName val="0"/>
          <c:showSerName val="0"/>
          <c:showPercent val="0"/>
          <c:showBubbleSize val="0"/>
        </c:dLbls>
        <c:axId val="408451920"/>
        <c:axId val="408452312"/>
      </c:areaChart>
      <c:catAx>
        <c:axId val="408451920"/>
        <c:scaling>
          <c:orientation val="minMax"/>
        </c:scaling>
        <c:delete val="1"/>
        <c:axPos val="b"/>
        <c:numFmt formatCode="General" sourceLinked="1"/>
        <c:majorTickMark val="out"/>
        <c:minorTickMark val="none"/>
        <c:tickLblPos val="nextTo"/>
        <c:crossAx val="408452312"/>
        <c:crosses val="autoZero"/>
        <c:auto val="1"/>
        <c:lblAlgn val="ctr"/>
        <c:lblOffset val="100"/>
        <c:noMultiLvlLbl val="0"/>
      </c:catAx>
      <c:valAx>
        <c:axId val="408452312"/>
        <c:scaling>
          <c:orientation val="minMax"/>
          <c:max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noFill/>
          </a:ln>
        </c:spPr>
        <c:txPr>
          <a:bodyPr/>
          <a:lstStyle/>
          <a:p>
            <a:pPr>
              <a:defRPr sz="2200"/>
            </a:pPr>
            <a:endParaRPr lang="en-US"/>
          </a:p>
        </c:txPr>
        <c:crossAx val="408451920"/>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3"/>
          <c:order val="0"/>
          <c:tx>
            <c:strRef>
              <c:f>Sheet1!$C$1</c:f>
              <c:strCache>
                <c:ptCount val="1"/>
                <c:pt idx="0">
                  <c:v>Bottom of the two QLD series</c:v>
                </c:pt>
              </c:strCache>
            </c:strRef>
          </c:tx>
          <c:spPr>
            <a:noFill/>
            <a:ln w="28575">
              <a:noFill/>
            </a:ln>
          </c:spPr>
          <c:val>
            <c:numRef>
              <c:f>Sheet1!$C$2:$C$3</c:f>
              <c:numCache>
                <c:formatCode>General</c:formatCode>
                <c:ptCount val="2"/>
                <c:pt idx="0">
                  <c:v>40</c:v>
                </c:pt>
                <c:pt idx="1">
                  <c:v>10</c:v>
                </c:pt>
              </c:numCache>
            </c:numRef>
          </c:val>
          <c:extLst xmlns:c16r2="http://schemas.microsoft.com/office/drawing/2015/06/chart">
            <c:ext xmlns:c16="http://schemas.microsoft.com/office/drawing/2014/chart" uri="{C3380CC4-5D6E-409C-BE32-E72D297353CC}">
              <c16:uniqueId val="{00000000-98DA-4AD5-BDF6-019FFEDAD103}"/>
            </c:ext>
          </c:extLst>
        </c:ser>
        <c:ser>
          <c:idx val="2"/>
          <c:order val="1"/>
          <c:tx>
            <c:strRef>
              <c:f>Sheet1!$B$1</c:f>
              <c:strCache>
                <c:ptCount val="1"/>
                <c:pt idx="0">
                  <c:v>Top of the two QLD series</c:v>
                </c:pt>
              </c:strCache>
            </c:strRef>
          </c:tx>
          <c:spPr>
            <a:solidFill>
              <a:schemeClr val="accent1">
                <a:alpha val="30000"/>
              </a:schemeClr>
            </a:solidFill>
            <a:ln w="28575">
              <a:solidFill>
                <a:schemeClr val="accent1"/>
              </a:solidFill>
            </a:ln>
          </c:spPr>
          <c:val>
            <c:numRef>
              <c:f>Sheet1!$B$2:$B$3</c:f>
              <c:numCache>
                <c:formatCode>General</c:formatCode>
                <c:ptCount val="2"/>
                <c:pt idx="0">
                  <c:v>30</c:v>
                </c:pt>
                <c:pt idx="1">
                  <c:v>10</c:v>
                </c:pt>
              </c:numCache>
            </c:numRef>
          </c:val>
          <c:extLst xmlns:c16r2="http://schemas.microsoft.com/office/drawing/2015/06/chart">
            <c:ext xmlns:c16="http://schemas.microsoft.com/office/drawing/2014/chart" uri="{C3380CC4-5D6E-409C-BE32-E72D297353CC}">
              <c16:uniqueId val="{00000001-98DA-4AD5-BDF6-019FFEDAD103}"/>
            </c:ext>
          </c:extLst>
        </c:ser>
        <c:dLbls>
          <c:showLegendKey val="0"/>
          <c:showVal val="0"/>
          <c:showCatName val="0"/>
          <c:showSerName val="0"/>
          <c:showPercent val="0"/>
          <c:showBubbleSize val="0"/>
        </c:dLbls>
        <c:axId val="408453096"/>
        <c:axId val="410193848"/>
      </c:areaChart>
      <c:catAx>
        <c:axId val="408453096"/>
        <c:scaling>
          <c:orientation val="minMax"/>
        </c:scaling>
        <c:delete val="1"/>
        <c:axPos val="b"/>
        <c:numFmt formatCode="General" sourceLinked="1"/>
        <c:majorTickMark val="out"/>
        <c:minorTickMark val="none"/>
        <c:tickLblPos val="nextTo"/>
        <c:crossAx val="410193848"/>
        <c:crosses val="autoZero"/>
        <c:auto val="1"/>
        <c:lblAlgn val="ctr"/>
        <c:lblOffset val="100"/>
        <c:noMultiLvlLbl val="0"/>
      </c:catAx>
      <c:valAx>
        <c:axId val="410193848"/>
        <c:scaling>
          <c:orientation val="minMax"/>
          <c:max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noFill/>
          </a:ln>
        </c:spPr>
        <c:txPr>
          <a:bodyPr/>
          <a:lstStyle/>
          <a:p>
            <a:pPr>
              <a:defRPr sz="2200">
                <a:solidFill>
                  <a:schemeClr val="bg1"/>
                </a:solidFill>
              </a:defRPr>
            </a:pPr>
            <a:endParaRPr lang="en-US"/>
          </a:p>
        </c:txPr>
        <c:crossAx val="408453096"/>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3"/>
          <c:order val="0"/>
          <c:tx>
            <c:strRef>
              <c:f>Sheet1!$G$1</c:f>
              <c:strCache>
                <c:ptCount val="1"/>
                <c:pt idx="0">
                  <c:v>Bottom of the SA ranges</c:v>
                </c:pt>
              </c:strCache>
            </c:strRef>
          </c:tx>
          <c:spPr>
            <a:noFill/>
            <a:ln w="28575">
              <a:noFill/>
            </a:ln>
          </c:spPr>
          <c:val>
            <c:numRef>
              <c:f>Sheet1!$G$2:$G$3</c:f>
              <c:numCache>
                <c:formatCode>General</c:formatCode>
                <c:ptCount val="2"/>
                <c:pt idx="0">
                  <c:v>40</c:v>
                </c:pt>
                <c:pt idx="1">
                  <c:v>0</c:v>
                </c:pt>
              </c:numCache>
            </c:numRef>
          </c:val>
          <c:extLst xmlns:c16r2="http://schemas.microsoft.com/office/drawing/2015/06/chart">
            <c:ext xmlns:c16="http://schemas.microsoft.com/office/drawing/2014/chart" uri="{C3380CC4-5D6E-409C-BE32-E72D297353CC}">
              <c16:uniqueId val="{00000000-15D1-4886-8E15-404F727AADF7}"/>
            </c:ext>
          </c:extLst>
        </c:ser>
        <c:ser>
          <c:idx val="2"/>
          <c:order val="1"/>
          <c:tx>
            <c:strRef>
              <c:f>Sheet1!$F$1</c:f>
              <c:strCache>
                <c:ptCount val="1"/>
                <c:pt idx="0">
                  <c:v>Top of the SA ranges</c:v>
                </c:pt>
              </c:strCache>
            </c:strRef>
          </c:tx>
          <c:spPr>
            <a:solidFill>
              <a:schemeClr val="accent1">
                <a:alpha val="30000"/>
              </a:schemeClr>
            </a:solidFill>
            <a:ln w="28575">
              <a:solidFill>
                <a:schemeClr val="accent1"/>
              </a:solidFill>
            </a:ln>
          </c:spPr>
          <c:val>
            <c:numRef>
              <c:f>Sheet1!$F$2:$F$3</c:f>
              <c:numCache>
                <c:formatCode>General</c:formatCode>
                <c:ptCount val="2"/>
                <c:pt idx="0">
                  <c:v>30</c:v>
                </c:pt>
                <c:pt idx="1">
                  <c:v>40</c:v>
                </c:pt>
              </c:numCache>
            </c:numRef>
          </c:val>
          <c:extLst xmlns:c16r2="http://schemas.microsoft.com/office/drawing/2015/06/chart">
            <c:ext xmlns:c16="http://schemas.microsoft.com/office/drawing/2014/chart" uri="{C3380CC4-5D6E-409C-BE32-E72D297353CC}">
              <c16:uniqueId val="{00000001-15D1-4886-8E15-404F727AADF7}"/>
            </c:ext>
          </c:extLst>
        </c:ser>
        <c:dLbls>
          <c:showLegendKey val="0"/>
          <c:showVal val="0"/>
          <c:showCatName val="0"/>
          <c:showSerName val="0"/>
          <c:showPercent val="0"/>
          <c:showBubbleSize val="0"/>
        </c:dLbls>
        <c:axId val="410194632"/>
        <c:axId val="410195024"/>
      </c:areaChart>
      <c:catAx>
        <c:axId val="410194632"/>
        <c:scaling>
          <c:orientation val="minMax"/>
        </c:scaling>
        <c:delete val="1"/>
        <c:axPos val="b"/>
        <c:numFmt formatCode="General" sourceLinked="1"/>
        <c:majorTickMark val="out"/>
        <c:minorTickMark val="none"/>
        <c:tickLblPos val="nextTo"/>
        <c:crossAx val="410195024"/>
        <c:crosses val="autoZero"/>
        <c:auto val="1"/>
        <c:lblAlgn val="ctr"/>
        <c:lblOffset val="100"/>
        <c:noMultiLvlLbl val="0"/>
      </c:catAx>
      <c:valAx>
        <c:axId val="410195024"/>
        <c:scaling>
          <c:orientation val="minMax"/>
          <c:max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noFill/>
          </a:ln>
        </c:spPr>
        <c:txPr>
          <a:bodyPr/>
          <a:lstStyle/>
          <a:p>
            <a:pPr>
              <a:defRPr sz="2200"/>
            </a:pPr>
            <a:endParaRPr lang="en-US"/>
          </a:p>
        </c:txPr>
        <c:crossAx val="410194632"/>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3"/>
          <c:order val="0"/>
          <c:tx>
            <c:strRef>
              <c:f>Sheet1!$I$1</c:f>
              <c:strCache>
                <c:ptCount val="1"/>
                <c:pt idx="0">
                  <c:v>Bottom of the NGTSM</c:v>
                </c:pt>
              </c:strCache>
            </c:strRef>
          </c:tx>
          <c:spPr>
            <a:noFill/>
            <a:ln w="28575">
              <a:noFill/>
            </a:ln>
          </c:spPr>
          <c:val>
            <c:numRef>
              <c:f>Sheet1!$I$2:$I$3</c:f>
              <c:numCache>
                <c:formatCode>General</c:formatCode>
                <c:ptCount val="2"/>
                <c:pt idx="0">
                  <c:v>15</c:v>
                </c:pt>
                <c:pt idx="1">
                  <c:v>5</c:v>
                </c:pt>
              </c:numCache>
            </c:numRef>
          </c:val>
          <c:extLst xmlns:c16r2="http://schemas.microsoft.com/office/drawing/2015/06/chart">
            <c:ext xmlns:c16="http://schemas.microsoft.com/office/drawing/2014/chart" uri="{C3380CC4-5D6E-409C-BE32-E72D297353CC}">
              <c16:uniqueId val="{00000000-EDCD-4E1F-A002-2D923E9A4BB9}"/>
            </c:ext>
          </c:extLst>
        </c:ser>
        <c:ser>
          <c:idx val="2"/>
          <c:order val="1"/>
          <c:tx>
            <c:strRef>
              <c:f>Sheet1!$H$1</c:f>
              <c:strCache>
                <c:ptCount val="1"/>
                <c:pt idx="0">
                  <c:v>Top of NGTSM</c:v>
                </c:pt>
              </c:strCache>
            </c:strRef>
          </c:tx>
          <c:spPr>
            <a:solidFill>
              <a:schemeClr val="accent1">
                <a:alpha val="30000"/>
              </a:schemeClr>
            </a:solidFill>
            <a:ln w="28575">
              <a:solidFill>
                <a:schemeClr val="accent1"/>
              </a:solidFill>
            </a:ln>
          </c:spPr>
          <c:val>
            <c:numRef>
              <c:f>Sheet1!$H$2:$H$3</c:f>
              <c:numCache>
                <c:formatCode>General</c:formatCode>
                <c:ptCount val="2"/>
                <c:pt idx="0">
                  <c:v>10</c:v>
                </c:pt>
                <c:pt idx="1">
                  <c:v>5</c:v>
                </c:pt>
              </c:numCache>
            </c:numRef>
          </c:val>
          <c:extLst xmlns:c16r2="http://schemas.microsoft.com/office/drawing/2015/06/chart">
            <c:ext xmlns:c16="http://schemas.microsoft.com/office/drawing/2014/chart" uri="{C3380CC4-5D6E-409C-BE32-E72D297353CC}">
              <c16:uniqueId val="{00000001-EDCD-4E1F-A002-2D923E9A4BB9}"/>
            </c:ext>
          </c:extLst>
        </c:ser>
        <c:dLbls>
          <c:showLegendKey val="0"/>
          <c:showVal val="0"/>
          <c:showCatName val="0"/>
          <c:showSerName val="0"/>
          <c:showPercent val="0"/>
          <c:showBubbleSize val="0"/>
        </c:dLbls>
        <c:axId val="410195808"/>
        <c:axId val="410196200"/>
      </c:areaChart>
      <c:catAx>
        <c:axId val="410195808"/>
        <c:scaling>
          <c:orientation val="minMax"/>
        </c:scaling>
        <c:delete val="1"/>
        <c:axPos val="b"/>
        <c:numFmt formatCode="General" sourceLinked="1"/>
        <c:majorTickMark val="out"/>
        <c:minorTickMark val="none"/>
        <c:tickLblPos val="nextTo"/>
        <c:crossAx val="410196200"/>
        <c:crosses val="autoZero"/>
        <c:auto val="1"/>
        <c:lblAlgn val="ctr"/>
        <c:lblOffset val="100"/>
        <c:noMultiLvlLbl val="0"/>
      </c:catAx>
      <c:valAx>
        <c:axId val="410196200"/>
        <c:scaling>
          <c:orientation val="minMax"/>
          <c:max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noFill/>
          </a:ln>
        </c:spPr>
        <c:txPr>
          <a:bodyPr/>
          <a:lstStyle/>
          <a:p>
            <a:pPr>
              <a:defRPr sz="2200">
                <a:solidFill>
                  <a:schemeClr val="bg1"/>
                </a:solidFill>
              </a:defRPr>
            </a:pPr>
            <a:endParaRPr lang="en-US"/>
          </a:p>
        </c:txPr>
        <c:crossAx val="410195808"/>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772562083585701E-2"/>
          <c:y val="2.7879702537182853E-2"/>
          <c:w val="0.92809923278820938"/>
          <c:h val="0.8501322543015456"/>
        </c:manualLayout>
      </c:layout>
      <c:lineChart>
        <c:grouping val="standard"/>
        <c:varyColors val="0"/>
        <c:ser>
          <c:idx val="0"/>
          <c:order val="0"/>
          <c:tx>
            <c:strRef>
              <c:f>Sheet1!$B$1</c:f>
              <c:strCache>
                <c:ptCount val="1"/>
                <c:pt idx="0">
                  <c:v>Investment Monitor</c:v>
                </c:pt>
              </c:strCache>
            </c:strRef>
          </c:tx>
          <c:spPr>
            <a:ln w="57150">
              <a:solidFill>
                <a:schemeClr val="tx2"/>
              </a:solidFill>
            </a:ln>
          </c:spPr>
          <c:marker>
            <c:symbol val="circle"/>
            <c:size val="10"/>
            <c:spPr>
              <a:solidFill>
                <a:schemeClr val="bg1"/>
              </a:solidFill>
              <a:ln w="50800">
                <a:solidFill>
                  <a:schemeClr val="tx2"/>
                </a:solidFill>
              </a:ln>
            </c:spPr>
          </c:marker>
          <c:cat>
            <c:strRef>
              <c:f>Sheet1!$A$2:$A$5</c:f>
              <c:strCache>
                <c:ptCount val="4"/>
                <c:pt idx="0">
                  <c:v>Initial cost announcement</c:v>
                </c:pt>
                <c:pt idx="1">
                  <c:v>Budget 
commitment</c:v>
                </c:pt>
                <c:pt idx="2">
                  <c:v>Contract 
award</c:v>
                </c:pt>
                <c:pt idx="3">
                  <c:v>Completion of 
construction</c:v>
                </c:pt>
              </c:strCache>
            </c:strRef>
          </c:cat>
          <c:val>
            <c:numRef>
              <c:f>Sheet1!$B$2:$B$5</c:f>
              <c:numCache>
                <c:formatCode>General</c:formatCode>
                <c:ptCount val="4"/>
                <c:pt idx="0">
                  <c:v>3520000000</c:v>
                </c:pt>
                <c:pt idx="1">
                  <c:v>8780000000</c:v>
                </c:pt>
                <c:pt idx="2">
                  <c:v>14106000000</c:v>
                </c:pt>
                <c:pt idx="3">
                  <c:v>14357000000</c:v>
                </c:pt>
              </c:numCache>
            </c:numRef>
          </c:val>
          <c:smooth val="0"/>
          <c:extLst xmlns:c16r2="http://schemas.microsoft.com/office/drawing/2015/06/chart">
            <c:ext xmlns:c16="http://schemas.microsoft.com/office/drawing/2014/chart" uri="{C3380CC4-5D6E-409C-BE32-E72D297353CC}">
              <c16:uniqueId val="{00000000-72E9-403B-9EF6-26FB264A9E30}"/>
            </c:ext>
          </c:extLst>
        </c:ser>
        <c:ser>
          <c:idx val="1"/>
          <c:order val="1"/>
          <c:tx>
            <c:strRef>
              <c:f>Sheet1!$C$1</c:f>
              <c:strCache>
                <c:ptCount val="1"/>
                <c:pt idx="0">
                  <c:v>Grattan Dataset</c:v>
                </c:pt>
              </c:strCache>
            </c:strRef>
          </c:tx>
          <c:spPr>
            <a:ln w="57150"/>
          </c:spPr>
          <c:marker>
            <c:symbol val="circle"/>
            <c:size val="10"/>
            <c:spPr>
              <a:solidFill>
                <a:schemeClr val="bg1"/>
              </a:solidFill>
              <a:ln w="50800">
                <a:solidFill>
                  <a:schemeClr val="accent2"/>
                </a:solidFill>
              </a:ln>
            </c:spPr>
          </c:marker>
          <c:cat>
            <c:strRef>
              <c:f>Sheet1!$A$2:$A$5</c:f>
              <c:strCache>
                <c:ptCount val="4"/>
                <c:pt idx="0">
                  <c:v>Initial cost announcement</c:v>
                </c:pt>
                <c:pt idx="1">
                  <c:v>Budget 
commitment</c:v>
                </c:pt>
                <c:pt idx="2">
                  <c:v>Contract 
award</c:v>
                </c:pt>
                <c:pt idx="3">
                  <c:v>Completion of 
construction</c:v>
                </c:pt>
              </c:strCache>
            </c:strRef>
          </c:cat>
          <c:val>
            <c:numRef>
              <c:f>Sheet1!$C$2:$C$5</c:f>
              <c:numCache>
                <c:formatCode>General</c:formatCode>
                <c:ptCount val="4"/>
                <c:pt idx="0">
                  <c:v>3664600000</c:v>
                </c:pt>
                <c:pt idx="1">
                  <c:v>6544400000.000001</c:v>
                </c:pt>
                <c:pt idx="2">
                  <c:v>12741199999.999998</c:v>
                </c:pt>
                <c:pt idx="3">
                  <c:v>14210599999.999998</c:v>
                </c:pt>
              </c:numCache>
            </c:numRef>
          </c:val>
          <c:smooth val="0"/>
          <c:extLst xmlns:c16r2="http://schemas.microsoft.com/office/drawing/2015/06/chart">
            <c:ext xmlns:c16="http://schemas.microsoft.com/office/drawing/2014/chart" uri="{C3380CC4-5D6E-409C-BE32-E72D297353CC}">
              <c16:uniqueId val="{00000001-72E9-403B-9EF6-26FB264A9E30}"/>
            </c:ext>
          </c:extLst>
        </c:ser>
        <c:dLbls>
          <c:showLegendKey val="0"/>
          <c:showVal val="0"/>
          <c:showCatName val="0"/>
          <c:showSerName val="0"/>
          <c:showPercent val="0"/>
          <c:showBubbleSize val="0"/>
        </c:dLbls>
        <c:marker val="1"/>
        <c:smooth val="0"/>
        <c:axId val="410196984"/>
        <c:axId val="410197376"/>
      </c:lineChart>
      <c:catAx>
        <c:axId val="410196984"/>
        <c:scaling>
          <c:orientation val="minMax"/>
        </c:scaling>
        <c:delete val="0"/>
        <c:axPos val="b"/>
        <c:numFmt formatCode="General" sourceLinked="0"/>
        <c:majorTickMark val="out"/>
        <c:minorTickMark val="none"/>
        <c:tickLblPos val="nextTo"/>
        <c:spPr>
          <a:ln>
            <a:solidFill>
              <a:schemeClr val="tx1"/>
            </a:solidFill>
          </a:ln>
        </c:spPr>
        <c:txPr>
          <a:bodyPr/>
          <a:lstStyle/>
          <a:p>
            <a:pPr>
              <a:defRPr sz="2200"/>
            </a:pPr>
            <a:endParaRPr lang="en-US"/>
          </a:p>
        </c:txPr>
        <c:crossAx val="410197376"/>
        <c:crosses val="autoZero"/>
        <c:auto val="1"/>
        <c:lblAlgn val="ctr"/>
        <c:lblOffset val="100"/>
        <c:noMultiLvlLbl val="0"/>
      </c:catAx>
      <c:valAx>
        <c:axId val="410197376"/>
        <c:scaling>
          <c:orientation val="minMax"/>
          <c:max val="15000000000"/>
        </c:scaling>
        <c:delete val="0"/>
        <c:axPos val="l"/>
        <c:majorGridlines>
          <c:spPr>
            <a:ln>
              <a:solidFill>
                <a:schemeClr val="accent6">
                  <a:lumMod val="60000"/>
                  <a:lumOff val="40000"/>
                </a:schemeClr>
              </a:solidFill>
            </a:ln>
          </c:spPr>
        </c:majorGridlines>
        <c:numFmt formatCode="General" sourceLinked="0"/>
        <c:majorTickMark val="out"/>
        <c:minorTickMark val="none"/>
        <c:tickLblPos val="nextTo"/>
        <c:spPr>
          <a:ln>
            <a:solidFill>
              <a:schemeClr val="tx1"/>
            </a:solidFill>
          </a:ln>
        </c:spPr>
        <c:txPr>
          <a:bodyPr/>
          <a:lstStyle/>
          <a:p>
            <a:pPr>
              <a:defRPr sz="2200"/>
            </a:pPr>
            <a:endParaRPr lang="en-US"/>
          </a:p>
        </c:txPr>
        <c:crossAx val="410196984"/>
        <c:crosses val="autoZero"/>
        <c:crossBetween val="between"/>
        <c:majorUnit val="3000000000"/>
        <c:dispUnits>
          <c:builtInUnit val="billions"/>
        </c:dispUnits>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6.8604684029880902E-2"/>
          <c:y val="4.1982689414565171E-2"/>
          <c:w val="0.90831839289319605"/>
          <c:h val="0.65682485380809208"/>
        </c:manualLayout>
      </c:layout>
      <c:barChart>
        <c:barDir val="col"/>
        <c:grouping val="stacked"/>
        <c:varyColors val="0"/>
        <c:ser>
          <c:idx val="1"/>
          <c:order val="0"/>
          <c:tx>
            <c:strRef>
              <c:f>Sheet1!$C$1</c:f>
              <c:strCache>
                <c:ptCount val="1"/>
                <c:pt idx="0">
                  <c:v>Series 2</c:v>
                </c:pt>
              </c:strCache>
            </c:strRef>
          </c:tx>
          <c:spPr>
            <a:noFill/>
            <a:ln>
              <a:noFill/>
            </a:ln>
            <a:effectLst/>
          </c:spPr>
          <c:invertIfNegative val="0"/>
          <c:cat>
            <c:strRef>
              <c:f>Sheet1!$A$2:$A$5</c:f>
              <c:strCache>
                <c:ptCount val="4"/>
                <c:pt idx="0">
                  <c:v>FC1-FC2</c:v>
                </c:pt>
                <c:pt idx="1">
                  <c:v>FC2-CC1</c:v>
                </c:pt>
                <c:pt idx="2">
                  <c:v>CC1-CC2</c:v>
                </c:pt>
                <c:pt idx="3">
                  <c:v>Overall</c:v>
                </c:pt>
              </c:strCache>
            </c:strRef>
          </c:cat>
          <c:val>
            <c:numRef>
              <c:f>Sheet1!$C$2:$C$5</c:f>
              <c:numCache>
                <c:formatCode>0.00</c:formatCode>
                <c:ptCount val="4"/>
                <c:pt idx="1">
                  <c:v>6.4966008494292629</c:v>
                </c:pt>
                <c:pt idx="2">
                  <c:v>32.650381691156831</c:v>
                </c:pt>
              </c:numCache>
            </c:numRef>
          </c:val>
          <c:extLst xmlns:c16r2="http://schemas.microsoft.com/office/drawing/2015/06/chart">
            <c:ext xmlns:c16="http://schemas.microsoft.com/office/drawing/2014/chart" uri="{C3380CC4-5D6E-409C-BE32-E72D297353CC}">
              <c16:uniqueId val="{00000000-4C98-4A45-8100-616E13D58101}"/>
            </c:ext>
          </c:extLst>
        </c:ser>
        <c:ser>
          <c:idx val="0"/>
          <c:order val="1"/>
          <c:tx>
            <c:strRef>
              <c:f>Sheet1!$B$1</c:f>
              <c:strCache>
                <c:ptCount val="1"/>
                <c:pt idx="0">
                  <c:v>Series 1</c:v>
                </c:pt>
              </c:strCache>
            </c:strRef>
          </c:tx>
          <c:spPr>
            <a:solidFill>
              <a:schemeClr val="bg2"/>
            </a:solidFill>
            <a:ln>
              <a:solidFill>
                <a:srgbClr val="000000"/>
              </a:solidFill>
            </a:ln>
            <a:effectLst/>
          </c:spPr>
          <c:invertIfNegative val="0"/>
          <c:dPt>
            <c:idx val="0"/>
            <c:invertIfNegative val="0"/>
            <c:bubble3D val="0"/>
            <c:spPr>
              <a:solidFill>
                <a:schemeClr val="accent3"/>
              </a:solidFill>
              <a:ln>
                <a:solidFill>
                  <a:srgbClr val="000000"/>
                </a:solidFill>
              </a:ln>
              <a:effectLst/>
            </c:spPr>
            <c:extLst xmlns:c16r2="http://schemas.microsoft.com/office/drawing/2015/06/chart">
              <c:ext xmlns:c16="http://schemas.microsoft.com/office/drawing/2014/chart" uri="{C3380CC4-5D6E-409C-BE32-E72D297353CC}">
                <c16:uniqueId val="{00000002-4C98-4A45-8100-616E13D58101}"/>
              </c:ext>
            </c:extLst>
          </c:dPt>
          <c:dPt>
            <c:idx val="1"/>
            <c:invertIfNegative val="0"/>
            <c:bubble3D val="0"/>
            <c:spPr>
              <a:solidFill>
                <a:schemeClr val="accent2"/>
              </a:solidFill>
              <a:ln>
                <a:solidFill>
                  <a:srgbClr val="000000"/>
                </a:solidFill>
              </a:ln>
              <a:effectLst/>
            </c:spPr>
            <c:extLst xmlns:c16r2="http://schemas.microsoft.com/office/drawing/2015/06/chart">
              <c:ext xmlns:c16="http://schemas.microsoft.com/office/drawing/2014/chart" uri="{C3380CC4-5D6E-409C-BE32-E72D297353CC}">
                <c16:uniqueId val="{00000004-4C98-4A45-8100-616E13D58101}"/>
              </c:ext>
            </c:extLst>
          </c:dPt>
          <c:dPt>
            <c:idx val="2"/>
            <c:invertIfNegative val="0"/>
            <c:bubble3D val="0"/>
            <c:spPr>
              <a:solidFill>
                <a:schemeClr val="accent1"/>
              </a:solidFill>
              <a:ln>
                <a:solidFill>
                  <a:srgbClr val="000000"/>
                </a:solidFill>
              </a:ln>
              <a:effectLst/>
            </c:spPr>
            <c:extLst xmlns:c16r2="http://schemas.microsoft.com/office/drawing/2015/06/chart">
              <c:ext xmlns:c16="http://schemas.microsoft.com/office/drawing/2014/chart" uri="{C3380CC4-5D6E-409C-BE32-E72D297353CC}">
                <c16:uniqueId val="{00000006-4C98-4A45-8100-616E13D58101}"/>
              </c:ext>
            </c:extLst>
          </c:dPt>
          <c:dLbls>
            <c:dLbl>
              <c:idx val="1"/>
              <c:layout>
                <c:manualLayout>
                  <c:x val="3.18791944202875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4C98-4A45-8100-616E13D58101}"/>
                </c:ext>
                <c:ext xmlns:c15="http://schemas.microsoft.com/office/drawing/2012/chart" uri="{CE6537A1-D6FC-4f65-9D91-7224C49458BB}">
                  <c15:layout/>
                </c:ext>
              </c:extLst>
            </c:dLbl>
            <c:dLbl>
              <c:idx val="2"/>
              <c:layout>
                <c:manualLayout>
                  <c:x val="1.59395972101438E-3"/>
                  <c:y val="-9.149275838419460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4C98-4A45-8100-616E13D58101}"/>
                </c:ext>
                <c:ext xmlns:c15="http://schemas.microsoft.com/office/drawing/2012/chart" uri="{CE6537A1-D6FC-4f65-9D91-7224C49458BB}">
                  <c15:layout/>
                </c:ext>
              </c:extLst>
            </c:dLbl>
            <c:dLbl>
              <c:idx val="3"/>
              <c:layout>
                <c:manualLayout>
                  <c:x val="5.2156357367147081E-3"/>
                  <c:y val="5.0103733467863829E-2"/>
                </c:manualLayout>
              </c:layout>
              <c:numFmt formatCode="#,##0" sourceLinked="0"/>
              <c:spPr/>
              <c:txPr>
                <a:bodyPr/>
                <a:lstStyle/>
                <a:p>
                  <a:pPr>
                    <a:defRPr>
                      <a:solidFill>
                        <a:schemeClr val="bg1"/>
                      </a:solidFill>
                    </a:defRPr>
                  </a:pPr>
                  <a:endParaRPr lang="en-US"/>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4C98-4A45-8100-616E13D58101}"/>
                </c:ext>
                <c:ext xmlns:c15="http://schemas.microsoft.com/office/drawing/2012/chart" uri="{CE6537A1-D6FC-4f65-9D91-7224C49458BB}">
                  <c15:layout/>
                </c:ext>
              </c:extLst>
            </c:dLbl>
            <c:dLbl>
              <c:idx val="4"/>
              <c:numFmt formatCode="#,##0" sourceLinked="0"/>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dLbl>
            <c:numFmt formatCode="#,##0" sourceLinked="0"/>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Sheet1!$A$2:$A$5</c:f>
              <c:strCache>
                <c:ptCount val="4"/>
                <c:pt idx="0">
                  <c:v>FC1-FC2</c:v>
                </c:pt>
                <c:pt idx="1">
                  <c:v>FC2-CC1</c:v>
                </c:pt>
                <c:pt idx="2">
                  <c:v>CC1-CC2</c:v>
                </c:pt>
                <c:pt idx="3">
                  <c:v>Overall</c:v>
                </c:pt>
              </c:strCache>
            </c:strRef>
          </c:cat>
          <c:val>
            <c:numRef>
              <c:f>Sheet1!$B$2:$B$5</c:f>
              <c:numCache>
                <c:formatCode>0.00</c:formatCode>
                <c:ptCount val="4"/>
                <c:pt idx="0">
                  <c:v>6.4966008494292629</c:v>
                </c:pt>
                <c:pt idx="1">
                  <c:v>26.153780841727571</c:v>
                </c:pt>
                <c:pt idx="2">
                  <c:v>19.316629070914402</c:v>
                </c:pt>
                <c:pt idx="3" formatCode="General">
                  <c:v>51.967010762071233</c:v>
                </c:pt>
              </c:numCache>
            </c:numRef>
          </c:val>
          <c:extLst xmlns:c16r2="http://schemas.microsoft.com/office/drawing/2015/06/chart">
            <c:ext xmlns:c16="http://schemas.microsoft.com/office/drawing/2014/chart" uri="{C3380CC4-5D6E-409C-BE32-E72D297353CC}">
              <c16:uniqueId val="{00000009-4C98-4A45-8100-616E13D58101}"/>
            </c:ext>
          </c:extLst>
        </c:ser>
        <c:ser>
          <c:idx val="2"/>
          <c:order val="2"/>
          <c:tx>
            <c:strRef>
              <c:f>Sheet1!$D$1</c:f>
              <c:strCache>
                <c:ptCount val="1"/>
              </c:strCache>
            </c:strRef>
          </c:tx>
          <c:invertIfNegative val="0"/>
          <c:dPt>
            <c:idx val="0"/>
            <c:invertIfNegative val="0"/>
            <c:bubble3D val="0"/>
            <c:spPr>
              <a:solidFill>
                <a:schemeClr val="accent4">
                  <a:lumMod val="40000"/>
                  <a:lumOff val="60000"/>
                </a:schemeClr>
              </a:solidFill>
            </c:spPr>
            <c:extLst xmlns:c16r2="http://schemas.microsoft.com/office/drawing/2015/06/chart">
              <c:ext xmlns:c16="http://schemas.microsoft.com/office/drawing/2014/chart" uri="{C3380CC4-5D6E-409C-BE32-E72D297353CC}">
                <c16:uniqueId val="{0000000B-4C98-4A45-8100-616E13D58101}"/>
              </c:ext>
            </c:extLst>
          </c:dPt>
          <c:dPt>
            <c:idx val="1"/>
            <c:invertIfNegative val="0"/>
            <c:bubble3D val="0"/>
            <c:spPr>
              <a:solidFill>
                <a:schemeClr val="accent3">
                  <a:lumMod val="40000"/>
                  <a:lumOff val="60000"/>
                </a:schemeClr>
              </a:solidFill>
            </c:spPr>
            <c:extLst xmlns:c16r2="http://schemas.microsoft.com/office/drawing/2015/06/chart">
              <c:ext xmlns:c16="http://schemas.microsoft.com/office/drawing/2014/chart" uri="{C3380CC4-5D6E-409C-BE32-E72D297353CC}">
                <c16:uniqueId val="{0000000D-4C98-4A45-8100-616E13D58101}"/>
              </c:ext>
            </c:extLst>
          </c:dPt>
          <c:dPt>
            <c:idx val="2"/>
            <c:invertIfNegative val="0"/>
            <c:bubble3D val="0"/>
            <c:spPr>
              <a:solidFill>
                <a:schemeClr val="accent2">
                  <a:lumMod val="60000"/>
                  <a:lumOff val="40000"/>
                </a:schemeClr>
              </a:solidFill>
            </c:spPr>
            <c:extLst xmlns:c16r2="http://schemas.microsoft.com/office/drawing/2015/06/chart">
              <c:ext xmlns:c16="http://schemas.microsoft.com/office/drawing/2014/chart" uri="{C3380CC4-5D6E-409C-BE32-E72D297353CC}">
                <c16:uniqueId val="{0000000F-4C98-4A45-8100-616E13D58101}"/>
              </c:ext>
            </c:extLst>
          </c:dPt>
          <c:val>
            <c:numRef>
              <c:f>Sheet1!$D$2:$D$5</c:f>
              <c:numCache>
                <c:formatCode>General</c:formatCode>
                <c:ptCount val="4"/>
              </c:numCache>
            </c:numRef>
          </c:val>
          <c:extLst xmlns:c16r2="http://schemas.microsoft.com/office/drawing/2015/06/chart">
            <c:ext xmlns:c16="http://schemas.microsoft.com/office/drawing/2014/chart" uri="{C3380CC4-5D6E-409C-BE32-E72D297353CC}">
              <c16:uniqueId val="{00000010-4C98-4A45-8100-616E13D58101}"/>
            </c:ext>
          </c:extLst>
        </c:ser>
        <c:dLbls>
          <c:showLegendKey val="0"/>
          <c:showVal val="0"/>
          <c:showCatName val="0"/>
          <c:showSerName val="0"/>
          <c:showPercent val="0"/>
          <c:showBubbleSize val="0"/>
        </c:dLbls>
        <c:gapWidth val="50"/>
        <c:overlap val="100"/>
        <c:axId val="408969840"/>
        <c:axId val="408970232"/>
      </c:barChart>
      <c:catAx>
        <c:axId val="408969840"/>
        <c:scaling>
          <c:orientation val="minMax"/>
        </c:scaling>
        <c:delete val="1"/>
        <c:axPos val="b"/>
        <c:numFmt formatCode="General" sourceLinked="0"/>
        <c:majorTickMark val="out"/>
        <c:minorTickMark val="none"/>
        <c:tickLblPos val="nextTo"/>
        <c:crossAx val="408970232"/>
        <c:crosses val="autoZero"/>
        <c:auto val="1"/>
        <c:lblAlgn val="ctr"/>
        <c:lblOffset val="100"/>
        <c:noMultiLvlLbl val="0"/>
      </c:catAx>
      <c:valAx>
        <c:axId val="408970232"/>
        <c:scaling>
          <c:orientation val="minMax"/>
          <c:max val="60"/>
        </c:scaling>
        <c:delete val="0"/>
        <c:axPos val="l"/>
        <c:majorGridlines/>
        <c:numFmt formatCode="General" sourceLinked="0"/>
        <c:majorTickMark val="out"/>
        <c:minorTickMark val="none"/>
        <c:tickLblPos val="nextTo"/>
        <c:txPr>
          <a:bodyPr/>
          <a:lstStyle/>
          <a:p>
            <a:pPr>
              <a:defRPr sz="1800"/>
            </a:pPr>
            <a:endParaRPr lang="en-US"/>
          </a:p>
        </c:txPr>
        <c:crossAx val="408969840"/>
        <c:crosses val="autoZero"/>
        <c:crossBetween val="between"/>
        <c:majorUnit val="10"/>
      </c:valAx>
      <c:spPr>
        <a:solidFill>
          <a:schemeClr val="bg1"/>
        </a:solidFill>
      </c:spPr>
    </c:plotArea>
    <c:plotVisOnly val="1"/>
    <c:dispBlanksAs val="gap"/>
    <c:showDLblsOverMax val="0"/>
  </c:chart>
  <c:txPr>
    <a:bodyPr/>
    <a:lstStyle/>
    <a:p>
      <a:pPr>
        <a:defRPr sz="1800"/>
      </a:pPr>
      <a:endParaRPr lang="en-US"/>
    </a:p>
  </c:txPr>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6.8604684029880902E-2"/>
          <c:y val="1.91666666666667E-2"/>
          <c:w val="0.90831839289319605"/>
          <c:h val="0.88478729530587841"/>
        </c:manualLayout>
      </c:layout>
      <c:barChart>
        <c:barDir val="col"/>
        <c:grouping val="stacked"/>
        <c:varyColors val="0"/>
        <c:ser>
          <c:idx val="1"/>
          <c:order val="0"/>
          <c:tx>
            <c:strRef>
              <c:f>Sheet1!$C$1</c:f>
              <c:strCache>
                <c:ptCount val="1"/>
                <c:pt idx="0">
                  <c:v>Series 2</c:v>
                </c:pt>
              </c:strCache>
            </c:strRef>
          </c:tx>
          <c:spPr>
            <a:noFill/>
            <a:ln>
              <a:noFill/>
            </a:ln>
            <a:effectLst/>
          </c:spPr>
          <c:invertIfNegative val="0"/>
          <c:cat>
            <c:strRef>
              <c:f>Sheet1!$A$2:$A$5</c:f>
              <c:strCache>
                <c:ptCount val="4"/>
                <c:pt idx="0">
                  <c:v>Initial announcement - funding commitment</c:v>
                </c:pt>
                <c:pt idx="1">
                  <c:v>Funding commitment - contract</c:v>
                </c:pt>
                <c:pt idx="2">
                  <c:v>Contract - completion</c:v>
                </c:pt>
                <c:pt idx="3">
                  <c:v>Total</c:v>
                </c:pt>
              </c:strCache>
            </c:strRef>
          </c:cat>
          <c:val>
            <c:numRef>
              <c:f>Sheet1!$C$2:$C$5</c:f>
              <c:numCache>
                <c:formatCode>0.00</c:formatCode>
                <c:ptCount val="4"/>
                <c:pt idx="1">
                  <c:v>8.8570235635675392</c:v>
                </c:pt>
                <c:pt idx="2">
                  <c:v>15.252280327531519</c:v>
                </c:pt>
              </c:numCache>
            </c:numRef>
          </c:val>
          <c:extLst xmlns:c16r2="http://schemas.microsoft.com/office/drawing/2015/06/chart">
            <c:ext xmlns:c16="http://schemas.microsoft.com/office/drawing/2014/chart" uri="{C3380CC4-5D6E-409C-BE32-E72D297353CC}">
              <c16:uniqueId val="{00000000-1A0C-4E68-922B-B9A61731524E}"/>
            </c:ext>
          </c:extLst>
        </c:ser>
        <c:ser>
          <c:idx val="0"/>
          <c:order val="1"/>
          <c:tx>
            <c:strRef>
              <c:f>Sheet1!$B$1</c:f>
              <c:strCache>
                <c:ptCount val="1"/>
                <c:pt idx="0">
                  <c:v>Series 1</c:v>
                </c:pt>
              </c:strCache>
            </c:strRef>
          </c:tx>
          <c:spPr>
            <a:solidFill>
              <a:schemeClr val="bg2"/>
            </a:solidFill>
            <a:ln>
              <a:solidFill>
                <a:srgbClr val="000000"/>
              </a:solidFill>
            </a:ln>
            <a:effectLst/>
          </c:spPr>
          <c:invertIfNegative val="0"/>
          <c:dPt>
            <c:idx val="0"/>
            <c:invertIfNegative val="0"/>
            <c:bubble3D val="0"/>
            <c:spPr>
              <a:solidFill>
                <a:schemeClr val="accent3"/>
              </a:solidFill>
              <a:ln>
                <a:solidFill>
                  <a:srgbClr val="000000"/>
                </a:solidFill>
              </a:ln>
              <a:effectLst/>
            </c:spPr>
            <c:extLst xmlns:c16r2="http://schemas.microsoft.com/office/drawing/2015/06/chart">
              <c:ext xmlns:c16="http://schemas.microsoft.com/office/drawing/2014/chart" uri="{C3380CC4-5D6E-409C-BE32-E72D297353CC}">
                <c16:uniqueId val="{00000002-1A0C-4E68-922B-B9A61731524E}"/>
              </c:ext>
            </c:extLst>
          </c:dPt>
          <c:dPt>
            <c:idx val="1"/>
            <c:invertIfNegative val="0"/>
            <c:bubble3D val="0"/>
            <c:spPr>
              <a:solidFill>
                <a:schemeClr val="accent2"/>
              </a:solidFill>
              <a:ln>
                <a:solidFill>
                  <a:srgbClr val="000000"/>
                </a:solidFill>
              </a:ln>
              <a:effectLst/>
            </c:spPr>
            <c:extLst xmlns:c16r2="http://schemas.microsoft.com/office/drawing/2015/06/chart">
              <c:ext xmlns:c16="http://schemas.microsoft.com/office/drawing/2014/chart" uri="{C3380CC4-5D6E-409C-BE32-E72D297353CC}">
                <c16:uniqueId val="{00000004-1A0C-4E68-922B-B9A61731524E}"/>
              </c:ext>
            </c:extLst>
          </c:dPt>
          <c:dPt>
            <c:idx val="2"/>
            <c:invertIfNegative val="0"/>
            <c:bubble3D val="0"/>
            <c:spPr>
              <a:solidFill>
                <a:schemeClr val="accent1"/>
              </a:solidFill>
              <a:ln>
                <a:solidFill>
                  <a:srgbClr val="000000"/>
                </a:solidFill>
              </a:ln>
              <a:effectLst/>
            </c:spPr>
            <c:extLst xmlns:c16r2="http://schemas.microsoft.com/office/drawing/2015/06/chart">
              <c:ext xmlns:c16="http://schemas.microsoft.com/office/drawing/2014/chart" uri="{C3380CC4-5D6E-409C-BE32-E72D297353CC}">
                <c16:uniqueId val="{00000006-1A0C-4E68-922B-B9A61731524E}"/>
              </c:ext>
            </c:extLst>
          </c:dPt>
          <c:dLbls>
            <c:dLbl>
              <c:idx val="1"/>
              <c:layout>
                <c:manualLayout>
                  <c:x val="3.18791944202875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1A0C-4E68-922B-B9A61731524E}"/>
                </c:ext>
                <c:ext xmlns:c15="http://schemas.microsoft.com/office/drawing/2012/chart" uri="{CE6537A1-D6FC-4f65-9D91-7224C49458BB}">
                  <c15:layout/>
                </c:ext>
              </c:extLst>
            </c:dLbl>
            <c:dLbl>
              <c:idx val="2"/>
              <c:layout>
                <c:manualLayout>
                  <c:x val="1.59395972101438E-3"/>
                  <c:y val="-9.149275838419460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1A0C-4E68-922B-B9A61731524E}"/>
                </c:ext>
                <c:ext xmlns:c15="http://schemas.microsoft.com/office/drawing/2012/chart" uri="{CE6537A1-D6FC-4f65-9D91-7224C49458BB}">
                  <c15:layout/>
                </c:ext>
              </c:extLst>
            </c:dLbl>
            <c:dLbl>
              <c:idx val="3"/>
              <c:numFmt formatCode="#,##0" sourceLinked="0"/>
              <c:spPr/>
              <c:txPr>
                <a:bodyPr/>
                <a:lstStyle/>
                <a:p>
                  <a:pPr>
                    <a:defRPr>
                      <a:solidFill>
                        <a:schemeClr val="bg1"/>
                      </a:solidFill>
                    </a:defRPr>
                  </a:pPr>
                  <a:endParaRPr lang="en-US"/>
                </a:p>
              </c:txPr>
              <c:showLegendKey val="0"/>
              <c:showVal val="1"/>
              <c:showCatName val="0"/>
              <c:showSerName val="0"/>
              <c:showPercent val="0"/>
              <c:showBubbleSize val="0"/>
            </c:dLbl>
            <c:dLbl>
              <c:idx val="4"/>
              <c:numFmt formatCode="#,##0" sourceLinked="0"/>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dLbl>
            <c:numFmt formatCode="#,##0" sourceLinked="0"/>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Sheet1!$A$2:$A$5</c:f>
              <c:strCache>
                <c:ptCount val="4"/>
                <c:pt idx="0">
                  <c:v>Initial announcement - funding commitment</c:v>
                </c:pt>
                <c:pt idx="1">
                  <c:v>Funding commitment - contract</c:v>
                </c:pt>
                <c:pt idx="2">
                  <c:v>Contract - completion</c:v>
                </c:pt>
                <c:pt idx="3">
                  <c:v>Total</c:v>
                </c:pt>
              </c:strCache>
            </c:strRef>
          </c:cat>
          <c:val>
            <c:numRef>
              <c:f>Sheet1!$B$2:$B$5</c:f>
              <c:numCache>
                <c:formatCode>0.00</c:formatCode>
                <c:ptCount val="4"/>
                <c:pt idx="0">
                  <c:v>8.8570235635675392</c:v>
                </c:pt>
                <c:pt idx="1">
                  <c:v>6.3952567639639799</c:v>
                </c:pt>
                <c:pt idx="2">
                  <c:v>9.1433689921326398</c:v>
                </c:pt>
                <c:pt idx="3">
                  <c:v>24.395649319664159</c:v>
                </c:pt>
              </c:numCache>
            </c:numRef>
          </c:val>
          <c:extLst xmlns:c16r2="http://schemas.microsoft.com/office/drawing/2015/06/chart">
            <c:ext xmlns:c16="http://schemas.microsoft.com/office/drawing/2014/chart" uri="{C3380CC4-5D6E-409C-BE32-E72D297353CC}">
              <c16:uniqueId val="{00000009-1A0C-4E68-922B-B9A61731524E}"/>
            </c:ext>
          </c:extLst>
        </c:ser>
        <c:ser>
          <c:idx val="2"/>
          <c:order val="2"/>
          <c:tx>
            <c:strRef>
              <c:f>Sheet1!$D$1</c:f>
              <c:strCache>
                <c:ptCount val="1"/>
              </c:strCache>
            </c:strRef>
          </c:tx>
          <c:invertIfNegative val="0"/>
          <c:dPt>
            <c:idx val="0"/>
            <c:invertIfNegative val="0"/>
            <c:bubble3D val="0"/>
            <c:spPr>
              <a:solidFill>
                <a:schemeClr val="accent4">
                  <a:lumMod val="40000"/>
                  <a:lumOff val="60000"/>
                </a:schemeClr>
              </a:solidFill>
            </c:spPr>
            <c:extLst xmlns:c16r2="http://schemas.microsoft.com/office/drawing/2015/06/chart">
              <c:ext xmlns:c16="http://schemas.microsoft.com/office/drawing/2014/chart" uri="{C3380CC4-5D6E-409C-BE32-E72D297353CC}">
                <c16:uniqueId val="{0000000B-1A0C-4E68-922B-B9A61731524E}"/>
              </c:ext>
            </c:extLst>
          </c:dPt>
          <c:dPt>
            <c:idx val="1"/>
            <c:invertIfNegative val="0"/>
            <c:bubble3D val="0"/>
            <c:spPr>
              <a:solidFill>
                <a:schemeClr val="accent3">
                  <a:lumMod val="40000"/>
                  <a:lumOff val="60000"/>
                </a:schemeClr>
              </a:solidFill>
            </c:spPr>
            <c:extLst xmlns:c16r2="http://schemas.microsoft.com/office/drawing/2015/06/chart">
              <c:ext xmlns:c16="http://schemas.microsoft.com/office/drawing/2014/chart" uri="{C3380CC4-5D6E-409C-BE32-E72D297353CC}">
                <c16:uniqueId val="{0000000D-1A0C-4E68-922B-B9A61731524E}"/>
              </c:ext>
            </c:extLst>
          </c:dPt>
          <c:dPt>
            <c:idx val="2"/>
            <c:invertIfNegative val="0"/>
            <c:bubble3D val="0"/>
            <c:spPr>
              <a:solidFill>
                <a:schemeClr val="accent2">
                  <a:lumMod val="60000"/>
                  <a:lumOff val="40000"/>
                </a:schemeClr>
              </a:solidFill>
            </c:spPr>
            <c:extLst xmlns:c16r2="http://schemas.microsoft.com/office/drawing/2015/06/chart">
              <c:ext xmlns:c16="http://schemas.microsoft.com/office/drawing/2014/chart" uri="{C3380CC4-5D6E-409C-BE32-E72D297353CC}">
                <c16:uniqueId val="{0000000F-1A0C-4E68-922B-B9A61731524E}"/>
              </c:ext>
            </c:extLst>
          </c:dPt>
          <c:val>
            <c:numRef>
              <c:f>Sheet1!$D$2:$D$5</c:f>
              <c:numCache>
                <c:formatCode>General</c:formatCode>
                <c:ptCount val="4"/>
              </c:numCache>
            </c:numRef>
          </c:val>
          <c:extLst xmlns:c16r2="http://schemas.microsoft.com/office/drawing/2015/06/chart">
            <c:ext xmlns:c16="http://schemas.microsoft.com/office/drawing/2014/chart" uri="{C3380CC4-5D6E-409C-BE32-E72D297353CC}">
              <c16:uniqueId val="{00000010-1A0C-4E68-922B-B9A61731524E}"/>
            </c:ext>
          </c:extLst>
        </c:ser>
        <c:dLbls>
          <c:showLegendKey val="0"/>
          <c:showVal val="0"/>
          <c:showCatName val="0"/>
          <c:showSerName val="0"/>
          <c:showPercent val="0"/>
          <c:showBubbleSize val="0"/>
        </c:dLbls>
        <c:gapWidth val="50"/>
        <c:overlap val="100"/>
        <c:axId val="408971016"/>
        <c:axId val="408971408"/>
      </c:barChart>
      <c:catAx>
        <c:axId val="408971016"/>
        <c:scaling>
          <c:orientation val="minMax"/>
        </c:scaling>
        <c:delete val="1"/>
        <c:axPos val="b"/>
        <c:numFmt formatCode="General" sourceLinked="0"/>
        <c:majorTickMark val="out"/>
        <c:minorTickMark val="none"/>
        <c:tickLblPos val="nextTo"/>
        <c:crossAx val="408971408"/>
        <c:crosses val="autoZero"/>
        <c:auto val="1"/>
        <c:lblAlgn val="ctr"/>
        <c:lblOffset val="100"/>
        <c:noMultiLvlLbl val="0"/>
      </c:catAx>
      <c:valAx>
        <c:axId val="408971408"/>
        <c:scaling>
          <c:orientation val="minMax"/>
          <c:max val="30"/>
        </c:scaling>
        <c:delete val="0"/>
        <c:axPos val="l"/>
        <c:majorGridlines/>
        <c:numFmt formatCode="#,##0" sourceLinked="0"/>
        <c:majorTickMark val="out"/>
        <c:minorTickMark val="none"/>
        <c:tickLblPos val="nextTo"/>
        <c:txPr>
          <a:bodyPr/>
          <a:lstStyle/>
          <a:p>
            <a:pPr>
              <a:defRPr sz="1800"/>
            </a:pPr>
            <a:endParaRPr lang="en-US"/>
          </a:p>
        </c:txPr>
        <c:crossAx val="408971016"/>
        <c:crosses val="autoZero"/>
        <c:crossBetween val="between"/>
        <c:majorUnit val="5"/>
      </c:valAx>
      <c:spPr>
        <a:solidFill>
          <a:schemeClr val="bg1"/>
        </a:solidFill>
      </c:spPr>
    </c:plotArea>
    <c:plotVisOnly val="1"/>
    <c:dispBlanksAs val="gap"/>
    <c:showDLblsOverMax val="0"/>
  </c:chart>
  <c:txPr>
    <a:bodyPr/>
    <a:lstStyle/>
    <a:p>
      <a:pPr>
        <a:defRPr sz="1800"/>
      </a:pPr>
      <a:endParaRPr lang="en-US"/>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0.27802</cdr:x>
      <cdr:y>0.70919</cdr:y>
    </cdr:from>
    <cdr:to>
      <cdr:x>0.57035</cdr:x>
      <cdr:y>0.86855</cdr:y>
    </cdr:to>
    <cdr:sp macro="" textlink="">
      <cdr:nvSpPr>
        <cdr:cNvPr id="3" name="Rectangle 2"/>
        <cdr:cNvSpPr/>
      </cdr:nvSpPr>
      <cdr:spPr>
        <a:xfrm xmlns:a="http://schemas.openxmlformats.org/drawingml/2006/main">
          <a:off x="2758344" y="2876163"/>
          <a:ext cx="2900458" cy="646331"/>
        </a:xfrm>
        <a:prstGeom xmlns:a="http://schemas.openxmlformats.org/drawingml/2006/main" prst="rect">
          <a:avLst/>
        </a:prstGeom>
      </cdr:spPr>
      <cdr:txBody>
        <a:bodyPr xmlns:a="http://schemas.openxmlformats.org/drawingml/2006/main" wrap="square">
          <a:spAutoFit/>
        </a:bodyPr>
        <a:lstStyle xmlns:a="http://schemas.openxmlformats.org/drawingml/2006/main">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xmlns:a="http://schemas.openxmlformats.org/drawingml/2006/main">
          <a:pPr algn="ctr"/>
          <a:r>
            <a:rPr lang="en-AU" sz="1800" dirty="0"/>
            <a:t>Budget commitment – contract award </a:t>
          </a:r>
          <a:endParaRPr lang="en-US" sz="1800" dirty="0"/>
        </a:p>
      </cdr:txBody>
    </cdr:sp>
  </cdr:relSizeAnchor>
  <cdr:relSizeAnchor xmlns:cdr="http://schemas.openxmlformats.org/drawingml/2006/chartDrawing">
    <cdr:from>
      <cdr:x>0.54332</cdr:x>
      <cdr:y>0.70919</cdr:y>
    </cdr:from>
    <cdr:to>
      <cdr:x>0.76961</cdr:x>
      <cdr:y>0.86855</cdr:y>
    </cdr:to>
    <cdr:sp macro="" textlink="">
      <cdr:nvSpPr>
        <cdr:cNvPr id="4" name="Rectangle 3"/>
        <cdr:cNvSpPr/>
      </cdr:nvSpPr>
      <cdr:spPr>
        <a:xfrm xmlns:a="http://schemas.openxmlformats.org/drawingml/2006/main">
          <a:off x="5390536" y="2876163"/>
          <a:ext cx="2245148" cy="646331"/>
        </a:xfrm>
        <a:prstGeom xmlns:a="http://schemas.openxmlformats.org/drawingml/2006/main" prst="rect">
          <a:avLst/>
        </a:prstGeom>
      </cdr:spPr>
      <cdr:txBody>
        <a:bodyPr xmlns:a="http://schemas.openxmlformats.org/drawingml/2006/main" wrap="square">
          <a:spAutoFit/>
        </a:bodyPr>
        <a:lstStyle xmlns:a="http://schemas.openxmlformats.org/drawingml/2006/main">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xmlns:a="http://schemas.openxmlformats.org/drawingml/2006/main">
          <a:pPr algn="ctr"/>
          <a:r>
            <a:rPr lang="en-AU" sz="1800" dirty="0"/>
            <a:t>Contract award – completion </a:t>
          </a:r>
          <a:endParaRPr lang="en-US" sz="1800" dirty="0"/>
        </a:p>
      </cdr:txBody>
    </cdr:sp>
  </cdr:relSizeAnchor>
  <cdr:relSizeAnchor xmlns:cdr="http://schemas.openxmlformats.org/drawingml/2006/chartDrawing">
    <cdr:from>
      <cdr:x>0.74755</cdr:x>
      <cdr:y>0.71551</cdr:y>
    </cdr:from>
    <cdr:to>
      <cdr:x>0.97218</cdr:x>
      <cdr:y>0.80658</cdr:y>
    </cdr:to>
    <cdr:sp macro="" textlink="">
      <cdr:nvSpPr>
        <cdr:cNvPr id="5" name="Rectangle 4"/>
        <cdr:cNvSpPr/>
      </cdr:nvSpPr>
      <cdr:spPr>
        <a:xfrm xmlns:a="http://schemas.openxmlformats.org/drawingml/2006/main">
          <a:off x="7416824" y="2901806"/>
          <a:ext cx="2228678" cy="369332"/>
        </a:xfrm>
        <a:prstGeom xmlns:a="http://schemas.openxmlformats.org/drawingml/2006/main" prst="rect">
          <a:avLst/>
        </a:prstGeom>
      </cdr:spPr>
      <cdr:txBody>
        <a:bodyPr xmlns:a="http://schemas.openxmlformats.org/drawingml/2006/main" wrap="square">
          <a:spAutoFit/>
        </a:bodyPr>
        <a:lstStyle xmlns:a="http://schemas.openxmlformats.org/drawingml/2006/main">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xmlns:a="http://schemas.openxmlformats.org/drawingml/2006/main">
          <a:pPr algn="ctr"/>
          <a:r>
            <a:rPr lang="en-AU" sz="1800" dirty="0"/>
            <a:t>Overall</a:t>
          </a:r>
          <a:endParaRPr lang="en-US" sz="1800" dirty="0"/>
        </a:p>
      </cdr:txBody>
    </cdr:sp>
  </cdr:relSizeAnchor>
  <cdr:relSizeAnchor xmlns:cdr="http://schemas.openxmlformats.org/drawingml/2006/chartDrawing">
    <cdr:from>
      <cdr:x>0.02177</cdr:x>
      <cdr:y>0.70919</cdr:y>
    </cdr:from>
    <cdr:to>
      <cdr:x>0.33386</cdr:x>
      <cdr:y>0.86855</cdr:y>
    </cdr:to>
    <cdr:sp macro="" textlink="">
      <cdr:nvSpPr>
        <cdr:cNvPr id="6" name="Rectangle 5"/>
        <cdr:cNvSpPr/>
      </cdr:nvSpPr>
      <cdr:spPr>
        <a:xfrm xmlns:a="http://schemas.openxmlformats.org/drawingml/2006/main">
          <a:off x="216024" y="2876163"/>
          <a:ext cx="3096344" cy="646331"/>
        </a:xfrm>
        <a:prstGeom xmlns:a="http://schemas.openxmlformats.org/drawingml/2006/main" prst="rect">
          <a:avLst/>
        </a:prstGeom>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AU" sz="1800" dirty="0"/>
            <a:t>Initial announcement – </a:t>
          </a:r>
          <a:br>
            <a:rPr lang="en-AU" sz="1800" dirty="0"/>
          </a:br>
          <a:r>
            <a:rPr lang="en-AU" sz="1800" dirty="0"/>
            <a:t>budget commitment</a:t>
          </a:r>
          <a:endParaRPr lang="en-US" sz="18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2949575" cy="496888"/>
          </a:xfrm>
          <a:prstGeom prst="rect">
            <a:avLst/>
          </a:prstGeom>
        </p:spPr>
        <p:txBody>
          <a:bodyPr vert="horz" lIns="91416" tIns="45708" rIns="91416" bIns="45708" rtlCol="0"/>
          <a:lstStyle>
            <a:lvl1pPr algn="l">
              <a:defRPr sz="1200"/>
            </a:lvl1pPr>
          </a:lstStyle>
          <a:p>
            <a:endParaRPr lang="en-US"/>
          </a:p>
        </p:txBody>
      </p:sp>
      <p:sp>
        <p:nvSpPr>
          <p:cNvPr id="3" name="Date Placeholder 2"/>
          <p:cNvSpPr>
            <a:spLocks noGrp="1"/>
          </p:cNvSpPr>
          <p:nvPr>
            <p:ph type="dt" sz="quarter" idx="1"/>
          </p:nvPr>
        </p:nvSpPr>
        <p:spPr>
          <a:xfrm>
            <a:off x="3856041" y="0"/>
            <a:ext cx="2949575" cy="496888"/>
          </a:xfrm>
          <a:prstGeom prst="rect">
            <a:avLst/>
          </a:prstGeom>
        </p:spPr>
        <p:txBody>
          <a:bodyPr vert="horz" lIns="91416" tIns="45708" rIns="91416" bIns="45708" rtlCol="0"/>
          <a:lstStyle>
            <a:lvl1pPr algn="r">
              <a:defRPr sz="1200"/>
            </a:lvl1pPr>
          </a:lstStyle>
          <a:p>
            <a:fld id="{EFC9C15E-BCC7-7848-B45B-7DE616F22962}" type="datetimeFigureOut">
              <a:rPr lang="en-US" smtClean="0"/>
              <a:t>10/22/2016</a:t>
            </a:fld>
            <a:endParaRPr lang="en-US"/>
          </a:p>
        </p:txBody>
      </p:sp>
      <p:sp>
        <p:nvSpPr>
          <p:cNvPr id="4" name="Footer Placeholder 3"/>
          <p:cNvSpPr>
            <a:spLocks noGrp="1"/>
          </p:cNvSpPr>
          <p:nvPr>
            <p:ph type="ftr" sz="quarter" idx="2"/>
          </p:nvPr>
        </p:nvSpPr>
        <p:spPr>
          <a:xfrm>
            <a:off x="3" y="9440863"/>
            <a:ext cx="2949575" cy="496887"/>
          </a:xfrm>
          <a:prstGeom prst="rect">
            <a:avLst/>
          </a:prstGeom>
        </p:spPr>
        <p:txBody>
          <a:bodyPr vert="horz" lIns="91416" tIns="45708" rIns="91416" bIns="45708" rtlCol="0" anchor="b"/>
          <a:lstStyle>
            <a:lvl1pPr algn="l">
              <a:defRPr sz="1200"/>
            </a:lvl1pPr>
          </a:lstStyle>
          <a:p>
            <a:endParaRPr lang="en-US"/>
          </a:p>
        </p:txBody>
      </p:sp>
      <p:sp>
        <p:nvSpPr>
          <p:cNvPr id="5" name="Slide Number Placeholder 4"/>
          <p:cNvSpPr>
            <a:spLocks noGrp="1"/>
          </p:cNvSpPr>
          <p:nvPr>
            <p:ph type="sldNum" sz="quarter" idx="3"/>
          </p:nvPr>
        </p:nvSpPr>
        <p:spPr>
          <a:xfrm>
            <a:off x="3856041" y="9440863"/>
            <a:ext cx="2949575" cy="496887"/>
          </a:xfrm>
          <a:prstGeom prst="rect">
            <a:avLst/>
          </a:prstGeom>
        </p:spPr>
        <p:txBody>
          <a:bodyPr vert="horz" lIns="91416" tIns="45708" rIns="91416" bIns="45708" rtlCol="0" anchor="b"/>
          <a:lstStyle>
            <a:lvl1pPr algn="r">
              <a:defRPr sz="1200"/>
            </a:lvl1pPr>
          </a:lstStyle>
          <a:p>
            <a:fld id="{577BE747-FE01-894D-A5F1-59AD1E1D6201}" type="slidenum">
              <a:rPr lang="en-US" smtClean="0"/>
              <a:t>‹#›</a:t>
            </a:fld>
            <a:endParaRPr lang="en-US"/>
          </a:p>
        </p:txBody>
      </p:sp>
    </p:spTree>
    <p:extLst>
      <p:ext uri="{BB962C8B-B14F-4D97-AF65-F5344CB8AC3E}">
        <p14:creationId xmlns:p14="http://schemas.microsoft.com/office/powerpoint/2010/main" val="328750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2950529" cy="497444"/>
          </a:xfrm>
          <a:prstGeom prst="rect">
            <a:avLst/>
          </a:prstGeom>
          <a:noFill/>
          <a:ln w="9525">
            <a:noFill/>
            <a:miter lim="800000"/>
            <a:headEnd/>
            <a:tailEnd/>
          </a:ln>
          <a:effectLst/>
        </p:spPr>
        <p:txBody>
          <a:bodyPr vert="horz" wrap="square" lIns="91524" tIns="45762" rIns="91524" bIns="45762" numCol="1" anchor="t" anchorCtr="0" compatLnSpc="1">
            <a:prstTxWarp prst="textNoShape">
              <a:avLst/>
            </a:prstTxWarp>
          </a:bodyPr>
          <a:lstStyle>
            <a:lvl1pPr>
              <a:defRPr sz="1200"/>
            </a:lvl1pPr>
          </a:lstStyle>
          <a:p>
            <a:endParaRPr lang="en-US"/>
          </a:p>
        </p:txBody>
      </p:sp>
      <p:sp>
        <p:nvSpPr>
          <p:cNvPr id="125955" name="Rectangle 3"/>
          <p:cNvSpPr>
            <a:spLocks noGrp="1" noChangeArrowheads="1"/>
          </p:cNvSpPr>
          <p:nvPr>
            <p:ph type="dt" idx="1"/>
          </p:nvPr>
        </p:nvSpPr>
        <p:spPr bwMode="auto">
          <a:xfrm>
            <a:off x="3855085" y="0"/>
            <a:ext cx="2950529" cy="497444"/>
          </a:xfrm>
          <a:prstGeom prst="rect">
            <a:avLst/>
          </a:prstGeom>
          <a:noFill/>
          <a:ln w="9525">
            <a:noFill/>
            <a:miter lim="800000"/>
            <a:headEnd/>
            <a:tailEnd/>
          </a:ln>
          <a:effectLst/>
        </p:spPr>
        <p:txBody>
          <a:bodyPr vert="horz" wrap="square" lIns="91524" tIns="45762" rIns="91524" bIns="45762" numCol="1" anchor="t" anchorCtr="0" compatLnSpc="1">
            <a:prstTxWarp prst="textNoShape">
              <a:avLst/>
            </a:prstTxWarp>
          </a:bodyPr>
          <a:lstStyle>
            <a:lvl1pPr algn="r">
              <a:defRPr sz="1200"/>
            </a:lvl1pPr>
          </a:lstStyle>
          <a:p>
            <a:endParaRPr lang="en-US"/>
          </a:p>
        </p:txBody>
      </p:sp>
      <p:sp>
        <p:nvSpPr>
          <p:cNvPr id="125956" name="Rectangle 4"/>
          <p:cNvSpPr>
            <a:spLocks noGrp="1" noRot="1" noChangeAspect="1" noChangeArrowheads="1" noTextEdit="1"/>
          </p:cNvSpPr>
          <p:nvPr>
            <p:ph type="sldImg" idx="2"/>
          </p:nvPr>
        </p:nvSpPr>
        <p:spPr bwMode="auto">
          <a:xfrm>
            <a:off x="-255588" y="746125"/>
            <a:ext cx="7319963" cy="3725863"/>
          </a:xfrm>
          <a:prstGeom prst="rect">
            <a:avLst/>
          </a:prstGeom>
          <a:noFill/>
          <a:ln w="9525">
            <a:solidFill>
              <a:srgbClr val="000000"/>
            </a:solidFill>
            <a:miter lim="800000"/>
            <a:headEnd/>
            <a:tailEnd/>
          </a:ln>
          <a:effectLst/>
        </p:spPr>
      </p:sp>
      <p:sp>
        <p:nvSpPr>
          <p:cNvPr id="125957" name="Rectangle 5"/>
          <p:cNvSpPr>
            <a:spLocks noGrp="1" noChangeArrowheads="1"/>
          </p:cNvSpPr>
          <p:nvPr>
            <p:ph type="body" sz="quarter" idx="3"/>
          </p:nvPr>
        </p:nvSpPr>
        <p:spPr bwMode="auto">
          <a:xfrm>
            <a:off x="680406" y="4721747"/>
            <a:ext cx="5446396" cy="4472225"/>
          </a:xfrm>
          <a:prstGeom prst="rect">
            <a:avLst/>
          </a:prstGeom>
          <a:noFill/>
          <a:ln w="9525">
            <a:noFill/>
            <a:miter lim="800000"/>
            <a:headEnd/>
            <a:tailEnd/>
          </a:ln>
          <a:effectLst/>
        </p:spPr>
        <p:txBody>
          <a:bodyPr vert="horz" wrap="square" lIns="91524" tIns="45762" rIns="91524" bIns="45762" numCol="1" anchor="t" anchorCtr="0" compatLnSpc="1">
            <a:prstTxWarp prst="textNoShape">
              <a:avLst/>
            </a:prstTxWarp>
          </a:bodyPr>
          <a:lstStyle/>
          <a:p>
            <a:pPr lvl="0"/>
            <a:r>
              <a:rPr lang="en-US" dirty="0"/>
              <a:t>Chart title:</a:t>
            </a:r>
          </a:p>
          <a:p>
            <a:pPr lvl="0"/>
            <a:r>
              <a:rPr lang="en-US" dirty="0"/>
              <a:t>Y-axis label:</a:t>
            </a:r>
          </a:p>
          <a:p>
            <a:pPr lvl="0"/>
            <a:r>
              <a:rPr lang="en-US" dirty="0"/>
              <a:t>Note(s):</a:t>
            </a:r>
          </a:p>
          <a:p>
            <a:pPr lvl="0"/>
            <a:r>
              <a:rPr lang="en-US" dirty="0"/>
              <a:t>Source(s):</a:t>
            </a:r>
          </a:p>
          <a:p>
            <a:pPr lvl="0"/>
            <a:r>
              <a:rPr lang="en-US" dirty="0"/>
              <a:t>Spreadsheet file path:</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5958" name="Rectangle 6"/>
          <p:cNvSpPr>
            <a:spLocks noGrp="1" noChangeArrowheads="1"/>
          </p:cNvSpPr>
          <p:nvPr>
            <p:ph type="ftr" sz="quarter" idx="4"/>
          </p:nvPr>
        </p:nvSpPr>
        <p:spPr bwMode="auto">
          <a:xfrm>
            <a:off x="0" y="9440305"/>
            <a:ext cx="2950529" cy="497444"/>
          </a:xfrm>
          <a:prstGeom prst="rect">
            <a:avLst/>
          </a:prstGeom>
          <a:noFill/>
          <a:ln w="9525">
            <a:noFill/>
            <a:miter lim="800000"/>
            <a:headEnd/>
            <a:tailEnd/>
          </a:ln>
          <a:effectLst/>
        </p:spPr>
        <p:txBody>
          <a:bodyPr vert="horz" wrap="square" lIns="91524" tIns="45762" rIns="91524" bIns="45762" numCol="1" anchor="b" anchorCtr="0" compatLnSpc="1">
            <a:prstTxWarp prst="textNoShape">
              <a:avLst/>
            </a:prstTxWarp>
          </a:bodyPr>
          <a:lstStyle>
            <a:lvl1pPr>
              <a:defRPr sz="1200"/>
            </a:lvl1pPr>
          </a:lstStyle>
          <a:p>
            <a:endParaRPr lang="en-US"/>
          </a:p>
        </p:txBody>
      </p:sp>
      <p:sp>
        <p:nvSpPr>
          <p:cNvPr id="125959" name="Rectangle 7"/>
          <p:cNvSpPr>
            <a:spLocks noGrp="1" noChangeArrowheads="1"/>
          </p:cNvSpPr>
          <p:nvPr>
            <p:ph type="sldNum" sz="quarter" idx="5"/>
          </p:nvPr>
        </p:nvSpPr>
        <p:spPr bwMode="auto">
          <a:xfrm>
            <a:off x="3855085" y="9440305"/>
            <a:ext cx="2950529" cy="497444"/>
          </a:xfrm>
          <a:prstGeom prst="rect">
            <a:avLst/>
          </a:prstGeom>
          <a:noFill/>
          <a:ln w="9525">
            <a:noFill/>
            <a:miter lim="800000"/>
            <a:headEnd/>
            <a:tailEnd/>
          </a:ln>
          <a:effectLst/>
        </p:spPr>
        <p:txBody>
          <a:bodyPr vert="horz" wrap="square" lIns="91524" tIns="45762" rIns="91524" bIns="45762" numCol="1" anchor="b" anchorCtr="0" compatLnSpc="1">
            <a:prstTxWarp prst="textNoShape">
              <a:avLst/>
            </a:prstTxWarp>
          </a:bodyPr>
          <a:lstStyle>
            <a:lvl1pPr algn="r">
              <a:defRPr sz="1200"/>
            </a:lvl1pPr>
          </a:lstStyle>
          <a:p>
            <a:fld id="{EE67FFEB-41A8-4E33-A442-87C345D03039}" type="slidenum">
              <a:rPr lang="en-US"/>
              <a:pPr/>
              <a:t>‹#›</a:t>
            </a:fld>
            <a:endParaRPr lang="en-US"/>
          </a:p>
        </p:txBody>
      </p:sp>
    </p:spTree>
    <p:extLst>
      <p:ext uri="{BB962C8B-B14F-4D97-AF65-F5344CB8AC3E}">
        <p14:creationId xmlns:p14="http://schemas.microsoft.com/office/powerpoint/2010/main" val="20997293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baseline="0">
        <a:solidFill>
          <a:schemeClr val="tx1"/>
        </a:solidFill>
        <a:latin typeface="Arial" charset="0"/>
        <a:ea typeface="ＭＳ Ｐゴシック" pitchFamily="34"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5588" y="746125"/>
            <a:ext cx="7319963" cy="3725863"/>
          </a:xfrm>
        </p:spPr>
      </p:sp>
      <p:sp>
        <p:nvSpPr>
          <p:cNvPr id="3" name="Notes Placeholder 2"/>
          <p:cNvSpPr>
            <a:spLocks noGrp="1"/>
          </p:cNvSpPr>
          <p:nvPr>
            <p:ph type="body" idx="1"/>
          </p:nvPr>
        </p:nvSpPr>
        <p:spPr/>
        <p:txBody>
          <a:bodyPr/>
          <a:lstStyle/>
          <a:p>
            <a:pPr defTabSz="915259">
              <a:defRPr/>
            </a:pPr>
            <a:r>
              <a:rPr lang="en-AU" dirty="0">
                <a:latin typeface="Arial"/>
                <a:cs typeface="Arial"/>
              </a:rPr>
              <a:t>Chart 8</a:t>
            </a:r>
          </a:p>
          <a:p>
            <a:pPr defTabSz="915259">
              <a:defRPr/>
            </a:pPr>
            <a:endParaRPr lang="en-AU" dirty="0">
              <a:latin typeface="Arial"/>
              <a:cs typeface="Arial"/>
            </a:endParaRPr>
          </a:p>
          <a:p>
            <a:pPr defTabSz="915259">
              <a:defRPr/>
            </a:pPr>
            <a:r>
              <a:rPr lang="en-AU" dirty="0">
                <a:latin typeface="Arial"/>
                <a:cs typeface="Arial"/>
              </a:rPr>
              <a:t>Title: </a:t>
            </a:r>
            <a:r>
              <a:rPr lang="en-AU" sz="1200" kern="1200" baseline="0" dirty="0">
                <a:solidFill>
                  <a:schemeClr val="tx1"/>
                </a:solidFill>
                <a:effectLst/>
                <a:latin typeface="Arial" charset="0"/>
                <a:ea typeface="ＭＳ Ｐゴシック" pitchFamily="34" charset="-128"/>
                <a:cs typeface="+mn-cs"/>
              </a:rPr>
              <a:t>Cost outcomes are less extreme across a portfolio of projects than on any individual project</a:t>
            </a:r>
          </a:p>
          <a:p>
            <a:pPr defTabSz="915259">
              <a:defRPr/>
            </a:pPr>
            <a:r>
              <a:rPr lang="en-AU" sz="1200" kern="1200" baseline="0" dirty="0">
                <a:solidFill>
                  <a:schemeClr val="tx1"/>
                </a:solidFill>
                <a:effectLst/>
                <a:latin typeface="Arial" charset="0"/>
                <a:ea typeface="ＭＳ Ｐゴシック" pitchFamily="34" charset="-128"/>
                <a:cs typeface="+mn-cs"/>
              </a:rPr>
              <a:t>Subtitle: </a:t>
            </a:r>
            <a:r>
              <a:rPr lang="en-US" sz="1200" kern="1200" baseline="0" dirty="0">
                <a:solidFill>
                  <a:schemeClr val="tx1"/>
                </a:solidFill>
                <a:effectLst/>
                <a:latin typeface="Arial" charset="0"/>
                <a:ea typeface="ＭＳ Ｐゴシック" pitchFamily="34" charset="-128"/>
                <a:cs typeface="+mn-cs"/>
              </a:rPr>
              <a:t>Average probability distribution of final project costs as a proportion of initial project costs for individual projects and the aggregate probability distribution of Australia’s final transport infrastructure expenditure over 2000 – 2015 as a proportion of initial investment intentions, per cent </a:t>
            </a:r>
            <a:endParaRPr lang="en-US" dirty="0">
              <a:latin typeface="Arial"/>
              <a:cs typeface="Arial"/>
            </a:endParaRPr>
          </a:p>
          <a:p>
            <a:pPr defTabSz="915259">
              <a:defRPr/>
            </a:pPr>
            <a:endParaRPr lang="en-US" dirty="0">
              <a:latin typeface="Arial"/>
              <a:cs typeface="Arial"/>
            </a:endParaRPr>
          </a:p>
          <a:p>
            <a:r>
              <a:rPr lang="en-AU" sz="1200" i="1" kern="1200" baseline="0" dirty="0">
                <a:solidFill>
                  <a:schemeClr val="tx1"/>
                </a:solidFill>
                <a:effectLst/>
                <a:latin typeface="Arial" charset="0"/>
                <a:ea typeface="ＭＳ Ｐゴシック" pitchFamily="34" charset="-128"/>
                <a:cs typeface="+mn-cs"/>
              </a:rPr>
              <a:t>Notes: This figure is a graphical representation of the </a:t>
            </a:r>
            <a:r>
              <a:rPr lang="en-AU" sz="1200" i="1" kern="1200" baseline="0" dirty="0" err="1">
                <a:solidFill>
                  <a:schemeClr val="tx1"/>
                </a:solidFill>
                <a:effectLst/>
                <a:latin typeface="Arial" charset="0"/>
                <a:ea typeface="ＭＳ Ｐゴシック" pitchFamily="34" charset="-128"/>
                <a:cs typeface="+mn-cs"/>
              </a:rPr>
              <a:t>Linberg</a:t>
            </a:r>
            <a:r>
              <a:rPr lang="en-AU" sz="1200" i="1" kern="1200" baseline="0" dirty="0">
                <a:solidFill>
                  <a:schemeClr val="tx1"/>
                </a:solidFill>
                <a:effectLst/>
                <a:latin typeface="Arial" charset="0"/>
                <a:ea typeface="ＭＳ Ｐゴシック" pitchFamily="34" charset="-128"/>
                <a:cs typeface="+mn-cs"/>
              </a:rPr>
              <a:t>-Levy Central Limit Theorem as it relates to the management of cost overruns. As the sample of infrastructure projects increases, the variance of cost outcomes that could be observed, on average, across the portfolio of projects decreases, and the average cost outcome across the portfolio converges to the expected value of cost overruns for any individual project. For this reason, the individual project and portfolio level probability distributions share the same expected value, but the latter distribution has a smaller spread </a:t>
            </a:r>
            <a:r>
              <a:rPr lang="en-AU" sz="1200" i="1" u="none" kern="1200" baseline="0" dirty="0">
                <a:solidFill>
                  <a:schemeClr val="tx1"/>
                </a:solidFill>
                <a:effectLst/>
                <a:latin typeface="Arial" charset="0"/>
                <a:ea typeface="ＭＳ Ｐゴシック" pitchFamily="34" charset="-128"/>
                <a:cs typeface="+mn-cs"/>
              </a:rPr>
              <a:t>and is symmetrical. Both distributions share the same expected value.</a:t>
            </a:r>
          </a:p>
          <a:p>
            <a:endParaRPr lang="en-AU" sz="1200" i="1" u="none" kern="1200" baseline="0" dirty="0">
              <a:solidFill>
                <a:schemeClr val="tx1"/>
              </a:solidFill>
              <a:effectLst/>
              <a:latin typeface="Arial" charset="0"/>
              <a:ea typeface="ＭＳ Ｐゴシック" pitchFamily="34" charset="-128"/>
              <a:cs typeface="+mn-cs"/>
            </a:endParaRPr>
          </a:p>
          <a:p>
            <a:r>
              <a:rPr lang="en-AU" sz="1200" i="1" u="none" kern="1200" baseline="0" dirty="0">
                <a:solidFill>
                  <a:schemeClr val="tx1"/>
                </a:solidFill>
                <a:effectLst/>
                <a:latin typeface="Arial" charset="0"/>
                <a:ea typeface="ＭＳ Ｐゴシック" pitchFamily="34" charset="-128"/>
                <a:cs typeface="+mn-cs"/>
              </a:rPr>
              <a:t>This diagram is a stylized representation of the differences between project and portfolio level risks. Figure XX in appendix XX presents the raw data underpinning this comparison. </a:t>
            </a:r>
            <a:endParaRPr lang="en-AU" sz="1200" i="1" kern="1200" baseline="0" dirty="0">
              <a:solidFill>
                <a:schemeClr val="tx1"/>
              </a:solidFill>
              <a:effectLst/>
              <a:latin typeface="Arial" charset="0"/>
              <a:ea typeface="ＭＳ Ｐゴシック" pitchFamily="34" charset="-128"/>
              <a:cs typeface="+mn-cs"/>
            </a:endParaRPr>
          </a:p>
          <a:p>
            <a:endParaRPr lang="en-AU" sz="1200" i="1" kern="1200" baseline="0" dirty="0">
              <a:solidFill>
                <a:schemeClr val="tx1"/>
              </a:solidFill>
              <a:effectLst/>
              <a:latin typeface="Arial" charset="0"/>
              <a:ea typeface="ＭＳ Ｐゴシック" pitchFamily="34" charset="-128"/>
              <a:cs typeface="+mn-cs"/>
            </a:endParaRPr>
          </a:p>
          <a:p>
            <a:r>
              <a:rPr lang="en-AU" sz="1200" i="1" kern="1200" baseline="0" dirty="0">
                <a:solidFill>
                  <a:schemeClr val="tx1"/>
                </a:solidFill>
                <a:effectLst/>
                <a:latin typeface="Arial" charset="0"/>
                <a:ea typeface="ＭＳ Ｐゴシック" pitchFamily="34" charset="-128"/>
                <a:cs typeface="+mn-cs"/>
              </a:rPr>
              <a:t>Source:</a:t>
            </a:r>
            <a:endParaRPr lang="en-US" dirty="0">
              <a:latin typeface="Arial"/>
              <a:cs typeface="Arial"/>
            </a:endParaRPr>
          </a:p>
        </p:txBody>
      </p:sp>
      <p:sp>
        <p:nvSpPr>
          <p:cNvPr id="4" name="Slide Number Placeholder 3"/>
          <p:cNvSpPr>
            <a:spLocks noGrp="1"/>
          </p:cNvSpPr>
          <p:nvPr>
            <p:ph type="sldNum" sz="quarter" idx="10"/>
          </p:nvPr>
        </p:nvSpPr>
        <p:spPr/>
        <p:txBody>
          <a:bodyPr/>
          <a:lstStyle/>
          <a:p>
            <a:fld id="{EE67FFEB-41A8-4E33-A442-87C345D03039}" type="slidenum">
              <a:rPr lang="en-US" smtClean="0"/>
              <a:pPr/>
              <a:t>5</a:t>
            </a:fld>
            <a:endParaRPr lang="en-US"/>
          </a:p>
        </p:txBody>
      </p:sp>
    </p:spTree>
    <p:extLst>
      <p:ext uri="{BB962C8B-B14F-4D97-AF65-F5344CB8AC3E}">
        <p14:creationId xmlns:p14="http://schemas.microsoft.com/office/powerpoint/2010/main" val="2918807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928820" y="2361481"/>
            <a:ext cx="7345363" cy="448028"/>
          </a:xfrm>
          <a:prstGeom prst="rect">
            <a:avLst/>
          </a:prstGeom>
        </p:spPr>
        <p:txBody>
          <a:bodyPr/>
          <a:lstStyle>
            <a:lvl1pPr algn="r">
              <a:defRPr sz="4000"/>
            </a:lvl1pPr>
          </a:lstStyle>
          <a:p>
            <a:r>
              <a:rPr lang="en-US"/>
              <a:t>Click to edit Master title style</a:t>
            </a:r>
            <a:endParaRPr lang="en-AU"/>
          </a:p>
        </p:txBody>
      </p:sp>
      <p:sp>
        <p:nvSpPr>
          <p:cNvPr id="133123" name="Rectangle 3"/>
          <p:cNvSpPr>
            <a:spLocks noGrp="1" noChangeArrowheads="1"/>
          </p:cNvSpPr>
          <p:nvPr>
            <p:ph type="subTitle" idx="1"/>
          </p:nvPr>
        </p:nvSpPr>
        <p:spPr>
          <a:xfrm>
            <a:off x="1928820" y="3017194"/>
            <a:ext cx="7345363" cy="268350"/>
          </a:xfrm>
          <a:prstGeom prst="rect">
            <a:avLst/>
          </a:prstGeom>
        </p:spPr>
        <p:txBody>
          <a:bodyPr/>
          <a:lstStyle>
            <a:lvl1pPr algn="r">
              <a:defRPr sz="2400"/>
            </a:lvl1pPr>
          </a:lstStyle>
          <a:p>
            <a:r>
              <a:rPr lang="en-US"/>
              <a:t>Click to edit Master subtitle style</a:t>
            </a:r>
            <a:endParaRPr lang="en-AU"/>
          </a:p>
        </p:txBody>
      </p:sp>
      <p:sp>
        <p:nvSpPr>
          <p:cNvPr id="133124" name="Rectangle 4"/>
          <p:cNvSpPr>
            <a:spLocks noGrp="1" noChangeArrowheads="1"/>
          </p:cNvSpPr>
          <p:nvPr>
            <p:ph type="dt" sz="half" idx="2"/>
          </p:nvPr>
        </p:nvSpPr>
        <p:spPr bwMode="auto">
          <a:xfrm>
            <a:off x="495300" y="4589952"/>
            <a:ext cx="2311400" cy="35002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US">
              <a:solidFill>
                <a:srgbClr val="000000"/>
              </a:solidFill>
            </a:endParaRPr>
          </a:p>
        </p:txBody>
      </p:sp>
      <p:sp>
        <p:nvSpPr>
          <p:cNvPr id="133125" name="Rectangle 5"/>
          <p:cNvSpPr>
            <a:spLocks noGrp="1" noChangeArrowheads="1"/>
          </p:cNvSpPr>
          <p:nvPr>
            <p:ph type="ftr" sz="quarter" idx="3"/>
          </p:nvPr>
        </p:nvSpPr>
        <p:spPr bwMode="auto">
          <a:xfrm>
            <a:off x="3384550" y="4589952"/>
            <a:ext cx="3136900" cy="35002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endParaRPr lang="en-US">
              <a:solidFill>
                <a:srgbClr val="000000"/>
              </a:solidFill>
            </a:endParaRPr>
          </a:p>
        </p:txBody>
      </p:sp>
      <p:sp>
        <p:nvSpPr>
          <p:cNvPr id="133126" name="Rectangle 6"/>
          <p:cNvSpPr>
            <a:spLocks noGrp="1" noChangeArrowheads="1"/>
          </p:cNvSpPr>
          <p:nvPr>
            <p:ph type="sldNum" sz="quarter" idx="4"/>
          </p:nvPr>
        </p:nvSpPr>
        <p:spPr>
          <a:xfrm>
            <a:off x="7099300" y="4589952"/>
            <a:ext cx="2311400" cy="350022"/>
          </a:xfrm>
          <a:prstGeom prst="rect">
            <a:avLst/>
          </a:prstGeom>
        </p:spPr>
        <p:txBody>
          <a:bodyPr/>
          <a:lstStyle>
            <a:lvl1pPr eaLnBrk="0" hangingPunct="0">
              <a:defRPr sz="1400" i="0"/>
            </a:lvl1pPr>
          </a:lstStyle>
          <a:p>
            <a:fld id="{3E7C0CC8-E12B-4B1E-958E-BC6C5916F62C}" type="slidenum">
              <a:rPr lang="en-US" smtClean="0">
                <a:solidFill>
                  <a:srgbClr val="000000"/>
                </a:solidFill>
              </a:rPr>
              <a:pPr/>
              <a:t>‹#›</a:t>
            </a:fld>
            <a:endParaRPr lang="en-US">
              <a:solidFill>
                <a:srgbClr val="000000"/>
              </a:solidFill>
            </a:endParaRPr>
          </a:p>
        </p:txBody>
      </p:sp>
      <p:pic>
        <p:nvPicPr>
          <p:cNvPr id="133128" name="Picture 8" descr="GrattanLogo"/>
          <p:cNvPicPr>
            <a:picLocks noChangeAspect="1" noChangeArrowheads="1"/>
          </p:cNvPicPr>
          <p:nvPr/>
        </p:nvPicPr>
        <p:blipFill>
          <a:blip r:embed="rId2" cstate="print"/>
          <a:srcRect/>
          <a:stretch>
            <a:fillRect/>
          </a:stretch>
        </p:blipFill>
        <p:spPr bwMode="auto">
          <a:xfrm>
            <a:off x="5024438" y="721045"/>
            <a:ext cx="4249738" cy="79455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396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1850" y="335113"/>
            <a:ext cx="6913563" cy="339266"/>
          </a:xfrm>
          <a:prstGeom prst="rect">
            <a:avLst/>
          </a:prstGeom>
        </p:spPr>
        <p:txBody>
          <a:bodyPr lIns="91390" tIns="45696" rIns="91390" bIns="45696"/>
          <a:lstStyle>
            <a:lvl1pPr>
              <a:defRPr/>
            </a:lvl1pPr>
          </a:lstStyle>
          <a:p>
            <a:r>
              <a:rPr lang="en-US"/>
              <a:t>Click to edit Master title style</a:t>
            </a:r>
            <a:endParaRPr lang="en-AU" dirty="0"/>
          </a:p>
        </p:txBody>
      </p:sp>
      <p:sp>
        <p:nvSpPr>
          <p:cNvPr id="3" name="Content Placeholder 2"/>
          <p:cNvSpPr>
            <a:spLocks noGrp="1"/>
          </p:cNvSpPr>
          <p:nvPr>
            <p:ph idx="1"/>
          </p:nvPr>
        </p:nvSpPr>
        <p:spPr>
          <a:xfrm>
            <a:off x="631850" y="791050"/>
            <a:ext cx="8642349" cy="203545"/>
          </a:xfrm>
          <a:prstGeom prst="rect">
            <a:avLst/>
          </a:prstGeom>
        </p:spPr>
        <p:txBody>
          <a:bodyPr lIns="91390" tIns="45696" rIns="91390" bIns="45696"/>
          <a:lstStyle>
            <a:lvl1pPr>
              <a:defRPr/>
            </a:lvl1pPr>
          </a:lstStyle>
          <a:p>
            <a:pPr lvl="0"/>
            <a:r>
              <a:rPr lang="en-US"/>
              <a:t>Click to edit Master text styles</a:t>
            </a:r>
          </a:p>
        </p:txBody>
      </p:sp>
      <p:sp>
        <p:nvSpPr>
          <p:cNvPr id="4" name="Rectangle 5"/>
          <p:cNvSpPr>
            <a:spLocks noGrp="1" noChangeArrowheads="1"/>
          </p:cNvSpPr>
          <p:nvPr>
            <p:ph type="ftr" sz="quarter" idx="10"/>
          </p:nvPr>
        </p:nvSpPr>
        <p:spPr>
          <a:xfrm>
            <a:off x="582621" y="4601619"/>
            <a:ext cx="8188324" cy="350022"/>
          </a:xfrm>
          <a:prstGeom prst="rect">
            <a:avLst/>
          </a:prstGeom>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23160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704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631837" y="402934"/>
            <a:ext cx="6913563" cy="27144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32768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1485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780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7125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830" y="402934"/>
            <a:ext cx="6913563" cy="271442"/>
          </a:xfrm>
          <a:prstGeom prst="rect">
            <a:avLst/>
          </a:prstGeom>
        </p:spPr>
        <p:txBody>
          <a:bodyPr/>
          <a:lstStyle>
            <a:lvl1pPr>
              <a:defRPr/>
            </a:lvl1pPr>
          </a:lstStyle>
          <a:p>
            <a:r>
              <a:rPr lang="en-US"/>
              <a:t>Stack</a:t>
            </a:r>
            <a:endParaRPr lang="en-AU"/>
          </a:p>
        </p:txBody>
      </p:sp>
      <p:sp>
        <p:nvSpPr>
          <p:cNvPr id="3" name="Content Placeholder 2"/>
          <p:cNvSpPr>
            <a:spLocks noGrp="1"/>
          </p:cNvSpPr>
          <p:nvPr>
            <p:ph idx="1" hasCustomPrompt="1"/>
          </p:nvPr>
        </p:nvSpPr>
        <p:spPr>
          <a:xfrm>
            <a:off x="631825" y="791049"/>
            <a:ext cx="8642350" cy="135721"/>
          </a:xfrm>
          <a:prstGeom prst="rect">
            <a:avLst/>
          </a:prstGeom>
        </p:spPr>
        <p:txBody>
          <a:bodyPr/>
          <a:lstStyle>
            <a:lvl1pPr>
              <a:defRPr/>
            </a:lvl1pPr>
          </a:lstStyle>
          <a:p>
            <a:pPr lvl="0"/>
            <a:r>
              <a:rPr lang="en-AU"/>
              <a:t>stuff</a:t>
            </a:r>
          </a:p>
        </p:txBody>
      </p:sp>
    </p:spTree>
    <p:extLst>
      <p:ext uri="{BB962C8B-B14F-4D97-AF65-F5344CB8AC3E}">
        <p14:creationId xmlns:p14="http://schemas.microsoft.com/office/powerpoint/2010/main" val="17432579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928820" y="2361481"/>
            <a:ext cx="7345363" cy="448028"/>
          </a:xfrm>
          <a:prstGeom prst="rect">
            <a:avLst/>
          </a:prstGeom>
        </p:spPr>
        <p:txBody>
          <a:bodyPr/>
          <a:lstStyle>
            <a:lvl1pPr algn="r">
              <a:defRPr sz="4000"/>
            </a:lvl1pPr>
          </a:lstStyle>
          <a:p>
            <a:r>
              <a:rPr lang="en-US"/>
              <a:t>Click to edit Master title style</a:t>
            </a:r>
            <a:endParaRPr lang="en-AU"/>
          </a:p>
        </p:txBody>
      </p:sp>
      <p:sp>
        <p:nvSpPr>
          <p:cNvPr id="133123" name="Rectangle 3"/>
          <p:cNvSpPr>
            <a:spLocks noGrp="1" noChangeArrowheads="1"/>
          </p:cNvSpPr>
          <p:nvPr>
            <p:ph type="subTitle" idx="1"/>
          </p:nvPr>
        </p:nvSpPr>
        <p:spPr>
          <a:xfrm>
            <a:off x="1928820" y="3017194"/>
            <a:ext cx="7345363" cy="268350"/>
          </a:xfrm>
          <a:prstGeom prst="rect">
            <a:avLst/>
          </a:prstGeom>
        </p:spPr>
        <p:txBody>
          <a:bodyPr/>
          <a:lstStyle>
            <a:lvl1pPr algn="r">
              <a:defRPr sz="2400"/>
            </a:lvl1pPr>
          </a:lstStyle>
          <a:p>
            <a:r>
              <a:rPr lang="en-US"/>
              <a:t>Click to edit Master subtitle style</a:t>
            </a:r>
            <a:endParaRPr lang="en-AU"/>
          </a:p>
        </p:txBody>
      </p:sp>
      <p:sp>
        <p:nvSpPr>
          <p:cNvPr id="133124" name="Rectangle 4"/>
          <p:cNvSpPr>
            <a:spLocks noGrp="1" noChangeArrowheads="1"/>
          </p:cNvSpPr>
          <p:nvPr>
            <p:ph type="dt" sz="half" idx="2"/>
          </p:nvPr>
        </p:nvSpPr>
        <p:spPr bwMode="auto">
          <a:xfrm>
            <a:off x="495300" y="4589952"/>
            <a:ext cx="2311400" cy="35002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US">
              <a:solidFill>
                <a:srgbClr val="000000"/>
              </a:solidFill>
            </a:endParaRPr>
          </a:p>
        </p:txBody>
      </p:sp>
      <p:sp>
        <p:nvSpPr>
          <p:cNvPr id="133125" name="Rectangle 5"/>
          <p:cNvSpPr>
            <a:spLocks noGrp="1" noChangeArrowheads="1"/>
          </p:cNvSpPr>
          <p:nvPr>
            <p:ph type="ftr" sz="quarter" idx="3"/>
          </p:nvPr>
        </p:nvSpPr>
        <p:spPr bwMode="auto">
          <a:xfrm>
            <a:off x="3384550" y="4589952"/>
            <a:ext cx="3136900" cy="35002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endParaRPr lang="en-US">
              <a:solidFill>
                <a:srgbClr val="000000"/>
              </a:solidFill>
            </a:endParaRPr>
          </a:p>
        </p:txBody>
      </p:sp>
      <p:sp>
        <p:nvSpPr>
          <p:cNvPr id="133126" name="Rectangle 6"/>
          <p:cNvSpPr>
            <a:spLocks noGrp="1" noChangeArrowheads="1"/>
          </p:cNvSpPr>
          <p:nvPr>
            <p:ph type="sldNum" sz="quarter" idx="4"/>
          </p:nvPr>
        </p:nvSpPr>
        <p:spPr>
          <a:xfrm>
            <a:off x="7099300" y="4589952"/>
            <a:ext cx="2311400" cy="350022"/>
          </a:xfrm>
          <a:prstGeom prst="rect">
            <a:avLst/>
          </a:prstGeom>
        </p:spPr>
        <p:txBody>
          <a:bodyPr/>
          <a:lstStyle>
            <a:lvl1pPr eaLnBrk="0" hangingPunct="0">
              <a:defRPr sz="1400" i="0"/>
            </a:lvl1pPr>
          </a:lstStyle>
          <a:p>
            <a:fld id="{3E7C0CC8-E12B-4B1E-958E-BC6C5916F62C}" type="slidenum">
              <a:rPr lang="en-US">
                <a:solidFill>
                  <a:srgbClr val="000000"/>
                </a:solidFill>
              </a:rPr>
              <a:pPr/>
              <a:t>‹#›</a:t>
            </a:fld>
            <a:endParaRPr lang="en-US">
              <a:solidFill>
                <a:srgbClr val="000000"/>
              </a:solidFill>
            </a:endParaRPr>
          </a:p>
        </p:txBody>
      </p:sp>
      <p:pic>
        <p:nvPicPr>
          <p:cNvPr id="133128" name="Picture 8" descr="GrattanLogo"/>
          <p:cNvPicPr>
            <a:picLocks noChangeAspect="1" noChangeArrowheads="1"/>
          </p:cNvPicPr>
          <p:nvPr userDrawn="1"/>
        </p:nvPicPr>
        <p:blipFill>
          <a:blip r:embed="rId2" cstate="print"/>
          <a:srcRect/>
          <a:stretch>
            <a:fillRect/>
          </a:stretch>
        </p:blipFill>
        <p:spPr bwMode="auto">
          <a:xfrm>
            <a:off x="5024438" y="721045"/>
            <a:ext cx="4249738" cy="794550"/>
          </a:xfrm>
          <a:prstGeom prst="rect">
            <a:avLst/>
          </a:prstGeom>
          <a:noFill/>
        </p:spPr>
      </p:pic>
    </p:spTree>
    <p:extLst>
      <p:ext uri="{BB962C8B-B14F-4D97-AF65-F5344CB8AC3E}">
        <p14:creationId xmlns:p14="http://schemas.microsoft.com/office/powerpoint/2010/main" val="4224289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734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835" y="472534"/>
            <a:ext cx="6913563" cy="201846"/>
          </a:xfrm>
          <a:prstGeom prst="rect">
            <a:avLst/>
          </a:prstGeom>
        </p:spPr>
        <p:txBody>
          <a:bodyPr/>
          <a:lstStyle>
            <a:lvl1pPr>
              <a:defRPr/>
            </a:lvl1pPr>
          </a:lstStyle>
          <a:p>
            <a:r>
              <a:rPr lang="en-US"/>
              <a:t>Stack</a:t>
            </a:r>
            <a:endParaRPr lang="en-AU"/>
          </a:p>
        </p:txBody>
      </p:sp>
      <p:sp>
        <p:nvSpPr>
          <p:cNvPr id="3" name="Content Placeholder 2"/>
          <p:cNvSpPr>
            <a:spLocks noGrp="1"/>
          </p:cNvSpPr>
          <p:nvPr>
            <p:ph idx="1" hasCustomPrompt="1"/>
          </p:nvPr>
        </p:nvSpPr>
        <p:spPr>
          <a:xfrm>
            <a:off x="631834" y="791049"/>
            <a:ext cx="8642349" cy="135721"/>
          </a:xfrm>
          <a:prstGeom prst="rect">
            <a:avLst/>
          </a:prstGeom>
        </p:spPr>
        <p:txBody>
          <a:bodyPr/>
          <a:lstStyle>
            <a:lvl1pPr>
              <a:defRPr/>
            </a:lvl1pPr>
          </a:lstStyle>
          <a:p>
            <a:pPr lvl="0"/>
            <a:r>
              <a:rPr lang="en-AU"/>
              <a:t>stuff</a:t>
            </a:r>
          </a:p>
        </p:txBody>
      </p:sp>
    </p:spTree>
    <p:extLst>
      <p:ext uri="{BB962C8B-B14F-4D97-AF65-F5344CB8AC3E}">
        <p14:creationId xmlns:p14="http://schemas.microsoft.com/office/powerpoint/2010/main" val="3134553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396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1850" y="85719"/>
            <a:ext cx="6913563" cy="339266"/>
          </a:xfrm>
          <a:prstGeom prst="rect">
            <a:avLst/>
          </a:prstGeom>
        </p:spPr>
        <p:txBody>
          <a:bodyPr lIns="91390" tIns="45696" rIns="91390" bIns="45696"/>
          <a:lstStyle>
            <a:lvl1pPr>
              <a:defRPr/>
            </a:lvl1pPr>
          </a:lstStyle>
          <a:p>
            <a:r>
              <a:rPr lang="en-US"/>
              <a:t>Click to edit Master title style</a:t>
            </a:r>
            <a:endParaRPr lang="en-AU" dirty="0"/>
          </a:p>
        </p:txBody>
      </p:sp>
      <p:sp>
        <p:nvSpPr>
          <p:cNvPr id="3" name="Content Placeholder 2"/>
          <p:cNvSpPr>
            <a:spLocks noGrp="1"/>
          </p:cNvSpPr>
          <p:nvPr>
            <p:ph idx="1"/>
          </p:nvPr>
        </p:nvSpPr>
        <p:spPr>
          <a:xfrm>
            <a:off x="631850" y="509100"/>
            <a:ext cx="8642349" cy="203545"/>
          </a:xfrm>
          <a:prstGeom prst="rect">
            <a:avLst/>
          </a:prstGeom>
        </p:spPr>
        <p:txBody>
          <a:bodyPr lIns="91390" tIns="45696" rIns="91390" bIns="45696"/>
          <a:lstStyle>
            <a:lvl1pPr>
              <a:defRPr/>
            </a:lvl1pPr>
          </a:lstStyle>
          <a:p>
            <a:pPr lvl="0"/>
            <a:r>
              <a:rPr lang="en-US"/>
              <a:t>Click to edit Master text styles</a:t>
            </a:r>
          </a:p>
        </p:txBody>
      </p:sp>
      <p:sp>
        <p:nvSpPr>
          <p:cNvPr id="4" name="Rectangle 5"/>
          <p:cNvSpPr>
            <a:spLocks noGrp="1" noChangeArrowheads="1"/>
          </p:cNvSpPr>
          <p:nvPr>
            <p:ph type="ftr" sz="quarter" idx="10"/>
          </p:nvPr>
        </p:nvSpPr>
        <p:spPr>
          <a:xfrm>
            <a:off x="582621" y="4601619"/>
            <a:ext cx="8188324" cy="350022"/>
          </a:xfrm>
          <a:prstGeom prst="rect">
            <a:avLst/>
          </a:prstGeom>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23160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70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631837" y="402934"/>
            <a:ext cx="6913563" cy="27144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32768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148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712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73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77" r:id="rId5"/>
    <p:sldLayoutId id="2147483678" r:id="rId6"/>
    <p:sldLayoutId id="2147483679" r:id="rId7"/>
    <p:sldLayoutId id="2147483681" r:id="rId8"/>
    <p:sldLayoutId id="2147483669" r:id="rId9"/>
    <p:sldLayoutId id="2147483650" r:id="rId10"/>
    <p:sldLayoutId id="2147483662" r:id="rId11"/>
    <p:sldLayoutId id="2147483665" r:id="rId12"/>
    <p:sldLayoutId id="2147483653" r:id="rId13"/>
    <p:sldLayoutId id="2147483654" r:id="rId14"/>
    <p:sldLayoutId id="2147483655" r:id="rId15"/>
    <p:sldLayoutId id="2147483656" r:id="rId16"/>
    <p:sldLayoutId id="2147483659" r:id="rId17"/>
    <p:sldLayoutId id="2147483686" r:id="rId18"/>
  </p:sldLayoutIdLst>
  <p:hf hdr="0" ftr="0" dt="0"/>
  <p:txStyles>
    <p:title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p:titleStyle>
    <p:body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76364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Lst>
  <p:hf hdr="0" ftr="0" dt="0"/>
  <p:txStyles>
    <p:title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p:titleStyle>
    <p:body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46246324"/>
              </p:ext>
            </p:extLst>
          </p:nvPr>
        </p:nvGraphicFramePr>
        <p:xfrm>
          <a:off x="0" y="-937355"/>
          <a:ext cx="9906000" cy="6750022"/>
        </p:xfrm>
        <a:graphic>
          <a:graphicData uri="http://schemas.openxmlformats.org/drawingml/2006/table">
            <a:tbl>
              <a:tblPr firstRow="1" firstCol="1" bandRow="1">
                <a:tableStyleId>{5C22544A-7EE6-4342-B048-85BDC9FD1C3A}</a:tableStyleId>
              </a:tblPr>
              <a:tblGrid>
                <a:gridCol w="920552">
                  <a:extLst>
                    <a:ext uri="{9D8B030D-6E8A-4147-A177-3AD203B41FA5}">
                      <a16:colId xmlns:a16="http://schemas.microsoft.com/office/drawing/2014/main" xmlns="" val="20000"/>
                    </a:ext>
                  </a:extLst>
                </a:gridCol>
                <a:gridCol w="1800200">
                  <a:extLst>
                    <a:ext uri="{9D8B030D-6E8A-4147-A177-3AD203B41FA5}">
                      <a16:colId xmlns:a16="http://schemas.microsoft.com/office/drawing/2014/main" xmlns="" val="20001"/>
                    </a:ext>
                  </a:extLst>
                </a:gridCol>
                <a:gridCol w="1512168">
                  <a:extLst>
                    <a:ext uri="{9D8B030D-6E8A-4147-A177-3AD203B41FA5}">
                      <a16:colId xmlns:a16="http://schemas.microsoft.com/office/drawing/2014/main" xmlns="" val="20002"/>
                    </a:ext>
                  </a:extLst>
                </a:gridCol>
                <a:gridCol w="1944216">
                  <a:extLst>
                    <a:ext uri="{9D8B030D-6E8A-4147-A177-3AD203B41FA5}">
                      <a16:colId xmlns:a16="http://schemas.microsoft.com/office/drawing/2014/main" xmlns="" val="20003"/>
                    </a:ext>
                  </a:extLst>
                </a:gridCol>
                <a:gridCol w="1728192">
                  <a:extLst>
                    <a:ext uri="{9D8B030D-6E8A-4147-A177-3AD203B41FA5}">
                      <a16:colId xmlns:a16="http://schemas.microsoft.com/office/drawing/2014/main" xmlns="" val="20004"/>
                    </a:ext>
                  </a:extLst>
                </a:gridCol>
                <a:gridCol w="2000672">
                  <a:extLst>
                    <a:ext uri="{9D8B030D-6E8A-4147-A177-3AD203B41FA5}">
                      <a16:colId xmlns:a16="http://schemas.microsoft.com/office/drawing/2014/main" xmlns="" val="20005"/>
                    </a:ext>
                  </a:extLst>
                </a:gridCol>
              </a:tblGrid>
              <a:tr h="359321">
                <a:tc>
                  <a:txBody>
                    <a:bodyPr/>
                    <a:lstStyle/>
                    <a:p>
                      <a:pPr marL="540385" algn="ctr">
                        <a:lnSpc>
                          <a:spcPct val="115000"/>
                        </a:lnSpc>
                        <a:spcBef>
                          <a:spcPts val="100"/>
                        </a:spcBef>
                        <a:spcAft>
                          <a:spcPts val="0"/>
                        </a:spcAft>
                      </a:pPr>
                      <a:r>
                        <a:rPr lang="en-AU" sz="1400" dirty="0">
                          <a:solidFill>
                            <a:schemeClr val="tx1"/>
                          </a:solidFill>
                          <a:effectLst/>
                        </a:rPr>
                        <a:t> </a:t>
                      </a:r>
                      <a:endParaRPr lang="en-AU" sz="1400" dirty="0">
                        <a:solidFill>
                          <a:schemeClr val="tx1"/>
                        </a:solidFill>
                        <a:effectLst/>
                        <a:latin typeface="Arial"/>
                        <a:ea typeface="Times New Roman"/>
                      </a:endParaRPr>
                    </a:p>
                  </a:txBody>
                  <a:tcPr marL="30673" marR="30673" marT="0" marB="0">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539750" marR="0" indent="-539750" algn="ctr" defTabSz="914400" rtl="0" eaLnBrk="1" fontAlgn="auto" latinLnBrk="0" hangingPunct="1">
                        <a:lnSpc>
                          <a:spcPct val="115000"/>
                        </a:lnSpc>
                        <a:spcBef>
                          <a:spcPts val="100"/>
                        </a:spcBef>
                        <a:spcAft>
                          <a:spcPts val="0"/>
                        </a:spcAft>
                        <a:buClrTx/>
                        <a:buSzTx/>
                        <a:buFontTx/>
                        <a:buNone/>
                        <a:tabLst/>
                        <a:defRPr/>
                      </a:pPr>
                      <a:r>
                        <a:rPr lang="en-AU" sz="1600" dirty="0">
                          <a:solidFill>
                            <a:schemeClr val="tx1"/>
                          </a:solidFill>
                          <a:effectLst/>
                        </a:rPr>
                        <a:t>Risk minimisation</a:t>
                      </a:r>
                      <a:endParaRPr lang="en-AU" sz="1600" dirty="0">
                        <a:solidFill>
                          <a:schemeClr val="tx1"/>
                        </a:solidFill>
                        <a:effectLst/>
                        <a:latin typeface="Arial"/>
                        <a:ea typeface="Times New Roman"/>
                      </a:endParaRPr>
                    </a:p>
                  </a:txBody>
                  <a:tcPr marL="30673" marR="30673" marT="0" marB="0">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539750" indent="-539750" algn="ctr">
                        <a:lnSpc>
                          <a:spcPct val="115000"/>
                        </a:lnSpc>
                        <a:spcBef>
                          <a:spcPts val="100"/>
                        </a:spcBef>
                        <a:spcAft>
                          <a:spcPts val="0"/>
                        </a:spcAft>
                      </a:pPr>
                      <a:endParaRPr lang="en-AU" sz="1400" dirty="0">
                        <a:effectLst/>
                        <a:latin typeface="Arial"/>
                        <a:ea typeface="Times New Roman"/>
                      </a:endParaRPr>
                    </a:p>
                  </a:txBody>
                  <a:tcPr marL="30673" marR="30673" marT="0" marB="0"/>
                </a:tc>
                <a:tc>
                  <a:txBody>
                    <a:bodyPr/>
                    <a:lstStyle/>
                    <a:p>
                      <a:pPr marL="539750" marR="0" indent="-539750" algn="ctr" defTabSz="914400" rtl="0" eaLnBrk="1" fontAlgn="auto" latinLnBrk="0" hangingPunct="1">
                        <a:lnSpc>
                          <a:spcPct val="115000"/>
                        </a:lnSpc>
                        <a:spcBef>
                          <a:spcPts val="100"/>
                        </a:spcBef>
                        <a:spcAft>
                          <a:spcPts val="0"/>
                        </a:spcAft>
                        <a:buClrTx/>
                        <a:buSzTx/>
                        <a:buFontTx/>
                        <a:buNone/>
                        <a:tabLst/>
                        <a:defRPr/>
                      </a:pPr>
                      <a:r>
                        <a:rPr lang="en-AU" sz="1600" dirty="0">
                          <a:solidFill>
                            <a:schemeClr val="tx1"/>
                          </a:solidFill>
                          <a:effectLst/>
                        </a:rPr>
                        <a:t>Risk measurement</a:t>
                      </a:r>
                      <a:endParaRPr lang="en-AU" sz="1600" dirty="0">
                        <a:solidFill>
                          <a:schemeClr val="tx1"/>
                        </a:solidFill>
                        <a:effectLst/>
                        <a:latin typeface="Arial"/>
                        <a:ea typeface="Times New Roman"/>
                      </a:endParaRPr>
                    </a:p>
                  </a:txBody>
                  <a:tcPr marL="30673" marR="30673" marT="0" marB="0">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539750" indent="-539750" algn="ctr">
                        <a:lnSpc>
                          <a:spcPct val="115000"/>
                        </a:lnSpc>
                        <a:spcBef>
                          <a:spcPts val="100"/>
                        </a:spcBef>
                        <a:spcAft>
                          <a:spcPts val="0"/>
                        </a:spcAft>
                      </a:pPr>
                      <a:r>
                        <a:rPr lang="en-AU" sz="1600" dirty="0">
                          <a:solidFill>
                            <a:schemeClr val="tx1"/>
                          </a:solidFill>
                          <a:effectLst/>
                        </a:rPr>
                        <a:t>Ongoing risk monitoring</a:t>
                      </a:r>
                      <a:endParaRPr lang="en-AU" sz="1600" dirty="0">
                        <a:solidFill>
                          <a:schemeClr val="tx1"/>
                        </a:solidFill>
                        <a:effectLst/>
                        <a:latin typeface="Arial"/>
                        <a:ea typeface="Times New Roman"/>
                      </a:endParaRPr>
                    </a:p>
                  </a:txBody>
                  <a:tcPr marL="30673" marR="30673" marT="0" marB="0">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AU"/>
                    </a:p>
                  </a:txBody>
                  <a:tcPr/>
                </a:tc>
                <a:extLst>
                  <a:ext uri="{0D108BD9-81ED-4DB2-BD59-A6C34878D82A}">
                    <a16:rowId xmlns:a16="http://schemas.microsoft.com/office/drawing/2014/main" xmlns="" val="10000"/>
                  </a:ext>
                </a:extLst>
              </a:tr>
              <a:tr h="525533">
                <a:tc>
                  <a:txBody>
                    <a:bodyPr/>
                    <a:lstStyle/>
                    <a:p>
                      <a:pPr marL="540385" algn="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15000"/>
                        </a:lnSpc>
                        <a:spcBef>
                          <a:spcPts val="1200"/>
                        </a:spcBef>
                        <a:spcAft>
                          <a:spcPts val="0"/>
                        </a:spcAft>
                      </a:pPr>
                      <a:r>
                        <a:rPr lang="en-AU" sz="1400" dirty="0">
                          <a:solidFill>
                            <a:schemeClr val="tx1"/>
                          </a:solidFill>
                          <a:effectLst/>
                        </a:rPr>
                        <a:t>Mitigate avoidable risks</a:t>
                      </a: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15000"/>
                        </a:lnSpc>
                        <a:spcBef>
                          <a:spcPts val="1200"/>
                        </a:spcBef>
                        <a:spcAft>
                          <a:spcPts val="0"/>
                        </a:spcAft>
                      </a:pPr>
                      <a:r>
                        <a:rPr lang="en-AU" sz="1400" dirty="0">
                          <a:solidFill>
                            <a:schemeClr val="tx1"/>
                          </a:solidFill>
                          <a:effectLst/>
                        </a:rPr>
                        <a:t>Reduce estimation error</a:t>
                      </a: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15000"/>
                        </a:lnSpc>
                        <a:spcBef>
                          <a:spcPts val="1200"/>
                        </a:spcBef>
                        <a:spcAft>
                          <a:spcPts val="0"/>
                        </a:spcAft>
                      </a:pPr>
                      <a:r>
                        <a:rPr lang="en-AU" sz="1400" dirty="0">
                          <a:solidFill>
                            <a:schemeClr val="tx1"/>
                          </a:solidFill>
                          <a:effectLst/>
                        </a:rPr>
                        <a:t>Measure the remaining risk</a:t>
                      </a: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15000"/>
                        </a:lnSpc>
                        <a:spcBef>
                          <a:spcPts val="1200"/>
                        </a:spcBef>
                        <a:spcAft>
                          <a:spcPts val="0"/>
                        </a:spcAft>
                      </a:pPr>
                      <a:r>
                        <a:rPr lang="en-AU" sz="1400" dirty="0">
                          <a:solidFill>
                            <a:schemeClr val="tx1"/>
                          </a:solidFill>
                          <a:effectLst/>
                        </a:rPr>
                        <a:t>Account for risk in investment decisions</a:t>
                      </a: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15000"/>
                        </a:lnSpc>
                        <a:spcBef>
                          <a:spcPts val="1200"/>
                        </a:spcBef>
                        <a:spcAft>
                          <a:spcPts val="0"/>
                        </a:spcAft>
                      </a:pPr>
                      <a:r>
                        <a:rPr lang="en-AU" sz="1400" dirty="0">
                          <a:effectLst/>
                        </a:rPr>
                        <a:t>Manage risk throughout construction</a:t>
                      </a:r>
                      <a:endParaRPr lang="en-AU" sz="1400" dirty="0">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196393">
                <a:tc>
                  <a:txBody>
                    <a:bodyPr/>
                    <a:lstStyle/>
                    <a:p>
                      <a:pPr marL="540385" algn="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xmlns="" val="10002"/>
                  </a:ext>
                </a:extLst>
              </a:tr>
              <a:tr h="936104">
                <a:tc>
                  <a:txBody>
                    <a:bodyPr/>
                    <a:lstStyle/>
                    <a:p>
                      <a:pPr marL="0" indent="0" algn="r">
                        <a:lnSpc>
                          <a:spcPct val="115000"/>
                        </a:lnSpc>
                        <a:spcBef>
                          <a:spcPts val="1200"/>
                        </a:spcBef>
                        <a:spcAft>
                          <a:spcPts val="0"/>
                        </a:spcAft>
                      </a:pPr>
                      <a:r>
                        <a:rPr lang="en-AU" sz="2200" dirty="0">
                          <a:solidFill>
                            <a:schemeClr val="tx1"/>
                          </a:solidFill>
                          <a:effectLst/>
                        </a:rPr>
                        <a:t/>
                      </a:r>
                      <a:br>
                        <a:rPr lang="en-AU" sz="2200" dirty="0">
                          <a:solidFill>
                            <a:schemeClr val="tx1"/>
                          </a:solidFill>
                          <a:effectLst/>
                        </a:rPr>
                      </a:br>
                      <a:r>
                        <a:rPr lang="en-AU" sz="2200" dirty="0" err="1">
                          <a:solidFill>
                            <a:schemeClr val="tx1"/>
                          </a:solidFill>
                          <a:effectLst/>
                        </a:rPr>
                        <a:t>C’wlth</a:t>
                      </a:r>
                      <a:endParaRPr lang="en-AU" sz="2200" dirty="0">
                        <a:solidFill>
                          <a:schemeClr val="tx1"/>
                        </a:solidFill>
                        <a:effectLst/>
                        <a:latin typeface="Arial"/>
                        <a:ea typeface="Times New Roman"/>
                      </a:endParaRPr>
                    </a:p>
                  </a:txBody>
                  <a:tcPr marL="30673" marR="30673" marT="0" marB="0">
                    <a:noFill/>
                  </a:tcPr>
                </a:tc>
                <a:tc rowSpan="6" gridSpan="5">
                  <a:txBody>
                    <a:bodyPr/>
                    <a:lstStyle/>
                    <a:p>
                      <a:pPr marL="540385" algn="l">
                        <a:lnSpc>
                          <a:spcPct val="115000"/>
                        </a:lnSpc>
                        <a:spcBef>
                          <a:spcPts val="200"/>
                        </a:spcBef>
                        <a:spcAft>
                          <a:spcPts val="0"/>
                        </a:spcAft>
                      </a:pPr>
                      <a:endParaRPr lang="en-AU" sz="2200" dirty="0">
                        <a:solidFill>
                          <a:schemeClr val="tx1"/>
                        </a:solidFill>
                        <a:effectLst/>
                        <a:latin typeface="Arial"/>
                        <a:ea typeface="Times New Roman"/>
                      </a:endParaRPr>
                    </a:p>
                  </a:txBody>
                  <a:tcPr marL="30673" marR="30673" marT="0" marB="0">
                    <a:lnB w="28575" cap="flat" cmpd="sng" algn="ctr">
                      <a:solidFill>
                        <a:schemeClr val="tx1"/>
                      </a:solidFill>
                      <a:prstDash val="solid"/>
                      <a:round/>
                      <a:headEnd type="none" w="med" len="med"/>
                      <a:tailEnd type="none" w="med" len="med"/>
                    </a:lnB>
                    <a:noFill/>
                  </a:tcPr>
                </a:tc>
                <a:tc rowSpan="6" hMerge="1">
                  <a:txBody>
                    <a:bodyPr/>
                    <a:lstStyle/>
                    <a:p>
                      <a:endParaRPr lang="en-AU"/>
                    </a:p>
                  </a:txBody>
                  <a:tcPr/>
                </a:tc>
                <a:tc rowSpan="6" hMerge="1">
                  <a:txBody>
                    <a:bodyPr/>
                    <a:lstStyle/>
                    <a:p>
                      <a:endParaRPr lang="en-AU"/>
                    </a:p>
                  </a:txBody>
                  <a:tcPr/>
                </a:tc>
                <a:tc rowSpan="6" hMerge="1">
                  <a:txBody>
                    <a:bodyPr/>
                    <a:lstStyle/>
                    <a:p>
                      <a:endParaRPr lang="en-AU"/>
                    </a:p>
                  </a:txBody>
                  <a:tcPr/>
                </a:tc>
                <a:tc rowSpan="6" hMerge="1">
                  <a:txBody>
                    <a:bodyPr/>
                    <a:lstStyle/>
                    <a:p>
                      <a:endParaRPr lang="en-AU"/>
                    </a:p>
                  </a:txBody>
                  <a:tcPr/>
                </a:tc>
                <a:extLst>
                  <a:ext uri="{0D108BD9-81ED-4DB2-BD59-A6C34878D82A}">
                    <a16:rowId xmlns:a16="http://schemas.microsoft.com/office/drawing/2014/main" xmlns="" val="10003"/>
                  </a:ext>
                </a:extLst>
              </a:tr>
              <a:tr h="936104">
                <a:tc>
                  <a:txBody>
                    <a:bodyPr/>
                    <a:lstStyle/>
                    <a:p>
                      <a:pPr marL="540385" algn="r">
                        <a:lnSpc>
                          <a:spcPct val="115000"/>
                        </a:lnSpc>
                        <a:spcBef>
                          <a:spcPts val="1200"/>
                        </a:spcBef>
                        <a:spcAft>
                          <a:spcPts val="0"/>
                        </a:spcAft>
                      </a:pPr>
                      <a:r>
                        <a:rPr lang="en-AU" sz="2200" dirty="0">
                          <a:solidFill>
                            <a:schemeClr val="tx1"/>
                          </a:solidFill>
                          <a:effectLst/>
                        </a:rPr>
                        <a:t> </a:t>
                      </a:r>
                    </a:p>
                    <a:p>
                      <a:pPr marL="0" indent="0" algn="r">
                        <a:lnSpc>
                          <a:spcPct val="115000"/>
                        </a:lnSpc>
                        <a:spcBef>
                          <a:spcPts val="1200"/>
                        </a:spcBef>
                        <a:spcAft>
                          <a:spcPts val="0"/>
                        </a:spcAft>
                      </a:pPr>
                      <a:r>
                        <a:rPr lang="en-AU" sz="2200" dirty="0">
                          <a:solidFill>
                            <a:schemeClr val="tx1"/>
                          </a:solidFill>
                          <a:effectLst/>
                        </a:rPr>
                        <a:t>NSW</a:t>
                      </a:r>
                      <a:endParaRPr lang="en-AU" sz="2200" dirty="0">
                        <a:solidFill>
                          <a:schemeClr val="tx1"/>
                        </a:solidFill>
                        <a:effectLst/>
                        <a:latin typeface="Arial"/>
                        <a:ea typeface="Times New Roman"/>
                      </a:endParaRPr>
                    </a:p>
                  </a:txBody>
                  <a:tcPr marL="30673" marR="30673" marT="0" marB="0">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a16="http://schemas.microsoft.com/office/drawing/2014/main" xmlns="" val="10004"/>
                  </a:ext>
                </a:extLst>
              </a:tr>
              <a:tr h="1008112">
                <a:tc>
                  <a:txBody>
                    <a:bodyPr/>
                    <a:lstStyle/>
                    <a:p>
                      <a:pPr marL="0" indent="0" algn="r">
                        <a:lnSpc>
                          <a:spcPct val="115000"/>
                        </a:lnSpc>
                        <a:spcBef>
                          <a:spcPts val="1200"/>
                        </a:spcBef>
                        <a:spcAft>
                          <a:spcPts val="0"/>
                        </a:spcAft>
                      </a:pPr>
                      <a:r>
                        <a:rPr lang="en-AU" sz="2200" dirty="0">
                          <a:solidFill>
                            <a:schemeClr val="tx1"/>
                          </a:solidFill>
                          <a:effectLst/>
                        </a:rPr>
                        <a:t/>
                      </a:r>
                      <a:br>
                        <a:rPr lang="en-AU" sz="2200" dirty="0">
                          <a:solidFill>
                            <a:schemeClr val="tx1"/>
                          </a:solidFill>
                          <a:effectLst/>
                        </a:rPr>
                      </a:br>
                      <a:r>
                        <a:rPr lang="en-AU" sz="2200" dirty="0">
                          <a:solidFill>
                            <a:schemeClr val="tx1"/>
                          </a:solidFill>
                          <a:effectLst/>
                        </a:rPr>
                        <a:t>VIC</a:t>
                      </a:r>
                    </a:p>
                    <a:p>
                      <a:pPr marL="540385" algn="ctr">
                        <a:lnSpc>
                          <a:spcPct val="115000"/>
                        </a:lnSpc>
                        <a:spcBef>
                          <a:spcPts val="1200"/>
                        </a:spcBef>
                        <a:spcAft>
                          <a:spcPts val="0"/>
                        </a:spcAft>
                      </a:pPr>
                      <a:r>
                        <a:rPr lang="en-AU" sz="2200" dirty="0">
                          <a:solidFill>
                            <a:schemeClr val="tx1"/>
                          </a:solidFill>
                          <a:effectLst/>
                        </a:rPr>
                        <a:t> </a:t>
                      </a:r>
                      <a:endParaRPr lang="en-AU" sz="2200" dirty="0">
                        <a:solidFill>
                          <a:schemeClr val="tx1"/>
                        </a:solidFill>
                        <a:effectLst/>
                        <a:latin typeface="Arial"/>
                        <a:ea typeface="Times New Roman"/>
                      </a:endParaRPr>
                    </a:p>
                  </a:txBody>
                  <a:tcPr marL="30673" marR="30673" marT="0" marB="0">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a16="http://schemas.microsoft.com/office/drawing/2014/main" xmlns="" val="10005"/>
                  </a:ext>
                </a:extLst>
              </a:tr>
              <a:tr h="864096">
                <a:tc>
                  <a:txBody>
                    <a:bodyPr/>
                    <a:lstStyle/>
                    <a:p>
                      <a:pPr marL="0" indent="0" algn="r">
                        <a:lnSpc>
                          <a:spcPct val="115000"/>
                        </a:lnSpc>
                        <a:spcBef>
                          <a:spcPts val="1200"/>
                        </a:spcBef>
                        <a:spcAft>
                          <a:spcPts val="0"/>
                        </a:spcAft>
                      </a:pPr>
                      <a:r>
                        <a:rPr lang="en-AU" sz="2200" dirty="0">
                          <a:solidFill>
                            <a:schemeClr val="tx1"/>
                          </a:solidFill>
                          <a:effectLst/>
                        </a:rPr>
                        <a:t>QLD</a:t>
                      </a:r>
                      <a:endParaRPr lang="en-AU" sz="2200" dirty="0">
                        <a:solidFill>
                          <a:schemeClr val="tx1"/>
                        </a:solidFill>
                        <a:effectLst/>
                        <a:latin typeface="Arial"/>
                        <a:ea typeface="Times New Roman"/>
                      </a:endParaRPr>
                    </a:p>
                  </a:txBody>
                  <a:tcPr marL="30673" marR="30673" marT="0" marB="0">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a16="http://schemas.microsoft.com/office/drawing/2014/main" xmlns="" val="10006"/>
                  </a:ext>
                </a:extLst>
              </a:tr>
              <a:tr h="792088">
                <a:tc>
                  <a:txBody>
                    <a:bodyPr/>
                    <a:lstStyle/>
                    <a:p>
                      <a:pPr marL="540385" algn="r">
                        <a:lnSpc>
                          <a:spcPct val="115000"/>
                        </a:lnSpc>
                        <a:spcBef>
                          <a:spcPts val="1200"/>
                        </a:spcBef>
                        <a:spcAft>
                          <a:spcPts val="0"/>
                        </a:spcAft>
                      </a:pPr>
                      <a:r>
                        <a:rPr lang="en-AU" sz="2200" dirty="0">
                          <a:solidFill>
                            <a:schemeClr val="tx1"/>
                          </a:solidFill>
                          <a:effectLst/>
                        </a:rPr>
                        <a:t>WA</a:t>
                      </a:r>
                      <a:endParaRPr lang="en-AU" sz="2200" dirty="0">
                        <a:solidFill>
                          <a:schemeClr val="tx1"/>
                        </a:solidFill>
                        <a:effectLst/>
                        <a:latin typeface="Arial"/>
                        <a:ea typeface="Times New Roman"/>
                      </a:endParaRPr>
                    </a:p>
                  </a:txBody>
                  <a:tcPr marL="30673" marR="30673" marT="0" marB="0">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a16="http://schemas.microsoft.com/office/drawing/2014/main" xmlns="" val="10007"/>
                  </a:ext>
                </a:extLst>
              </a:tr>
              <a:tr h="815125">
                <a:tc>
                  <a:txBody>
                    <a:bodyPr/>
                    <a:lstStyle/>
                    <a:p>
                      <a:pPr marL="0" indent="0" algn="r">
                        <a:lnSpc>
                          <a:spcPct val="115000"/>
                        </a:lnSpc>
                        <a:spcBef>
                          <a:spcPts val="1200"/>
                        </a:spcBef>
                        <a:spcAft>
                          <a:spcPts val="0"/>
                        </a:spcAft>
                      </a:pPr>
                      <a:r>
                        <a:rPr lang="en-AU" sz="2200" dirty="0">
                          <a:solidFill>
                            <a:schemeClr val="tx1"/>
                          </a:solidFill>
                          <a:effectLst/>
                        </a:rPr>
                        <a:t/>
                      </a:r>
                      <a:br>
                        <a:rPr lang="en-AU" sz="2200" dirty="0">
                          <a:solidFill>
                            <a:schemeClr val="tx1"/>
                          </a:solidFill>
                          <a:effectLst/>
                        </a:rPr>
                      </a:br>
                      <a:r>
                        <a:rPr lang="en-AU" sz="2200" dirty="0">
                          <a:solidFill>
                            <a:schemeClr val="tx1"/>
                          </a:solidFill>
                          <a:effectLst/>
                        </a:rPr>
                        <a:t>SA</a:t>
                      </a:r>
                      <a:endParaRPr lang="en-AU" sz="2200" dirty="0">
                        <a:solidFill>
                          <a:schemeClr val="tx1"/>
                        </a:solidFill>
                        <a:effectLst/>
                        <a:latin typeface="Arial"/>
                        <a:ea typeface="Times New Roman"/>
                      </a:endParaRPr>
                    </a:p>
                  </a:txBody>
                  <a:tcPr marL="30673" marR="30673" marT="0" marB="0">
                    <a:lnB w="28575" cap="flat" cmpd="sng" algn="ctr">
                      <a:solidFill>
                        <a:schemeClr val="tx1"/>
                      </a:solidFill>
                      <a:prstDash val="solid"/>
                      <a:round/>
                      <a:headEnd type="none" w="med" len="med"/>
                      <a:tailEnd type="none" w="med" len="med"/>
                    </a:lnB>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a16="http://schemas.microsoft.com/office/drawing/2014/main" xmlns="" val="10008"/>
                  </a:ext>
                </a:extLst>
              </a:tr>
            </a:tbl>
          </a:graphicData>
        </a:graphic>
      </p:graphicFrame>
      <p:pic>
        <p:nvPicPr>
          <p:cNvPr id="102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279" y="71885"/>
            <a:ext cx="8939595" cy="5316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242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18490160"/>
              </p:ext>
            </p:extLst>
          </p:nvPr>
        </p:nvGraphicFramePr>
        <p:xfrm>
          <a:off x="-15552" y="1512044"/>
          <a:ext cx="9921553" cy="1872208"/>
        </p:xfrm>
        <a:graphic>
          <a:graphicData uri="http://schemas.openxmlformats.org/drawingml/2006/table">
            <a:tbl>
              <a:tblPr firstRow="1" firstCol="1" bandRow="1"/>
              <a:tblGrid>
                <a:gridCol w="1584176">
                  <a:extLst>
                    <a:ext uri="{9D8B030D-6E8A-4147-A177-3AD203B41FA5}">
                      <a16:colId xmlns:a16="http://schemas.microsoft.com/office/drawing/2014/main" xmlns="" val="20000"/>
                    </a:ext>
                  </a:extLst>
                </a:gridCol>
                <a:gridCol w="1890881">
                  <a:extLst>
                    <a:ext uri="{9D8B030D-6E8A-4147-A177-3AD203B41FA5}">
                      <a16:colId xmlns:a16="http://schemas.microsoft.com/office/drawing/2014/main" xmlns="" val="20001"/>
                    </a:ext>
                  </a:extLst>
                </a:gridCol>
                <a:gridCol w="1937289">
                  <a:extLst>
                    <a:ext uri="{9D8B030D-6E8A-4147-A177-3AD203B41FA5}">
                      <a16:colId xmlns:a16="http://schemas.microsoft.com/office/drawing/2014/main" xmlns="" val="20002"/>
                    </a:ext>
                  </a:extLst>
                </a:gridCol>
                <a:gridCol w="1937289">
                  <a:extLst>
                    <a:ext uri="{9D8B030D-6E8A-4147-A177-3AD203B41FA5}">
                      <a16:colId xmlns:a16="http://schemas.microsoft.com/office/drawing/2014/main" xmlns="" val="20003"/>
                    </a:ext>
                  </a:extLst>
                </a:gridCol>
                <a:gridCol w="2571918">
                  <a:extLst>
                    <a:ext uri="{9D8B030D-6E8A-4147-A177-3AD203B41FA5}">
                      <a16:colId xmlns:a16="http://schemas.microsoft.com/office/drawing/2014/main" xmlns="" val="20004"/>
                    </a:ext>
                  </a:extLst>
                </a:gridCol>
              </a:tblGrid>
              <a:tr h="295757">
                <a:tc>
                  <a:txBody>
                    <a:bodyPr/>
                    <a:lstStyle/>
                    <a:p>
                      <a:pPr marL="540385" algn="r">
                        <a:spcBef>
                          <a:spcPts val="1200"/>
                        </a:spcBef>
                        <a:spcAft>
                          <a:spcPts val="0"/>
                        </a:spcAft>
                      </a:pPr>
                      <a:r>
                        <a:rPr lang="en-AU" sz="1200" b="1" dirty="0">
                          <a:effectLst/>
                          <a:latin typeface="Arial"/>
                          <a:ea typeface="Calibri"/>
                        </a:rPr>
                        <a:t> </a:t>
                      </a:r>
                      <a:endParaRPr lang="en-AU" sz="1200" dirty="0">
                        <a:effectLst/>
                        <a:latin typeface="Arial"/>
                        <a:ea typeface="Times New Roman"/>
                      </a:endParaRPr>
                    </a:p>
                  </a:txBody>
                  <a:tcPr marL="68580" marR="68580" marT="0" marB="0" anchor="b">
                    <a:lnL>
                      <a:noFill/>
                    </a:lnL>
                    <a:lnR>
                      <a:noFill/>
                    </a:lnR>
                    <a:lnT>
                      <a:noFill/>
                    </a:lnT>
                    <a:lnB w="28575" cap="flat" cmpd="sng" algn="ctr">
                      <a:solidFill>
                        <a:schemeClr val="tx1"/>
                      </a:solidFill>
                      <a:prstDash val="solid"/>
                      <a:round/>
                      <a:headEnd type="none" w="med" len="med"/>
                      <a:tailEnd type="none" w="med" len="med"/>
                    </a:lnB>
                  </a:tcPr>
                </a:tc>
                <a:tc>
                  <a:txBody>
                    <a:bodyPr/>
                    <a:lstStyle/>
                    <a:p>
                      <a:pPr marL="0" indent="0" algn="ctr">
                        <a:spcBef>
                          <a:spcPts val="1200"/>
                        </a:spcBef>
                        <a:spcAft>
                          <a:spcPts val="0"/>
                        </a:spcAft>
                      </a:pPr>
                      <a:r>
                        <a:rPr lang="en-AU" sz="1200" b="1" dirty="0">
                          <a:effectLst/>
                          <a:latin typeface="Arial"/>
                          <a:ea typeface="Calibri"/>
                        </a:rPr>
                        <a:t>Expected value</a:t>
                      </a:r>
                      <a:endParaRPr lang="en-AU" sz="1200" dirty="0">
                        <a:effectLst/>
                        <a:latin typeface="Arial"/>
                        <a:ea typeface="Times New Roman"/>
                      </a:endParaRPr>
                    </a:p>
                  </a:txBody>
                  <a:tcPr marL="68580" marR="68580" marT="0" marB="0" anchor="b">
                    <a:lnL>
                      <a:noFill/>
                    </a:lnL>
                    <a:lnR>
                      <a:noFill/>
                    </a:lnR>
                    <a:lnT>
                      <a:noFill/>
                    </a:lnT>
                    <a:lnB w="28575" cap="flat" cmpd="sng" algn="ctr">
                      <a:solidFill>
                        <a:schemeClr val="tx1"/>
                      </a:solidFill>
                      <a:prstDash val="solid"/>
                      <a:round/>
                      <a:headEnd type="none" w="med" len="med"/>
                      <a:tailEnd type="none" w="med" len="med"/>
                    </a:lnB>
                  </a:tcPr>
                </a:tc>
                <a:tc>
                  <a:txBody>
                    <a:bodyPr/>
                    <a:lstStyle/>
                    <a:p>
                      <a:pPr marL="0" indent="0" algn="ctr">
                        <a:spcBef>
                          <a:spcPts val="1200"/>
                        </a:spcBef>
                        <a:spcAft>
                          <a:spcPts val="0"/>
                        </a:spcAft>
                      </a:pPr>
                      <a:r>
                        <a:rPr lang="en-AU" sz="1200" b="1" dirty="0">
                          <a:effectLst/>
                          <a:latin typeface="Arial"/>
                          <a:ea typeface="Calibri"/>
                        </a:rPr>
                        <a:t>Sensitivity analysis</a:t>
                      </a:r>
                      <a:endParaRPr lang="en-AU" sz="1200" dirty="0">
                        <a:effectLst/>
                        <a:latin typeface="Arial"/>
                        <a:ea typeface="Times New Roman"/>
                      </a:endParaRPr>
                    </a:p>
                  </a:txBody>
                  <a:tcPr marL="68580" marR="68580" marT="0" marB="0" anchor="b">
                    <a:lnL>
                      <a:noFill/>
                    </a:lnL>
                    <a:lnR>
                      <a:noFill/>
                    </a:lnR>
                    <a:lnT>
                      <a:noFill/>
                    </a:lnT>
                    <a:lnB w="28575" cap="flat" cmpd="sng" algn="ctr">
                      <a:solidFill>
                        <a:schemeClr val="tx1"/>
                      </a:solidFill>
                      <a:prstDash val="solid"/>
                      <a:round/>
                      <a:headEnd type="none" w="med" len="med"/>
                      <a:tailEnd type="none" w="med" len="med"/>
                    </a:lnB>
                  </a:tcPr>
                </a:tc>
                <a:tc>
                  <a:txBody>
                    <a:bodyPr/>
                    <a:lstStyle/>
                    <a:p>
                      <a:pPr marL="0" indent="0" algn="ctr">
                        <a:spcBef>
                          <a:spcPts val="1200"/>
                        </a:spcBef>
                        <a:spcAft>
                          <a:spcPts val="0"/>
                        </a:spcAft>
                      </a:pPr>
                      <a:r>
                        <a:rPr lang="en-AU" sz="1200" b="1" dirty="0">
                          <a:effectLst/>
                          <a:latin typeface="Arial"/>
                          <a:ea typeface="Calibri"/>
                        </a:rPr>
                        <a:t>Probability pricing</a:t>
                      </a:r>
                      <a:endParaRPr lang="en-AU" sz="1200" dirty="0">
                        <a:effectLst/>
                        <a:latin typeface="Arial"/>
                        <a:ea typeface="Times New Roman"/>
                      </a:endParaRPr>
                    </a:p>
                  </a:txBody>
                  <a:tcPr marL="68580" marR="68580" marT="0" marB="0" anchor="b">
                    <a:lnL>
                      <a:noFill/>
                    </a:lnL>
                    <a:lnR>
                      <a:noFill/>
                    </a:lnR>
                    <a:lnT>
                      <a:noFill/>
                    </a:lnT>
                    <a:lnB w="28575" cap="flat" cmpd="sng" algn="ctr">
                      <a:solidFill>
                        <a:schemeClr val="tx1"/>
                      </a:solidFill>
                      <a:prstDash val="solid"/>
                      <a:round/>
                      <a:headEnd type="none" w="med" len="med"/>
                      <a:tailEnd type="none" w="med" len="med"/>
                    </a:lnB>
                  </a:tcPr>
                </a:tc>
                <a:tc>
                  <a:txBody>
                    <a:bodyPr/>
                    <a:lstStyle/>
                    <a:p>
                      <a:pPr marL="0" indent="0" algn="ctr">
                        <a:spcBef>
                          <a:spcPts val="1200"/>
                        </a:spcBef>
                        <a:spcAft>
                          <a:spcPts val="0"/>
                        </a:spcAft>
                      </a:pPr>
                      <a:r>
                        <a:rPr lang="en-AU" sz="1200" b="1" dirty="0">
                          <a:effectLst/>
                          <a:latin typeface="Arial"/>
                          <a:ea typeface="Calibri"/>
                        </a:rPr>
                        <a:t>Reference class forecasting</a:t>
                      </a:r>
                      <a:endParaRPr lang="en-AU" sz="1200" dirty="0">
                        <a:effectLst/>
                        <a:latin typeface="Arial"/>
                        <a:ea typeface="Times New Roman"/>
                      </a:endParaRPr>
                    </a:p>
                  </a:txBody>
                  <a:tcPr marL="68580" marR="68580" marT="0" marB="0" anchor="b">
                    <a:lnL>
                      <a:noFill/>
                    </a:lnL>
                    <a:lnR>
                      <a:noFill/>
                    </a:lnR>
                    <a:lnT>
                      <a:noFill/>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21818">
                <a:tc>
                  <a:txBody>
                    <a:bodyPr/>
                    <a:lstStyle/>
                    <a:p>
                      <a:pPr marL="0" indent="0" algn="r">
                        <a:spcBef>
                          <a:spcPts val="100"/>
                        </a:spcBef>
                        <a:spcAft>
                          <a:spcPts val="0"/>
                        </a:spcAft>
                      </a:pPr>
                      <a:r>
                        <a:rPr lang="en-AU" sz="1200" b="1" dirty="0">
                          <a:effectLst/>
                          <a:latin typeface="Arial"/>
                          <a:ea typeface="Calibri"/>
                        </a:rPr>
                        <a:t>Commonwealth</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extLst>
                  <a:ext uri="{0D108BD9-81ED-4DB2-BD59-A6C34878D82A}">
                    <a16:rowId xmlns:a16="http://schemas.microsoft.com/office/drawing/2014/main" xmlns="" val="10001"/>
                  </a:ext>
                </a:extLst>
              </a:tr>
              <a:tr h="187785">
                <a:tc>
                  <a:txBody>
                    <a:bodyPr/>
                    <a:lstStyle/>
                    <a:p>
                      <a:pPr marL="540385" algn="r">
                        <a:spcBef>
                          <a:spcPts val="1200"/>
                        </a:spcBef>
                        <a:spcAft>
                          <a:spcPts val="0"/>
                        </a:spcAft>
                      </a:pPr>
                      <a:r>
                        <a:rPr lang="en-AU" sz="1200" b="1" dirty="0">
                          <a:effectLst/>
                          <a:latin typeface="Arial"/>
                          <a:ea typeface="Calibri"/>
                        </a:rPr>
                        <a:t> </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300">
                          <a:effectLst/>
                          <a:latin typeface="Arial"/>
                          <a:ea typeface="Calibri"/>
                        </a:rPr>
                        <a:t> </a:t>
                      </a:r>
                      <a:endParaRPr lang="en-AU" sz="1200">
                        <a:effectLst/>
                        <a:latin typeface="Arial"/>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300">
                          <a:effectLst/>
                          <a:latin typeface="Arial"/>
                          <a:ea typeface="Calibri"/>
                        </a:rPr>
                        <a:t> </a:t>
                      </a:r>
                      <a:endParaRPr lang="en-AU" sz="1200">
                        <a:effectLst/>
                        <a:latin typeface="Arial"/>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300">
                          <a:effectLst/>
                          <a:latin typeface="Arial"/>
                          <a:ea typeface="Calibri"/>
                        </a:rPr>
                        <a:t> </a:t>
                      </a:r>
                      <a:endParaRPr lang="en-AU" sz="1200">
                        <a:effectLst/>
                        <a:latin typeface="Arial"/>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300">
                          <a:effectLst/>
                          <a:latin typeface="Arial"/>
                          <a:ea typeface="Calibri"/>
                        </a:rPr>
                        <a:t> </a:t>
                      </a:r>
                      <a:endParaRPr lang="en-AU" sz="1200">
                        <a:effectLst/>
                        <a:latin typeface="Arial"/>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38283">
                <a:tc>
                  <a:txBody>
                    <a:bodyPr/>
                    <a:lstStyle/>
                    <a:p>
                      <a:pPr marL="540385" algn="r">
                        <a:spcBef>
                          <a:spcPts val="1200"/>
                        </a:spcBef>
                        <a:spcAft>
                          <a:spcPts val="0"/>
                        </a:spcAft>
                      </a:pPr>
                      <a:r>
                        <a:rPr lang="en-AU" sz="1200" b="1" dirty="0">
                          <a:effectLst/>
                          <a:latin typeface="Arial"/>
                          <a:ea typeface="Calibri"/>
                        </a:rPr>
                        <a:t>NSW</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extLst>
                  <a:ext uri="{0D108BD9-81ED-4DB2-BD59-A6C34878D82A}">
                    <a16:rowId xmlns:a16="http://schemas.microsoft.com/office/drawing/2014/main" xmlns="" val="10003"/>
                  </a:ext>
                </a:extLst>
              </a:tr>
              <a:tr h="238283">
                <a:tc>
                  <a:txBody>
                    <a:bodyPr/>
                    <a:lstStyle/>
                    <a:p>
                      <a:pPr marL="540385" algn="r">
                        <a:spcBef>
                          <a:spcPts val="1200"/>
                        </a:spcBef>
                        <a:spcAft>
                          <a:spcPts val="0"/>
                        </a:spcAft>
                      </a:pPr>
                      <a:r>
                        <a:rPr lang="en-AU" sz="1200" b="1" dirty="0">
                          <a:effectLst/>
                          <a:latin typeface="Arial"/>
                          <a:ea typeface="Calibri"/>
                        </a:rPr>
                        <a:t>VIC</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extLst>
                  <a:ext uri="{0D108BD9-81ED-4DB2-BD59-A6C34878D82A}">
                    <a16:rowId xmlns:a16="http://schemas.microsoft.com/office/drawing/2014/main" xmlns="" val="10004"/>
                  </a:ext>
                </a:extLst>
              </a:tr>
              <a:tr h="238283">
                <a:tc>
                  <a:txBody>
                    <a:bodyPr/>
                    <a:lstStyle/>
                    <a:p>
                      <a:pPr marL="540385" algn="r">
                        <a:spcBef>
                          <a:spcPts val="1200"/>
                        </a:spcBef>
                        <a:spcAft>
                          <a:spcPts val="0"/>
                        </a:spcAft>
                      </a:pPr>
                      <a:r>
                        <a:rPr lang="en-AU" sz="1200" b="1" dirty="0">
                          <a:effectLst/>
                          <a:latin typeface="Arial"/>
                          <a:ea typeface="Calibri"/>
                        </a:rPr>
                        <a:t>QLD</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extLst>
                  <a:ext uri="{0D108BD9-81ED-4DB2-BD59-A6C34878D82A}">
                    <a16:rowId xmlns:a16="http://schemas.microsoft.com/office/drawing/2014/main" xmlns="" val="10005"/>
                  </a:ext>
                </a:extLst>
              </a:tr>
              <a:tr h="235975">
                <a:tc>
                  <a:txBody>
                    <a:bodyPr/>
                    <a:lstStyle/>
                    <a:p>
                      <a:pPr marL="540385" algn="r">
                        <a:spcBef>
                          <a:spcPts val="1200"/>
                        </a:spcBef>
                        <a:spcAft>
                          <a:spcPts val="0"/>
                        </a:spcAft>
                      </a:pPr>
                      <a:r>
                        <a:rPr lang="en-AU" sz="1200" b="1" dirty="0">
                          <a:effectLst/>
                          <a:latin typeface="Arial"/>
                          <a:ea typeface="Calibri"/>
                        </a:rPr>
                        <a:t>WA</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xmlns="" val="10006"/>
                  </a:ext>
                </a:extLst>
              </a:tr>
              <a:tr h="216024">
                <a:tc>
                  <a:txBody>
                    <a:bodyPr/>
                    <a:lstStyle/>
                    <a:p>
                      <a:pPr marL="540385" algn="r">
                        <a:spcBef>
                          <a:spcPts val="1200"/>
                        </a:spcBef>
                        <a:spcAft>
                          <a:spcPts val="0"/>
                        </a:spcAft>
                      </a:pPr>
                      <a:r>
                        <a:rPr lang="en-AU" sz="1200" b="1" dirty="0">
                          <a:effectLst/>
                          <a:latin typeface="Arial"/>
                          <a:ea typeface="Calibri"/>
                        </a:rPr>
                        <a:t>SA</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2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526937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p:cNvCxnSpPr/>
          <p:nvPr/>
        </p:nvCxnSpPr>
        <p:spPr bwMode="auto">
          <a:xfrm>
            <a:off x="560513" y="1541304"/>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40" name="Straight Arrow Connector 39"/>
          <p:cNvCxnSpPr/>
          <p:nvPr/>
        </p:nvCxnSpPr>
        <p:spPr bwMode="auto">
          <a:xfrm>
            <a:off x="560513" y="2981464"/>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41" name="Straight Arrow Connector 40"/>
          <p:cNvCxnSpPr/>
          <p:nvPr/>
        </p:nvCxnSpPr>
        <p:spPr bwMode="auto">
          <a:xfrm>
            <a:off x="532644" y="101144"/>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sp>
        <p:nvSpPr>
          <p:cNvPr id="9" name="Freeform 8"/>
          <p:cNvSpPr/>
          <p:nvPr/>
        </p:nvSpPr>
        <p:spPr>
          <a:xfrm>
            <a:off x="598534" y="249735"/>
            <a:ext cx="8935242" cy="4398926"/>
          </a:xfrm>
          <a:custGeom>
            <a:avLst/>
            <a:gdLst>
              <a:gd name="connsiteX0" fmla="*/ 0 w 4324350"/>
              <a:gd name="connsiteY0" fmla="*/ 1905036 h 1905036"/>
              <a:gd name="connsiteX1" fmla="*/ 533400 w 4324350"/>
              <a:gd name="connsiteY1" fmla="*/ 1479586 h 1905036"/>
              <a:gd name="connsiteX2" fmla="*/ 1079500 w 4324350"/>
              <a:gd name="connsiteY2" fmla="*/ 36 h 1905036"/>
              <a:gd name="connsiteX3" fmla="*/ 1898650 w 4324350"/>
              <a:gd name="connsiteY3" fmla="*/ 1435136 h 1905036"/>
              <a:gd name="connsiteX4" fmla="*/ 4324350 w 4324350"/>
              <a:gd name="connsiteY4" fmla="*/ 1905036 h 1905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4350" h="1905036">
                <a:moveTo>
                  <a:pt x="0" y="1905036"/>
                </a:moveTo>
                <a:cubicBezTo>
                  <a:pt x="176741" y="1851061"/>
                  <a:pt x="353483" y="1797086"/>
                  <a:pt x="533400" y="1479586"/>
                </a:cubicBezTo>
                <a:cubicBezTo>
                  <a:pt x="713317" y="1162086"/>
                  <a:pt x="851958" y="7444"/>
                  <a:pt x="1079500" y="36"/>
                </a:cubicBezTo>
                <a:cubicBezTo>
                  <a:pt x="1307042" y="-7372"/>
                  <a:pt x="1357842" y="1117636"/>
                  <a:pt x="1898650" y="1435136"/>
                </a:cubicBezTo>
                <a:cubicBezTo>
                  <a:pt x="2439458" y="1752636"/>
                  <a:pt x="3381904" y="1828836"/>
                  <a:pt x="4324350" y="1905036"/>
                </a:cubicBezTo>
              </a:path>
            </a:pathLst>
          </a:custGeom>
          <a:solidFill>
            <a:srgbClr val="D4582A">
              <a:alpha val="34118"/>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3095336" y="168023"/>
            <a:ext cx="2865122" cy="430887"/>
          </a:xfrm>
          <a:prstGeom prst="rect">
            <a:avLst/>
          </a:prstGeom>
          <a:noFill/>
        </p:spPr>
        <p:txBody>
          <a:bodyPr wrap="square" rtlCol="0">
            <a:spAutoFit/>
          </a:bodyPr>
          <a:lstStyle/>
          <a:p>
            <a:r>
              <a:rPr lang="en-AU" sz="2200" b="1" dirty="0">
                <a:solidFill>
                  <a:schemeClr val="accent1"/>
                </a:solidFill>
              </a:rPr>
              <a:t>Unavoidable risks</a:t>
            </a:r>
          </a:p>
        </p:txBody>
      </p:sp>
      <p:sp>
        <p:nvSpPr>
          <p:cNvPr id="22" name="Freeform 21"/>
          <p:cNvSpPr/>
          <p:nvPr/>
        </p:nvSpPr>
        <p:spPr bwMode="auto">
          <a:xfrm>
            <a:off x="629466" y="891283"/>
            <a:ext cx="8644014" cy="3757378"/>
          </a:xfrm>
          <a:custGeom>
            <a:avLst/>
            <a:gdLst>
              <a:gd name="connsiteX0" fmla="*/ 0 w 4114800"/>
              <a:gd name="connsiteY0" fmla="*/ 1352572 h 1352572"/>
              <a:gd name="connsiteX1" fmla="*/ 1190625 w 4114800"/>
              <a:gd name="connsiteY1" fmla="*/ 981097 h 1352572"/>
              <a:gd name="connsiteX2" fmla="*/ 1876425 w 4114800"/>
              <a:gd name="connsiteY2" fmla="*/ 22 h 1352572"/>
              <a:gd name="connsiteX3" fmla="*/ 2590800 w 4114800"/>
              <a:gd name="connsiteY3" fmla="*/ 1009672 h 1352572"/>
              <a:gd name="connsiteX4" fmla="*/ 4114800 w 4114800"/>
              <a:gd name="connsiteY4" fmla="*/ 1333522 h 1352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800" h="1352572">
                <a:moveTo>
                  <a:pt x="0" y="1352572"/>
                </a:moveTo>
                <a:cubicBezTo>
                  <a:pt x="438944" y="1279547"/>
                  <a:pt x="877888" y="1206522"/>
                  <a:pt x="1190625" y="981097"/>
                </a:cubicBezTo>
                <a:cubicBezTo>
                  <a:pt x="1503362" y="755672"/>
                  <a:pt x="1643063" y="-4740"/>
                  <a:pt x="1876425" y="22"/>
                </a:cubicBezTo>
                <a:cubicBezTo>
                  <a:pt x="2109787" y="4784"/>
                  <a:pt x="2217738" y="787422"/>
                  <a:pt x="2590800" y="1009672"/>
                </a:cubicBezTo>
                <a:cubicBezTo>
                  <a:pt x="2963862" y="1231922"/>
                  <a:pt x="3539331" y="1282722"/>
                  <a:pt x="4114800" y="1333522"/>
                </a:cubicBezTo>
              </a:path>
            </a:pathLst>
          </a:custGeom>
          <a:solidFill>
            <a:srgbClr val="D4582A">
              <a:alpha val="16863"/>
            </a:srgbClr>
          </a:solidFill>
          <a:ln w="28575" cap="flat" cmpd="sng" algn="ctr">
            <a:solidFill>
              <a:schemeClr val="accent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AU"/>
          </a:p>
        </p:txBody>
      </p:sp>
      <p:sp>
        <p:nvSpPr>
          <p:cNvPr id="24" name="TextBox 23"/>
          <p:cNvSpPr txBox="1"/>
          <p:nvPr/>
        </p:nvSpPr>
        <p:spPr>
          <a:xfrm>
            <a:off x="4756822" y="742693"/>
            <a:ext cx="3097871" cy="769441"/>
          </a:xfrm>
          <a:prstGeom prst="rect">
            <a:avLst/>
          </a:prstGeom>
          <a:noFill/>
        </p:spPr>
        <p:txBody>
          <a:bodyPr wrap="square" rtlCol="0">
            <a:spAutoFit/>
          </a:bodyPr>
          <a:lstStyle/>
          <a:p>
            <a:pPr algn="ctr"/>
            <a:r>
              <a:rPr lang="en-AU" sz="2200" b="1" dirty="0">
                <a:solidFill>
                  <a:schemeClr val="accent1"/>
                </a:solidFill>
              </a:rPr>
              <a:t>Avoidable and unavoidable risks</a:t>
            </a:r>
          </a:p>
        </p:txBody>
      </p:sp>
      <p:cxnSp>
        <p:nvCxnSpPr>
          <p:cNvPr id="8" name="Straight Arrow Connector 7"/>
          <p:cNvCxnSpPr/>
          <p:nvPr/>
        </p:nvCxnSpPr>
        <p:spPr bwMode="auto">
          <a:xfrm flipH="1">
            <a:off x="3944888" y="2449198"/>
            <a:ext cx="1166018" cy="1"/>
          </a:xfrm>
          <a:prstGeom prst="straightConnector1">
            <a:avLst/>
          </a:prstGeom>
          <a:solidFill>
            <a:schemeClr val="accent1"/>
          </a:solidFill>
          <a:ln w="180975" cap="flat" cmpd="sng" algn="ctr">
            <a:solidFill>
              <a:schemeClr val="bg1"/>
            </a:solidFill>
            <a:prstDash val="solid"/>
            <a:round/>
            <a:headEnd type="none" w="med" len="med"/>
            <a:tailEnd type="triangle" w="med" len="med"/>
          </a:ln>
          <a:effectLst/>
        </p:spPr>
      </p:cxnSp>
      <p:grpSp>
        <p:nvGrpSpPr>
          <p:cNvPr id="25" name="Group 24"/>
          <p:cNvGrpSpPr/>
          <p:nvPr/>
        </p:nvGrpSpPr>
        <p:grpSpPr>
          <a:xfrm>
            <a:off x="488504" y="4632320"/>
            <a:ext cx="9057456" cy="503726"/>
            <a:chOff x="848544" y="4700060"/>
            <a:chExt cx="9057456" cy="503726"/>
          </a:xfrm>
        </p:grpSpPr>
        <p:sp>
          <p:nvSpPr>
            <p:cNvPr id="26" name="TextBox 25"/>
            <p:cNvSpPr txBox="1"/>
            <p:nvPr/>
          </p:nvSpPr>
          <p:spPr>
            <a:xfrm>
              <a:off x="2885925" y="4772899"/>
              <a:ext cx="420130" cy="430887"/>
            </a:xfrm>
            <a:prstGeom prst="rect">
              <a:avLst/>
            </a:prstGeom>
            <a:noFill/>
            <a:ln>
              <a:noFill/>
              <a:headEnd type="none" w="med" len="med"/>
              <a:tailEnd type="none" w="med" len="med"/>
            </a:ln>
          </p:spPr>
          <p:txBody>
            <a:bodyPr wrap="square" rtlCol="0">
              <a:spAutoFit/>
            </a:bodyPr>
            <a:lstStyle/>
            <a:p>
              <a:r>
                <a:rPr lang="en-AU" sz="2200" dirty="0"/>
                <a:t>1</a:t>
              </a:r>
            </a:p>
          </p:txBody>
        </p:sp>
        <p:sp>
          <p:nvSpPr>
            <p:cNvPr id="27" name="TextBox 26"/>
            <p:cNvSpPr txBox="1"/>
            <p:nvPr/>
          </p:nvSpPr>
          <p:spPr>
            <a:xfrm>
              <a:off x="920552" y="4750577"/>
              <a:ext cx="1548615" cy="430887"/>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28" name="TextBox 27"/>
            <p:cNvSpPr txBox="1"/>
            <p:nvPr/>
          </p:nvSpPr>
          <p:spPr>
            <a:xfrm>
              <a:off x="3455066" y="4732975"/>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cxnSp>
          <p:nvCxnSpPr>
            <p:cNvPr id="29" name="Straight Arrow Connector 28"/>
            <p:cNvCxnSpPr/>
            <p:nvPr/>
          </p:nvCxnSpPr>
          <p:spPr bwMode="auto">
            <a:xfrm flipV="1">
              <a:off x="848544" y="4700060"/>
              <a:ext cx="9057456" cy="9902"/>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grpSp>
    </p:spTree>
    <p:extLst>
      <p:ext uri="{BB962C8B-B14F-4D97-AF65-F5344CB8AC3E}">
        <p14:creationId xmlns:p14="http://schemas.microsoft.com/office/powerpoint/2010/main" val="2875798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Arrow Connector 21"/>
          <p:cNvCxnSpPr/>
          <p:nvPr/>
        </p:nvCxnSpPr>
        <p:spPr bwMode="auto">
          <a:xfrm>
            <a:off x="560513" y="1541304"/>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23" name="Straight Arrow Connector 22"/>
          <p:cNvCxnSpPr/>
          <p:nvPr/>
        </p:nvCxnSpPr>
        <p:spPr bwMode="auto">
          <a:xfrm>
            <a:off x="560513" y="2981464"/>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33" name="Straight Arrow Connector 32"/>
          <p:cNvCxnSpPr/>
          <p:nvPr/>
        </p:nvCxnSpPr>
        <p:spPr bwMode="auto">
          <a:xfrm>
            <a:off x="532644" y="101144"/>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sp>
        <p:nvSpPr>
          <p:cNvPr id="2" name="Rectangle 1"/>
          <p:cNvSpPr/>
          <p:nvPr/>
        </p:nvSpPr>
        <p:spPr bwMode="auto">
          <a:xfrm>
            <a:off x="2370036" y="810391"/>
            <a:ext cx="933030" cy="36347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AU"/>
          </a:p>
        </p:txBody>
      </p:sp>
      <p:sp>
        <p:nvSpPr>
          <p:cNvPr id="9" name="Freeform 8"/>
          <p:cNvSpPr/>
          <p:nvPr/>
        </p:nvSpPr>
        <p:spPr>
          <a:xfrm>
            <a:off x="532776" y="263223"/>
            <a:ext cx="8935242" cy="4398926"/>
          </a:xfrm>
          <a:custGeom>
            <a:avLst/>
            <a:gdLst>
              <a:gd name="connsiteX0" fmla="*/ 0 w 4324350"/>
              <a:gd name="connsiteY0" fmla="*/ 1905036 h 1905036"/>
              <a:gd name="connsiteX1" fmla="*/ 533400 w 4324350"/>
              <a:gd name="connsiteY1" fmla="*/ 1479586 h 1905036"/>
              <a:gd name="connsiteX2" fmla="*/ 1079500 w 4324350"/>
              <a:gd name="connsiteY2" fmla="*/ 36 h 1905036"/>
              <a:gd name="connsiteX3" fmla="*/ 1898650 w 4324350"/>
              <a:gd name="connsiteY3" fmla="*/ 1435136 h 1905036"/>
              <a:gd name="connsiteX4" fmla="*/ 4324350 w 4324350"/>
              <a:gd name="connsiteY4" fmla="*/ 1905036 h 1905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4350" h="1905036">
                <a:moveTo>
                  <a:pt x="0" y="1905036"/>
                </a:moveTo>
                <a:cubicBezTo>
                  <a:pt x="176741" y="1851061"/>
                  <a:pt x="353483" y="1797086"/>
                  <a:pt x="533400" y="1479586"/>
                </a:cubicBezTo>
                <a:cubicBezTo>
                  <a:pt x="713317" y="1162086"/>
                  <a:pt x="851958" y="7444"/>
                  <a:pt x="1079500" y="36"/>
                </a:cubicBezTo>
                <a:cubicBezTo>
                  <a:pt x="1307042" y="-7372"/>
                  <a:pt x="1357842" y="1117636"/>
                  <a:pt x="1898650" y="1435136"/>
                </a:cubicBezTo>
                <a:cubicBezTo>
                  <a:pt x="2439458" y="1752636"/>
                  <a:pt x="3381904" y="1828836"/>
                  <a:pt x="4324350" y="1905036"/>
                </a:cubicBezTo>
              </a:path>
            </a:pathLst>
          </a:custGeom>
          <a:solidFill>
            <a:srgbClr val="D4582A">
              <a:alpha val="34118"/>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3041769" y="272701"/>
            <a:ext cx="2865122" cy="430887"/>
          </a:xfrm>
          <a:prstGeom prst="rect">
            <a:avLst/>
          </a:prstGeom>
          <a:noFill/>
        </p:spPr>
        <p:txBody>
          <a:bodyPr wrap="square" rtlCol="0">
            <a:spAutoFit/>
          </a:bodyPr>
          <a:lstStyle/>
          <a:p>
            <a:r>
              <a:rPr lang="en-AU" sz="2200" b="1" dirty="0">
                <a:solidFill>
                  <a:schemeClr val="accent1"/>
                </a:solidFill>
              </a:rPr>
              <a:t>Unavoidable risks</a:t>
            </a:r>
          </a:p>
        </p:txBody>
      </p:sp>
      <p:sp>
        <p:nvSpPr>
          <p:cNvPr id="24" name="TextBox 23"/>
          <p:cNvSpPr txBox="1"/>
          <p:nvPr/>
        </p:nvSpPr>
        <p:spPr>
          <a:xfrm>
            <a:off x="6397884" y="3359567"/>
            <a:ext cx="2881847" cy="769441"/>
          </a:xfrm>
          <a:prstGeom prst="rect">
            <a:avLst/>
          </a:prstGeom>
          <a:noFill/>
        </p:spPr>
        <p:txBody>
          <a:bodyPr wrap="square" rtlCol="0">
            <a:spAutoFit/>
          </a:bodyPr>
          <a:lstStyle/>
          <a:p>
            <a:pPr algn="ctr"/>
            <a:r>
              <a:rPr lang="en-AU" sz="2200" b="1" dirty="0">
                <a:solidFill>
                  <a:srgbClr val="ECB19C"/>
                </a:solidFill>
              </a:rPr>
              <a:t>Reduction in </a:t>
            </a:r>
            <a:br>
              <a:rPr lang="en-AU" sz="2200" b="1" dirty="0">
                <a:solidFill>
                  <a:srgbClr val="ECB19C"/>
                </a:solidFill>
              </a:rPr>
            </a:br>
            <a:r>
              <a:rPr lang="en-AU" sz="2200" b="1" dirty="0">
                <a:solidFill>
                  <a:srgbClr val="ECB19C"/>
                </a:solidFill>
              </a:rPr>
              <a:t>estimation error</a:t>
            </a:r>
          </a:p>
        </p:txBody>
      </p:sp>
      <p:grpSp>
        <p:nvGrpSpPr>
          <p:cNvPr id="25" name="Group 24"/>
          <p:cNvGrpSpPr/>
          <p:nvPr/>
        </p:nvGrpSpPr>
        <p:grpSpPr>
          <a:xfrm>
            <a:off x="422746" y="4645808"/>
            <a:ext cx="9057456" cy="503726"/>
            <a:chOff x="848544" y="4700060"/>
            <a:chExt cx="9057456" cy="503726"/>
          </a:xfrm>
        </p:grpSpPr>
        <p:sp>
          <p:nvSpPr>
            <p:cNvPr id="26" name="TextBox 25"/>
            <p:cNvSpPr txBox="1"/>
            <p:nvPr/>
          </p:nvSpPr>
          <p:spPr>
            <a:xfrm>
              <a:off x="2885925" y="4772899"/>
              <a:ext cx="420130" cy="430887"/>
            </a:xfrm>
            <a:prstGeom prst="rect">
              <a:avLst/>
            </a:prstGeom>
            <a:noFill/>
            <a:ln>
              <a:noFill/>
              <a:headEnd type="none" w="med" len="med"/>
              <a:tailEnd type="none" w="med" len="med"/>
            </a:ln>
          </p:spPr>
          <p:txBody>
            <a:bodyPr wrap="square" rtlCol="0">
              <a:spAutoFit/>
            </a:bodyPr>
            <a:lstStyle/>
            <a:p>
              <a:r>
                <a:rPr lang="en-AU" sz="2200" dirty="0"/>
                <a:t>1</a:t>
              </a:r>
            </a:p>
          </p:txBody>
        </p:sp>
        <p:sp>
          <p:nvSpPr>
            <p:cNvPr id="27" name="TextBox 26"/>
            <p:cNvSpPr txBox="1"/>
            <p:nvPr/>
          </p:nvSpPr>
          <p:spPr>
            <a:xfrm>
              <a:off x="920552" y="4750577"/>
              <a:ext cx="1548615" cy="430887"/>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28" name="TextBox 27"/>
            <p:cNvSpPr txBox="1"/>
            <p:nvPr/>
          </p:nvSpPr>
          <p:spPr>
            <a:xfrm>
              <a:off x="3455066" y="4732975"/>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cxnSp>
          <p:nvCxnSpPr>
            <p:cNvPr id="29" name="Straight Arrow Connector 28"/>
            <p:cNvCxnSpPr/>
            <p:nvPr/>
          </p:nvCxnSpPr>
          <p:spPr bwMode="auto">
            <a:xfrm flipV="1">
              <a:off x="848544" y="4700060"/>
              <a:ext cx="9057456" cy="9902"/>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grpSp>
      <p:sp>
        <p:nvSpPr>
          <p:cNvPr id="3" name="Rectangle 2"/>
          <p:cNvSpPr/>
          <p:nvPr/>
        </p:nvSpPr>
        <p:spPr bwMode="auto">
          <a:xfrm>
            <a:off x="344488" y="4662150"/>
            <a:ext cx="188288" cy="271941"/>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AU"/>
          </a:p>
        </p:txBody>
      </p:sp>
      <p:cxnSp>
        <p:nvCxnSpPr>
          <p:cNvPr id="5" name="Straight Arrow Connector 4"/>
          <p:cNvCxnSpPr/>
          <p:nvPr/>
        </p:nvCxnSpPr>
        <p:spPr bwMode="auto">
          <a:xfrm flipH="1">
            <a:off x="5201385" y="3863622"/>
            <a:ext cx="549953" cy="0"/>
          </a:xfrm>
          <a:prstGeom prst="straightConnector1">
            <a:avLst/>
          </a:prstGeom>
          <a:solidFill>
            <a:schemeClr val="accent1"/>
          </a:solidFill>
          <a:ln w="38100" cap="flat" cmpd="sng" algn="ctr">
            <a:solidFill>
              <a:srgbClr val="D4582A">
                <a:alpha val="34902"/>
              </a:srgbClr>
            </a:solidFill>
            <a:prstDash val="solid"/>
            <a:round/>
            <a:headEnd type="none" w="med" len="med"/>
            <a:tailEnd type="arrow"/>
          </a:ln>
          <a:effectLst/>
        </p:spPr>
      </p:cxnSp>
      <p:cxnSp>
        <p:nvCxnSpPr>
          <p:cNvPr id="32" name="Straight Arrow Connector 31"/>
          <p:cNvCxnSpPr/>
          <p:nvPr/>
        </p:nvCxnSpPr>
        <p:spPr bwMode="auto">
          <a:xfrm>
            <a:off x="1070819" y="3863622"/>
            <a:ext cx="432049" cy="0"/>
          </a:xfrm>
          <a:prstGeom prst="straightConnector1">
            <a:avLst/>
          </a:prstGeom>
          <a:solidFill>
            <a:schemeClr val="accent1"/>
          </a:solidFill>
          <a:ln w="38100" cap="flat" cmpd="sng" algn="ctr">
            <a:solidFill>
              <a:srgbClr val="D4582A">
                <a:alpha val="34902"/>
              </a:srgbClr>
            </a:solidFill>
            <a:prstDash val="solid"/>
            <a:round/>
            <a:headEnd type="none" w="med" len="med"/>
            <a:tailEnd type="arrow"/>
          </a:ln>
          <a:effectLst/>
        </p:spPr>
      </p:cxnSp>
      <p:sp>
        <p:nvSpPr>
          <p:cNvPr id="19" name="Freeform 18"/>
          <p:cNvSpPr/>
          <p:nvPr/>
        </p:nvSpPr>
        <p:spPr bwMode="auto">
          <a:xfrm>
            <a:off x="344488" y="810392"/>
            <a:ext cx="8935242" cy="4061343"/>
          </a:xfrm>
          <a:custGeom>
            <a:avLst/>
            <a:gdLst>
              <a:gd name="connsiteX0" fmla="*/ 0 w 6886575"/>
              <a:gd name="connsiteY0" fmla="*/ 3048862 h 3048862"/>
              <a:gd name="connsiteX1" fmla="*/ 676275 w 6886575"/>
              <a:gd name="connsiteY1" fmla="*/ 2134462 h 3048862"/>
              <a:gd name="connsiteX2" fmla="*/ 1885950 w 6886575"/>
              <a:gd name="connsiteY2" fmla="*/ 862 h 3048862"/>
              <a:gd name="connsiteX3" fmla="*/ 3400425 w 6886575"/>
              <a:gd name="connsiteY3" fmla="*/ 1886812 h 3048862"/>
              <a:gd name="connsiteX4" fmla="*/ 6886575 w 6886575"/>
              <a:gd name="connsiteY4" fmla="*/ 2858362 h 304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6575" h="3048862">
                <a:moveTo>
                  <a:pt x="0" y="3048862"/>
                </a:moveTo>
                <a:cubicBezTo>
                  <a:pt x="180975" y="2845662"/>
                  <a:pt x="361950" y="2642462"/>
                  <a:pt x="676275" y="2134462"/>
                </a:cubicBezTo>
                <a:cubicBezTo>
                  <a:pt x="990600" y="1626462"/>
                  <a:pt x="1431925" y="42137"/>
                  <a:pt x="1885950" y="862"/>
                </a:cubicBezTo>
                <a:cubicBezTo>
                  <a:pt x="2339975" y="-40413"/>
                  <a:pt x="2566988" y="1410562"/>
                  <a:pt x="3400425" y="1886812"/>
                </a:cubicBezTo>
                <a:cubicBezTo>
                  <a:pt x="4233863" y="2363062"/>
                  <a:pt x="5560219" y="2610712"/>
                  <a:pt x="6886575" y="2858362"/>
                </a:cubicBezTo>
              </a:path>
            </a:pathLst>
          </a:custGeom>
          <a:noFill/>
          <a:ln w="28575" cap="flat" cmpd="sng" algn="ctr">
            <a:solidFill>
              <a:srgbClr val="D4582A">
                <a:alpha val="34902"/>
              </a:srgb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AU"/>
          </a:p>
        </p:txBody>
      </p:sp>
    </p:spTree>
    <p:extLst>
      <p:ext uri="{BB962C8B-B14F-4D97-AF65-F5344CB8AC3E}">
        <p14:creationId xmlns:p14="http://schemas.microsoft.com/office/powerpoint/2010/main" val="3993199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500277" y="-1663623"/>
            <a:ext cx="2394917" cy="6305690"/>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AU"/>
          </a:p>
        </p:txBody>
      </p:sp>
      <p:sp>
        <p:nvSpPr>
          <p:cNvPr id="2" name="Freeform 1"/>
          <p:cNvSpPr/>
          <p:nvPr/>
        </p:nvSpPr>
        <p:spPr>
          <a:xfrm>
            <a:off x="532865" y="712641"/>
            <a:ext cx="8826574" cy="3888432"/>
          </a:xfrm>
          <a:custGeom>
            <a:avLst/>
            <a:gdLst>
              <a:gd name="connsiteX0" fmla="*/ 0 w 4324350"/>
              <a:gd name="connsiteY0" fmla="*/ 1905036 h 1905036"/>
              <a:gd name="connsiteX1" fmla="*/ 533400 w 4324350"/>
              <a:gd name="connsiteY1" fmla="*/ 1479586 h 1905036"/>
              <a:gd name="connsiteX2" fmla="*/ 1079500 w 4324350"/>
              <a:gd name="connsiteY2" fmla="*/ 36 h 1905036"/>
              <a:gd name="connsiteX3" fmla="*/ 1898650 w 4324350"/>
              <a:gd name="connsiteY3" fmla="*/ 1435136 h 1905036"/>
              <a:gd name="connsiteX4" fmla="*/ 4324350 w 4324350"/>
              <a:gd name="connsiteY4" fmla="*/ 1905036 h 1905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4350" h="1905036">
                <a:moveTo>
                  <a:pt x="0" y="1905036"/>
                </a:moveTo>
                <a:cubicBezTo>
                  <a:pt x="176741" y="1851061"/>
                  <a:pt x="353483" y="1797086"/>
                  <a:pt x="533400" y="1479586"/>
                </a:cubicBezTo>
                <a:cubicBezTo>
                  <a:pt x="713317" y="1162086"/>
                  <a:pt x="851958" y="7444"/>
                  <a:pt x="1079500" y="36"/>
                </a:cubicBezTo>
                <a:cubicBezTo>
                  <a:pt x="1307042" y="-7372"/>
                  <a:pt x="1357842" y="1117636"/>
                  <a:pt x="1898650" y="1435136"/>
                </a:cubicBezTo>
                <a:cubicBezTo>
                  <a:pt x="2439458" y="1752636"/>
                  <a:pt x="3381904" y="1828836"/>
                  <a:pt x="4324350" y="1905036"/>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p:cNvSpPr txBox="1"/>
          <p:nvPr/>
        </p:nvSpPr>
        <p:spPr>
          <a:xfrm>
            <a:off x="2891325" y="2525045"/>
            <a:ext cx="466794" cy="261610"/>
          </a:xfrm>
          <a:prstGeom prst="rect">
            <a:avLst/>
          </a:prstGeom>
          <a:noFill/>
        </p:spPr>
        <p:txBody>
          <a:bodyPr wrap="none" rtlCol="0">
            <a:spAutoFit/>
          </a:bodyPr>
          <a:lstStyle/>
          <a:p>
            <a:r>
              <a:rPr lang="en-AU" sz="1100" b="1" dirty="0">
                <a:solidFill>
                  <a:schemeClr val="bg1"/>
                </a:solidFill>
              </a:rPr>
              <a:t>50%</a:t>
            </a:r>
          </a:p>
        </p:txBody>
      </p:sp>
      <p:sp>
        <p:nvSpPr>
          <p:cNvPr id="4" name="TextBox 3"/>
          <p:cNvSpPr txBox="1"/>
          <p:nvPr/>
        </p:nvSpPr>
        <p:spPr>
          <a:xfrm>
            <a:off x="3510519" y="2546615"/>
            <a:ext cx="466794" cy="261610"/>
          </a:xfrm>
          <a:prstGeom prst="rect">
            <a:avLst/>
          </a:prstGeom>
          <a:noFill/>
        </p:spPr>
        <p:txBody>
          <a:bodyPr wrap="none" rtlCol="0">
            <a:spAutoFit/>
          </a:bodyPr>
          <a:lstStyle/>
          <a:p>
            <a:r>
              <a:rPr lang="en-AU" sz="1100" b="1" dirty="0">
                <a:solidFill>
                  <a:schemeClr val="bg1"/>
                </a:solidFill>
              </a:rPr>
              <a:t>50%</a:t>
            </a:r>
          </a:p>
        </p:txBody>
      </p:sp>
      <p:sp>
        <p:nvSpPr>
          <p:cNvPr id="5" name="TextBox 4"/>
          <p:cNvSpPr txBox="1"/>
          <p:nvPr/>
        </p:nvSpPr>
        <p:spPr>
          <a:xfrm>
            <a:off x="3743916" y="2033831"/>
            <a:ext cx="2559806" cy="774394"/>
          </a:xfrm>
          <a:prstGeom prst="rect">
            <a:avLst/>
          </a:prstGeom>
          <a:noFill/>
        </p:spPr>
        <p:txBody>
          <a:bodyPr wrap="square" rtlCol="0">
            <a:spAutoFit/>
          </a:bodyPr>
          <a:lstStyle/>
          <a:p>
            <a:r>
              <a:rPr lang="en-AU" sz="2200" b="1" dirty="0">
                <a:solidFill>
                  <a:schemeClr val="accent2"/>
                </a:solidFill>
              </a:rPr>
              <a:t>Observed distribution</a:t>
            </a:r>
          </a:p>
        </p:txBody>
      </p:sp>
      <p:sp>
        <p:nvSpPr>
          <p:cNvPr id="7" name="TextBox 6"/>
          <p:cNvSpPr txBox="1"/>
          <p:nvPr/>
        </p:nvSpPr>
        <p:spPr>
          <a:xfrm>
            <a:off x="467052" y="94531"/>
            <a:ext cx="2356207" cy="769441"/>
          </a:xfrm>
          <a:prstGeom prst="rect">
            <a:avLst/>
          </a:prstGeom>
          <a:noFill/>
        </p:spPr>
        <p:txBody>
          <a:bodyPr wrap="square" rtlCol="0">
            <a:spAutoFit/>
          </a:bodyPr>
          <a:lstStyle/>
          <a:p>
            <a:r>
              <a:rPr lang="en-AU" sz="2200" b="1" dirty="0">
                <a:solidFill>
                  <a:schemeClr val="accent3"/>
                </a:solidFill>
              </a:rPr>
              <a:t>Assumed distribution</a:t>
            </a:r>
          </a:p>
        </p:txBody>
      </p:sp>
      <p:grpSp>
        <p:nvGrpSpPr>
          <p:cNvPr id="15" name="Group 14"/>
          <p:cNvGrpSpPr/>
          <p:nvPr/>
        </p:nvGrpSpPr>
        <p:grpSpPr>
          <a:xfrm>
            <a:off x="502455" y="4651969"/>
            <a:ext cx="9045272" cy="493824"/>
            <a:chOff x="848544" y="4709962"/>
            <a:chExt cx="9045272" cy="493824"/>
          </a:xfrm>
        </p:grpSpPr>
        <p:sp>
          <p:nvSpPr>
            <p:cNvPr id="8" name="TextBox 7"/>
            <p:cNvSpPr txBox="1"/>
            <p:nvPr/>
          </p:nvSpPr>
          <p:spPr>
            <a:xfrm>
              <a:off x="2885925" y="4772899"/>
              <a:ext cx="420130" cy="430887"/>
            </a:xfrm>
            <a:prstGeom prst="rect">
              <a:avLst/>
            </a:prstGeom>
            <a:noFill/>
            <a:ln>
              <a:noFill/>
              <a:headEnd type="none" w="med" len="med"/>
              <a:tailEnd type="none" w="med" len="med"/>
            </a:ln>
          </p:spPr>
          <p:txBody>
            <a:bodyPr wrap="square" rtlCol="0">
              <a:spAutoFit/>
            </a:bodyPr>
            <a:lstStyle/>
            <a:p>
              <a:r>
                <a:rPr lang="en-AU" sz="2200" dirty="0"/>
                <a:t>1</a:t>
              </a:r>
            </a:p>
          </p:txBody>
        </p:sp>
        <p:sp>
          <p:nvSpPr>
            <p:cNvPr id="9" name="TextBox 8"/>
            <p:cNvSpPr txBox="1"/>
            <p:nvPr/>
          </p:nvSpPr>
          <p:spPr>
            <a:xfrm>
              <a:off x="920552" y="4750577"/>
              <a:ext cx="1548615" cy="430887"/>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10" name="TextBox 9"/>
            <p:cNvSpPr txBox="1"/>
            <p:nvPr/>
          </p:nvSpPr>
          <p:spPr>
            <a:xfrm>
              <a:off x="3455066" y="4732975"/>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cxnSp>
          <p:nvCxnSpPr>
            <p:cNvPr id="11" name="Straight Arrow Connector 10"/>
            <p:cNvCxnSpPr/>
            <p:nvPr/>
          </p:nvCxnSpPr>
          <p:spPr bwMode="auto">
            <a:xfrm>
              <a:off x="848544" y="4709962"/>
              <a:ext cx="9045272" cy="40615"/>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grpSp>
      <p:cxnSp>
        <p:nvCxnSpPr>
          <p:cNvPr id="13" name="Straight Connector 12"/>
          <p:cNvCxnSpPr/>
          <p:nvPr/>
        </p:nvCxnSpPr>
        <p:spPr bwMode="auto">
          <a:xfrm flipV="1">
            <a:off x="567802" y="287286"/>
            <a:ext cx="1752712" cy="4313791"/>
          </a:xfrm>
          <a:prstGeom prst="line">
            <a:avLst/>
          </a:prstGeom>
          <a:solidFill>
            <a:schemeClr val="accent1"/>
          </a:solidFill>
          <a:ln w="38100" cap="flat" cmpd="sng" algn="ctr">
            <a:solidFill>
              <a:schemeClr val="accent3"/>
            </a:solidFill>
            <a:prstDash val="dash"/>
            <a:round/>
            <a:headEnd type="none" w="med" len="med"/>
            <a:tailEnd type="none" w="med" len="med"/>
          </a:ln>
          <a:effectLst/>
        </p:spPr>
      </p:cxnSp>
      <p:pic>
        <p:nvPicPr>
          <p:cNvPr id="37" name="Picture 36"/>
          <p:cNvPicPr>
            <a:picLocks noChangeAspect="1" noChangeArrowheads="1"/>
          </p:cNvPicPr>
          <p:nvPr/>
        </p:nvPicPr>
        <p:blipFill rotWithShape="1">
          <a:blip r:embed="rId3">
            <a:extLst>
              <a:ext uri="{28A0092B-C50C-407E-A947-70E740481C1C}">
                <a14:useLocalDpi xmlns:a14="http://schemas.microsoft.com/office/drawing/2010/main" val="0"/>
              </a:ext>
            </a:extLst>
          </a:blip>
          <a:srcRect l="27026"/>
          <a:stretch/>
        </p:blipFill>
        <p:spPr bwMode="auto">
          <a:xfrm>
            <a:off x="2902798" y="640634"/>
            <a:ext cx="6603004" cy="4027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riangle 32"/>
          <p:cNvSpPr/>
          <p:nvPr/>
        </p:nvSpPr>
        <p:spPr bwMode="auto">
          <a:xfrm flipH="1">
            <a:off x="2878720" y="1504730"/>
            <a:ext cx="1515761" cy="3111241"/>
          </a:xfrm>
          <a:prstGeom prst="triangle">
            <a:avLst>
              <a:gd name="adj" fmla="val 100000"/>
            </a:avLst>
          </a:prstGeom>
          <a:solidFill>
            <a:schemeClr val="accent3">
              <a:alpha val="7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38" name="TextBox 37"/>
              <p:cNvSpPr txBox="1"/>
              <p:nvPr/>
            </p:nvSpPr>
            <p:spPr>
              <a:xfrm>
                <a:off x="2910595" y="4133043"/>
                <a:ext cx="1150022" cy="430887"/>
              </a:xfrm>
              <a:prstGeom prst="rect">
                <a:avLst/>
              </a:prstGeom>
              <a:noFill/>
            </p:spPr>
            <p:txBody>
              <a:bodyPr wrap="square" rtlCol="0">
                <a:spAutoFit/>
              </a:bodyPr>
              <a:lstStyle/>
              <a:p>
                <a14:m>
                  <m:oMath xmlns:m="http://schemas.openxmlformats.org/officeDocument/2006/math">
                    <m:r>
                      <a:rPr lang="en-AU" sz="2200" b="1" i="1">
                        <a:solidFill>
                          <a:schemeClr val="bg1"/>
                        </a:solidFill>
                        <a:latin typeface="Cambria Math" charset="0"/>
                        <a:ea typeface="Cambria Math" charset="0"/>
                        <a:cs typeface="Cambria Math" charset="0"/>
                      </a:rPr>
                      <m:t>≤</m:t>
                    </m:r>
                  </m:oMath>
                </a14:m>
                <a:r>
                  <a:rPr lang="en-AU" sz="2200" b="1" dirty="0">
                    <a:solidFill>
                      <a:schemeClr val="bg1"/>
                    </a:solidFill>
                  </a:rPr>
                  <a:t> 25%</a:t>
                </a:r>
              </a:p>
            </p:txBody>
          </p:sp>
        </mc:Choice>
        <mc:Fallback>
          <p:sp>
            <p:nvSpPr>
              <p:cNvPr id="38" name="TextBox 37"/>
              <p:cNvSpPr txBox="1">
                <a:spLocks noRot="1" noChangeAspect="1" noMove="1" noResize="1" noEditPoints="1" noAdjustHandles="1" noChangeArrowheads="1" noChangeShapeType="1" noTextEdit="1"/>
              </p:cNvSpPr>
              <p:nvPr/>
            </p:nvSpPr>
            <p:spPr>
              <a:xfrm>
                <a:off x="2910595" y="4133043"/>
                <a:ext cx="1150022" cy="430887"/>
              </a:xfrm>
              <a:prstGeom prst="rect">
                <a:avLst/>
              </a:prstGeom>
              <a:blipFill rotWithShape="0">
                <a:blip r:embed="rId4"/>
                <a:stretch>
                  <a:fillRect t="-8451" b="-28169"/>
                </a:stretch>
              </a:blipFill>
            </p:spPr>
            <p:txBody>
              <a:bodyPr/>
              <a:lstStyle/>
              <a:p>
                <a:r>
                  <a:rPr lang="en-AU">
                    <a:noFill/>
                  </a:rPr>
                  <a:t> </a:t>
                </a:r>
              </a:p>
            </p:txBody>
          </p:sp>
        </mc:Fallback>
      </mc:AlternateContent>
      <p:cxnSp>
        <p:nvCxnSpPr>
          <p:cNvPr id="24" name="Straight Connector 23"/>
          <p:cNvCxnSpPr/>
          <p:nvPr/>
        </p:nvCxnSpPr>
        <p:spPr bwMode="auto">
          <a:xfrm flipH="1" flipV="1">
            <a:off x="2302655" y="280594"/>
            <a:ext cx="2144292" cy="4343492"/>
          </a:xfrm>
          <a:prstGeom prst="line">
            <a:avLst/>
          </a:prstGeom>
          <a:solidFill>
            <a:schemeClr val="accent1"/>
          </a:solidFill>
          <a:ln w="38100" cap="flat" cmpd="sng" algn="ctr">
            <a:solidFill>
              <a:schemeClr val="accent3"/>
            </a:solidFill>
            <a:prstDash val="dash"/>
            <a:round/>
            <a:headEnd type="none" w="med" len="med"/>
            <a:tailEnd type="none" w="med" len="med"/>
          </a:ln>
          <a:effectLst/>
        </p:spPr>
      </p:cxnSp>
      <p:sp>
        <p:nvSpPr>
          <p:cNvPr id="39" name="TextBox 38"/>
          <p:cNvSpPr txBox="1"/>
          <p:nvPr/>
        </p:nvSpPr>
        <p:spPr>
          <a:xfrm>
            <a:off x="3696095" y="3520954"/>
            <a:ext cx="982824" cy="461665"/>
          </a:xfrm>
          <a:prstGeom prst="rect">
            <a:avLst/>
          </a:prstGeom>
          <a:noFill/>
        </p:spPr>
        <p:txBody>
          <a:bodyPr wrap="square" rtlCol="0">
            <a:spAutoFit/>
          </a:bodyPr>
          <a:lstStyle/>
          <a:p>
            <a:r>
              <a:rPr lang="en-AU" b="1" dirty="0">
                <a:solidFill>
                  <a:schemeClr val="bg1"/>
                </a:solidFill>
              </a:rPr>
              <a:t>34%</a:t>
            </a:r>
          </a:p>
        </p:txBody>
      </p:sp>
      <p:sp>
        <p:nvSpPr>
          <p:cNvPr id="42" name="TextBox 41"/>
          <p:cNvSpPr txBox="1"/>
          <p:nvPr/>
        </p:nvSpPr>
        <p:spPr>
          <a:xfrm>
            <a:off x="-1261633" y="-1383475"/>
            <a:ext cx="65" cy="338554"/>
          </a:xfrm>
          <a:prstGeom prst="rect">
            <a:avLst/>
          </a:prstGeom>
          <a:noFill/>
        </p:spPr>
        <p:txBody>
          <a:bodyPr wrap="none" lIns="0" tIns="0" rIns="0" bIns="0" rtlCol="0">
            <a:spAutoFit/>
          </a:bodyPr>
          <a:lstStyle/>
          <a:p>
            <a:endParaRPr lang="en-US" sz="2200" b="1" dirty="0"/>
          </a:p>
        </p:txBody>
      </p:sp>
      <p:cxnSp>
        <p:nvCxnSpPr>
          <p:cNvPr id="31" name="Straight Arrow Connector 30"/>
          <p:cNvCxnSpPr/>
          <p:nvPr/>
        </p:nvCxnSpPr>
        <p:spPr bwMode="auto">
          <a:xfrm>
            <a:off x="560513" y="1541304"/>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32" name="Straight Arrow Connector 31"/>
          <p:cNvCxnSpPr/>
          <p:nvPr/>
        </p:nvCxnSpPr>
        <p:spPr bwMode="auto">
          <a:xfrm>
            <a:off x="560513" y="2981464"/>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34" name="Straight Arrow Connector 33"/>
          <p:cNvCxnSpPr/>
          <p:nvPr/>
        </p:nvCxnSpPr>
        <p:spPr bwMode="auto">
          <a:xfrm>
            <a:off x="532644" y="101144"/>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1429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3208741463"/>
              </p:ext>
            </p:extLst>
          </p:nvPr>
        </p:nvGraphicFramePr>
        <p:xfrm>
          <a:off x="-65904" y="-320676"/>
          <a:ext cx="4808984" cy="27809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extLst>
              <p:ext uri="{D42A27DB-BD31-4B8C-83A1-F6EECF244321}">
                <p14:modId xmlns:p14="http://schemas.microsoft.com/office/powerpoint/2010/main" val="566177546"/>
              </p:ext>
            </p:extLst>
          </p:nvPr>
        </p:nvGraphicFramePr>
        <p:xfrm>
          <a:off x="4808984" y="-332781"/>
          <a:ext cx="4808984" cy="2782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extLst>
              <p:ext uri="{D42A27DB-BD31-4B8C-83A1-F6EECF244321}">
                <p14:modId xmlns:p14="http://schemas.microsoft.com/office/powerpoint/2010/main" val="3381208633"/>
              </p:ext>
            </p:extLst>
          </p:nvPr>
        </p:nvGraphicFramePr>
        <p:xfrm>
          <a:off x="-65904" y="3261222"/>
          <a:ext cx="4874768" cy="278092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p:nvPr>
            <p:extLst>
              <p:ext uri="{D42A27DB-BD31-4B8C-83A1-F6EECF244321}">
                <p14:modId xmlns:p14="http://schemas.microsoft.com/office/powerpoint/2010/main" val="2613322534"/>
              </p:ext>
            </p:extLst>
          </p:nvPr>
        </p:nvGraphicFramePr>
        <p:xfrm>
          <a:off x="4812486" y="3258846"/>
          <a:ext cx="4805482" cy="2783305"/>
        </p:xfrm>
        <a:graphic>
          <a:graphicData uri="http://schemas.openxmlformats.org/drawingml/2006/chart">
            <c:chart xmlns:c="http://schemas.openxmlformats.org/drawingml/2006/chart" xmlns:r="http://schemas.openxmlformats.org/officeDocument/2006/relationships" r:id="rId5"/>
          </a:graphicData>
        </a:graphic>
      </p:graphicFrame>
      <p:sp>
        <p:nvSpPr>
          <p:cNvPr id="10" name="TextBox 9"/>
          <p:cNvSpPr txBox="1"/>
          <p:nvPr/>
        </p:nvSpPr>
        <p:spPr>
          <a:xfrm>
            <a:off x="0" y="-936230"/>
            <a:ext cx="4464496" cy="677108"/>
          </a:xfrm>
          <a:prstGeom prst="rect">
            <a:avLst/>
          </a:prstGeom>
          <a:noFill/>
        </p:spPr>
        <p:txBody>
          <a:bodyPr wrap="square" lIns="0" tIns="0" rIns="0" bIns="0" rtlCol="0">
            <a:spAutoFit/>
          </a:bodyPr>
          <a:lstStyle/>
          <a:p>
            <a:r>
              <a:rPr lang="en-AU" sz="2200" dirty="0">
                <a:solidFill>
                  <a:schemeClr val="accent6"/>
                </a:solidFill>
              </a:rPr>
              <a:t>Association for the Advancement of Cost Engineering</a:t>
            </a:r>
          </a:p>
        </p:txBody>
      </p:sp>
      <p:sp>
        <p:nvSpPr>
          <p:cNvPr id="11" name="TextBox 10"/>
          <p:cNvSpPr txBox="1"/>
          <p:nvPr/>
        </p:nvSpPr>
        <p:spPr>
          <a:xfrm>
            <a:off x="14682" y="2610774"/>
            <a:ext cx="5112568" cy="677108"/>
          </a:xfrm>
          <a:prstGeom prst="rect">
            <a:avLst/>
          </a:prstGeom>
          <a:noFill/>
        </p:spPr>
        <p:txBody>
          <a:bodyPr wrap="square" lIns="0" tIns="0" rIns="0" bIns="0" rtlCol="0">
            <a:spAutoFit/>
          </a:bodyPr>
          <a:lstStyle/>
          <a:p>
            <a:r>
              <a:rPr lang="en-AU" sz="2200" dirty="0">
                <a:solidFill>
                  <a:schemeClr val="accent6"/>
                </a:solidFill>
              </a:rPr>
              <a:t>South Australian Department of </a:t>
            </a:r>
            <a:br>
              <a:rPr lang="en-AU" sz="2200" dirty="0">
                <a:solidFill>
                  <a:schemeClr val="accent6"/>
                </a:solidFill>
              </a:rPr>
            </a:br>
            <a:r>
              <a:rPr lang="en-AU" sz="2200" dirty="0">
                <a:solidFill>
                  <a:schemeClr val="accent6"/>
                </a:solidFill>
              </a:rPr>
              <a:t>Planning, Transport and Infrastructure</a:t>
            </a:r>
          </a:p>
        </p:txBody>
      </p:sp>
      <p:sp>
        <p:nvSpPr>
          <p:cNvPr id="12" name="TextBox 11"/>
          <p:cNvSpPr txBox="1"/>
          <p:nvPr/>
        </p:nvSpPr>
        <p:spPr>
          <a:xfrm>
            <a:off x="5222730" y="-936229"/>
            <a:ext cx="4554807" cy="677108"/>
          </a:xfrm>
          <a:prstGeom prst="rect">
            <a:avLst/>
          </a:prstGeom>
          <a:noFill/>
        </p:spPr>
        <p:txBody>
          <a:bodyPr wrap="square" lIns="0" tIns="0" rIns="0" bIns="0" rtlCol="0">
            <a:spAutoFit/>
          </a:bodyPr>
          <a:lstStyle/>
          <a:p>
            <a:r>
              <a:rPr lang="en-AU" sz="2200" dirty="0">
                <a:solidFill>
                  <a:schemeClr val="accent6"/>
                </a:solidFill>
              </a:rPr>
              <a:t>QLD Department of Transport and Main Roads</a:t>
            </a:r>
          </a:p>
        </p:txBody>
      </p:sp>
      <p:sp>
        <p:nvSpPr>
          <p:cNvPr id="13" name="TextBox 12"/>
          <p:cNvSpPr txBox="1"/>
          <p:nvPr/>
        </p:nvSpPr>
        <p:spPr>
          <a:xfrm>
            <a:off x="5150721" y="2610773"/>
            <a:ext cx="4320480" cy="677108"/>
          </a:xfrm>
          <a:prstGeom prst="rect">
            <a:avLst/>
          </a:prstGeom>
          <a:noFill/>
        </p:spPr>
        <p:txBody>
          <a:bodyPr wrap="square" lIns="0" tIns="0" rIns="0" bIns="0" rtlCol="0">
            <a:spAutoFit/>
          </a:bodyPr>
          <a:lstStyle/>
          <a:p>
            <a:r>
              <a:rPr lang="en-AU" sz="2200" dirty="0">
                <a:solidFill>
                  <a:schemeClr val="accent6"/>
                </a:solidFill>
              </a:rPr>
              <a:t>National Guidelines for Transport System Management</a:t>
            </a:r>
          </a:p>
        </p:txBody>
      </p:sp>
    </p:spTree>
    <p:extLst>
      <p:ext uri="{BB962C8B-B14F-4D97-AF65-F5344CB8AC3E}">
        <p14:creationId xmlns:p14="http://schemas.microsoft.com/office/powerpoint/2010/main" val="1553642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2949650385"/>
              </p:ext>
            </p:extLst>
          </p:nvPr>
        </p:nvGraphicFramePr>
        <p:xfrm>
          <a:off x="0" y="-908844"/>
          <a:ext cx="9906000" cy="68580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2792760" y="71884"/>
            <a:ext cx="2232248" cy="677108"/>
          </a:xfrm>
          <a:prstGeom prst="rect">
            <a:avLst/>
          </a:prstGeom>
          <a:noFill/>
        </p:spPr>
        <p:txBody>
          <a:bodyPr wrap="square" lIns="0" tIns="0" rIns="0" bIns="0" rtlCol="0">
            <a:spAutoFit/>
          </a:bodyPr>
          <a:lstStyle/>
          <a:p>
            <a:r>
              <a:rPr lang="en-AU" sz="2200" b="1" dirty="0">
                <a:solidFill>
                  <a:schemeClr val="tx2"/>
                </a:solidFill>
              </a:rPr>
              <a:t>Investment Monitor dataset</a:t>
            </a:r>
          </a:p>
        </p:txBody>
      </p:sp>
      <p:sp>
        <p:nvSpPr>
          <p:cNvPr id="4" name="TextBox 3"/>
          <p:cNvSpPr txBox="1"/>
          <p:nvPr/>
        </p:nvSpPr>
        <p:spPr>
          <a:xfrm>
            <a:off x="5313040" y="1728068"/>
            <a:ext cx="2232248" cy="338554"/>
          </a:xfrm>
          <a:prstGeom prst="rect">
            <a:avLst/>
          </a:prstGeom>
          <a:noFill/>
        </p:spPr>
        <p:txBody>
          <a:bodyPr wrap="square" lIns="0" tIns="0" rIns="0" bIns="0" rtlCol="0">
            <a:spAutoFit/>
          </a:bodyPr>
          <a:lstStyle/>
          <a:p>
            <a:r>
              <a:rPr lang="en-AU" sz="2200" b="1" dirty="0">
                <a:solidFill>
                  <a:schemeClr val="accent2"/>
                </a:solidFill>
              </a:rPr>
              <a:t>Grattan dataset</a:t>
            </a:r>
          </a:p>
        </p:txBody>
      </p:sp>
    </p:spTree>
    <p:extLst>
      <p:ext uri="{BB962C8B-B14F-4D97-AF65-F5344CB8AC3E}">
        <p14:creationId xmlns:p14="http://schemas.microsoft.com/office/powerpoint/2010/main" val="632918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hart 16"/>
          <p:cNvGraphicFramePr/>
          <p:nvPr>
            <p:extLst>
              <p:ext uri="{D42A27DB-BD31-4B8C-83A1-F6EECF244321}">
                <p14:modId xmlns:p14="http://schemas.microsoft.com/office/powerpoint/2010/main" val="2057023928"/>
              </p:ext>
            </p:extLst>
          </p:nvPr>
        </p:nvGraphicFramePr>
        <p:xfrm>
          <a:off x="-15552" y="2426662"/>
          <a:ext cx="9921552" cy="405558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Chart 1"/>
          <p:cNvGraphicFramePr/>
          <p:nvPr>
            <p:extLst>
              <p:ext uri="{D42A27DB-BD31-4B8C-83A1-F6EECF244321}">
                <p14:modId xmlns:p14="http://schemas.microsoft.com/office/powerpoint/2010/main" val="1224809183"/>
              </p:ext>
            </p:extLst>
          </p:nvPr>
        </p:nvGraphicFramePr>
        <p:xfrm>
          <a:off x="-15552" y="-620812"/>
          <a:ext cx="9921552" cy="2708920"/>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Straight Connector 4"/>
          <p:cNvCxnSpPr/>
          <p:nvPr/>
        </p:nvCxnSpPr>
        <p:spPr bwMode="auto">
          <a:xfrm flipV="1">
            <a:off x="7008813" y="-31206"/>
            <a:ext cx="2348337" cy="1"/>
          </a:xfrm>
          <a:prstGeom prst="line">
            <a:avLst/>
          </a:prstGeom>
          <a:solidFill>
            <a:schemeClr val="accent1"/>
          </a:solidFill>
          <a:ln w="12700" cap="flat" cmpd="sng" algn="ctr">
            <a:solidFill>
              <a:schemeClr val="tx1"/>
            </a:solidFill>
            <a:prstDash val="dash"/>
            <a:round/>
            <a:headEnd type="none" w="med" len="med"/>
            <a:tailEnd type="none" w="med" len="med"/>
          </a:ln>
          <a:effectLst/>
        </p:spPr>
      </p:cxnSp>
      <p:cxnSp>
        <p:nvCxnSpPr>
          <p:cNvPr id="10" name="Straight Connector 9"/>
          <p:cNvCxnSpPr/>
          <p:nvPr/>
        </p:nvCxnSpPr>
        <p:spPr bwMode="auto">
          <a:xfrm>
            <a:off x="1891073" y="4970080"/>
            <a:ext cx="1907117"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cxnSp>
        <p:nvCxnSpPr>
          <p:cNvPr id="13" name="Straight Connector 12"/>
          <p:cNvCxnSpPr/>
          <p:nvPr/>
        </p:nvCxnSpPr>
        <p:spPr bwMode="auto">
          <a:xfrm flipV="1">
            <a:off x="4569133" y="673839"/>
            <a:ext cx="1340225" cy="741"/>
          </a:xfrm>
          <a:prstGeom prst="line">
            <a:avLst/>
          </a:prstGeom>
          <a:solidFill>
            <a:schemeClr val="accent1"/>
          </a:solidFill>
          <a:ln w="12700" cap="flat" cmpd="sng" algn="ctr">
            <a:solidFill>
              <a:schemeClr val="tx1"/>
            </a:solidFill>
            <a:prstDash val="dash"/>
            <a:round/>
            <a:headEnd type="none" w="med" len="med"/>
            <a:tailEnd type="none" w="med" len="med"/>
          </a:ln>
          <a:effectLst/>
        </p:spPr>
      </p:cxnSp>
      <p:cxnSp>
        <p:nvCxnSpPr>
          <p:cNvPr id="18" name="Straight Connector 17"/>
          <p:cNvCxnSpPr/>
          <p:nvPr/>
        </p:nvCxnSpPr>
        <p:spPr bwMode="auto">
          <a:xfrm flipV="1">
            <a:off x="4433392" y="3831236"/>
            <a:ext cx="1611704" cy="1092"/>
          </a:xfrm>
          <a:prstGeom prst="line">
            <a:avLst/>
          </a:prstGeom>
          <a:solidFill>
            <a:schemeClr val="accent1"/>
          </a:solidFill>
          <a:ln w="12700" cap="flat" cmpd="sng" algn="ctr">
            <a:solidFill>
              <a:schemeClr val="tx1"/>
            </a:solidFill>
            <a:prstDash val="dash"/>
            <a:round/>
            <a:headEnd type="none" w="med" len="med"/>
            <a:tailEnd type="none" w="med" len="med"/>
          </a:ln>
          <a:effectLst/>
        </p:spPr>
      </p:cxnSp>
      <p:cxnSp>
        <p:nvCxnSpPr>
          <p:cNvPr id="19" name="Straight Connector 18"/>
          <p:cNvCxnSpPr/>
          <p:nvPr/>
        </p:nvCxnSpPr>
        <p:spPr bwMode="auto">
          <a:xfrm flipV="1">
            <a:off x="7041232" y="2953496"/>
            <a:ext cx="1259396" cy="1092"/>
          </a:xfrm>
          <a:prstGeom prst="line">
            <a:avLst/>
          </a:prstGeom>
          <a:solidFill>
            <a:schemeClr val="accent1"/>
          </a:solidFill>
          <a:ln w="12700" cap="flat" cmpd="sng" algn="ctr">
            <a:solidFill>
              <a:schemeClr val="tx1"/>
            </a:solidFill>
            <a:prstDash val="dash"/>
            <a:round/>
            <a:headEnd type="none" w="med" len="med"/>
            <a:tailEnd type="none" w="med" len="med"/>
          </a:ln>
          <a:effectLst/>
        </p:spPr>
      </p:cxnSp>
      <p:sp>
        <p:nvSpPr>
          <p:cNvPr id="20" name="TextBox 19"/>
          <p:cNvSpPr txBox="1"/>
          <p:nvPr/>
        </p:nvSpPr>
        <p:spPr>
          <a:xfrm>
            <a:off x="-15552" y="-959366"/>
            <a:ext cx="4304928" cy="276999"/>
          </a:xfrm>
          <a:prstGeom prst="rect">
            <a:avLst/>
          </a:prstGeom>
          <a:noFill/>
        </p:spPr>
        <p:txBody>
          <a:bodyPr wrap="square" lIns="0" tIns="0" rIns="0" bIns="0" rtlCol="0">
            <a:spAutoFit/>
          </a:bodyPr>
          <a:lstStyle/>
          <a:p>
            <a:r>
              <a:rPr lang="en-US" sz="1800" b="1" dirty="0"/>
              <a:t>Investment monitor dataset</a:t>
            </a:r>
          </a:p>
        </p:txBody>
      </p:sp>
      <p:sp>
        <p:nvSpPr>
          <p:cNvPr id="21" name="TextBox 20"/>
          <p:cNvSpPr txBox="1"/>
          <p:nvPr/>
        </p:nvSpPr>
        <p:spPr>
          <a:xfrm>
            <a:off x="-15552" y="2088109"/>
            <a:ext cx="4385196" cy="276999"/>
          </a:xfrm>
          <a:prstGeom prst="rect">
            <a:avLst/>
          </a:prstGeom>
          <a:noFill/>
        </p:spPr>
        <p:txBody>
          <a:bodyPr wrap="square" lIns="0" tIns="0" rIns="0" bIns="0" rtlCol="0">
            <a:spAutoFit/>
          </a:bodyPr>
          <a:lstStyle/>
          <a:p>
            <a:r>
              <a:rPr lang="en-US" sz="1800" b="1" dirty="0"/>
              <a:t>Grattan dataset</a:t>
            </a:r>
          </a:p>
        </p:txBody>
      </p:sp>
      <p:cxnSp>
        <p:nvCxnSpPr>
          <p:cNvPr id="25" name="Straight Connector 24"/>
          <p:cNvCxnSpPr/>
          <p:nvPr/>
        </p:nvCxnSpPr>
        <p:spPr bwMode="auto">
          <a:xfrm>
            <a:off x="2432720" y="1224012"/>
            <a:ext cx="1224136" cy="0"/>
          </a:xfrm>
          <a:prstGeom prst="line">
            <a:avLst/>
          </a:prstGeom>
          <a:solidFill>
            <a:schemeClr val="accent1"/>
          </a:solidFill>
          <a:ln w="9525"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1132468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364810" y="4735135"/>
            <a:ext cx="941546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 name="Straight Arrow Connector 2"/>
          <p:cNvCxnSpPr/>
          <p:nvPr/>
        </p:nvCxnSpPr>
        <p:spPr bwMode="auto">
          <a:xfrm>
            <a:off x="252018" y="1613473"/>
            <a:ext cx="939109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4" name="Straight Arrow Connector 3"/>
          <p:cNvCxnSpPr/>
          <p:nvPr/>
        </p:nvCxnSpPr>
        <p:spPr bwMode="auto">
          <a:xfrm>
            <a:off x="239834" y="3174304"/>
            <a:ext cx="9403277"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5" name="Straight Arrow Connector 4"/>
          <p:cNvCxnSpPr/>
          <p:nvPr/>
        </p:nvCxnSpPr>
        <p:spPr bwMode="auto">
          <a:xfrm flipV="1">
            <a:off x="225614" y="52640"/>
            <a:ext cx="9417496" cy="2"/>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grpSp>
        <p:nvGrpSpPr>
          <p:cNvPr id="6" name="Group 5"/>
          <p:cNvGrpSpPr/>
          <p:nvPr/>
        </p:nvGrpSpPr>
        <p:grpSpPr>
          <a:xfrm>
            <a:off x="-262939" y="242454"/>
            <a:ext cx="10107966" cy="4892871"/>
            <a:chOff x="210677" y="435440"/>
            <a:chExt cx="9470352" cy="6495485"/>
          </a:xfrm>
        </p:grpSpPr>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454" y="793438"/>
              <a:ext cx="8913814" cy="562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78270"/>
            <a:stretch/>
          </p:blipFill>
          <p:spPr bwMode="auto">
            <a:xfrm>
              <a:off x="729454" y="799426"/>
              <a:ext cx="1936981" cy="562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21730" r="66510"/>
            <a:stretch/>
          </p:blipFill>
          <p:spPr bwMode="auto">
            <a:xfrm>
              <a:off x="2649649" y="799426"/>
              <a:ext cx="1048296" cy="562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p:cNvGrpSpPr/>
            <p:nvPr/>
          </p:nvGrpSpPr>
          <p:grpSpPr>
            <a:xfrm>
              <a:off x="1272276" y="6352144"/>
              <a:ext cx="3141107" cy="578781"/>
              <a:chOff x="1359836" y="4675608"/>
              <a:chExt cx="3141107" cy="578781"/>
            </a:xfrm>
          </p:grpSpPr>
          <p:sp>
            <p:nvSpPr>
              <p:cNvPr id="25" name="TextBox 24"/>
              <p:cNvSpPr txBox="1"/>
              <p:nvPr/>
            </p:nvSpPr>
            <p:spPr>
              <a:xfrm>
                <a:off x="2598247" y="4682368"/>
                <a:ext cx="420130" cy="572020"/>
              </a:xfrm>
              <a:prstGeom prst="rect">
                <a:avLst/>
              </a:prstGeom>
              <a:noFill/>
              <a:ln>
                <a:noFill/>
                <a:headEnd type="none" w="med" len="med"/>
                <a:tailEnd type="none" w="med" len="med"/>
              </a:ln>
            </p:spPr>
            <p:txBody>
              <a:bodyPr wrap="square" rtlCol="0">
                <a:spAutoFit/>
              </a:bodyPr>
              <a:lstStyle/>
              <a:p>
                <a:r>
                  <a:rPr lang="en-AU" sz="2200" dirty="0"/>
                  <a:t>1</a:t>
                </a:r>
              </a:p>
            </p:txBody>
          </p:sp>
          <p:sp>
            <p:nvSpPr>
              <p:cNvPr id="26" name="TextBox 25"/>
              <p:cNvSpPr txBox="1"/>
              <p:nvPr/>
            </p:nvSpPr>
            <p:spPr>
              <a:xfrm>
                <a:off x="1359836" y="4675608"/>
                <a:ext cx="1548615" cy="572020"/>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27" name="TextBox 26"/>
              <p:cNvSpPr txBox="1"/>
              <p:nvPr/>
            </p:nvSpPr>
            <p:spPr>
              <a:xfrm>
                <a:off x="2952328" y="4682369"/>
                <a:ext cx="1548615" cy="572020"/>
              </a:xfrm>
              <a:prstGeom prst="rect">
                <a:avLst/>
              </a:prstGeom>
              <a:noFill/>
              <a:ln>
                <a:noFill/>
                <a:headEnd type="none" w="med" len="med"/>
                <a:tailEnd type="none" w="med" len="med"/>
              </a:ln>
            </p:spPr>
            <p:txBody>
              <a:bodyPr wrap="square" rtlCol="0">
                <a:spAutoFit/>
              </a:bodyPr>
              <a:lstStyle/>
              <a:p>
                <a:r>
                  <a:rPr lang="en-AU" sz="2200" dirty="0"/>
                  <a:t>Overrun</a:t>
                </a:r>
              </a:p>
            </p:txBody>
          </p:sp>
        </p:grpSp>
        <p:cxnSp>
          <p:nvCxnSpPr>
            <p:cNvPr id="11" name="Straight Arrow Connector 10"/>
            <p:cNvCxnSpPr/>
            <p:nvPr/>
          </p:nvCxnSpPr>
          <p:spPr bwMode="auto">
            <a:xfrm>
              <a:off x="1577495" y="5642669"/>
              <a:ext cx="2335006" cy="0"/>
            </a:xfrm>
            <a:prstGeom prst="straightConnector1">
              <a:avLst/>
            </a:prstGeom>
            <a:solidFill>
              <a:schemeClr val="accent1"/>
            </a:solidFill>
            <a:ln w="28575" cap="flat" cmpd="sng" algn="ctr">
              <a:solidFill>
                <a:schemeClr val="bg1"/>
              </a:solidFill>
              <a:prstDash val="solid"/>
              <a:round/>
              <a:headEnd type="arrow"/>
              <a:tailEnd type="arrow"/>
            </a:ln>
            <a:effectLst/>
          </p:spPr>
        </p:cxnSp>
        <p:cxnSp>
          <p:nvCxnSpPr>
            <p:cNvPr id="12" name="Straight Connector 11"/>
            <p:cNvCxnSpPr/>
            <p:nvPr/>
          </p:nvCxnSpPr>
          <p:spPr bwMode="auto">
            <a:xfrm>
              <a:off x="760984" y="6381328"/>
              <a:ext cx="8920045"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13" name="Straight Connector 12"/>
            <p:cNvCxnSpPr/>
            <p:nvPr/>
          </p:nvCxnSpPr>
          <p:spPr bwMode="auto">
            <a:xfrm flipV="1">
              <a:off x="3515728" y="2679269"/>
              <a:ext cx="0" cy="3692502"/>
            </a:xfrm>
            <a:prstGeom prst="line">
              <a:avLst/>
            </a:prstGeom>
            <a:solidFill>
              <a:schemeClr val="accent1"/>
            </a:solidFill>
            <a:ln w="28575" cap="flat" cmpd="sng" algn="ctr">
              <a:solidFill>
                <a:schemeClr val="tx1"/>
              </a:solidFill>
              <a:prstDash val="dash"/>
              <a:round/>
              <a:headEnd type="none" w="med" len="med"/>
              <a:tailEnd type="none" w="med" len="med"/>
            </a:ln>
            <a:effectLst/>
          </p:spPr>
        </p:cxnSp>
        <p:cxnSp>
          <p:nvCxnSpPr>
            <p:cNvPr id="14" name="Straight Connector 13"/>
            <p:cNvCxnSpPr/>
            <p:nvPr/>
          </p:nvCxnSpPr>
          <p:spPr bwMode="auto">
            <a:xfrm flipV="1">
              <a:off x="3709850" y="3571854"/>
              <a:ext cx="0" cy="2799918"/>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15" name="TextBox 14"/>
            <p:cNvSpPr txBox="1"/>
            <p:nvPr/>
          </p:nvSpPr>
          <p:spPr>
            <a:xfrm>
              <a:off x="3475536" y="2535163"/>
              <a:ext cx="2322114" cy="572020"/>
            </a:xfrm>
            <a:prstGeom prst="rect">
              <a:avLst/>
            </a:prstGeom>
            <a:noFill/>
            <a:ln>
              <a:noFill/>
              <a:headEnd type="none" w="med" len="med"/>
              <a:tailEnd type="none" w="med" len="med"/>
            </a:ln>
          </p:spPr>
          <p:txBody>
            <a:bodyPr wrap="square" rtlCol="0">
              <a:spAutoFit/>
            </a:bodyPr>
            <a:lstStyle/>
            <a:p>
              <a:r>
                <a:rPr lang="en-AU" sz="2200" dirty="0"/>
                <a:t>Expected value</a:t>
              </a:r>
            </a:p>
          </p:txBody>
        </p:sp>
        <p:sp>
          <p:nvSpPr>
            <p:cNvPr id="16" name="TextBox 15"/>
            <p:cNvSpPr txBox="1"/>
            <p:nvPr/>
          </p:nvSpPr>
          <p:spPr>
            <a:xfrm>
              <a:off x="3669665" y="3539611"/>
              <a:ext cx="2322114" cy="572020"/>
            </a:xfrm>
            <a:prstGeom prst="rect">
              <a:avLst/>
            </a:prstGeom>
            <a:noFill/>
            <a:ln>
              <a:noFill/>
              <a:headEnd type="none" w="med" len="med"/>
              <a:tailEnd type="none" w="med" len="med"/>
            </a:ln>
          </p:spPr>
          <p:txBody>
            <a:bodyPr wrap="square" rtlCol="0">
              <a:spAutoFit/>
            </a:bodyPr>
            <a:lstStyle/>
            <a:p>
              <a:r>
                <a:rPr lang="en-AU" sz="2200" dirty="0"/>
                <a:t>P90</a:t>
              </a:r>
            </a:p>
          </p:txBody>
        </p:sp>
        <p:sp>
          <p:nvSpPr>
            <p:cNvPr id="17" name="TextBox 16"/>
            <p:cNvSpPr txBox="1"/>
            <p:nvPr/>
          </p:nvSpPr>
          <p:spPr>
            <a:xfrm>
              <a:off x="1768390" y="5929450"/>
              <a:ext cx="608451" cy="449444"/>
            </a:xfrm>
            <a:prstGeom prst="rect">
              <a:avLst/>
            </a:prstGeom>
            <a:noFill/>
          </p:spPr>
          <p:txBody>
            <a:bodyPr wrap="square" lIns="0" tIns="0" rIns="0" bIns="0" rtlCol="0">
              <a:spAutoFit/>
            </a:bodyPr>
            <a:lstStyle/>
            <a:p>
              <a:r>
                <a:rPr lang="en-AU" sz="2200" b="1" dirty="0"/>
                <a:t>50%</a:t>
              </a:r>
            </a:p>
          </p:txBody>
        </p:sp>
        <p:sp>
          <p:nvSpPr>
            <p:cNvPr id="18" name="TextBox 17"/>
            <p:cNvSpPr txBox="1"/>
            <p:nvPr/>
          </p:nvSpPr>
          <p:spPr>
            <a:xfrm>
              <a:off x="2940674" y="5929450"/>
              <a:ext cx="608451" cy="449444"/>
            </a:xfrm>
            <a:prstGeom prst="rect">
              <a:avLst/>
            </a:prstGeom>
            <a:noFill/>
          </p:spPr>
          <p:txBody>
            <a:bodyPr wrap="square" lIns="0" tIns="0" rIns="0" bIns="0" rtlCol="0">
              <a:spAutoFit/>
            </a:bodyPr>
            <a:lstStyle/>
            <a:p>
              <a:r>
                <a:rPr lang="en-AU" sz="2200" b="1" dirty="0"/>
                <a:t>40%</a:t>
              </a:r>
            </a:p>
          </p:txBody>
        </p:sp>
        <p:sp>
          <p:nvSpPr>
            <p:cNvPr id="19" name="TextBox 18"/>
            <p:cNvSpPr txBox="1"/>
            <p:nvPr/>
          </p:nvSpPr>
          <p:spPr>
            <a:xfrm>
              <a:off x="3912501" y="5929450"/>
              <a:ext cx="608451" cy="449444"/>
            </a:xfrm>
            <a:prstGeom prst="rect">
              <a:avLst/>
            </a:prstGeom>
            <a:noFill/>
          </p:spPr>
          <p:txBody>
            <a:bodyPr wrap="square" lIns="0" tIns="0" rIns="0" bIns="0" rtlCol="0">
              <a:spAutoFit/>
            </a:bodyPr>
            <a:lstStyle/>
            <a:p>
              <a:r>
                <a:rPr lang="en-AU" sz="2200" b="1" dirty="0">
                  <a:solidFill>
                    <a:schemeClr val="bg1"/>
                  </a:solidFill>
                </a:rPr>
                <a:t>10%</a:t>
              </a:r>
            </a:p>
          </p:txBody>
        </p:sp>
        <p:cxnSp>
          <p:nvCxnSpPr>
            <p:cNvPr id="20" name="Straight Connector 19"/>
            <p:cNvCxnSpPr/>
            <p:nvPr/>
          </p:nvCxnSpPr>
          <p:spPr bwMode="auto">
            <a:xfrm flipV="1">
              <a:off x="2661554" y="548680"/>
              <a:ext cx="0" cy="5832647"/>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21" name="TextBox 20"/>
            <p:cNvSpPr txBox="1"/>
            <p:nvPr/>
          </p:nvSpPr>
          <p:spPr>
            <a:xfrm>
              <a:off x="2589546" y="477833"/>
              <a:ext cx="2322114" cy="572020"/>
            </a:xfrm>
            <a:prstGeom prst="rect">
              <a:avLst/>
            </a:prstGeom>
            <a:noFill/>
            <a:ln>
              <a:noFill/>
              <a:headEnd type="none" w="med" len="med"/>
              <a:tailEnd type="none" w="med" len="med"/>
            </a:ln>
          </p:spPr>
          <p:txBody>
            <a:bodyPr wrap="square" rtlCol="0">
              <a:spAutoFit/>
            </a:bodyPr>
            <a:lstStyle/>
            <a:p>
              <a:r>
                <a:rPr lang="en-AU" sz="2200" dirty="0"/>
                <a:t> Median = P50</a:t>
              </a:r>
            </a:p>
          </p:txBody>
        </p:sp>
        <p:sp>
          <p:nvSpPr>
            <p:cNvPr id="22" name="TextBox 21"/>
            <p:cNvSpPr txBox="1"/>
            <p:nvPr/>
          </p:nvSpPr>
          <p:spPr>
            <a:xfrm>
              <a:off x="210677" y="435440"/>
              <a:ext cx="2613662" cy="1021464"/>
            </a:xfrm>
            <a:prstGeom prst="rect">
              <a:avLst/>
            </a:prstGeom>
            <a:noFill/>
          </p:spPr>
          <p:txBody>
            <a:bodyPr wrap="square" rtlCol="0">
              <a:spAutoFit/>
            </a:bodyPr>
            <a:lstStyle/>
            <a:p>
              <a:pPr algn="ctr"/>
              <a:r>
                <a:rPr lang="en-AU" sz="2200" b="1" dirty="0">
                  <a:solidFill>
                    <a:schemeClr val="accent1"/>
                  </a:solidFill>
                </a:rPr>
                <a:t>Full </a:t>
              </a:r>
              <a:br>
                <a:rPr lang="en-AU" sz="2200" b="1" dirty="0">
                  <a:solidFill>
                    <a:schemeClr val="accent1"/>
                  </a:solidFill>
                </a:rPr>
              </a:br>
              <a:r>
                <a:rPr lang="en-AU" sz="2200" b="1" dirty="0">
                  <a:solidFill>
                    <a:schemeClr val="accent1"/>
                  </a:solidFill>
                </a:rPr>
                <a:t>distribution</a:t>
              </a:r>
            </a:p>
          </p:txBody>
        </p:sp>
        <p:cxnSp>
          <p:nvCxnSpPr>
            <p:cNvPr id="23" name="Straight Arrow Connector 22"/>
            <p:cNvCxnSpPr/>
            <p:nvPr/>
          </p:nvCxnSpPr>
          <p:spPr bwMode="auto">
            <a:xfrm>
              <a:off x="1577495" y="1449984"/>
              <a:ext cx="482252" cy="1424885"/>
            </a:xfrm>
            <a:prstGeom prst="straightConnector1">
              <a:avLst/>
            </a:prstGeom>
            <a:solidFill>
              <a:schemeClr val="accent1"/>
            </a:solidFill>
            <a:ln w="28575" cap="flat" cmpd="sng" algn="ctr">
              <a:solidFill>
                <a:schemeClr val="accent1"/>
              </a:solidFill>
              <a:prstDash val="solid"/>
              <a:round/>
              <a:headEnd type="none" w="med" len="med"/>
              <a:tailEnd type="arrow" w="med" len="med"/>
            </a:ln>
            <a:effectLst/>
          </p:spPr>
        </p:cxnSp>
        <p:sp>
          <p:nvSpPr>
            <p:cNvPr id="24" name="TextBox 23"/>
            <p:cNvSpPr txBox="1"/>
            <p:nvPr/>
          </p:nvSpPr>
          <p:spPr>
            <a:xfrm>
              <a:off x="2043737" y="5121285"/>
              <a:ext cx="1613119" cy="572020"/>
            </a:xfrm>
            <a:prstGeom prst="rect">
              <a:avLst/>
            </a:prstGeom>
            <a:noFill/>
          </p:spPr>
          <p:txBody>
            <a:bodyPr wrap="square" rtlCol="0">
              <a:spAutoFit/>
            </a:bodyPr>
            <a:lstStyle/>
            <a:p>
              <a:r>
                <a:rPr lang="en-AU" sz="2200" b="1" dirty="0">
                  <a:solidFill>
                    <a:schemeClr val="bg1"/>
                  </a:solidFill>
                </a:rPr>
                <a:t>Variance</a:t>
              </a:r>
            </a:p>
          </p:txBody>
        </p:sp>
      </p:grpSp>
    </p:spTree>
    <p:extLst>
      <p:ext uri="{BB962C8B-B14F-4D97-AF65-F5344CB8AC3E}">
        <p14:creationId xmlns:p14="http://schemas.microsoft.com/office/powerpoint/2010/main" val="2263336609"/>
      </p:ext>
    </p:extLst>
  </p:cSld>
  <p:clrMapOvr>
    <a:masterClrMapping/>
  </p:clrMapOvr>
</p:sld>
</file>

<file path=ppt/theme/theme1.xml><?xml version="1.0" encoding="utf-8"?>
<a:theme xmlns:a="http://schemas.openxmlformats.org/drawingml/2006/main" name="Chart guidebook">
  <a:themeElements>
    <a:clrScheme name="Custom 3">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621214"/>
      </a:hlink>
      <a:folHlink>
        <a:srgbClr val="A02226"/>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txDef>
      <a:spPr>
        <a:noFill/>
      </a:spPr>
      <a:bodyPr wrap="square" lIns="0" tIns="0" rIns="0" bIns="0" rtlCol="0">
        <a:spAutoFit/>
      </a:bodyPr>
      <a:lstStyle>
        <a:defPPr>
          <a:defRPr sz="2200" b="1" dirty="0" smtClean="0"/>
        </a:defPPr>
      </a:lstStyle>
    </a:txDef>
  </a:objectDefaults>
  <a:extraClrSchemeLst>
    <a:extraClrScheme>
      <a:clrScheme name="Blank Presentation 1">
        <a:dk1>
          <a:srgbClr val="000000"/>
        </a:dk1>
        <a:lt1>
          <a:srgbClr val="FFFFFF"/>
        </a:lt1>
        <a:dk2>
          <a:srgbClr val="621214"/>
        </a:dk2>
        <a:lt2>
          <a:srgbClr val="A02226"/>
        </a:lt2>
        <a:accent1>
          <a:srgbClr val="FFE07F"/>
        </a:accent1>
        <a:accent2>
          <a:srgbClr val="FFC35A"/>
        </a:accent2>
        <a:accent3>
          <a:srgbClr val="FFFFFF"/>
        </a:accent3>
        <a:accent4>
          <a:srgbClr val="000000"/>
        </a:accent4>
        <a:accent5>
          <a:srgbClr val="FFEDC0"/>
        </a:accent5>
        <a:accent6>
          <a:srgbClr val="E7B051"/>
        </a:accent6>
        <a:hlink>
          <a:srgbClr val="F68B33"/>
        </a:hlink>
        <a:folHlink>
          <a:srgbClr val="D4582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W IMPROVED Charts for REPORTS 16 MAY 2016">
  <a:themeElements>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txDef>
      <a:spPr>
        <a:noFill/>
      </a:spPr>
      <a:bodyPr wrap="square" lIns="0" tIns="0" rIns="0" bIns="0" rtlCol="0">
        <a:spAutoFit/>
      </a:bodyPr>
      <a:lstStyle>
        <a:defPPr>
          <a:defRPr sz="2200" b="1" dirty="0" smtClean="0"/>
        </a:defPPr>
      </a:lstStyle>
    </a:txDef>
  </a:objectDefaults>
  <a:extraClrSchemeLst>
    <a:extraClrScheme>
      <a:clrScheme name="Blank Presentation 1">
        <a:dk1>
          <a:srgbClr val="000000"/>
        </a:dk1>
        <a:lt1>
          <a:srgbClr val="FFFFFF"/>
        </a:lt1>
        <a:dk2>
          <a:srgbClr val="621214"/>
        </a:dk2>
        <a:lt2>
          <a:srgbClr val="A02226"/>
        </a:lt2>
        <a:accent1>
          <a:srgbClr val="FFE07F"/>
        </a:accent1>
        <a:accent2>
          <a:srgbClr val="FFC35A"/>
        </a:accent2>
        <a:accent3>
          <a:srgbClr val="FFFFFF"/>
        </a:accent3>
        <a:accent4>
          <a:srgbClr val="000000"/>
        </a:accent4>
        <a:accent5>
          <a:srgbClr val="FFEDC0"/>
        </a:accent5>
        <a:accent6>
          <a:srgbClr val="E7B051"/>
        </a:accent6>
        <a:hlink>
          <a:srgbClr val="F68B33"/>
        </a:hlink>
        <a:folHlink>
          <a:srgbClr val="D4582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Chart guidebook</Template>
  <TotalTime>23375</TotalTime>
  <Words>353</Words>
  <Application>Microsoft Office PowerPoint</Application>
  <PresentationFormat>Custom</PresentationFormat>
  <Paragraphs>116</Paragraphs>
  <Slides>9</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ＭＳ Ｐゴシック</vt:lpstr>
      <vt:lpstr>Arial</vt:lpstr>
      <vt:lpstr>Calibri</vt:lpstr>
      <vt:lpstr>Cambria Math</vt:lpstr>
      <vt:lpstr>Times New Roman</vt:lpstr>
      <vt:lpstr>Chart guidebook</vt:lpstr>
      <vt:lpstr>NEW IMPROVED Charts for REPORTS 16 MAY 2016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Melbourne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Chart Guidebook</dc:title>
  <dc:creator>Owain Peter Alexander Emslie</dc:creator>
  <cp:lastModifiedBy>Cameron Chisholm</cp:lastModifiedBy>
  <cp:revision>909</cp:revision>
  <cp:lastPrinted>2016-10-19T22:49:31Z</cp:lastPrinted>
  <dcterms:created xsi:type="dcterms:W3CDTF">2015-10-22T04:00:31Z</dcterms:created>
  <dcterms:modified xsi:type="dcterms:W3CDTF">2016-10-22T11:23:42Z</dcterms:modified>
</cp:coreProperties>
</file>