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377" r:id="rId3"/>
    <p:sldId id="831" r:id="rId4"/>
    <p:sldId id="832" r:id="rId5"/>
    <p:sldId id="833" r:id="rId6"/>
    <p:sldId id="834" r:id="rId7"/>
  </p:sldIdLst>
  <p:sldSz cx="9906000" cy="504031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1" userDrawn="1">
          <p15:clr>
            <a:srgbClr val="A4A3A4"/>
          </p15:clr>
        </p15:guide>
        <p15:guide id="2" orient="horz" pos="59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EF0DE"/>
    <a:srgbClr val="FF3300"/>
    <a:srgbClr val="0303BD"/>
    <a:srgbClr val="FFE07F"/>
    <a:srgbClr val="FFC35A"/>
    <a:srgbClr val="F68B33"/>
    <a:srgbClr val="D4582A"/>
    <a:srgbClr val="A02226"/>
    <a:srgbClr val="621214"/>
    <a:srgbClr val="FEF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87" autoAdjust="0"/>
    <p:restoredTop sz="79751" autoAdjust="0"/>
  </p:normalViewPr>
  <p:slideViewPr>
    <p:cSldViewPr>
      <p:cViewPr varScale="1">
        <p:scale>
          <a:sx n="108" d="100"/>
          <a:sy n="108" d="100"/>
        </p:scale>
        <p:origin x="126" y="378"/>
      </p:cViewPr>
      <p:guideLst>
        <p:guide orient="horz" pos="2941"/>
        <p:guide orient="horz" pos="59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multiLvlStrRef>
              <c:f>Sheet1!$A$2:$B$8</c:f>
              <c:multiLvlStrCache>
                <c:ptCount val="7"/>
                <c:lvl>
                  <c:pt idx="0">
                    <c:v>2001</c:v>
                  </c:pt>
                  <c:pt idx="1">
                    <c:v>May</c:v>
                  </c:pt>
                  <c:pt idx="2">
                    <c:v>Aug</c:v>
                  </c:pt>
                  <c:pt idx="3">
                    <c:v>2006</c:v>
                  </c:pt>
                  <c:pt idx="4">
                    <c:v>2007</c:v>
                  </c:pt>
                  <c:pt idx="5">
                    <c:v>2009</c:v>
                  </c:pt>
                  <c:pt idx="6">
                    <c:v>Final</c:v>
                  </c:pt>
                </c:lvl>
                <c:lvl>
                  <c:pt idx="0">
                    <c:v> </c:v>
                  </c:pt>
                  <c:pt idx="1">
                    <c:v>2005</c:v>
                  </c:pt>
                  <c:pt idx="2">
                    <c:v>2005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#,##0</c:formatCode>
                <c:ptCount val="7"/>
                <c:pt idx="0">
                  <c:v>136</c:v>
                </c:pt>
                <c:pt idx="1">
                  <c:v>337</c:v>
                </c:pt>
                <c:pt idx="2">
                  <c:v>370</c:v>
                </c:pt>
                <c:pt idx="3">
                  <c:v>511</c:v>
                </c:pt>
                <c:pt idx="4">
                  <c:v>631</c:v>
                </c:pt>
                <c:pt idx="5">
                  <c:v>705</c:v>
                </c:pt>
                <c:pt idx="6">
                  <c:v>688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B27-4F89-A024-DD442AFEF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912880"/>
        <c:axId val="478914840"/>
      </c:lineChart>
      <c:catAx>
        <c:axId val="47891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spcAft>
                <a:spcPts val="600"/>
              </a:spcAft>
              <a:defRPr sz="2200"/>
            </a:pPr>
            <a:endParaRPr lang="en-US"/>
          </a:p>
        </c:txPr>
        <c:crossAx val="478914840"/>
        <c:crosses val="autoZero"/>
        <c:auto val="1"/>
        <c:lblAlgn val="ctr"/>
        <c:lblOffset val="100"/>
        <c:noMultiLvlLbl val="1"/>
      </c:catAx>
      <c:valAx>
        <c:axId val="47891484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78912880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2002</c:v>
                </c:pt>
                <c:pt idx="1">
                  <c:v>2003</c:v>
                </c:pt>
                <c:pt idx="2">
                  <c:v>2009</c:v>
                </c:pt>
                <c:pt idx="3">
                  <c:v>2010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36</c:v>
                </c:pt>
                <c:pt idx="2">
                  <c:v>101</c:v>
                </c:pt>
                <c:pt idx="3">
                  <c:v>97</c:v>
                </c:pt>
                <c:pt idx="4">
                  <c:v>94.3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46A-4573-BC62-5825CA14C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207392"/>
        <c:axId val="476206216"/>
      </c:lineChart>
      <c:catAx>
        <c:axId val="476207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76206216"/>
        <c:crosses val="autoZero"/>
        <c:auto val="1"/>
        <c:lblAlgn val="ctr"/>
        <c:lblOffset val="100"/>
        <c:noMultiLvlLbl val="0"/>
      </c:catAx>
      <c:valAx>
        <c:axId val="476206216"/>
        <c:scaling>
          <c:orientation val="minMax"/>
          <c:max val="10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7620739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2003</c:v>
                </c:pt>
                <c:pt idx="1">
                  <c:v>2007</c:v>
                </c:pt>
                <c:pt idx="2">
                  <c:v>2008</c:v>
                </c:pt>
                <c:pt idx="3">
                  <c:v>Final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593.5</c:v>
                </c:pt>
                <c:pt idx="1">
                  <c:v>1100</c:v>
                </c:pt>
                <c:pt idx="2">
                  <c:v>1950</c:v>
                </c:pt>
                <c:pt idx="3">
                  <c:v>1755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1A-4BA9-A506-4B0FBF3AE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206608"/>
        <c:axId val="476209352"/>
      </c:lineChart>
      <c:catAx>
        <c:axId val="476206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76209352"/>
        <c:crosses val="autoZero"/>
        <c:auto val="1"/>
        <c:lblAlgn val="ctr"/>
        <c:lblOffset val="100"/>
        <c:noMultiLvlLbl val="0"/>
      </c:catAx>
      <c:valAx>
        <c:axId val="476209352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76206608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2002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350</c:v>
                </c:pt>
                <c:pt idx="1">
                  <c:v>887</c:v>
                </c:pt>
                <c:pt idx="2">
                  <c:v>1700</c:v>
                </c:pt>
                <c:pt idx="3">
                  <c:v>1700</c:v>
                </c:pt>
                <c:pt idx="4">
                  <c:v>1700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4B2-40C6-A154-C6A5A51CA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62544"/>
        <c:axId val="193064504"/>
      </c:lineChart>
      <c:catAx>
        <c:axId val="19306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93064504"/>
        <c:crosses val="autoZero"/>
        <c:auto val="1"/>
        <c:lblAlgn val="ctr"/>
        <c:lblOffset val="100"/>
        <c:noMultiLvlLbl val="0"/>
      </c:catAx>
      <c:valAx>
        <c:axId val="19306450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93062544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5588" y="746125"/>
            <a:ext cx="73199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frastructure.gov.au/infrastructure/publications/files/Best_Practice_Case_Studies_Vol_2.pdf" TargetMode="External"/><Relationship Id="rId3" Type="http://schemas.openxmlformats.org/officeDocument/2006/relationships/hyperlink" Target="https://www.mediastatements.wa.gov.au/Pages/Court/2000/12/Premier-announces-taskforce-to-speed-up-Mandurah-bypass-project.aspx" TargetMode="External"/><Relationship Id="rId7" Type="http://schemas.openxmlformats.org/officeDocument/2006/relationships/hyperlink" Target="http://www.ourstatebudget.wa.gov.au/uploadedFiles/State_Budget/Budget_2007_-_2008/bp2_vol2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hd.com/global/projects/perth-to-bunbury-highway/" TargetMode="External"/><Relationship Id="rId5" Type="http://schemas.openxmlformats.org/officeDocument/2006/relationships/hyperlink" Target="http://www.parliament.wa.gov.au/publications/tabledpapers.nsf/displaypaper/3710948ab1a71ca75cb956f5482570a10005b17e/$file/main+roads+ar+2004-5.pdf" TargetMode="External"/><Relationship Id="rId4" Type="http://schemas.openxmlformats.org/officeDocument/2006/relationships/hyperlink" Target="http://www.ourstatebudget.wa.gov.au/uploadedFiles/State_Budget/BUdget_2005_-_2006/bp2_vol2.pdf" TargetMode="External"/><Relationship Id="rId9" Type="http://schemas.openxmlformats.org/officeDocument/2006/relationships/hyperlink" Target="http://www.walis.wa.gov.au/projects/location-information-strategy-for-wa/locationstrategyassets/Strategy%20Document%20DRAFT%20v2%2014%2020100719.pdf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3.101.218.132/Prod/parlment/hansart.nsf/V3Key/LA20021119038?open&amp;refNavID=HA8_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it.ly/26vTJ1j" TargetMode="External"/><Relationship Id="rId4" Type="http://schemas.openxmlformats.org/officeDocument/2006/relationships/hyperlink" Target="http://www.treasury.nsw.gov.au/__data/assets/pdf_file/0004/17581/bp4_infrastructure_statement.pdf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902045709/http:/parlinfo.aph.gov.au/parlInfo/search/display/display.w3p;db=CHAMBER;id=chamber/hansardr/2006-02-14/0163;query=Id:%22chamber/hansardr/2006-02-14/0000%2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excellenceawards.org.au/ipswich-motorway-upgrade-dinmore-to-goodna-d2g-project" TargetMode="External"/><Relationship Id="rId5" Type="http://schemas.openxmlformats.org/officeDocument/2006/relationships/hyperlink" Target="http://www.exactal.com/en/our-clients/case-studies/origin-alliance" TargetMode="External"/><Relationship Id="rId4" Type="http://schemas.openxmlformats.org/officeDocument/2006/relationships/hyperlink" Target="http://www.roadsaustralia.com.au/news/show-arf-insider/22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rastructure.gov.au/department/statements/2002_2003/media/a03_budget_02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rms.nsw.gov.au/documents/projects/hunter/the-hunter-expressway/project-documents/hunter-expressway-comm-update-jul2010.pdf" TargetMode="External"/><Relationship Id="rId4" Type="http://schemas.openxmlformats.org/officeDocument/2006/relationships/hyperlink" Target="http://parlinfo.aph.gov.au/parlInfo/search/display/display.w3p;query=Id:%22chamber/hansardr/2009-06-01/0011%2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Forrest Highway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https://www.mediastatements.wa.gov.au/Pages/Court/2000/12/Premier-announces-taskforce-to-speed-up-Mandurah-bypass-project.aspx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http://www.ourstatebudget.wa.gov.au/uploadedFiles/State_Budget/BUdget_2005_-_2006/bp2_vol2.pdf</a:t>
            </a:r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p.662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http://www.parliament.wa.gov.au/publications/tabledpapers.nsf/displaypaper/3710948ab1a71ca75cb956f5482570a10005b17e/$file/main+roads+ar+2004-5.pdf</a:t>
            </a:r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p.40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6"/>
              </a:rPr>
              <a:t>http://www.ghd.com/global/projects/perth-to-bunbury-highway/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7"/>
              </a:rPr>
              <a:t>http://www.ourstatebudget.wa.gov.au/uploadedFiles/State_Budget/Budget_2007_-_2008/bp2_vol2.pdf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p.794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8"/>
              </a:rPr>
              <a:t>https://infrastructure.gov.au/infrastructure/publications/files/Best_Practice_Case_Studies_Vol_2.pdf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p.85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9"/>
              </a:rPr>
              <a:t>http://www.walis.wa.gov.au/projects/location-information-strategy-for-wa/locationstrategyassets/Strategy%20Document%20DRAFT%20v2%2014%2020100719.pdf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p.13</a:t>
            </a: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Alstonville Bypass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http://23.101.218.132/Prod/parlment/hansart.nsf/V3Key/LA20021119038?open&amp;refNavID=HA8_1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http://mobile.abc.net.au/news/2003-06-20/plan-for-bruxner-highway-bypass-by-2006/1873482 , 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http://www.abc.net.au/news/2009-02-19/alstonville-bypass-funds-announced/300720, 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http://www.treasury.nsw.gov.au/__data/assets/pdf_file/0004/17581/bp4_infrastructure_statement.pdf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http://bit.ly/26vTJ1j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Ipswich Motorway Dinmore to Goodna upgrade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https://web.archive.org/web/20160902045709/http://parlinfo.aph.gov.au/parlInfo/search/display/display.w3p;db=CHAMBER;id=chamber%2Fhansardr%2F2006-02-14%2F0163;query=Id%3A%22chamber%2Fhansardr%2F2006-02-14%2F0000%22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http://www.roadsaustralia.com.au/news/show-arf-insider/22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http://www.exactal.com/en/our-clients/case-studies/origin-alliance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6"/>
              </a:rPr>
              <a:t>http://www.excellenceawards.org.au/ipswich-motorway-upgrade-dinmore-to-goodna-d2g-project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Hunter Expressway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https://infrastructure.gov.au/department/statements/2002_2003/media/a03_budget_02.aspx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http://parlinfo.aph.gov.au/parlInfo/search/display/display.w3p;query=Id%3A%22chamber%2Fhansardr%2F2009-06-01%2F0011%22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http://www.rms.nsw.gov.au/documents/projects/hunter/the-hunter-expressway/project-documents/hunter-expressway-comm-update-jul2010.pdf</a:t>
            </a:r>
            <a:endParaRPr lang="en-AU" sz="1200" u="sng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http://www.rms.nsw.gov.au/projects/hunter/the-hunter-expressway/index.html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294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1764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029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335113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79105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294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1764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029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5" y="472534"/>
            <a:ext cx="6913563" cy="2018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791049"/>
            <a:ext cx="8642349" cy="1357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85719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50910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4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0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2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16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0" indent="-13068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70" indent="-1633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85" indent="-105013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06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48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1990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32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074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4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0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2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16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0" indent="-13068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70" indent="-1633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85" indent="-105013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06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48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1990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32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074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Cost overruns case studies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30253" y="3472762"/>
            <a:ext cx="5398502" cy="542884"/>
          </a:xfrm>
        </p:spPr>
        <p:txBody>
          <a:bodyPr/>
          <a:lstStyle/>
          <a:p>
            <a:r>
              <a:rPr lang="en-AU" dirty="0"/>
              <a:t>October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2633778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24385788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84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442989910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46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93150850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8727104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20247</TotalTime>
  <Words>164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Chart guidebook</vt:lpstr>
      <vt:lpstr>NEW IMPROVED Charts for REPORTS 16 MAY 2016</vt:lpstr>
      <vt:lpstr>Charts for Cost overruns case studies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Cameron Chisholm</cp:lastModifiedBy>
  <cp:revision>764</cp:revision>
  <cp:lastPrinted>2016-05-30T06:52:40Z</cp:lastPrinted>
  <dcterms:created xsi:type="dcterms:W3CDTF">2015-10-22T04:00:31Z</dcterms:created>
  <dcterms:modified xsi:type="dcterms:W3CDTF">2016-10-22T09:52:33Z</dcterms:modified>
</cp:coreProperties>
</file>