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  <p:sldMasterId id="2147483682" r:id="rId2"/>
  </p:sldMasterIdLst>
  <p:notesMasterIdLst>
    <p:notesMasterId r:id="rId8"/>
  </p:notesMasterIdLst>
  <p:handoutMasterIdLst>
    <p:handoutMasterId r:id="rId9"/>
  </p:handoutMasterIdLst>
  <p:sldIdLst>
    <p:sldId id="377" r:id="rId3"/>
    <p:sldId id="831" r:id="rId4"/>
    <p:sldId id="832" r:id="rId5"/>
    <p:sldId id="833" r:id="rId6"/>
    <p:sldId id="834" r:id="rId7"/>
  </p:sldIdLst>
  <p:sldSz cx="9906000" cy="5040313"/>
  <p:notesSz cx="6807200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41" userDrawn="1">
          <p15:clr>
            <a:srgbClr val="A4A3A4"/>
          </p15:clr>
        </p15:guide>
        <p15:guide id="2" orient="horz" pos="59" userDrawn="1">
          <p15:clr>
            <a:srgbClr val="A4A3A4"/>
          </p15:clr>
        </p15:guide>
        <p15:guide id="3" pos="3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EF0DE"/>
    <a:srgbClr val="FF3300"/>
    <a:srgbClr val="0303BD"/>
    <a:srgbClr val="FFE07F"/>
    <a:srgbClr val="FFC35A"/>
    <a:srgbClr val="F68B33"/>
    <a:srgbClr val="D4582A"/>
    <a:srgbClr val="A02226"/>
    <a:srgbClr val="621214"/>
    <a:srgbClr val="FEF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787" autoAdjust="0"/>
    <p:restoredTop sz="79751" autoAdjust="0"/>
  </p:normalViewPr>
  <p:slideViewPr>
    <p:cSldViewPr>
      <p:cViewPr varScale="1">
        <p:scale>
          <a:sx n="118" d="100"/>
          <a:sy n="118" d="100"/>
        </p:scale>
        <p:origin x="114" y="174"/>
      </p:cViewPr>
      <p:guideLst>
        <p:guide orient="horz" pos="2941"/>
        <p:guide orient="horz" pos="59"/>
        <p:guide pos="3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969109630526905E-2"/>
          <c:y val="3.2013852435112303E-2"/>
          <c:w val="0.88992822531798899"/>
          <c:h val="0.88585331000291601"/>
        </c:manualLayout>
      </c:layou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Estimated cost</c:v>
                </c:pt>
              </c:strCache>
            </c:strRef>
          </c:tx>
          <c:spPr>
            <a:ln w="50800">
              <a:solidFill>
                <a:schemeClr val="accent2"/>
              </a:solidFill>
              <a:tailEnd type="none"/>
            </a:ln>
            <a:effectLst/>
          </c:spPr>
          <c:marker>
            <c:symbol val="circle"/>
            <c:size val="10"/>
            <c:spPr>
              <a:solidFill>
                <a:srgbClr val="FEF0DE"/>
              </a:solidFill>
              <a:ln w="50800">
                <a:solidFill>
                  <a:schemeClr val="accent2"/>
                </a:solidFill>
              </a:ln>
            </c:spPr>
          </c:marker>
          <c:cat>
            <c:multiLvlStrRef>
              <c:f>Sheet1!$A$2:$B$8</c:f>
              <c:multiLvlStrCache>
                <c:ptCount val="7"/>
                <c:lvl>
                  <c:pt idx="0">
                    <c:v>2001</c:v>
                  </c:pt>
                  <c:pt idx="1">
                    <c:v>May</c:v>
                  </c:pt>
                  <c:pt idx="2">
                    <c:v>Aug</c:v>
                  </c:pt>
                  <c:pt idx="3">
                    <c:v>2006</c:v>
                  </c:pt>
                  <c:pt idx="4">
                    <c:v>2007</c:v>
                  </c:pt>
                  <c:pt idx="5">
                    <c:v>2009</c:v>
                  </c:pt>
                  <c:pt idx="6">
                    <c:v>Final</c:v>
                  </c:pt>
                </c:lvl>
                <c:lvl>
                  <c:pt idx="0">
                    <c:v> </c:v>
                  </c:pt>
                  <c:pt idx="1">
                    <c:v>2005</c:v>
                  </c:pt>
                  <c:pt idx="2">
                    <c:v>2005</c:v>
                  </c:pt>
                  <c:pt idx="3">
                    <c:v> </c:v>
                  </c:pt>
                  <c:pt idx="4">
                    <c:v> </c:v>
                  </c:pt>
                  <c:pt idx="5">
                    <c:v> </c:v>
                  </c:pt>
                  <c:pt idx="6">
                    <c:v> </c:v>
                  </c:pt>
                </c:lvl>
              </c:multiLvlStrCache>
            </c:multiLvlStrRef>
          </c:cat>
          <c:val>
            <c:numRef>
              <c:f>Sheet1!$C$2:$C$8</c:f>
              <c:numCache>
                <c:formatCode>#,##0</c:formatCode>
                <c:ptCount val="7"/>
                <c:pt idx="0">
                  <c:v>136</c:v>
                </c:pt>
                <c:pt idx="1">
                  <c:v>337</c:v>
                </c:pt>
                <c:pt idx="2">
                  <c:v>370</c:v>
                </c:pt>
                <c:pt idx="3">
                  <c:v>511</c:v>
                </c:pt>
                <c:pt idx="4">
                  <c:v>631</c:v>
                </c:pt>
                <c:pt idx="5">
                  <c:v>705</c:v>
                </c:pt>
                <c:pt idx="6">
                  <c:v>688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27-4F89-A024-DD442AFEFB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687296"/>
        <c:axId val="112520192"/>
      </c:lineChart>
      <c:catAx>
        <c:axId val="39687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spcAft>
                <a:spcPts val="600"/>
              </a:spcAft>
              <a:defRPr sz="2200"/>
            </a:pPr>
            <a:endParaRPr lang="en-US"/>
          </a:p>
        </c:txPr>
        <c:crossAx val="112520192"/>
        <c:crosses val="autoZero"/>
        <c:auto val="1"/>
        <c:lblAlgn val="ctr"/>
        <c:lblOffset val="100"/>
        <c:noMultiLvlLbl val="1"/>
      </c:catAx>
      <c:valAx>
        <c:axId val="112520192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39687296"/>
        <c:crosses val="autoZero"/>
        <c:crossBetween val="between"/>
        <c:majorUnit val="2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969109630526905E-2"/>
          <c:y val="3.2013852435112303E-2"/>
          <c:w val="0.88992822531798899"/>
          <c:h val="0.88585331000291601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Estimated cost</c:v>
                </c:pt>
              </c:strCache>
            </c:strRef>
          </c:tx>
          <c:spPr>
            <a:ln w="50800">
              <a:solidFill>
                <a:schemeClr val="accent2"/>
              </a:solidFill>
              <a:tailEnd type="none"/>
            </a:ln>
            <a:effectLst/>
          </c:spPr>
          <c:marker>
            <c:symbol val="circle"/>
            <c:size val="10"/>
            <c:spPr>
              <a:solidFill>
                <a:srgbClr val="FEF0DE"/>
              </a:solidFill>
              <a:ln w="50800">
                <a:solidFill>
                  <a:schemeClr val="accent2"/>
                </a:solidFill>
              </a:ln>
            </c:spPr>
          </c:marker>
          <c:cat>
            <c:strRef>
              <c:f>Sheet1!$A$2:$A$6</c:f>
              <c:strCache>
                <c:ptCount val="5"/>
                <c:pt idx="0">
                  <c:v>2002</c:v>
                </c:pt>
                <c:pt idx="1">
                  <c:v>2003</c:v>
                </c:pt>
                <c:pt idx="2">
                  <c:v>2009</c:v>
                </c:pt>
                <c:pt idx="3">
                  <c:v>2010</c:v>
                </c:pt>
                <c:pt idx="4">
                  <c:v>Final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36</c:v>
                </c:pt>
                <c:pt idx="1">
                  <c:v>36</c:v>
                </c:pt>
                <c:pt idx="2">
                  <c:v>101</c:v>
                </c:pt>
                <c:pt idx="3">
                  <c:v>97</c:v>
                </c:pt>
                <c:pt idx="4">
                  <c:v>94.3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6A-4573-BC62-5825CA14CE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964672"/>
        <c:axId val="125966592"/>
      </c:lineChart>
      <c:catAx>
        <c:axId val="125964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25966592"/>
        <c:crosses val="autoZero"/>
        <c:auto val="1"/>
        <c:lblAlgn val="ctr"/>
        <c:lblOffset val="100"/>
        <c:noMultiLvlLbl val="0"/>
      </c:catAx>
      <c:valAx>
        <c:axId val="125966592"/>
        <c:scaling>
          <c:orientation val="minMax"/>
          <c:max val="105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25964672"/>
        <c:crosses val="autoZero"/>
        <c:crossBetween val="between"/>
        <c:majorUnit val="2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969109630526905E-2"/>
          <c:y val="3.2013852435112303E-2"/>
          <c:w val="0.88992822531798899"/>
          <c:h val="0.88585331000291601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Estimated cost</c:v>
                </c:pt>
              </c:strCache>
            </c:strRef>
          </c:tx>
          <c:spPr>
            <a:ln w="50800">
              <a:solidFill>
                <a:schemeClr val="accent2"/>
              </a:solidFill>
              <a:tailEnd type="none"/>
            </a:ln>
            <a:effectLst/>
          </c:spPr>
          <c:marker>
            <c:symbol val="circle"/>
            <c:size val="10"/>
            <c:spPr>
              <a:solidFill>
                <a:srgbClr val="FEF0DE"/>
              </a:solidFill>
              <a:ln w="50800">
                <a:solidFill>
                  <a:schemeClr val="accent2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2003</c:v>
                </c:pt>
                <c:pt idx="1">
                  <c:v>2007</c:v>
                </c:pt>
                <c:pt idx="2">
                  <c:v>2008</c:v>
                </c:pt>
                <c:pt idx="3">
                  <c:v>Final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593.5</c:v>
                </c:pt>
                <c:pt idx="1">
                  <c:v>1100</c:v>
                </c:pt>
                <c:pt idx="2">
                  <c:v>1950</c:v>
                </c:pt>
                <c:pt idx="3">
                  <c:v>1755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1A-4BA9-A506-4B0FBF3AE9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451968"/>
        <c:axId val="139277440"/>
      </c:lineChart>
      <c:catAx>
        <c:axId val="138451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39277440"/>
        <c:crosses val="autoZero"/>
        <c:auto val="1"/>
        <c:lblAlgn val="ctr"/>
        <c:lblOffset val="100"/>
        <c:noMultiLvlLbl val="0"/>
      </c:catAx>
      <c:valAx>
        <c:axId val="139277440"/>
        <c:scaling>
          <c:orientation val="minMax"/>
          <c:max val="200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38451968"/>
        <c:crosses val="autoZero"/>
        <c:crossBetween val="between"/>
        <c:majorUnit val="5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969109630526905E-2"/>
          <c:y val="3.2013852435112303E-2"/>
          <c:w val="0.88992822531798899"/>
          <c:h val="0.88585331000291601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Estimated cost</c:v>
                </c:pt>
              </c:strCache>
            </c:strRef>
          </c:tx>
          <c:spPr>
            <a:ln w="50800">
              <a:solidFill>
                <a:schemeClr val="accent2"/>
              </a:solidFill>
              <a:tailEnd type="none"/>
            </a:ln>
            <a:effectLst/>
          </c:spPr>
          <c:marker>
            <c:symbol val="circle"/>
            <c:size val="10"/>
            <c:spPr>
              <a:solidFill>
                <a:srgbClr val="FEF0DE"/>
              </a:solidFill>
              <a:ln w="50800">
                <a:solidFill>
                  <a:schemeClr val="accent2"/>
                </a:solidFill>
              </a:ln>
            </c:spPr>
          </c:marker>
          <c:cat>
            <c:strRef>
              <c:f>Sheet1!$A$2:$A$6</c:f>
              <c:strCache>
                <c:ptCount val="5"/>
                <c:pt idx="0">
                  <c:v>2002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Final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350</c:v>
                </c:pt>
                <c:pt idx="1">
                  <c:v>887</c:v>
                </c:pt>
                <c:pt idx="2">
                  <c:v>1700</c:v>
                </c:pt>
                <c:pt idx="3">
                  <c:v>1700</c:v>
                </c:pt>
                <c:pt idx="4">
                  <c:v>1678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B2-40C6-A154-C6A5A51CA4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199552"/>
        <c:axId val="48209920"/>
      </c:lineChart>
      <c:catAx>
        <c:axId val="48199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8209920"/>
        <c:crosses val="autoZero"/>
        <c:auto val="1"/>
        <c:lblAlgn val="ctr"/>
        <c:lblOffset val="100"/>
        <c:noMultiLvlLbl val="0"/>
      </c:catAx>
      <c:valAx>
        <c:axId val="48209920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8199552"/>
        <c:crosses val="autoZero"/>
        <c:crossBetween val="between"/>
        <c:majorUnit val="5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9575" cy="496888"/>
          </a:xfrm>
          <a:prstGeom prst="rect">
            <a:avLst/>
          </a:prstGeom>
        </p:spPr>
        <p:txBody>
          <a:bodyPr vert="horz" lIns="91416" tIns="45708" rIns="91416" bIns="4570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041" y="0"/>
            <a:ext cx="2949575" cy="496888"/>
          </a:xfrm>
          <a:prstGeom prst="rect">
            <a:avLst/>
          </a:prstGeom>
        </p:spPr>
        <p:txBody>
          <a:bodyPr vert="horz" lIns="91416" tIns="45708" rIns="91416" bIns="45708" rtlCol="0"/>
          <a:lstStyle>
            <a:lvl1pPr algn="r">
              <a:defRPr sz="1200"/>
            </a:lvl1pPr>
          </a:lstStyle>
          <a:p>
            <a:fld id="{EFC9C15E-BCC7-7848-B45B-7DE616F22962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440863"/>
            <a:ext cx="2949575" cy="496887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041" y="9440863"/>
            <a:ext cx="2949575" cy="496887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200"/>
            </a:lvl1pPr>
          </a:lstStyle>
          <a:p>
            <a:fld id="{577BE747-FE01-894D-A5F1-59AD1E1D6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0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4" tIns="45762" rIns="91524" bIns="4576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5" y="0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4" tIns="45762" rIns="91524" bIns="4576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55588" y="746125"/>
            <a:ext cx="7319963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6" y="4721747"/>
            <a:ext cx="5446396" cy="44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4" tIns="45762" rIns="91524" bIns="457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305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4" tIns="45762" rIns="91524" bIns="4576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5" y="9440305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4" tIns="45762" rIns="91524" bIns="457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infrastructure.gov.au/infrastructure/publications/files/Best_Practice_Case_Studies_Vol_2.pdf" TargetMode="External"/><Relationship Id="rId3" Type="http://schemas.openxmlformats.org/officeDocument/2006/relationships/hyperlink" Target="https://www.mediastatements.wa.gov.au/Pages/Court/2000/12/Premier-announces-taskforce-to-speed-up-Mandurah-bypass-project.aspx" TargetMode="External"/><Relationship Id="rId7" Type="http://schemas.openxmlformats.org/officeDocument/2006/relationships/hyperlink" Target="http://www.ourstatebudget.wa.gov.au/uploadedFiles/State_Budget/Budget_2007_-_2008/bp2_vol2.pdf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ghd.com/global/projects/perth-to-bunbury-highway/" TargetMode="External"/><Relationship Id="rId5" Type="http://schemas.openxmlformats.org/officeDocument/2006/relationships/hyperlink" Target="http://www.parliament.wa.gov.au/publications/tabledpapers.nsf/displaypaper/3710948ab1a71ca75cb956f5482570a10005b17e/$file/main+roads+ar+2004-5.pdf" TargetMode="External"/><Relationship Id="rId4" Type="http://schemas.openxmlformats.org/officeDocument/2006/relationships/hyperlink" Target="http://www.ourstatebudget.wa.gov.au/uploadedFiles/State_Budget/BUdget_2005_-_2006/bp2_vol2.pdf" TargetMode="External"/><Relationship Id="rId9" Type="http://schemas.openxmlformats.org/officeDocument/2006/relationships/hyperlink" Target="http://www.walis.wa.gov.au/projects/location-information-strategy-for-wa/locationstrategyassets/Strategy%20Document%20DRAFT%20v2%2014%2020100719.pdf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23.101.218.132/Prod/parlment/hansart.nsf/V3Key/LA20021119038?open&amp;refNavID=HA8_1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bit.ly/26vTJ1j" TargetMode="External"/><Relationship Id="rId4" Type="http://schemas.openxmlformats.org/officeDocument/2006/relationships/hyperlink" Target="http://www.treasury.nsw.gov.au/__data/assets/pdf_file/0004/17581/bp4_infrastructure_statement.pdf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60902045709/http:/parlinfo.aph.gov.au/parlInfo/search/display/display.w3p;db=CHAMBER;id=chamber/hansardr/2006-02-14/0163;query=Id:%22chamber/hansardr/2006-02-14/0000%22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excellenceawards.org.au/ipswich-motorway-upgrade-dinmore-to-goodna-d2g-project" TargetMode="External"/><Relationship Id="rId5" Type="http://schemas.openxmlformats.org/officeDocument/2006/relationships/hyperlink" Target="http://www.exactal.com/en/our-clients/case-studies/origin-alliance" TargetMode="External"/><Relationship Id="rId4" Type="http://schemas.openxmlformats.org/officeDocument/2006/relationships/hyperlink" Target="http://www.roadsaustralia.com.au/news/show-arf-insider/22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nfrastructure.gov.au/department/statements/2002_2003/media/a03_budget_02.aspx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rms.nsw.gov.au/documents/projects/hunter/the-hunter-expressway/project-documents/hunter-expressway-comm-update-jul2010.pdf" TargetMode="External"/><Relationship Id="rId4" Type="http://schemas.openxmlformats.org/officeDocument/2006/relationships/hyperlink" Target="http://parlinfo.aph.gov.au/parlInfo/search/display/display.w3p;query=Id:%22chamber/hansardr/2009-06-01/0011%22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55588" y="746125"/>
            <a:ext cx="7319963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07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55588" y="746125"/>
            <a:ext cx="7319963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i="0" dirty="0"/>
              <a:t>Title:</a:t>
            </a:r>
            <a:r>
              <a:rPr lang="en-AU" i="0" baseline="0" dirty="0"/>
              <a:t> Variation in c</a:t>
            </a: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ost estimates for Forrest Highway</a:t>
            </a:r>
          </a:p>
          <a:p>
            <a:r>
              <a:rPr lang="en-AU" sz="1200" i="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Subtitle: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$m</a:t>
            </a:r>
            <a:endParaRPr lang="en-AU" i="0" dirty="0"/>
          </a:p>
          <a:p>
            <a:endParaRPr lang="en-AU" i="0" dirty="0"/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</a:t>
            </a:r>
          </a:p>
          <a:p>
            <a:r>
              <a:rPr lang="en-AU" sz="1200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3"/>
              </a:rPr>
              <a:t>https://www.mediastatements.wa.gov.au/Pages/Court/2000/12/Premier-announces-taskforce-to-speed-up-Mandurah-bypass-project.aspx</a:t>
            </a: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</a:p>
          <a:p>
            <a:r>
              <a:rPr lang="en-AU" sz="1200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4"/>
              </a:rPr>
              <a:t>http://www.ourstatebudget.wa.gov.au/uploadedFiles/State_Budget/BUdget_2005_-_2006/bp2_vol2.pdf</a:t>
            </a:r>
            <a:r>
              <a:rPr lang="en-AU" sz="1200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p.662</a:t>
            </a:r>
          </a:p>
          <a:p>
            <a:r>
              <a:rPr lang="en-AU" sz="1200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5"/>
              </a:rPr>
              <a:t>http://www.parliament.wa.gov.au/publications/tabledpapers.nsf/displaypaper/3710948ab1a71ca75cb956f5482570a10005b17e/$file/main+roads+ar+2004-5.pdf</a:t>
            </a:r>
            <a:r>
              <a:rPr lang="en-AU" sz="1200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p.40</a:t>
            </a:r>
          </a:p>
          <a:p>
            <a:r>
              <a:rPr lang="en-AU" sz="1200" i="1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6"/>
              </a:rPr>
              <a:t>http://www.ghd.com/global/projects/perth-to-bunbury-highway/</a:t>
            </a: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</a:p>
          <a:p>
            <a:r>
              <a:rPr lang="en-AU" sz="1200" i="1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7"/>
              </a:rPr>
              <a:t>http://www.ourstatebudget.wa.gov.au/uploadedFiles/State_Budget/Budget_2007_-_2008/bp2_vol2.pdf</a:t>
            </a:r>
            <a:r>
              <a:rPr lang="en-AU" sz="1200" i="1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p.794</a:t>
            </a: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</a:p>
          <a:p>
            <a:r>
              <a:rPr lang="en-AU" sz="1200" i="1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8"/>
              </a:rPr>
              <a:t>https://infrastructure.gov.au/infrastructure/publications/files/Best_Practice_Case_Studies_Vol_2.pdf</a:t>
            </a: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p.85 </a:t>
            </a:r>
          </a:p>
          <a:p>
            <a:r>
              <a:rPr lang="en-AU" sz="1200" i="1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9"/>
              </a:rPr>
              <a:t>http://www.walis.wa.gov.au/projects/location-information-strategy-for-wa/locationstrategyassets/Strategy%20Document%20DRAFT%20v2%2014%2020100719.pdf</a:t>
            </a: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p.13</a:t>
            </a:r>
          </a:p>
          <a:p>
            <a:endParaRPr lang="en-AU" sz="1200" i="1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11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55588" y="746125"/>
            <a:ext cx="7319963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i="0" dirty="0"/>
              <a:t>Title:</a:t>
            </a:r>
            <a:r>
              <a:rPr lang="en-AU" i="0" baseline="0" dirty="0"/>
              <a:t> Variation in c</a:t>
            </a: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ost estimates for Alstonville Bypass</a:t>
            </a:r>
          </a:p>
          <a:p>
            <a:r>
              <a:rPr lang="en-AU" sz="1200" i="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Subtitle: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$m</a:t>
            </a:r>
            <a:endParaRPr lang="en-AU" i="0" dirty="0"/>
          </a:p>
          <a:p>
            <a:endParaRPr lang="en-AU" i="0" dirty="0"/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</a:t>
            </a:r>
          </a:p>
          <a:p>
            <a:r>
              <a:rPr lang="en-AU" sz="1200" i="1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3"/>
              </a:rPr>
              <a:t>http://23.101.218.132/Prod/parlment/hansart.nsf/V3Key/LA20021119038?open&amp;refNavID=HA8_1</a:t>
            </a: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</a:t>
            </a:r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http://mobile.abc.net.au/news/2003-06-20/plan-for-bruxner-highway-bypass-by-2006/1873482 , </a:t>
            </a:r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http://www.abc.net.au/news/2009-02-19/alstonville-bypass-funds-announced/300720, </a:t>
            </a:r>
            <a:r>
              <a:rPr lang="en-AU" sz="1200" i="1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4"/>
              </a:rPr>
              <a:t>http://www.treasury.nsw.gov.au/__data/assets/pdf_file/0004/17581/bp4_infrastructure_statement.pdf</a:t>
            </a:r>
            <a:r>
              <a:rPr lang="en-AU" sz="1200" i="1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</a:t>
            </a: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</a:p>
          <a:p>
            <a:r>
              <a:rPr lang="en-AU" sz="1200" i="1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5"/>
              </a:rPr>
              <a:t>http://bit.ly/26vTJ1j</a:t>
            </a: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</a:p>
          <a:p>
            <a:endParaRPr lang="en-AU" sz="1200" i="1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9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55588" y="746125"/>
            <a:ext cx="7319963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i="0" dirty="0"/>
              <a:t>Title:</a:t>
            </a:r>
            <a:r>
              <a:rPr lang="en-AU" i="0" baseline="0" dirty="0"/>
              <a:t> Variation in c</a:t>
            </a: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ost estimates for Ipswich Motorway Dinmore to Goodna upgrade</a:t>
            </a:r>
          </a:p>
          <a:p>
            <a:r>
              <a:rPr lang="en-AU" sz="1200" i="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Subtitle: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$m</a:t>
            </a:r>
            <a:endParaRPr lang="en-AU" i="0" dirty="0"/>
          </a:p>
          <a:p>
            <a:endParaRPr lang="en-AU" i="0" dirty="0"/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</a:t>
            </a:r>
          </a:p>
          <a:p>
            <a:r>
              <a:rPr lang="en-AU" sz="1200" i="1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3"/>
              </a:rPr>
              <a:t>https://web.archive.org/web/20160902045709/http://parlinfo.aph.gov.au/parlInfo/search/display/display.w3p;db=CHAMBER;id=chamber%2Fhansardr%2F2006-02-14%2F0163;query=Id%3A%22chamber%2Fhansardr%2F2006-02-14%2F0000%22</a:t>
            </a: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 </a:t>
            </a:r>
          </a:p>
          <a:p>
            <a:r>
              <a:rPr lang="en-AU" sz="1200" i="1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4"/>
              </a:rPr>
              <a:t>http://www.roadsaustralia.com.au/news/show-arf-insider/22</a:t>
            </a: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</a:t>
            </a:r>
          </a:p>
          <a:p>
            <a:r>
              <a:rPr lang="en-AU" sz="1200" i="1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5"/>
              </a:rPr>
              <a:t>http://www.exactal.com/en/our-clients/case-studies/origin-alliance</a:t>
            </a:r>
            <a:endParaRPr lang="en-AU" sz="1200" i="1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i="1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6"/>
              </a:rPr>
              <a:t>http://www.excellenceawards.org.au/ipswich-motorway-upgrade-dinmore-to-goodna-d2g-project</a:t>
            </a:r>
            <a:endParaRPr lang="en-AU" sz="1200" i="1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endParaRPr lang="en-AU" sz="1200" i="1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33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55588" y="746125"/>
            <a:ext cx="7319963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i="0" dirty="0"/>
              <a:t>Title:</a:t>
            </a:r>
            <a:r>
              <a:rPr lang="en-AU" i="0" baseline="0" dirty="0"/>
              <a:t> Variation in c</a:t>
            </a: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ost estimates for Hunter Expressway</a:t>
            </a:r>
          </a:p>
          <a:p>
            <a:r>
              <a:rPr lang="en-AU" sz="1200" i="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Subtitle: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$m</a:t>
            </a:r>
            <a:endParaRPr lang="en-AU" i="0" dirty="0"/>
          </a:p>
          <a:p>
            <a:endParaRPr lang="en-AU" i="0" dirty="0"/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</a:t>
            </a:r>
          </a:p>
          <a:p>
            <a:r>
              <a:rPr lang="en-AU" sz="1200" i="1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3"/>
              </a:rPr>
              <a:t>https://infrastructure.gov.au/department/statements/2002_2003/media/a03_budget_02.aspx</a:t>
            </a:r>
            <a:endParaRPr lang="en-AU" sz="1200" i="1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i="1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4"/>
              </a:rPr>
              <a:t>http://parlinfo.aph.gov.au/parlInfo/search/display/display.w3p;query=Id%3A%22chamber%2Fhansardr%2F2009-06-01%2F0011%22</a:t>
            </a:r>
            <a:endParaRPr lang="en-AU" sz="1200" i="1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u="sng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  <a:hlinkClick r:id="rId5"/>
              </a:rPr>
              <a:t>http://www.rms.nsw.gov.au/documents/projects/hunter/the-hunter-expressway/project-documents/hunter-expressway-comm-update-jul2010.pdf</a:t>
            </a:r>
            <a:endParaRPr lang="en-AU" sz="1200" u="sng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http://www.rms.nsw.gov.au/projects/hunter/the-hunter-expressway/index.html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1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EF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20" y="2361481"/>
            <a:ext cx="7345363" cy="448028"/>
          </a:xfrm>
          <a:prstGeom prst="rect">
            <a:avLst/>
          </a:prstGeom>
        </p:spPr>
        <p:txBody>
          <a:bodyPr/>
          <a:lstStyle>
            <a:lvl1pPr algn="r">
              <a:defRPr sz="294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20" y="3017194"/>
            <a:ext cx="7345363" cy="268350"/>
          </a:xfrm>
          <a:prstGeom prst="rect">
            <a:avLst/>
          </a:prstGeom>
        </p:spPr>
        <p:txBody>
          <a:bodyPr/>
          <a:lstStyle>
            <a:lvl1pPr algn="r">
              <a:defRPr sz="1764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4589952"/>
            <a:ext cx="2311400" cy="35002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29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4589952"/>
            <a:ext cx="3136900" cy="35002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29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4589952"/>
            <a:ext cx="2311400" cy="350022"/>
          </a:xfrm>
          <a:prstGeom prst="rect">
            <a:avLst/>
          </a:prstGeom>
        </p:spPr>
        <p:txBody>
          <a:bodyPr/>
          <a:lstStyle>
            <a:lvl1pPr eaLnBrk="0" hangingPunct="0">
              <a:defRPr sz="1029" i="0"/>
            </a:lvl1pPr>
          </a:lstStyle>
          <a:p>
            <a:fld id="{3E7C0CC8-E12B-4B1E-958E-BC6C5916F62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721045"/>
            <a:ext cx="4249738" cy="7945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50" y="335113"/>
            <a:ext cx="6913563" cy="339266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50" y="791050"/>
            <a:ext cx="8642349" cy="203545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4601619"/>
            <a:ext cx="8188324" cy="35002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7" y="402934"/>
            <a:ext cx="6913563" cy="2714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20" y="2361481"/>
            <a:ext cx="7345363" cy="448028"/>
          </a:xfrm>
          <a:prstGeom prst="rect">
            <a:avLst/>
          </a:prstGeom>
        </p:spPr>
        <p:txBody>
          <a:bodyPr/>
          <a:lstStyle>
            <a:lvl1pPr algn="r">
              <a:defRPr sz="294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20" y="3017194"/>
            <a:ext cx="7345363" cy="268350"/>
          </a:xfrm>
          <a:prstGeom prst="rect">
            <a:avLst/>
          </a:prstGeom>
        </p:spPr>
        <p:txBody>
          <a:bodyPr/>
          <a:lstStyle>
            <a:lvl1pPr algn="r">
              <a:defRPr sz="1764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4589952"/>
            <a:ext cx="2311400" cy="35002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29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4589952"/>
            <a:ext cx="3136900" cy="35002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29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4589952"/>
            <a:ext cx="2311400" cy="350022"/>
          </a:xfrm>
          <a:prstGeom prst="rect">
            <a:avLst/>
          </a:prstGeom>
        </p:spPr>
        <p:txBody>
          <a:bodyPr/>
          <a:lstStyle>
            <a:lvl1pPr eaLnBrk="0" hangingPunct="0">
              <a:defRPr sz="1029" i="0"/>
            </a:lvl1pPr>
          </a:lstStyle>
          <a:p>
            <a:fld id="{3E7C0CC8-E12B-4B1E-958E-BC6C5916F62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721045"/>
            <a:ext cx="4249738" cy="794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4289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EF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835" y="472534"/>
            <a:ext cx="6913563" cy="20184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Stack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1834" y="791049"/>
            <a:ext cx="8642349" cy="13572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313455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>
      <p:bgPr>
        <a:solidFill>
          <a:srgbClr val="FEF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50" y="85719"/>
            <a:ext cx="6913563" cy="339266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50" y="509100"/>
            <a:ext cx="8642349" cy="203545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4601619"/>
            <a:ext cx="8188324" cy="35002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7" y="402934"/>
            <a:ext cx="6913563" cy="2714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1" r:id="rId8"/>
    <p:sldLayoutId id="2147483669" r:id="rId9"/>
    <p:sldLayoutId id="2147483650" r:id="rId10"/>
    <p:sldLayoutId id="2147483662" r:id="rId11"/>
    <p:sldLayoutId id="2147483665" r:id="rId12"/>
    <p:sldLayoutId id="2147483653" r:id="rId13"/>
    <p:sldLayoutId id="2147483654" r:id="rId14"/>
    <p:sldLayoutId id="2147483655" r:id="rId15"/>
    <p:sldLayoutId id="2147483656" r:id="rId16"/>
    <p:sldLayoutId id="2147483659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3604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72084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08126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44168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882" b="1">
          <a:solidFill>
            <a:schemeClr val="tx1"/>
          </a:solidFill>
          <a:latin typeface="+mn-lt"/>
          <a:ea typeface="+mn-ea"/>
          <a:cs typeface="+mn-cs"/>
        </a:defRPr>
      </a:lvl1pPr>
      <a:lvl2pPr marL="131850" indent="-13068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882">
          <a:solidFill>
            <a:schemeClr val="tx1"/>
          </a:solidFill>
          <a:latin typeface="+mn-lt"/>
          <a:ea typeface="+mn-ea"/>
        </a:defRPr>
      </a:lvl2pPr>
      <a:lvl3pPr marL="296370" indent="-1633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882">
          <a:solidFill>
            <a:schemeClr val="tx1"/>
          </a:solidFill>
          <a:latin typeface="+mn-lt"/>
          <a:ea typeface="+mn-ea"/>
        </a:defRPr>
      </a:lvl3pPr>
      <a:lvl4pPr marL="411885" indent="-105013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882">
          <a:solidFill>
            <a:schemeClr val="tx1"/>
          </a:solidFill>
          <a:latin typeface="+mn-lt"/>
          <a:ea typeface="+mn-ea"/>
        </a:defRPr>
      </a:lvl4pPr>
      <a:lvl5pPr marL="579906" indent="-15401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82">
          <a:solidFill>
            <a:schemeClr val="tx1"/>
          </a:solidFill>
          <a:latin typeface="+mn-lt"/>
          <a:ea typeface="+mn-ea"/>
        </a:defRPr>
      </a:lvl5pPr>
      <a:lvl6pPr marL="915948" indent="-15401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82">
          <a:solidFill>
            <a:schemeClr val="tx1"/>
          </a:solidFill>
          <a:latin typeface="+mn-lt"/>
          <a:ea typeface="+mn-ea"/>
        </a:defRPr>
      </a:lvl6pPr>
      <a:lvl7pPr marL="1251990" indent="-15401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82">
          <a:solidFill>
            <a:schemeClr val="tx1"/>
          </a:solidFill>
          <a:latin typeface="+mn-lt"/>
          <a:ea typeface="+mn-ea"/>
        </a:defRPr>
      </a:lvl7pPr>
      <a:lvl8pPr marL="1588032" indent="-15401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82">
          <a:solidFill>
            <a:schemeClr val="tx1"/>
          </a:solidFill>
          <a:latin typeface="+mn-lt"/>
          <a:ea typeface="+mn-ea"/>
        </a:defRPr>
      </a:lvl8pPr>
      <a:lvl9pPr marL="1924074" indent="-15401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8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3604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72084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08126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44168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882" b="1">
          <a:solidFill>
            <a:schemeClr val="tx1"/>
          </a:solidFill>
          <a:latin typeface="+mn-lt"/>
          <a:ea typeface="+mn-ea"/>
          <a:cs typeface="+mn-cs"/>
        </a:defRPr>
      </a:lvl1pPr>
      <a:lvl2pPr marL="131850" indent="-13068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882">
          <a:solidFill>
            <a:schemeClr val="tx1"/>
          </a:solidFill>
          <a:latin typeface="+mn-lt"/>
          <a:ea typeface="+mn-ea"/>
        </a:defRPr>
      </a:lvl2pPr>
      <a:lvl3pPr marL="296370" indent="-1633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882">
          <a:solidFill>
            <a:schemeClr val="tx1"/>
          </a:solidFill>
          <a:latin typeface="+mn-lt"/>
          <a:ea typeface="+mn-ea"/>
        </a:defRPr>
      </a:lvl3pPr>
      <a:lvl4pPr marL="411885" indent="-105013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882">
          <a:solidFill>
            <a:schemeClr val="tx1"/>
          </a:solidFill>
          <a:latin typeface="+mn-lt"/>
          <a:ea typeface="+mn-ea"/>
        </a:defRPr>
      </a:lvl4pPr>
      <a:lvl5pPr marL="579906" indent="-15401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82">
          <a:solidFill>
            <a:schemeClr val="tx1"/>
          </a:solidFill>
          <a:latin typeface="+mn-lt"/>
          <a:ea typeface="+mn-ea"/>
        </a:defRPr>
      </a:lvl5pPr>
      <a:lvl6pPr marL="915948" indent="-15401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82">
          <a:solidFill>
            <a:schemeClr val="tx1"/>
          </a:solidFill>
          <a:latin typeface="+mn-lt"/>
          <a:ea typeface="+mn-ea"/>
        </a:defRPr>
      </a:lvl6pPr>
      <a:lvl7pPr marL="1251990" indent="-15401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82">
          <a:solidFill>
            <a:schemeClr val="tx1"/>
          </a:solidFill>
          <a:latin typeface="+mn-lt"/>
          <a:ea typeface="+mn-ea"/>
        </a:defRPr>
      </a:lvl7pPr>
      <a:lvl8pPr marL="1588032" indent="-15401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82">
          <a:solidFill>
            <a:schemeClr val="tx1"/>
          </a:solidFill>
          <a:latin typeface="+mn-lt"/>
          <a:ea typeface="+mn-ea"/>
        </a:defRPr>
      </a:lvl8pPr>
      <a:lvl9pPr marL="1924074" indent="-15401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8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Charts for Cost overruns case studies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30253" y="3472762"/>
            <a:ext cx="5398502" cy="542884"/>
          </a:xfrm>
        </p:spPr>
        <p:txBody>
          <a:bodyPr/>
          <a:lstStyle/>
          <a:p>
            <a:r>
              <a:rPr lang="en-AU" dirty="0"/>
              <a:t>October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72633778"/>
              </p:ext>
            </p:extLst>
          </p:nvPr>
        </p:nvGraphicFramePr>
        <p:xfrm>
          <a:off x="1" y="3051"/>
          <a:ext cx="9906000" cy="5040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505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924385788"/>
              </p:ext>
            </p:extLst>
          </p:nvPr>
        </p:nvGraphicFramePr>
        <p:xfrm>
          <a:off x="1" y="3051"/>
          <a:ext cx="9906000" cy="5040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7846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32203244"/>
              </p:ext>
            </p:extLst>
          </p:nvPr>
        </p:nvGraphicFramePr>
        <p:xfrm>
          <a:off x="1" y="3051"/>
          <a:ext cx="9906000" cy="5040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0466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751153370"/>
              </p:ext>
            </p:extLst>
          </p:nvPr>
        </p:nvGraphicFramePr>
        <p:xfrm>
          <a:off x="1" y="3051"/>
          <a:ext cx="9906000" cy="5040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38727104"/>
      </p:ext>
    </p:extLst>
  </p:cSld>
  <p:clrMapOvr>
    <a:masterClrMapping/>
  </p:clrMapOvr>
</p:sld>
</file>

<file path=ppt/theme/theme1.xml><?xml version="1.0" encoding="utf-8"?>
<a:theme xmlns:a="http://schemas.openxmlformats.org/drawingml/2006/main" name="Chart guidebook">
  <a:themeElements>
    <a:clrScheme name="Custom 3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621214"/>
      </a:hlink>
      <a:folHlink>
        <a:srgbClr val="A02226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 guidebook</Template>
  <TotalTime>20249</TotalTime>
  <Words>164</Words>
  <Application>Microsoft Office PowerPoint</Application>
  <PresentationFormat>Custom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Chart guidebook</vt:lpstr>
      <vt:lpstr>NEW IMPROVED Charts for REPORTS 16 MAY 2016</vt:lpstr>
      <vt:lpstr>Charts for Cost overruns case studies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Guidebook</dc:title>
  <dc:creator>Owain Peter Alexander Emslie</dc:creator>
  <cp:lastModifiedBy>Hugh Parsonage</cp:lastModifiedBy>
  <cp:revision>766</cp:revision>
  <cp:lastPrinted>2016-05-30T06:52:40Z</cp:lastPrinted>
  <dcterms:created xsi:type="dcterms:W3CDTF">2015-10-22T04:00:31Z</dcterms:created>
  <dcterms:modified xsi:type="dcterms:W3CDTF">2016-10-24T01:11:35Z</dcterms:modified>
</cp:coreProperties>
</file>