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85" r:id="rId3"/>
    <p:sldId id="889" r:id="rId4"/>
    <p:sldId id="874" r:id="rId5"/>
    <p:sldId id="875" r:id="rId6"/>
    <p:sldId id="876" r:id="rId7"/>
    <p:sldId id="880" r:id="rId8"/>
    <p:sldId id="881" r:id="rId9"/>
    <p:sldId id="884"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2" autoAdjust="0"/>
    <p:restoredTop sz="73535" autoAdjust="0"/>
  </p:normalViewPr>
  <p:slideViewPr>
    <p:cSldViewPr>
      <p:cViewPr varScale="1">
        <p:scale>
          <a:sx n="114" d="100"/>
          <a:sy n="114" d="100"/>
        </p:scale>
        <p:origin x="1410" y="108"/>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165472896"/>
        <c:axId val="179831168"/>
      </c:areaChart>
      <c:catAx>
        <c:axId val="165472896"/>
        <c:scaling>
          <c:orientation val="minMax"/>
        </c:scaling>
        <c:delete val="1"/>
        <c:axPos val="b"/>
        <c:numFmt formatCode="General" sourceLinked="1"/>
        <c:majorTickMark val="out"/>
        <c:minorTickMark val="none"/>
        <c:tickLblPos val="nextTo"/>
        <c:crossAx val="179831168"/>
        <c:crosses val="autoZero"/>
        <c:auto val="1"/>
        <c:lblAlgn val="ctr"/>
        <c:lblOffset val="100"/>
        <c:noMultiLvlLbl val="0"/>
      </c:catAx>
      <c:valAx>
        <c:axId val="17983116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16547289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179893376"/>
        <c:axId val="179894912"/>
      </c:areaChart>
      <c:catAx>
        <c:axId val="179893376"/>
        <c:scaling>
          <c:orientation val="minMax"/>
        </c:scaling>
        <c:delete val="1"/>
        <c:axPos val="b"/>
        <c:numFmt formatCode="General" sourceLinked="1"/>
        <c:majorTickMark val="out"/>
        <c:minorTickMark val="none"/>
        <c:tickLblPos val="nextTo"/>
        <c:crossAx val="179894912"/>
        <c:crosses val="autoZero"/>
        <c:auto val="1"/>
        <c:lblAlgn val="ctr"/>
        <c:lblOffset val="100"/>
        <c:noMultiLvlLbl val="0"/>
      </c:catAx>
      <c:valAx>
        <c:axId val="179894912"/>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17989337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179916160"/>
        <c:axId val="179922048"/>
      </c:areaChart>
      <c:catAx>
        <c:axId val="179916160"/>
        <c:scaling>
          <c:orientation val="minMax"/>
        </c:scaling>
        <c:delete val="1"/>
        <c:axPos val="b"/>
        <c:numFmt formatCode="General" sourceLinked="1"/>
        <c:majorTickMark val="out"/>
        <c:minorTickMark val="none"/>
        <c:tickLblPos val="nextTo"/>
        <c:crossAx val="179922048"/>
        <c:crosses val="autoZero"/>
        <c:auto val="1"/>
        <c:lblAlgn val="ctr"/>
        <c:lblOffset val="100"/>
        <c:noMultiLvlLbl val="0"/>
      </c:catAx>
      <c:valAx>
        <c:axId val="179922048"/>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pPr>
            <a:endParaRPr lang="en-US"/>
          </a:p>
        </c:txPr>
        <c:crossAx val="179916160"/>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180832128"/>
        <c:axId val="180833664"/>
      </c:areaChart>
      <c:catAx>
        <c:axId val="180832128"/>
        <c:scaling>
          <c:orientation val="minMax"/>
        </c:scaling>
        <c:delete val="1"/>
        <c:axPos val="b"/>
        <c:numFmt formatCode="General" sourceLinked="1"/>
        <c:majorTickMark val="out"/>
        <c:minorTickMark val="none"/>
        <c:tickLblPos val="nextTo"/>
        <c:crossAx val="180833664"/>
        <c:crosses val="autoZero"/>
        <c:auto val="1"/>
        <c:lblAlgn val="ctr"/>
        <c:lblOffset val="100"/>
        <c:noMultiLvlLbl val="0"/>
      </c:catAx>
      <c:valAx>
        <c:axId val="180833664"/>
        <c:scaling>
          <c:orientation val="minMax"/>
          <c:max val="1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noFill/>
          </a:ln>
        </c:spPr>
        <c:txPr>
          <a:bodyPr/>
          <a:lstStyle/>
          <a:p>
            <a:pPr>
              <a:defRPr sz="2200">
                <a:solidFill>
                  <a:schemeClr val="bg1"/>
                </a:solidFill>
              </a:defRPr>
            </a:pPr>
            <a:endParaRPr lang="en-US"/>
          </a:p>
        </c:txPr>
        <c:crossAx val="18083212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2809923278820938"/>
          <c:h val="0.8501322543015456"/>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circle"/>
            <c:size val="10"/>
            <c:spPr>
              <a:solidFill>
                <a:schemeClr val="bg1"/>
              </a:solidFill>
              <a:ln w="50800">
                <a:solidFill>
                  <a:schemeClr val="tx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circle"/>
            <c:size val="10"/>
            <c:spPr>
              <a:solidFill>
                <a:schemeClr val="bg1"/>
              </a:solidFill>
              <a:ln w="50800">
                <a:solidFill>
                  <a:schemeClr val="accent2"/>
                </a:solidFill>
              </a:ln>
            </c:spPr>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marker val="1"/>
        <c:smooth val="0"/>
        <c:axId val="180868992"/>
        <c:axId val="180875264"/>
      </c:lineChart>
      <c:catAx>
        <c:axId val="180868992"/>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a:pPr>
            <a:endParaRPr lang="en-US"/>
          </a:p>
        </c:txPr>
        <c:crossAx val="180875264"/>
        <c:crosses val="autoZero"/>
        <c:auto val="1"/>
        <c:lblAlgn val="ctr"/>
        <c:lblOffset val="100"/>
        <c:noMultiLvlLbl val="0"/>
      </c:catAx>
      <c:valAx>
        <c:axId val="180875264"/>
        <c:scaling>
          <c:orientation val="minMax"/>
          <c:max val="15000000000"/>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180868992"/>
        <c:crosses val="autoZero"/>
        <c:crossBetween val="between"/>
        <c:majorUnit val="3000000000"/>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68989944143591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8.8570235635675392</c:v>
                </c:pt>
                <c:pt idx="2">
                  <c:v>15.252280327531519</c:v>
                </c:pt>
              </c:numCache>
            </c:numRef>
          </c:val>
          <c:extLs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6-56E9-4536-9410-9A28D00DB853}"/>
              </c:ext>
            </c:extLst>
          </c:dPt>
          <c:dPt>
            <c:idx val="3"/>
            <c:invertIfNegative val="0"/>
            <c:bubble3D val="0"/>
            <c:extLs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E9-4536-9410-9A28D00DB853}"/>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6E9-4536-9410-9A28D00DB853}"/>
                </c:ext>
              </c:extLst>
            </c:dLbl>
            <c:dLbl>
              <c:idx val="3"/>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6E9-4536-9410-9A28D00DB853}"/>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185386496"/>
        <c:axId val="185388032"/>
      </c:barChart>
      <c:scatterChart>
        <c:scatterStyle val="lineMarker"/>
        <c:varyColors val="0"/>
        <c:ser>
          <c:idx val="2"/>
          <c:order val="2"/>
          <c:tx>
            <c:v>Error bars</c:v>
          </c:tx>
          <c:spPr>
            <a:ln>
              <a:noFill/>
            </a:ln>
          </c:spPr>
          <c:marker>
            <c:symbol val="none"/>
          </c:marker>
          <c:dPt>
            <c:idx val="0"/>
            <c:bubble3D val="0"/>
            <c:extLst>
              <c:ext xmlns:c16="http://schemas.microsoft.com/office/drawing/2014/chart" uri="{C3380CC4-5D6E-409C-BE32-E72D297353CC}">
                <c16:uniqueId val="{0000000B-56E9-4536-9410-9A28D00DB853}"/>
              </c:ext>
            </c:extLst>
          </c:dPt>
          <c:dPt>
            <c:idx val="1"/>
            <c:bubble3D val="0"/>
            <c:extLst>
              <c:ext xmlns:c16="http://schemas.microsoft.com/office/drawing/2014/chart" uri="{C3380CC4-5D6E-409C-BE32-E72D297353CC}">
                <c16:uniqueId val="{0000000D-56E9-4536-9410-9A28D00DB853}"/>
              </c:ext>
            </c:extLst>
          </c:dPt>
          <c:dPt>
            <c:idx val="2"/>
            <c:bubble3D val="0"/>
            <c:extLs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8.8570235635675392</c:v>
                </c:pt>
                <c:pt idx="1">
                  <c:v>15.252280327531519</c:v>
                </c:pt>
                <c:pt idx="2">
                  <c:v>24.395649319664159</c:v>
                </c:pt>
              </c:numCache>
            </c:numRef>
          </c:yVal>
          <c:smooth val="0"/>
          <c:extLs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185386496"/>
        <c:axId val="185388032"/>
      </c:scatterChart>
      <c:catAx>
        <c:axId val="185386496"/>
        <c:scaling>
          <c:orientation val="minMax"/>
        </c:scaling>
        <c:delete val="0"/>
        <c:axPos val="b"/>
        <c:numFmt formatCode="General" sourceLinked="0"/>
        <c:majorTickMark val="none"/>
        <c:minorTickMark val="none"/>
        <c:tickLblPos val="none"/>
        <c:spPr>
          <a:ln>
            <a:solidFill>
              <a:schemeClr val="tx1"/>
            </a:solidFill>
          </a:ln>
        </c:spPr>
        <c:crossAx val="185388032"/>
        <c:crosses val="autoZero"/>
        <c:auto val="1"/>
        <c:lblAlgn val="ctr"/>
        <c:lblOffset val="100"/>
        <c:noMultiLvlLbl val="0"/>
      </c:catAx>
      <c:valAx>
        <c:axId val="185388032"/>
        <c:scaling>
          <c:orientation val="minMax"/>
          <c:max val="3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185386496"/>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5.7558853220270545E-2"/>
          <c:y val="2.9483504458111588E-2"/>
          <c:w val="0.90831839289319605"/>
          <c:h val="0.76018839311752695"/>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Prior to a formal funding commitment</c:v>
                </c:pt>
                <c:pt idx="1">
                  <c:v>Budget commitment – under construction</c:v>
                </c:pt>
                <c:pt idx="2">
                  <c:v>During construction</c:v>
                </c:pt>
                <c:pt idx="3">
                  <c:v>Total</c:v>
                </c:pt>
              </c:strCache>
            </c:strRef>
          </c:cat>
          <c:val>
            <c:numRef>
              <c:f>Sheet1!$C$2:$C$5</c:f>
              <c:numCache>
                <c:formatCode>0.00</c:formatCode>
                <c:ptCount val="4"/>
                <c:pt idx="1">
                  <c:v>6.4966008494292629</c:v>
                </c:pt>
                <c:pt idx="2">
                  <c:v>32.650381691156831</c:v>
                </c:pt>
              </c:numCache>
            </c:numRef>
          </c:val>
          <c:extLst>
            <c:ext xmlns:c16="http://schemas.microsoft.com/office/drawing/2014/chart" uri="{C3380CC4-5D6E-409C-BE32-E72D297353CC}">
              <c16:uniqueId val="{00000000-56E9-4536-9410-9A28D00DB853}"/>
            </c:ext>
          </c:extLst>
        </c:ser>
        <c:ser>
          <c:idx val="0"/>
          <c:order val="1"/>
          <c:tx>
            <c:strRef>
              <c:f>Sheet1!$B$1</c:f>
              <c:strCache>
                <c:ptCount val="1"/>
                <c:pt idx="0">
                  <c:v>Series 1</c:v>
                </c:pt>
              </c:strCache>
            </c:strRef>
          </c:tx>
          <c:spPr>
            <a:solidFill>
              <a:schemeClr val="bg2"/>
            </a:solidFill>
            <a:ln w="3175">
              <a:solidFill>
                <a:srgbClr val="000000"/>
              </a:solidFill>
            </a:ln>
            <a:effectLst/>
          </c:spPr>
          <c:invertIfNegative val="0"/>
          <c:dPt>
            <c:idx val="0"/>
            <c:invertIfNegative val="0"/>
            <c:bubble3D val="0"/>
            <c:spPr>
              <a:solidFill>
                <a:schemeClr val="accent3"/>
              </a:solidFill>
              <a:ln w="3175">
                <a:solidFill>
                  <a:srgbClr val="000000"/>
                </a:solidFill>
              </a:ln>
              <a:effectLst/>
            </c:spPr>
            <c:extLst>
              <c:ext xmlns:c16="http://schemas.microsoft.com/office/drawing/2014/chart" uri="{C3380CC4-5D6E-409C-BE32-E72D297353CC}">
                <c16:uniqueId val="{00000002-56E9-4536-9410-9A28D00DB853}"/>
              </c:ext>
            </c:extLst>
          </c:dPt>
          <c:dPt>
            <c:idx val="1"/>
            <c:invertIfNegative val="0"/>
            <c:bubble3D val="0"/>
            <c:spPr>
              <a:solidFill>
                <a:schemeClr val="accent2"/>
              </a:solidFill>
              <a:ln w="3175">
                <a:solidFill>
                  <a:srgbClr val="000000"/>
                </a:solidFill>
              </a:ln>
              <a:effectLst/>
            </c:spPr>
            <c:extLst>
              <c:ext xmlns:c16="http://schemas.microsoft.com/office/drawing/2014/chart" uri="{C3380CC4-5D6E-409C-BE32-E72D297353CC}">
                <c16:uniqueId val="{00000004-56E9-4536-9410-9A28D00DB853}"/>
              </c:ext>
            </c:extLst>
          </c:dPt>
          <c:dPt>
            <c:idx val="2"/>
            <c:invertIfNegative val="0"/>
            <c:bubble3D val="0"/>
            <c:spPr>
              <a:solidFill>
                <a:schemeClr val="tx2"/>
              </a:solidFill>
              <a:ln w="3175">
                <a:solidFill>
                  <a:srgbClr val="000000"/>
                </a:solidFill>
              </a:ln>
              <a:effectLst/>
            </c:spPr>
            <c:extLst>
              <c:ext xmlns:c16="http://schemas.microsoft.com/office/drawing/2014/chart" uri="{C3380CC4-5D6E-409C-BE32-E72D297353CC}">
                <c16:uniqueId val="{00000006-56E9-4536-9410-9A28D00DB853}"/>
              </c:ext>
            </c:extLst>
          </c:dPt>
          <c:dPt>
            <c:idx val="3"/>
            <c:invertIfNegative val="0"/>
            <c:bubble3D val="0"/>
            <c:extLst>
              <c:ext xmlns:c16="http://schemas.microsoft.com/office/drawing/2014/chart" uri="{C3380CC4-5D6E-409C-BE32-E72D297353CC}">
                <c16:uniqueId val="{00000008-56E9-4536-9410-9A28D00DB853}"/>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E9-4536-9410-9A28D00DB853}"/>
                </c:ext>
              </c:extLst>
            </c:dLbl>
            <c:dLbl>
              <c:idx val="2"/>
              <c:layout>
                <c:manualLayout>
                  <c:x val="1.59395972101438E-3"/>
                  <c:y val="-9.1492758384194607E-3"/>
                </c:manualLayout>
              </c:layout>
              <c:numFmt formatCode="#,##0" sourceLinked="0"/>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6E9-4536-9410-9A28D00DB853}"/>
                </c:ext>
              </c:extLst>
            </c:dLbl>
            <c:dLbl>
              <c:idx val="3"/>
              <c:tx>
                <c:rich>
                  <a:bodyPr/>
                  <a:lstStyle/>
                  <a:p>
                    <a:pPr>
                      <a:defRPr b="1"/>
                    </a:pPr>
                    <a:fld id="{87F1896A-7F4D-4DF0-A95C-931C46769B42}" type="VALUE">
                      <a:rPr lang="en-US">
                        <a:solidFill>
                          <a:schemeClr val="bg1"/>
                        </a:solidFill>
                      </a:rPr>
                      <a:pPr>
                        <a:defRPr b="1"/>
                      </a:pPr>
                      <a:t>[VALUE]</a:t>
                    </a:fld>
                    <a:endParaRPr lang="en-AU"/>
                  </a:p>
                </c:rich>
              </c:tx>
              <c:numFmt formatCode="#,##0" sourceLinked="0"/>
              <c:sp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56E9-4536-9410-9A28D00DB853}"/>
                </c:ext>
              </c:extLst>
            </c:dLbl>
            <c:numFmt formatCode="#,##0" sourceLinked="0"/>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Prior to a formal funding commitment</c:v>
                </c:pt>
                <c:pt idx="1">
                  <c:v>Budget commitment – under construction</c:v>
                </c:pt>
                <c:pt idx="2">
                  <c:v>During construction</c:v>
                </c:pt>
                <c:pt idx="3">
                  <c:v>Total</c:v>
                </c:pt>
              </c:strCache>
            </c:strRef>
          </c:cat>
          <c:val>
            <c:numRef>
              <c:f>Sheet1!$B$2:$B$5</c:f>
              <c:numCache>
                <c:formatCode>0.00</c:formatCode>
                <c:ptCount val="4"/>
                <c:pt idx="0">
                  <c:v>6.4966008494292629</c:v>
                </c:pt>
                <c:pt idx="1">
                  <c:v>26.153780841727571</c:v>
                </c:pt>
                <c:pt idx="2">
                  <c:v>19.316629070914402</c:v>
                </c:pt>
                <c:pt idx="3">
                  <c:v>51.967010762071233</c:v>
                </c:pt>
              </c:numCache>
            </c:numRef>
          </c:val>
          <c:extLst>
            <c:ext xmlns:c16="http://schemas.microsoft.com/office/drawing/2014/chart" uri="{C3380CC4-5D6E-409C-BE32-E72D297353CC}">
              <c16:uniqueId val="{00000009-56E9-4536-9410-9A28D00DB853}"/>
            </c:ext>
          </c:extLst>
        </c:ser>
        <c:dLbls>
          <c:showLegendKey val="0"/>
          <c:showVal val="0"/>
          <c:showCatName val="0"/>
          <c:showSerName val="0"/>
          <c:showPercent val="0"/>
          <c:showBubbleSize val="0"/>
        </c:dLbls>
        <c:gapWidth val="180"/>
        <c:overlap val="100"/>
        <c:axId val="189425152"/>
        <c:axId val="189426688"/>
      </c:barChart>
      <c:scatterChart>
        <c:scatterStyle val="lineMarker"/>
        <c:varyColors val="0"/>
        <c:ser>
          <c:idx val="2"/>
          <c:order val="2"/>
          <c:tx>
            <c:v>Error bars</c:v>
          </c:tx>
          <c:spPr>
            <a:ln>
              <a:noFill/>
            </a:ln>
          </c:spPr>
          <c:marker>
            <c:symbol val="none"/>
          </c:marker>
          <c:dPt>
            <c:idx val="0"/>
            <c:bubble3D val="0"/>
            <c:extLst>
              <c:ext xmlns:c16="http://schemas.microsoft.com/office/drawing/2014/chart" uri="{C3380CC4-5D6E-409C-BE32-E72D297353CC}">
                <c16:uniqueId val="{0000000B-56E9-4536-9410-9A28D00DB853}"/>
              </c:ext>
            </c:extLst>
          </c:dPt>
          <c:dPt>
            <c:idx val="1"/>
            <c:bubble3D val="0"/>
            <c:extLst>
              <c:ext xmlns:c16="http://schemas.microsoft.com/office/drawing/2014/chart" uri="{C3380CC4-5D6E-409C-BE32-E72D297353CC}">
                <c16:uniqueId val="{0000000D-56E9-4536-9410-9A28D00DB853}"/>
              </c:ext>
            </c:extLst>
          </c:dPt>
          <c:dPt>
            <c:idx val="2"/>
            <c:bubble3D val="0"/>
            <c:extLst>
              <c:ext xmlns:c16="http://schemas.microsoft.com/office/drawing/2014/chart" uri="{C3380CC4-5D6E-409C-BE32-E72D297353CC}">
                <c16:uniqueId val="{0000000F-56E9-4536-9410-9A28D00DB853}"/>
              </c:ext>
            </c:extLst>
          </c:dPt>
          <c:errBars>
            <c:errDir val="x"/>
            <c:errBarType val="minus"/>
            <c:errValType val="fixedVal"/>
            <c:noEndCap val="1"/>
            <c:val val="0.75000000000000011"/>
            <c:spPr>
              <a:ln>
                <a:prstDash val="dash"/>
              </a:ln>
            </c:spPr>
          </c:errBars>
          <c:xVal>
            <c:numRef>
              <c:f>Sheet1!$D$2:$D$4</c:f>
              <c:numCache>
                <c:formatCode>0.00</c:formatCode>
                <c:ptCount val="3"/>
                <c:pt idx="0">
                  <c:v>1.9</c:v>
                </c:pt>
                <c:pt idx="1">
                  <c:v>2.9</c:v>
                </c:pt>
                <c:pt idx="2">
                  <c:v>3.9</c:v>
                </c:pt>
              </c:numCache>
            </c:numRef>
          </c:xVal>
          <c:yVal>
            <c:numRef>
              <c:f>Sheet1!$E$2:$E$4</c:f>
              <c:numCache>
                <c:formatCode>0.00</c:formatCode>
                <c:ptCount val="3"/>
                <c:pt idx="0">
                  <c:v>6.4966008494292629</c:v>
                </c:pt>
                <c:pt idx="1">
                  <c:v>32.650381691156831</c:v>
                </c:pt>
                <c:pt idx="2">
                  <c:v>51.967010762071233</c:v>
                </c:pt>
              </c:numCache>
            </c:numRef>
          </c:yVal>
          <c:smooth val="0"/>
          <c:extLst>
            <c:ext xmlns:c16="http://schemas.microsoft.com/office/drawing/2014/chart" uri="{C3380CC4-5D6E-409C-BE32-E72D297353CC}">
              <c16:uniqueId val="{00000010-56E9-4536-9410-9A28D00DB853}"/>
            </c:ext>
          </c:extLst>
        </c:ser>
        <c:dLbls>
          <c:showLegendKey val="0"/>
          <c:showVal val="0"/>
          <c:showCatName val="0"/>
          <c:showSerName val="0"/>
          <c:showPercent val="0"/>
          <c:showBubbleSize val="0"/>
        </c:dLbls>
        <c:axId val="189425152"/>
        <c:axId val="189426688"/>
      </c:scatterChart>
      <c:catAx>
        <c:axId val="189425152"/>
        <c:scaling>
          <c:orientation val="minMax"/>
        </c:scaling>
        <c:delete val="0"/>
        <c:axPos val="b"/>
        <c:numFmt formatCode="General" sourceLinked="0"/>
        <c:majorTickMark val="out"/>
        <c:minorTickMark val="none"/>
        <c:tickLblPos val="nextTo"/>
        <c:spPr>
          <a:ln>
            <a:solidFill>
              <a:schemeClr val="tx1"/>
            </a:solidFill>
          </a:ln>
        </c:spPr>
        <c:crossAx val="189426688"/>
        <c:crosses val="autoZero"/>
        <c:auto val="1"/>
        <c:lblAlgn val="ctr"/>
        <c:lblOffset val="100"/>
        <c:noMultiLvlLbl val="0"/>
      </c:catAx>
      <c:valAx>
        <c:axId val="189426688"/>
        <c:scaling>
          <c:orientation val="minMax"/>
          <c:max val="6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crossAx val="189425152"/>
        <c:crosses val="autoZero"/>
        <c:crossBetween val="between"/>
        <c:majorUnit val="10"/>
      </c:valAx>
      <c:spPr>
        <a:solidFill>
          <a:schemeClr val="bg1"/>
        </a:solidFill>
      </c:spPr>
    </c:plotArea>
    <c:plotVisOnly val="1"/>
    <c:dispBlanksAs val="gap"/>
    <c:showDLblsOverMax val="0"/>
  </c:chart>
  <c:txPr>
    <a:bodyPr/>
    <a:lstStyle/>
    <a:p>
      <a:pPr>
        <a:defRPr sz="2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10/23/2016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pPr defTabSz="915259">
              <a:defRPr/>
            </a:pPr>
            <a:endParaRPr lang="en-AU" dirty="0">
              <a:latin typeface="Arial"/>
              <a:cs typeface="Arial"/>
            </a:endParaRPr>
          </a:p>
          <a:p>
            <a:pPr defTabSz="915259">
              <a:defRPr/>
            </a:pPr>
            <a:r>
              <a:rPr lang="en-AU" dirty="0">
                <a:latin typeface="Arial"/>
                <a:cs typeface="Arial"/>
              </a:rPr>
              <a:t>Title: </a:t>
            </a:r>
            <a:r>
              <a:rPr lang="en-AU" sz="1200" b="0" i="1" kern="1200" baseline="0" dirty="0">
                <a:solidFill>
                  <a:schemeClr val="tx1"/>
                </a:solidFill>
                <a:effectLst/>
                <a:latin typeface="Arial" charset="0"/>
                <a:ea typeface="ＭＳ Ｐゴシック" pitchFamily="34" charset="-128"/>
                <a:cs typeface="+mn-cs"/>
              </a:rPr>
              <a:t>A third of cost overruns occur prior to budget commitments</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AU" sz="1200" i="1" kern="1200" baseline="0" dirty="0">
                <a:solidFill>
                  <a:schemeClr val="tx1"/>
                </a:solidFill>
                <a:effectLst/>
                <a:latin typeface="Arial" charset="0"/>
                <a:ea typeface="ＭＳ Ｐゴシック" pitchFamily="34" charset="-128"/>
                <a:cs typeface="+mn-cs"/>
              </a:rPr>
              <a:t>Cost overruns by project stage, per cent</a:t>
            </a:r>
          </a:p>
          <a:p>
            <a:pPr defTabSz="915259">
              <a:defRPr/>
            </a:pPr>
            <a:r>
              <a:rPr lang="en-AU" sz="1200" i="1" kern="1200" baseline="0" dirty="0">
                <a:solidFill>
                  <a:schemeClr val="tx1"/>
                </a:solidFill>
                <a:effectLst/>
                <a:latin typeface="Arial" charset="0"/>
                <a:ea typeface="ＭＳ Ｐゴシック" pitchFamily="34" charset="-128"/>
                <a:cs typeface="+mn-cs"/>
              </a:rPr>
              <a:t>Notes:  Australian transport projects, completed between 2001 and 2015. </a:t>
            </a:r>
          </a:p>
          <a:p>
            <a:r>
              <a:rPr lang="en-AU" sz="1200" i="1" kern="1200" baseline="0" dirty="0">
                <a:solidFill>
                  <a:schemeClr val="tx1"/>
                </a:solidFill>
                <a:effectLst/>
                <a:latin typeface="Arial" charset="0"/>
                <a:ea typeface="ＭＳ Ｐゴシック" pitchFamily="34" charset="-128"/>
                <a:cs typeface="+mn-cs"/>
              </a:rPr>
              <a:t>Source: </a:t>
            </a:r>
            <a:r>
              <a:rPr lang="en-US" sz="1200" dirty="0"/>
              <a:t>Deloitte Investment Monitor dataset; </a:t>
            </a:r>
            <a:r>
              <a:rPr lang="en-AU" sz="1200" dirty="0"/>
              <a:t>Grattan analysis.</a:t>
            </a:r>
            <a:endParaRPr lang="en-US" sz="1200" dirty="0"/>
          </a:p>
          <a:p>
            <a:pPr defTabSz="915259">
              <a:defRPr/>
            </a:pPr>
            <a:endParaRPr lang="en-AU" baseline="0" dirty="0"/>
          </a:p>
          <a:p>
            <a:pPr defTabSz="914107">
              <a:defRPr/>
            </a:pPr>
            <a:r>
              <a:rPr lang="en-AU" i="0" dirty="0"/>
              <a:t>Analysis</a:t>
            </a:r>
            <a:r>
              <a:rPr lang="en-AU" i="0" baseline="0" dirty="0"/>
              <a:t> in C:\Users\ldanks\Dropbox (Grattan Institute)\Transport Program\Project - Project-level Study\Analysis\Spreadsheets\IM Results\Overall cost overruns</a:t>
            </a:r>
          </a:p>
          <a:p>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8</a:t>
            </a:fld>
            <a:endParaRPr lang="en-US"/>
          </a:p>
        </p:txBody>
      </p:sp>
    </p:spTree>
    <p:extLst>
      <p:ext uri="{BB962C8B-B14F-4D97-AF65-F5344CB8AC3E}">
        <p14:creationId xmlns:p14="http://schemas.microsoft.com/office/powerpoint/2010/main" val="435871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0772295"/>
              </p:ext>
            </p:extLst>
          </p:nvPr>
        </p:nvGraphicFramePr>
        <p:xfrm>
          <a:off x="0" y="-28511"/>
          <a:ext cx="9906000" cy="6316940"/>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2000672">
                  <a:extLst>
                    <a:ext uri="{9D8B030D-6E8A-4147-A177-3AD203B41FA5}">
                      <a16:colId xmlns:a16="http://schemas.microsoft.com/office/drawing/2014/main"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val="10000"/>
                  </a:ext>
                </a:extLst>
              </a:tr>
              <a:tr h="52553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t>
                      </a:r>
                      <a:br>
                        <a:rPr lang="en-AU" sz="1400" dirty="0">
                          <a:solidFill>
                            <a:schemeClr val="tx1"/>
                          </a:solidFill>
                          <a:effectLst/>
                        </a:rPr>
                      </a:br>
                      <a:r>
                        <a:rPr lang="en-AU" sz="1400" dirty="0">
                          <a:solidFill>
                            <a:schemeClr val="tx1"/>
                          </a:solidFill>
                          <a:effectLst/>
                        </a:rPr>
                        <a:t>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a:t>
                      </a:r>
                      <a:br>
                        <a:rPr lang="en-AU" sz="1400" dirty="0">
                          <a:solidFill>
                            <a:schemeClr val="tx1"/>
                          </a:solidFill>
                          <a:effectLst/>
                        </a:rPr>
                      </a:br>
                      <a:r>
                        <a:rPr lang="en-AU" sz="1400" dirty="0">
                          <a:solidFill>
                            <a:schemeClr val="tx1"/>
                          </a:solidFill>
                          <a:effectLst/>
                        </a:rPr>
                        <a:t>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a:t>
                      </a:r>
                      <a:br>
                        <a:rPr lang="en-AU" sz="1400" dirty="0">
                          <a:effectLst/>
                        </a:rPr>
                      </a:br>
                      <a:r>
                        <a:rPr lang="en-AU" sz="1400" dirty="0">
                          <a:effectLst/>
                        </a:rPr>
                        <a:t>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639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1031149">
                <a:tc>
                  <a:txBody>
                    <a:bodyPr/>
                    <a:lstStyle/>
                    <a:p>
                      <a:pPr marL="0" indent="0" algn="r">
                        <a:lnSpc>
                          <a:spcPct val="115000"/>
                        </a:lnSpc>
                        <a:spcBef>
                          <a:spcPts val="1200"/>
                        </a:spcBef>
                        <a:spcAft>
                          <a:spcPts val="0"/>
                        </a:spcAft>
                      </a:pPr>
                      <a:r>
                        <a:rPr lang="en-AU" sz="1600" dirty="0" err="1">
                          <a:solidFill>
                            <a:schemeClr val="tx1"/>
                          </a:solidFill>
                          <a:effectLst/>
                        </a:rPr>
                        <a:t>C’wlth</a:t>
                      </a:r>
                      <a:endParaRPr lang="en-AU" sz="16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22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val="10003"/>
                  </a:ext>
                </a:extLst>
              </a:tr>
              <a:tr h="792088">
                <a:tc>
                  <a:txBody>
                    <a:bodyPr/>
                    <a:lstStyle/>
                    <a:p>
                      <a:pPr marL="539750" indent="-450850" algn="r">
                        <a:lnSpc>
                          <a:spcPct val="115000"/>
                        </a:lnSpc>
                        <a:spcBef>
                          <a:spcPts val="1200"/>
                        </a:spcBef>
                        <a:spcAft>
                          <a:spcPts val="0"/>
                        </a:spcAft>
                      </a:pPr>
                      <a:r>
                        <a:rPr lang="en-AU" sz="1600" dirty="0">
                          <a:solidFill>
                            <a:schemeClr val="tx1"/>
                          </a:solidFill>
                          <a:effectLst/>
                        </a:rPr>
                        <a:t>NSW</a:t>
                      </a:r>
                      <a:endParaRPr lang="en-AU" sz="16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4"/>
                  </a:ext>
                </a:extLst>
              </a:tr>
              <a:tr h="864096">
                <a:tc>
                  <a:txBody>
                    <a:bodyPr/>
                    <a:lstStyle/>
                    <a:p>
                      <a:pPr marL="0" indent="0" algn="r">
                        <a:lnSpc>
                          <a:spcPct val="115000"/>
                        </a:lnSpc>
                        <a:spcBef>
                          <a:spcPts val="1200"/>
                        </a:spcBef>
                        <a:spcAft>
                          <a:spcPts val="0"/>
                        </a:spcAft>
                      </a:pPr>
                      <a:r>
                        <a:rPr lang="en-AU" sz="1600" dirty="0">
                          <a:solidFill>
                            <a:schemeClr val="tx1"/>
                          </a:solidFill>
                          <a:effectLst/>
                        </a:rPr>
                        <a:t>VIC</a:t>
                      </a:r>
                    </a:p>
                    <a:p>
                      <a:pPr marL="540385" algn="ctr">
                        <a:lnSpc>
                          <a:spcPct val="115000"/>
                        </a:lnSpc>
                        <a:spcBef>
                          <a:spcPts val="1200"/>
                        </a:spcBef>
                        <a:spcAft>
                          <a:spcPts val="0"/>
                        </a:spcAft>
                      </a:pPr>
                      <a:r>
                        <a:rPr lang="en-AU" sz="1600" dirty="0">
                          <a:solidFill>
                            <a:schemeClr val="tx1"/>
                          </a:solidFill>
                          <a:effectLst/>
                        </a:rPr>
                        <a:t> </a:t>
                      </a:r>
                      <a:endParaRPr lang="en-AU" sz="16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5"/>
                  </a:ext>
                </a:extLst>
              </a:tr>
              <a:tr h="981493">
                <a:tc>
                  <a:txBody>
                    <a:bodyPr/>
                    <a:lstStyle/>
                    <a:p>
                      <a:pPr marL="0" indent="0" algn="r">
                        <a:lnSpc>
                          <a:spcPct val="115000"/>
                        </a:lnSpc>
                        <a:spcBef>
                          <a:spcPts val="1200"/>
                        </a:spcBef>
                        <a:spcAft>
                          <a:spcPts val="0"/>
                        </a:spcAft>
                      </a:pPr>
                      <a:r>
                        <a:rPr lang="en-AU" sz="1600" dirty="0">
                          <a:solidFill>
                            <a:schemeClr val="tx1"/>
                          </a:solidFill>
                          <a:effectLst/>
                        </a:rPr>
                        <a:t>QLD</a:t>
                      </a:r>
                      <a:endParaRPr lang="en-AU" sz="16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6"/>
                  </a:ext>
                </a:extLst>
              </a:tr>
              <a:tr h="936104">
                <a:tc>
                  <a:txBody>
                    <a:bodyPr/>
                    <a:lstStyle/>
                    <a:p>
                      <a:pPr marL="539750" indent="-179388" algn="r">
                        <a:lnSpc>
                          <a:spcPct val="115000"/>
                        </a:lnSpc>
                        <a:spcBef>
                          <a:spcPts val="1200"/>
                        </a:spcBef>
                        <a:spcAft>
                          <a:spcPts val="0"/>
                        </a:spcAft>
                      </a:pPr>
                      <a:r>
                        <a:rPr lang="en-AU" sz="1600" dirty="0">
                          <a:solidFill>
                            <a:schemeClr val="tx1"/>
                          </a:solidFill>
                          <a:effectLst/>
                        </a:rPr>
                        <a:t>WA</a:t>
                      </a:r>
                      <a:endParaRPr lang="en-AU" sz="16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7"/>
                  </a:ext>
                </a:extLst>
              </a:tr>
              <a:tr h="602683">
                <a:tc>
                  <a:txBody>
                    <a:bodyPr/>
                    <a:lstStyle/>
                    <a:p>
                      <a:pPr marL="0" indent="0" algn="r">
                        <a:lnSpc>
                          <a:spcPct val="115000"/>
                        </a:lnSpc>
                        <a:spcBef>
                          <a:spcPts val="1200"/>
                        </a:spcBef>
                        <a:spcAft>
                          <a:spcPts val="0"/>
                        </a:spcAft>
                      </a:pPr>
                      <a:r>
                        <a:rPr lang="en-AU" sz="1600" dirty="0">
                          <a:solidFill>
                            <a:schemeClr val="tx1"/>
                          </a:solidFill>
                          <a:effectLst/>
                        </a:rPr>
                        <a:t>SA</a:t>
                      </a:r>
                      <a:endParaRPr lang="en-AU" sz="16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8"/>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02" y="980728"/>
            <a:ext cx="885149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59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357106" y="1049437"/>
            <a:ext cx="7514569" cy="5440411"/>
          </a:xfrm>
          <a:prstGeom prst="rect">
            <a:avLst/>
          </a:prstGeom>
        </p:spPr>
      </p:pic>
      <p:cxnSp>
        <p:nvCxnSpPr>
          <p:cNvPr id="10" name="Straight Arrow Connector 9"/>
          <p:cNvCxnSpPr/>
          <p:nvPr/>
        </p:nvCxnSpPr>
        <p:spPr bwMode="auto">
          <a:xfrm>
            <a:off x="337238"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325054"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310835"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272480"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3244921"/>
              </p:ext>
            </p:extLst>
          </p:nvPr>
        </p:nvGraphicFramePr>
        <p:xfrm>
          <a:off x="56456" y="692696"/>
          <a:ext cx="9721080" cy="4536504"/>
        </p:xfrm>
        <a:graphic>
          <a:graphicData uri="http://schemas.openxmlformats.org/drawingml/2006/table">
            <a:tbl>
              <a:tblPr firstRow="1" firstCol="1" bandRow="1"/>
              <a:tblGrid>
                <a:gridCol w="1584176">
                  <a:extLst>
                    <a:ext uri="{9D8B030D-6E8A-4147-A177-3AD203B41FA5}">
                      <a16:colId xmlns:a16="http://schemas.microsoft.com/office/drawing/2014/main" val="20000"/>
                    </a:ext>
                  </a:extLst>
                </a:gridCol>
                <a:gridCol w="1709648">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296144">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gridCol w="1296144">
                  <a:extLst>
                    <a:ext uri="{9D8B030D-6E8A-4147-A177-3AD203B41FA5}">
                      <a16:colId xmlns:a16="http://schemas.microsoft.com/office/drawing/2014/main" val="20007"/>
                    </a:ext>
                  </a:extLst>
                </a:gridCol>
              </a:tblGrid>
              <a:tr h="720080">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Times New Roman"/>
                        </a:rPr>
                        <a:t>Commonwealth</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endParaRPr lang="en-AU" sz="1600" b="1" dirty="0">
                        <a:effectLst/>
                        <a:latin typeface="Arial"/>
                        <a:ea typeface="Times New Roman"/>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Calibri"/>
                        </a:rPr>
                        <a:t>NSW</a:t>
                      </a:r>
                      <a:endParaRPr lang="en-AU" sz="1600" b="1" dirty="0">
                        <a:effectLst/>
                        <a:latin typeface="Arial"/>
                        <a:ea typeface="Times New Roman"/>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Calibri"/>
                        </a:rPr>
                        <a:t>VIC</a:t>
                      </a:r>
                      <a:endParaRPr lang="en-AU" sz="1600" b="1" dirty="0">
                        <a:effectLst/>
                        <a:latin typeface="Arial"/>
                        <a:ea typeface="Times New Roman"/>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Times New Roman"/>
                        </a:rPr>
                        <a:t>QLD</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Times New Roman"/>
                        </a:rPr>
                        <a:t>WA</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600" b="1" dirty="0">
                          <a:effectLst/>
                          <a:latin typeface="Arial"/>
                          <a:ea typeface="Times New Roman"/>
                        </a:rPr>
                        <a:t>SA</a:t>
                      </a: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36104">
                <a:tc>
                  <a:txBody>
                    <a:bodyPr/>
                    <a:lstStyle/>
                    <a:p>
                      <a:pPr marL="0" indent="0" algn="ctr">
                        <a:spcBef>
                          <a:spcPts val="1200"/>
                        </a:spcBef>
                        <a:spcAft>
                          <a:spcPts val="0"/>
                        </a:spcAft>
                      </a:pPr>
                      <a:r>
                        <a:rPr lang="en-AU" sz="1600" b="1" dirty="0">
                          <a:effectLst/>
                          <a:latin typeface="+mn-lt"/>
                          <a:ea typeface="Calibri"/>
                        </a:rPr>
                        <a:t>Expected value</a:t>
                      </a:r>
                      <a:endParaRPr lang="en-AU" sz="1600" dirty="0">
                        <a:effectLst/>
                        <a:latin typeface="+mn-lt"/>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36104">
                <a:tc>
                  <a:txBody>
                    <a:bodyPr/>
                    <a:lstStyle/>
                    <a:p>
                      <a:pPr marL="0" indent="0" algn="ctr">
                        <a:spcBef>
                          <a:spcPts val="1200"/>
                        </a:spcBef>
                        <a:spcAft>
                          <a:spcPts val="0"/>
                        </a:spcAft>
                      </a:pPr>
                      <a:r>
                        <a:rPr lang="en-AU" sz="1600" b="1" dirty="0">
                          <a:effectLst/>
                          <a:latin typeface="+mn-lt"/>
                          <a:ea typeface="Calibri"/>
                        </a:rPr>
                        <a:t>Sensitivity analysis</a:t>
                      </a:r>
                      <a:endParaRPr lang="en-AU" sz="1600" dirty="0">
                        <a:effectLst/>
                        <a:latin typeface="+mn-lt"/>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36104">
                <a:tc>
                  <a:txBody>
                    <a:bodyPr/>
                    <a:lstStyle/>
                    <a:p>
                      <a:pPr marL="0" indent="0" algn="ctr">
                        <a:spcBef>
                          <a:spcPts val="1200"/>
                        </a:spcBef>
                        <a:spcAft>
                          <a:spcPts val="0"/>
                        </a:spcAft>
                      </a:pPr>
                      <a:r>
                        <a:rPr lang="en-AU" sz="1600" b="1" dirty="0">
                          <a:effectLst/>
                          <a:latin typeface="+mn-lt"/>
                          <a:ea typeface="Calibri"/>
                        </a:rPr>
                        <a:t>Probability pricing</a:t>
                      </a:r>
                      <a:endParaRPr lang="en-AU" sz="1600" dirty="0">
                        <a:effectLst/>
                        <a:latin typeface="+mn-lt"/>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008112">
                <a:tc>
                  <a:txBody>
                    <a:bodyPr/>
                    <a:lstStyle/>
                    <a:p>
                      <a:pPr marL="0" indent="0" algn="ctr">
                        <a:spcBef>
                          <a:spcPts val="1200"/>
                        </a:spcBef>
                        <a:spcAft>
                          <a:spcPts val="0"/>
                        </a:spcAft>
                      </a:pPr>
                      <a:r>
                        <a:rPr lang="en-AU" sz="1600" b="1" dirty="0">
                          <a:effectLst/>
                          <a:latin typeface="+mn-lt"/>
                          <a:ea typeface="Calibri"/>
                        </a:rPr>
                        <a:t>Reference class forecasting</a:t>
                      </a:r>
                      <a:endParaRPr lang="en-AU" sz="1600" dirty="0">
                        <a:effectLst/>
                        <a:latin typeface="+mn-lt"/>
                        <a:ea typeface="Times New Roman"/>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40385" algn="ctr">
                        <a:spcBef>
                          <a:spcPts val="1200"/>
                        </a:spcBef>
                        <a:spcAft>
                          <a:spcPts val="0"/>
                        </a:spcAft>
                      </a:pPr>
                      <a:endParaRPr lang="en-AU" sz="1200" dirty="0">
                        <a:effectLst/>
                        <a:latin typeface="Arial"/>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3" name="Oval 2"/>
          <p:cNvSpPr/>
          <p:nvPr/>
        </p:nvSpPr>
        <p:spPr bwMode="auto">
          <a:xfrm>
            <a:off x="2144688" y="1484784"/>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5" name="Oval 4"/>
          <p:cNvSpPr/>
          <p:nvPr/>
        </p:nvSpPr>
        <p:spPr bwMode="auto">
          <a:xfrm>
            <a:off x="3728864" y="1486012"/>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6" name="Oval 5"/>
          <p:cNvSpPr/>
          <p:nvPr/>
        </p:nvSpPr>
        <p:spPr bwMode="auto">
          <a:xfrm>
            <a:off x="4953000" y="1486012"/>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7" name="Oval 6"/>
          <p:cNvSpPr/>
          <p:nvPr/>
        </p:nvSpPr>
        <p:spPr bwMode="auto">
          <a:xfrm>
            <a:off x="6177136" y="1484040"/>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8" name="Oval 7"/>
          <p:cNvSpPr/>
          <p:nvPr/>
        </p:nvSpPr>
        <p:spPr bwMode="auto">
          <a:xfrm>
            <a:off x="7401272" y="1484040"/>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9" name="Oval 8"/>
          <p:cNvSpPr/>
          <p:nvPr/>
        </p:nvSpPr>
        <p:spPr bwMode="auto">
          <a:xfrm>
            <a:off x="8697416" y="1486012"/>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0" name="Oval 9"/>
          <p:cNvSpPr/>
          <p:nvPr/>
        </p:nvSpPr>
        <p:spPr bwMode="auto">
          <a:xfrm>
            <a:off x="2126556" y="2419028"/>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2"/>
              </a:solidFill>
              <a:effectLst/>
              <a:latin typeface="Arial" charset="0"/>
              <a:ea typeface="ＭＳ Ｐゴシック" pitchFamily="34" charset="-128"/>
            </a:endParaRPr>
          </a:p>
        </p:txBody>
      </p:sp>
      <p:sp>
        <p:nvSpPr>
          <p:cNvPr id="11" name="Oval 10"/>
          <p:cNvSpPr/>
          <p:nvPr/>
        </p:nvSpPr>
        <p:spPr bwMode="auto">
          <a:xfrm>
            <a:off x="3710732" y="2420256"/>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2" name="Oval 11"/>
          <p:cNvSpPr/>
          <p:nvPr/>
        </p:nvSpPr>
        <p:spPr bwMode="auto">
          <a:xfrm>
            <a:off x="4934868" y="2420256"/>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3" name="Oval 12"/>
          <p:cNvSpPr/>
          <p:nvPr/>
        </p:nvSpPr>
        <p:spPr bwMode="auto">
          <a:xfrm>
            <a:off x="6159004" y="2418284"/>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4" name="Oval 13"/>
          <p:cNvSpPr/>
          <p:nvPr/>
        </p:nvSpPr>
        <p:spPr bwMode="auto">
          <a:xfrm>
            <a:off x="7383140" y="2418284"/>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5" name="Oval 14"/>
          <p:cNvSpPr/>
          <p:nvPr/>
        </p:nvSpPr>
        <p:spPr bwMode="auto">
          <a:xfrm>
            <a:off x="8679284" y="2420256"/>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6" name="Oval 15"/>
          <p:cNvSpPr/>
          <p:nvPr/>
        </p:nvSpPr>
        <p:spPr bwMode="auto">
          <a:xfrm>
            <a:off x="2126556" y="3320804"/>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2"/>
              </a:solidFill>
              <a:effectLst/>
              <a:latin typeface="Arial" charset="0"/>
              <a:ea typeface="ＭＳ Ｐゴシック" pitchFamily="34" charset="-128"/>
            </a:endParaRPr>
          </a:p>
        </p:txBody>
      </p:sp>
      <p:sp>
        <p:nvSpPr>
          <p:cNvPr id="17" name="Oval 16"/>
          <p:cNvSpPr/>
          <p:nvPr/>
        </p:nvSpPr>
        <p:spPr bwMode="auto">
          <a:xfrm>
            <a:off x="3710732" y="3322032"/>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8" name="Oval 17"/>
          <p:cNvSpPr/>
          <p:nvPr/>
        </p:nvSpPr>
        <p:spPr bwMode="auto">
          <a:xfrm>
            <a:off x="4934868" y="3322032"/>
            <a:ext cx="864096" cy="79208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19" name="Oval 18"/>
          <p:cNvSpPr/>
          <p:nvPr/>
        </p:nvSpPr>
        <p:spPr bwMode="auto">
          <a:xfrm>
            <a:off x="6159004" y="3320060"/>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20" name="Oval 19"/>
          <p:cNvSpPr/>
          <p:nvPr/>
        </p:nvSpPr>
        <p:spPr bwMode="auto">
          <a:xfrm>
            <a:off x="7383140" y="3320060"/>
            <a:ext cx="864096" cy="79208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21" name="Oval 20"/>
          <p:cNvSpPr/>
          <p:nvPr/>
        </p:nvSpPr>
        <p:spPr bwMode="auto">
          <a:xfrm>
            <a:off x="8679284" y="3322032"/>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36" name="Oval 35"/>
          <p:cNvSpPr/>
          <p:nvPr/>
        </p:nvSpPr>
        <p:spPr bwMode="auto">
          <a:xfrm>
            <a:off x="2126556" y="4266520"/>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2"/>
              </a:solidFill>
              <a:effectLst/>
              <a:latin typeface="Arial" charset="0"/>
              <a:ea typeface="ＭＳ Ｐゴシック" pitchFamily="34" charset="-128"/>
            </a:endParaRPr>
          </a:p>
        </p:txBody>
      </p:sp>
      <p:sp>
        <p:nvSpPr>
          <p:cNvPr id="37" name="Oval 36"/>
          <p:cNvSpPr/>
          <p:nvPr/>
        </p:nvSpPr>
        <p:spPr bwMode="auto">
          <a:xfrm>
            <a:off x="3710732" y="4267748"/>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38" name="Oval 37"/>
          <p:cNvSpPr/>
          <p:nvPr/>
        </p:nvSpPr>
        <p:spPr bwMode="auto">
          <a:xfrm>
            <a:off x="4934868" y="4267748"/>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39" name="Oval 38"/>
          <p:cNvSpPr/>
          <p:nvPr/>
        </p:nvSpPr>
        <p:spPr bwMode="auto">
          <a:xfrm>
            <a:off x="6159004" y="4265776"/>
            <a:ext cx="864096" cy="79208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40" name="Oval 39"/>
          <p:cNvSpPr/>
          <p:nvPr/>
        </p:nvSpPr>
        <p:spPr bwMode="auto">
          <a:xfrm>
            <a:off x="7383140" y="4265776"/>
            <a:ext cx="864096" cy="792088"/>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
        <p:nvSpPr>
          <p:cNvPr id="41" name="Oval 40"/>
          <p:cNvSpPr/>
          <p:nvPr/>
        </p:nvSpPr>
        <p:spPr bwMode="auto">
          <a:xfrm>
            <a:off x="8679284" y="4267748"/>
            <a:ext cx="864096" cy="792088"/>
          </a:xfrm>
          <a:prstGeom prst="ellips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accent3"/>
              </a:solidFill>
              <a:effectLst/>
              <a:latin typeface="Arial" charset="0"/>
              <a:ea typeface="ＭＳ Ｐゴシック" pitchFamily="34" charset="-128"/>
            </a:endParaRPr>
          </a:p>
        </p:txBody>
      </p:sp>
    </p:spTree>
    <p:extLst>
      <p:ext uri="{BB962C8B-B14F-4D97-AF65-F5344CB8AC3E}">
        <p14:creationId xmlns:p14="http://schemas.microsoft.com/office/powerpoint/2010/main" val="166953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74357" y="116632"/>
            <a:ext cx="2394917" cy="630569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08741463"/>
              </p:ext>
            </p:extLst>
          </p:nvPr>
        </p:nvGraphicFramePr>
        <p:xfrm>
          <a:off x="-65904"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566177546"/>
              </p:ext>
            </p:extLst>
          </p:nvPr>
        </p:nvGraphicFramePr>
        <p:xfrm>
          <a:off x="4808984" y="576063"/>
          <a:ext cx="4808984" cy="278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3381208633"/>
              </p:ext>
            </p:extLst>
          </p:nvPr>
        </p:nvGraphicFramePr>
        <p:xfrm>
          <a:off x="-65904" y="4170066"/>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2613322534"/>
              </p:ext>
            </p:extLst>
          </p:nvPr>
        </p:nvGraphicFramePr>
        <p:xfrm>
          <a:off x="4812486" y="4167689"/>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77108"/>
          </a:xfrm>
          <a:prstGeom prst="rect">
            <a:avLst/>
          </a:prstGeom>
          <a:noFill/>
        </p:spPr>
        <p:txBody>
          <a:bodyPr wrap="square" lIns="0" tIns="0" rIns="0" bIns="0" rtlCol="0">
            <a:spAutoFit/>
          </a:bodyPr>
          <a:lstStyle/>
          <a:p>
            <a:r>
              <a:rPr lang="en-AU" sz="2200" dirty="0"/>
              <a:t>Association for the Advancement of Cost Engineering</a:t>
            </a:r>
          </a:p>
        </p:txBody>
      </p:sp>
      <p:sp>
        <p:nvSpPr>
          <p:cNvPr id="11" name="TextBox 10"/>
          <p:cNvSpPr txBox="1"/>
          <p:nvPr/>
        </p:nvSpPr>
        <p:spPr>
          <a:xfrm>
            <a:off x="14682" y="3519618"/>
            <a:ext cx="5112568" cy="677108"/>
          </a:xfrm>
          <a:prstGeom prst="rect">
            <a:avLst/>
          </a:prstGeom>
          <a:noFill/>
        </p:spPr>
        <p:txBody>
          <a:bodyPr wrap="square" lIns="0" tIns="0" rIns="0" bIns="0" rtlCol="0">
            <a:spAutoFit/>
          </a:bodyPr>
          <a:lstStyle/>
          <a:p>
            <a:r>
              <a:rPr lang="en-AU" sz="2200" dirty="0"/>
              <a:t>South Australian Department of </a:t>
            </a:r>
            <a:br>
              <a:rPr lang="en-AU" sz="2200" dirty="0"/>
            </a:br>
            <a:r>
              <a:rPr lang="en-AU" sz="2200" dirty="0"/>
              <a:t>Planning, Transport and Infrastructure</a:t>
            </a:r>
          </a:p>
        </p:txBody>
      </p:sp>
      <p:sp>
        <p:nvSpPr>
          <p:cNvPr id="12" name="TextBox 11"/>
          <p:cNvSpPr txBox="1"/>
          <p:nvPr/>
        </p:nvSpPr>
        <p:spPr>
          <a:xfrm>
            <a:off x="5222729" y="-27385"/>
            <a:ext cx="4554807" cy="677108"/>
          </a:xfrm>
          <a:prstGeom prst="rect">
            <a:avLst/>
          </a:prstGeom>
          <a:noFill/>
        </p:spPr>
        <p:txBody>
          <a:bodyPr wrap="square" lIns="0" tIns="0" rIns="0" bIns="0" rtlCol="0">
            <a:spAutoFit/>
          </a:bodyPr>
          <a:lstStyle/>
          <a:p>
            <a:r>
              <a:rPr lang="en-AU" sz="2200" dirty="0"/>
              <a:t>QLD Department of Transport and Main Roads</a:t>
            </a:r>
          </a:p>
        </p:txBody>
      </p:sp>
      <p:sp>
        <p:nvSpPr>
          <p:cNvPr id="13" name="TextBox 12"/>
          <p:cNvSpPr txBox="1"/>
          <p:nvPr/>
        </p:nvSpPr>
        <p:spPr>
          <a:xfrm>
            <a:off x="5150721" y="3519617"/>
            <a:ext cx="4320480" cy="677108"/>
          </a:xfrm>
          <a:prstGeom prst="rect">
            <a:avLst/>
          </a:prstGeom>
          <a:noFill/>
        </p:spPr>
        <p:txBody>
          <a:bodyPr wrap="square" lIns="0" tIns="0" rIns="0" bIns="0" rtlCol="0">
            <a:spAutoFit/>
          </a:bodyPr>
          <a:lstStyle/>
          <a:p>
            <a:r>
              <a:rPr lang="en-AU" sz="2200" dirty="0"/>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45841434"/>
              </p:ext>
            </p:extLst>
          </p:nvPr>
        </p:nvGraphicFramePr>
        <p:xfrm>
          <a:off x="-98856"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93904"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214184"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71094923"/>
              </p:ext>
            </p:extLst>
          </p:nvPr>
        </p:nvGraphicFramePr>
        <p:xfrm>
          <a:off x="-108000" y="0"/>
          <a:ext cx="9906000" cy="234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p:nvPr>
            <p:extLst>
              <p:ext uri="{D42A27DB-BD31-4B8C-83A1-F6EECF244321}">
                <p14:modId xmlns:p14="http://schemas.microsoft.com/office/powerpoint/2010/main" val="1152504423"/>
              </p:ext>
            </p:extLst>
          </p:nvPr>
        </p:nvGraphicFramePr>
        <p:xfrm>
          <a:off x="8543" y="2204864"/>
          <a:ext cx="9552969" cy="529282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776536" y="243078"/>
            <a:ext cx="3407984" cy="338554"/>
          </a:xfrm>
          <a:prstGeom prst="rect">
            <a:avLst/>
          </a:prstGeom>
          <a:solidFill>
            <a:schemeClr val="bg1"/>
          </a:solidFill>
        </p:spPr>
        <p:txBody>
          <a:bodyPr wrap="none" lIns="0" tIns="0" rIns="0" bIns="0" rtlCol="0">
            <a:spAutoFit/>
          </a:bodyPr>
          <a:lstStyle/>
          <a:p>
            <a:r>
              <a:rPr lang="en-US" sz="2200" dirty="0"/>
              <a:t>Investment monitor dataset</a:t>
            </a:r>
          </a:p>
        </p:txBody>
      </p:sp>
      <p:sp>
        <p:nvSpPr>
          <p:cNvPr id="5" name="TextBox 4"/>
          <p:cNvSpPr txBox="1"/>
          <p:nvPr/>
        </p:nvSpPr>
        <p:spPr>
          <a:xfrm>
            <a:off x="776536" y="2451706"/>
            <a:ext cx="1947649" cy="338554"/>
          </a:xfrm>
          <a:prstGeom prst="rect">
            <a:avLst/>
          </a:prstGeom>
          <a:solidFill>
            <a:schemeClr val="bg1"/>
          </a:solidFill>
        </p:spPr>
        <p:txBody>
          <a:bodyPr wrap="none" lIns="0" tIns="0" rIns="0" bIns="0" rtlCol="0">
            <a:spAutoFit/>
          </a:bodyPr>
          <a:lstStyle/>
          <a:p>
            <a:r>
              <a:rPr lang="en-US" sz="2200" dirty="0"/>
              <a:t>Grattan dataset</a:t>
            </a:r>
          </a:p>
        </p:txBody>
      </p:sp>
    </p:spTree>
    <p:extLst>
      <p:ext uri="{BB962C8B-B14F-4D97-AF65-F5344CB8AC3E}">
        <p14:creationId xmlns:p14="http://schemas.microsoft.com/office/powerpoint/2010/main" val="9896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bwMode="auto">
          <a:xfrm>
            <a:off x="202507"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226875" y="3263265"/>
            <a:ext cx="9391093"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1" name="Straight Arrow Connector 10"/>
          <p:cNvCxnSpPr/>
          <p:nvPr/>
        </p:nvCxnSpPr>
        <p:spPr bwMode="auto">
          <a:xfrm>
            <a:off x="214691" y="5005596"/>
            <a:ext cx="9403277" cy="0"/>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cxnSp>
        <p:nvCxnSpPr>
          <p:cNvPr id="12" name="Straight Arrow Connector 11"/>
          <p:cNvCxnSpPr/>
          <p:nvPr/>
        </p:nvCxnSpPr>
        <p:spPr bwMode="auto">
          <a:xfrm flipV="1">
            <a:off x="200472" y="1601976"/>
            <a:ext cx="9417496" cy="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none" w="med" len="med"/>
          </a:ln>
          <a:effectLst/>
        </p:spPr>
      </p:cxnSp>
      <p:grpSp>
        <p:nvGrpSpPr>
          <p:cNvPr id="2055" name="Group 2054"/>
          <p:cNvGrpSpPr/>
          <p:nvPr/>
        </p:nvGrpSpPr>
        <p:grpSpPr>
          <a:xfrm>
            <a:off x="128464"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23370</TotalTime>
  <Words>581</Words>
  <Application>Microsoft Office PowerPoint</Application>
  <PresentationFormat>A4 Paper (210x297 mm)</PresentationFormat>
  <Paragraphs>124</Paragraphs>
  <Slides>10</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ＭＳ Ｐゴシック</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Hugh Parsonage</cp:lastModifiedBy>
  <cp:revision>912</cp:revision>
  <cp:lastPrinted>2016-10-19T22:49:31Z</cp:lastPrinted>
  <dcterms:created xsi:type="dcterms:W3CDTF">2015-10-22T04:00:31Z</dcterms:created>
  <dcterms:modified xsi:type="dcterms:W3CDTF">2016-10-23T11:47:36Z</dcterms:modified>
</cp:coreProperties>
</file>