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73" r:id="rId3"/>
    <p:sldId id="883" r:id="rId4"/>
    <p:sldId id="874" r:id="rId5"/>
    <p:sldId id="875" r:id="rId6"/>
    <p:sldId id="876" r:id="rId7"/>
    <p:sldId id="880" r:id="rId8"/>
    <p:sldId id="881" r:id="rId9"/>
    <p:sldId id="884"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xmlns="">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2" autoAdjust="0"/>
    <p:restoredTop sz="73535" autoAdjust="0"/>
  </p:normalViewPr>
  <p:slideViewPr>
    <p:cSldViewPr>
      <p:cViewPr varScale="1">
        <p:scale>
          <a:sx n="119" d="100"/>
          <a:sy n="119" d="100"/>
        </p:scale>
        <p:origin x="-1170" y="-96"/>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xmlns:c16r2="http://schemas.microsoft.com/office/drawing/2015/06/char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xmlns:c16r2="http://schemas.microsoft.com/office/drawing/2015/06/char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115807744"/>
        <c:axId val="34279424"/>
      </c:areaChart>
      <c:catAx>
        <c:axId val="115807744"/>
        <c:scaling>
          <c:orientation val="minMax"/>
        </c:scaling>
        <c:delete val="1"/>
        <c:axPos val="b"/>
        <c:numFmt formatCode="General" sourceLinked="1"/>
        <c:majorTickMark val="out"/>
        <c:minorTickMark val="none"/>
        <c:tickLblPos val="nextTo"/>
        <c:crossAx val="34279424"/>
        <c:crosses val="autoZero"/>
        <c:auto val="1"/>
        <c:lblAlgn val="ctr"/>
        <c:lblOffset val="100"/>
        <c:noMultiLvlLbl val="0"/>
      </c:catAx>
      <c:valAx>
        <c:axId val="342794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11580774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xmlns:c16r2="http://schemas.microsoft.com/office/drawing/2015/06/char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xmlns:c16r2="http://schemas.microsoft.com/office/drawing/2015/06/char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34167040"/>
        <c:axId val="34177024"/>
      </c:areaChart>
      <c:catAx>
        <c:axId val="34167040"/>
        <c:scaling>
          <c:orientation val="minMax"/>
        </c:scaling>
        <c:delete val="1"/>
        <c:axPos val="b"/>
        <c:numFmt formatCode="General" sourceLinked="1"/>
        <c:majorTickMark val="out"/>
        <c:minorTickMark val="none"/>
        <c:tickLblPos val="nextTo"/>
        <c:crossAx val="34177024"/>
        <c:crosses val="autoZero"/>
        <c:auto val="1"/>
        <c:lblAlgn val="ctr"/>
        <c:lblOffset val="100"/>
        <c:noMultiLvlLbl val="0"/>
      </c:catAx>
      <c:valAx>
        <c:axId val="341770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34167040"/>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xmlns:c16r2="http://schemas.microsoft.com/office/drawing/2015/06/char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xmlns:c16r2="http://schemas.microsoft.com/office/drawing/2015/06/char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34221056"/>
        <c:axId val="34222848"/>
      </c:areaChart>
      <c:catAx>
        <c:axId val="34221056"/>
        <c:scaling>
          <c:orientation val="minMax"/>
        </c:scaling>
        <c:delete val="1"/>
        <c:axPos val="b"/>
        <c:numFmt formatCode="General" sourceLinked="1"/>
        <c:majorTickMark val="out"/>
        <c:minorTickMark val="none"/>
        <c:tickLblPos val="nextTo"/>
        <c:crossAx val="34222848"/>
        <c:crosses val="autoZero"/>
        <c:auto val="1"/>
        <c:lblAlgn val="ctr"/>
        <c:lblOffset val="100"/>
        <c:noMultiLvlLbl val="0"/>
      </c:catAx>
      <c:valAx>
        <c:axId val="3422284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3422105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xmlns:c16r2="http://schemas.microsoft.com/office/drawing/2015/06/char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xmlns:c16r2="http://schemas.microsoft.com/office/drawing/2015/06/char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34409472"/>
        <c:axId val="34423552"/>
      </c:areaChart>
      <c:catAx>
        <c:axId val="34409472"/>
        <c:scaling>
          <c:orientation val="minMax"/>
        </c:scaling>
        <c:delete val="1"/>
        <c:axPos val="b"/>
        <c:numFmt formatCode="General" sourceLinked="1"/>
        <c:majorTickMark val="out"/>
        <c:minorTickMark val="none"/>
        <c:tickLblPos val="nextTo"/>
        <c:crossAx val="34423552"/>
        <c:crosses val="autoZero"/>
        <c:auto val="1"/>
        <c:lblAlgn val="ctr"/>
        <c:lblOffset val="100"/>
        <c:noMultiLvlLbl val="0"/>
      </c:catAx>
      <c:valAx>
        <c:axId val="3442355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34409472"/>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xmlns:c16r2="http://schemas.microsoft.com/office/drawing/2015/06/char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xmlns:c16r2="http://schemas.microsoft.com/office/drawing/2015/06/char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34466816"/>
        <c:axId val="34866304"/>
      </c:lineChart>
      <c:catAx>
        <c:axId val="34466816"/>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34866304"/>
        <c:crosses val="autoZero"/>
        <c:auto val="1"/>
        <c:lblAlgn val="ctr"/>
        <c:lblOffset val="100"/>
        <c:noMultiLvlLbl val="0"/>
      </c:catAx>
      <c:valAx>
        <c:axId val="34866304"/>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34466816"/>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68989944143591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xmlns:c16r2="http://schemas.microsoft.com/office/drawing/2015/06/char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xmlns:c16r2="http://schemas.microsoft.com/office/drawing/2015/06/char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6-56E9-4536-9410-9A28D00DB853}"/>
              </c:ext>
            </c:extLst>
          </c:dPt>
          <c:dPt>
            <c:idx val="3"/>
            <c:invertIfNegative val="0"/>
            <c:bubble3D val="0"/>
            <c:extLst xmlns:c16r2="http://schemas.microsoft.com/office/drawing/2015/06/char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6E9-4536-9410-9A28D00DB853}"/>
                </c:ext>
                <c:ext xmlns:c15="http://schemas.microsoft.com/office/drawing/2012/chart" uri="{CE6537A1-D6FC-4f65-9D91-7224C49458BB}">
                  <c15:layout/>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6E9-4536-9410-9A28D00DB853}"/>
                </c:ext>
                <c:ext xmlns:c15="http://schemas.microsoft.com/office/drawing/2012/chart" uri="{CE6537A1-D6FC-4f65-9D91-7224C49458BB}">
                  <c15:layout/>
                </c:ext>
              </c:extLst>
            </c:dLbl>
            <c:dLbl>
              <c:idx val="3"/>
              <c:layout/>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6E9-4536-9410-9A28D00DB853}"/>
                </c:ext>
                <c:ext xmlns:c15="http://schemas.microsoft.com/office/drawing/2012/chart" uri="{CE6537A1-D6FC-4f65-9D91-7224C49458BB}">
                  <c15:layout/>
                  <c15:dlblFieldTable/>
                  <c15:showDataLabelsRange val="0"/>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xmlns:c16r2="http://schemas.microsoft.com/office/drawing/2015/06/char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34853248"/>
        <c:axId val="34854784"/>
      </c:barChart>
      <c:scatterChart>
        <c:scatterStyle val="lineMarker"/>
        <c:varyColors val="0"/>
        <c:ser>
          <c:idx val="2"/>
          <c:order val="2"/>
          <c:tx>
            <c:v>Error bars</c:v>
          </c:tx>
          <c:spPr>
            <a:ln>
              <a:noFill/>
            </a:ln>
          </c:spPr>
          <c:marker>
            <c:symbol val="none"/>
          </c:marker>
          <c:dPt>
            <c:idx val="0"/>
            <c:bubble3D val="0"/>
            <c:extLst xmlns:c16r2="http://schemas.microsoft.com/office/drawing/2015/06/chart">
              <c:ext xmlns:c16="http://schemas.microsoft.com/office/drawing/2014/chart" uri="{C3380CC4-5D6E-409C-BE32-E72D297353CC}">
                <c16:uniqueId val="{0000000B-56E9-4536-9410-9A28D00DB853}"/>
              </c:ext>
            </c:extLst>
          </c:dPt>
          <c:dPt>
            <c:idx val="1"/>
            <c:bubble3D val="0"/>
            <c:extLst xmlns:c16r2="http://schemas.microsoft.com/office/drawing/2015/06/chart">
              <c:ext xmlns:c16="http://schemas.microsoft.com/office/drawing/2014/chart" uri="{C3380CC4-5D6E-409C-BE32-E72D297353CC}">
                <c16:uniqueId val="{0000000D-56E9-4536-9410-9A28D00DB853}"/>
              </c:ext>
            </c:extLst>
          </c:dPt>
          <c:dPt>
            <c:idx val="2"/>
            <c:bubble3D val="0"/>
            <c:extLst xmlns:c16r2="http://schemas.microsoft.com/office/drawing/2015/06/char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8.8570235635675392</c:v>
                </c:pt>
                <c:pt idx="1">
                  <c:v>15.252280327531519</c:v>
                </c:pt>
                <c:pt idx="2">
                  <c:v>24.395649319664159</c:v>
                </c:pt>
              </c:numCache>
            </c:numRef>
          </c:yVal>
          <c:smooth val="0"/>
          <c:extLst xmlns:c16r2="http://schemas.microsoft.com/office/drawing/2015/06/char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34853248"/>
        <c:axId val="34854784"/>
      </c:scatterChart>
      <c:catAx>
        <c:axId val="34853248"/>
        <c:scaling>
          <c:orientation val="minMax"/>
        </c:scaling>
        <c:delete val="0"/>
        <c:axPos val="b"/>
        <c:numFmt formatCode="General" sourceLinked="0"/>
        <c:majorTickMark val="none"/>
        <c:minorTickMark val="none"/>
        <c:tickLblPos val="none"/>
        <c:spPr>
          <a:ln>
            <a:solidFill>
              <a:schemeClr val="tx1"/>
            </a:solidFill>
          </a:ln>
        </c:spPr>
        <c:crossAx val="34854784"/>
        <c:crosses val="autoZero"/>
        <c:auto val="1"/>
        <c:lblAlgn val="ctr"/>
        <c:lblOffset val="100"/>
        <c:noMultiLvlLbl val="0"/>
      </c:catAx>
      <c:valAx>
        <c:axId val="34854784"/>
        <c:scaling>
          <c:orientation val="minMax"/>
          <c:max val="3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34853248"/>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5.7558853220270545E-2"/>
          <c:y val="2.9483504458111588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6.4966008494292629</c:v>
                </c:pt>
                <c:pt idx="2">
                  <c:v>32.650381691156831</c:v>
                </c:pt>
              </c:numCache>
            </c:numRef>
          </c:val>
          <c:extLst xmlns:c16r2="http://schemas.microsoft.com/office/drawing/2015/06/char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xmlns:c16r2="http://schemas.microsoft.com/office/drawing/2015/06/char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6-56E9-4536-9410-9A28D00DB853}"/>
              </c:ext>
            </c:extLst>
          </c:dPt>
          <c:dPt>
            <c:idx val="3"/>
            <c:invertIfNegative val="0"/>
            <c:bubble3D val="0"/>
            <c:extLst xmlns:c16r2="http://schemas.microsoft.com/office/drawing/2015/06/char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6E9-4536-9410-9A28D00DB853}"/>
                </c:ext>
                <c:ext xmlns:c15="http://schemas.microsoft.com/office/drawing/2012/chart" uri="{CE6537A1-D6FC-4f65-9D91-7224C49458BB}">
                  <c15:layout/>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6E9-4536-9410-9A28D00DB853}"/>
                </c:ext>
                <c:ext xmlns:c15="http://schemas.microsoft.com/office/drawing/2012/chart" uri="{CE6537A1-D6FC-4f65-9D91-7224C49458BB}">
                  <c15:layout/>
                </c:ext>
              </c:extLst>
            </c:dLbl>
            <c:dLbl>
              <c:idx val="3"/>
              <c:layout/>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6E9-4536-9410-9A28D00DB853}"/>
                </c:ext>
                <c:ext xmlns:c15="http://schemas.microsoft.com/office/drawing/2012/chart" uri="{CE6537A1-D6FC-4f65-9D91-7224C49458BB}">
                  <c15:layout/>
                  <c15:dlblFieldTable/>
                  <c15:showDataLabelsRange val="0"/>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6.4966008494292629</c:v>
                </c:pt>
                <c:pt idx="1">
                  <c:v>26.153780841727571</c:v>
                </c:pt>
                <c:pt idx="2">
                  <c:v>19.316629070914402</c:v>
                </c:pt>
                <c:pt idx="3">
                  <c:v>51.967010762071233</c:v>
                </c:pt>
              </c:numCache>
            </c:numRef>
          </c:val>
          <c:extLst xmlns:c16r2="http://schemas.microsoft.com/office/drawing/2015/06/char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35224960"/>
        <c:axId val="35226752"/>
      </c:barChart>
      <c:scatterChart>
        <c:scatterStyle val="lineMarker"/>
        <c:varyColors val="0"/>
        <c:ser>
          <c:idx val="2"/>
          <c:order val="2"/>
          <c:tx>
            <c:v>Error bars</c:v>
          </c:tx>
          <c:spPr>
            <a:ln>
              <a:noFill/>
            </a:ln>
          </c:spPr>
          <c:marker>
            <c:symbol val="none"/>
          </c:marker>
          <c:dPt>
            <c:idx val="0"/>
            <c:bubble3D val="0"/>
            <c:extLst xmlns:c16r2="http://schemas.microsoft.com/office/drawing/2015/06/chart">
              <c:ext xmlns:c16="http://schemas.microsoft.com/office/drawing/2014/chart" uri="{C3380CC4-5D6E-409C-BE32-E72D297353CC}">
                <c16:uniqueId val="{0000000B-56E9-4536-9410-9A28D00DB853}"/>
              </c:ext>
            </c:extLst>
          </c:dPt>
          <c:dPt>
            <c:idx val="1"/>
            <c:bubble3D val="0"/>
            <c:extLst xmlns:c16r2="http://schemas.microsoft.com/office/drawing/2015/06/chart">
              <c:ext xmlns:c16="http://schemas.microsoft.com/office/drawing/2014/chart" uri="{C3380CC4-5D6E-409C-BE32-E72D297353CC}">
                <c16:uniqueId val="{0000000D-56E9-4536-9410-9A28D00DB853}"/>
              </c:ext>
            </c:extLst>
          </c:dPt>
          <c:dPt>
            <c:idx val="2"/>
            <c:bubble3D val="0"/>
            <c:extLst xmlns:c16r2="http://schemas.microsoft.com/office/drawing/2015/06/char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6.4966008494292629</c:v>
                </c:pt>
                <c:pt idx="1">
                  <c:v>32.650381691156831</c:v>
                </c:pt>
                <c:pt idx="2">
                  <c:v>51.967010762071233</c:v>
                </c:pt>
              </c:numCache>
            </c:numRef>
          </c:yVal>
          <c:smooth val="0"/>
          <c:extLst xmlns:c16r2="http://schemas.microsoft.com/office/drawing/2015/06/char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35224960"/>
        <c:axId val="35226752"/>
      </c:scatterChart>
      <c:catAx>
        <c:axId val="35224960"/>
        <c:scaling>
          <c:orientation val="minMax"/>
        </c:scaling>
        <c:delete val="0"/>
        <c:axPos val="b"/>
        <c:numFmt formatCode="General" sourceLinked="0"/>
        <c:majorTickMark val="out"/>
        <c:minorTickMark val="none"/>
        <c:tickLblPos val="nextTo"/>
        <c:spPr>
          <a:ln>
            <a:solidFill>
              <a:schemeClr val="tx1"/>
            </a:solidFill>
          </a:ln>
        </c:spPr>
        <c:crossAx val="35226752"/>
        <c:crosses val="autoZero"/>
        <c:auto val="1"/>
        <c:lblAlgn val="ctr"/>
        <c:lblOffset val="100"/>
        <c:noMultiLvlLbl val="0"/>
      </c:catAx>
      <c:valAx>
        <c:axId val="35226752"/>
        <c:scaling>
          <c:orientation val="minMax"/>
          <c:max val="6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35224960"/>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10/28/2016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43587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66148914"/>
              </p:ext>
            </p:extLst>
          </p:nvPr>
        </p:nvGraphicFramePr>
        <p:xfrm>
          <a:off x="0" y="-28511"/>
          <a:ext cx="9906000" cy="6691568"/>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1944216">
                  <a:extLst>
                    <a:ext uri="{9D8B030D-6E8A-4147-A177-3AD203B41FA5}">
                      <a16:colId xmlns:a16="http://schemas.microsoft.com/office/drawing/2014/main" xmlns="" val="20003"/>
                    </a:ext>
                  </a:extLst>
                </a:gridCol>
                <a:gridCol w="1728192">
                  <a:extLst>
                    <a:ext uri="{9D8B030D-6E8A-4147-A177-3AD203B41FA5}">
                      <a16:colId xmlns:a16="http://schemas.microsoft.com/office/drawing/2014/main" xmlns="" val="20004"/>
                    </a:ext>
                  </a:extLst>
                </a:gridCol>
                <a:gridCol w="2000672">
                  <a:extLst>
                    <a:ext uri="{9D8B030D-6E8A-4147-A177-3AD203B41FA5}">
                      <a16:colId xmlns:a16="http://schemas.microsoft.com/office/drawing/2014/main" xmlns=""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xmlns="" val="10000"/>
                  </a:ext>
                </a:extLst>
              </a:tr>
              <a:tr h="649918">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2377">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1050780">
                <a:tc>
                  <a:txBody>
                    <a:bodyPr/>
                    <a:lstStyle/>
                    <a:p>
                      <a:pPr marL="0" indent="0" algn="r">
                        <a:lnSpc>
                          <a:spcPct val="115000"/>
                        </a:lnSpc>
                        <a:spcBef>
                          <a:spcPts val="1200"/>
                        </a:spcBef>
                        <a:spcAft>
                          <a:spcPts val="0"/>
                        </a:spcAft>
                      </a:pPr>
                      <a:r>
                        <a:rPr lang="en-AU" sz="1800" dirty="0" err="1" smtClean="0">
                          <a:solidFill>
                            <a:schemeClr val="tx1"/>
                          </a:solidFill>
                          <a:effectLst/>
                        </a:rPr>
                        <a:t>C’wlth</a:t>
                      </a:r>
                      <a:endParaRPr lang="en-AU" sz="18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xmlns="" val="10003"/>
                  </a:ext>
                </a:extLst>
              </a:tr>
              <a:tr h="936104">
                <a:tc>
                  <a:txBody>
                    <a:bodyPr/>
                    <a:lstStyle/>
                    <a:p>
                      <a:pPr marL="0" indent="0" algn="r">
                        <a:lnSpc>
                          <a:spcPct val="115000"/>
                        </a:lnSpc>
                        <a:spcBef>
                          <a:spcPts val="1200"/>
                        </a:spcBef>
                        <a:spcAft>
                          <a:spcPts val="0"/>
                        </a:spcAft>
                      </a:pPr>
                      <a:r>
                        <a:rPr lang="en-AU" sz="1800" dirty="0" smtClean="0">
                          <a:solidFill>
                            <a:schemeClr val="tx1"/>
                          </a:solidFill>
                          <a:effectLst/>
                        </a:rPr>
                        <a:t>NSW</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4"/>
                  </a:ext>
                </a:extLst>
              </a:tr>
              <a:tr h="834756">
                <a:tc>
                  <a:txBody>
                    <a:bodyPr/>
                    <a:lstStyle/>
                    <a:p>
                      <a:pPr marL="0" indent="0" algn="r">
                        <a:lnSpc>
                          <a:spcPct val="115000"/>
                        </a:lnSpc>
                        <a:spcBef>
                          <a:spcPts val="1200"/>
                        </a:spcBef>
                        <a:spcAft>
                          <a:spcPts val="0"/>
                        </a:spcAft>
                      </a:pPr>
                      <a:r>
                        <a:rPr lang="en-AU" sz="1800" dirty="0" smtClean="0">
                          <a:solidFill>
                            <a:schemeClr val="tx1"/>
                          </a:solidFill>
                          <a:effectLst/>
                        </a:rPr>
                        <a:t>VIC</a:t>
                      </a:r>
                      <a:endParaRPr lang="en-AU" sz="1800" dirty="0">
                        <a:solidFill>
                          <a:schemeClr val="tx1"/>
                        </a:solidFill>
                        <a:effectLst/>
                      </a:endParaRPr>
                    </a:p>
                    <a:p>
                      <a:pPr marL="540385" algn="ctr">
                        <a:lnSpc>
                          <a:spcPct val="115000"/>
                        </a:lnSpc>
                        <a:spcBef>
                          <a:spcPts val="1200"/>
                        </a:spcBef>
                        <a:spcAft>
                          <a:spcPts val="0"/>
                        </a:spcAft>
                      </a:pPr>
                      <a:r>
                        <a:rPr lang="en-AU" sz="1800" dirty="0">
                          <a:solidFill>
                            <a:schemeClr val="tx1"/>
                          </a:solidFill>
                          <a:effectLst/>
                        </a:rPr>
                        <a:t> </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5"/>
                  </a:ext>
                </a:extLst>
              </a:tr>
              <a:tr h="864096">
                <a:tc>
                  <a:txBody>
                    <a:bodyPr/>
                    <a:lstStyle/>
                    <a:p>
                      <a:pPr marL="0" indent="0" algn="r">
                        <a:lnSpc>
                          <a:spcPct val="115000"/>
                        </a:lnSpc>
                        <a:spcBef>
                          <a:spcPts val="1200"/>
                        </a:spcBef>
                        <a:spcAft>
                          <a:spcPts val="0"/>
                        </a:spcAft>
                      </a:pPr>
                      <a:r>
                        <a:rPr lang="en-AU" sz="1800" dirty="0">
                          <a:solidFill>
                            <a:schemeClr val="tx1"/>
                          </a:solidFill>
                          <a:effectLst/>
                        </a:rPr>
                        <a:t>QLD</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6"/>
                  </a:ext>
                </a:extLst>
              </a:tr>
              <a:tr h="936104">
                <a:tc>
                  <a:txBody>
                    <a:bodyPr/>
                    <a:lstStyle/>
                    <a:p>
                      <a:pPr marL="539750" indent="-361950" algn="r">
                        <a:lnSpc>
                          <a:spcPct val="115000"/>
                        </a:lnSpc>
                        <a:spcBef>
                          <a:spcPts val="1200"/>
                        </a:spcBef>
                        <a:spcAft>
                          <a:spcPts val="0"/>
                        </a:spcAft>
                      </a:pPr>
                      <a:r>
                        <a:rPr lang="en-AU" sz="1800" dirty="0">
                          <a:solidFill>
                            <a:schemeClr val="tx1"/>
                          </a:solidFill>
                          <a:effectLst/>
                        </a:rPr>
                        <a:t>WA</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7"/>
                  </a:ext>
                </a:extLst>
              </a:tr>
              <a:tr h="815125">
                <a:tc>
                  <a:txBody>
                    <a:bodyPr/>
                    <a:lstStyle/>
                    <a:p>
                      <a:pPr marL="0" indent="0" algn="r">
                        <a:lnSpc>
                          <a:spcPct val="115000"/>
                        </a:lnSpc>
                        <a:spcBef>
                          <a:spcPts val="1200"/>
                        </a:spcBef>
                        <a:spcAft>
                          <a:spcPts val="0"/>
                        </a:spcAft>
                      </a:pPr>
                      <a:r>
                        <a:rPr lang="en-AU" sz="1800" dirty="0" smtClean="0">
                          <a:solidFill>
                            <a:schemeClr val="tx1"/>
                          </a:solidFill>
                          <a:effectLst/>
                        </a:rPr>
                        <a:t>SA</a:t>
                      </a:r>
                      <a:endParaRPr lang="en-AU" sz="18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8"/>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033954"/>
            <a:ext cx="9004378" cy="534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2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357106" y="1049437"/>
            <a:ext cx="7514569" cy="5440411"/>
          </a:xfrm>
          <a:prstGeom prst="rect">
            <a:avLst/>
          </a:prstGeom>
        </p:spPr>
      </p:pic>
      <p:cxnSp>
        <p:nvCxnSpPr>
          <p:cNvPr id="10" name="Straight Arrow Connector 9"/>
          <p:cNvCxnSpPr/>
          <p:nvPr/>
        </p:nvCxnSpPr>
        <p:spPr bwMode="auto">
          <a:xfrm>
            <a:off x="337238"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325054"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310835"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272480"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2420888"/>
          <a:ext cx="9921553" cy="1872208"/>
        </p:xfrm>
        <a:graphic>
          <a:graphicData uri="http://schemas.openxmlformats.org/drawingml/2006/table">
            <a:tbl>
              <a:tblPr firstRow="1" firstCol="1" bandRow="1"/>
              <a:tblGrid>
                <a:gridCol w="1584176">
                  <a:extLst>
                    <a:ext uri="{9D8B030D-6E8A-4147-A177-3AD203B41FA5}">
                      <a16:colId xmlns:a16="http://schemas.microsoft.com/office/drawing/2014/main" xmlns="" val="20000"/>
                    </a:ext>
                  </a:extLst>
                </a:gridCol>
                <a:gridCol w="1890881">
                  <a:extLst>
                    <a:ext uri="{9D8B030D-6E8A-4147-A177-3AD203B41FA5}">
                      <a16:colId xmlns:a16="http://schemas.microsoft.com/office/drawing/2014/main" xmlns="" val="20001"/>
                    </a:ext>
                  </a:extLst>
                </a:gridCol>
                <a:gridCol w="1937289">
                  <a:extLst>
                    <a:ext uri="{9D8B030D-6E8A-4147-A177-3AD203B41FA5}">
                      <a16:colId xmlns:a16="http://schemas.microsoft.com/office/drawing/2014/main" xmlns="" val="20002"/>
                    </a:ext>
                  </a:extLst>
                </a:gridCol>
                <a:gridCol w="1937289">
                  <a:extLst>
                    <a:ext uri="{9D8B030D-6E8A-4147-A177-3AD203B41FA5}">
                      <a16:colId xmlns:a16="http://schemas.microsoft.com/office/drawing/2014/main" xmlns="" val="20003"/>
                    </a:ext>
                  </a:extLst>
                </a:gridCol>
                <a:gridCol w="2571918">
                  <a:extLst>
                    <a:ext uri="{9D8B030D-6E8A-4147-A177-3AD203B41FA5}">
                      <a16:colId xmlns:a16="http://schemas.microsoft.com/office/drawing/2014/main" xmlns=""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74357" y="116632"/>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576063"/>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4170066"/>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4167689"/>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77108"/>
          </a:xfrm>
          <a:prstGeom prst="rect">
            <a:avLst/>
          </a:prstGeom>
          <a:noFill/>
        </p:spPr>
        <p:txBody>
          <a:bodyPr wrap="square" lIns="0" tIns="0" rIns="0" bIns="0" rtlCol="0">
            <a:spAutoFit/>
          </a:bodyPr>
          <a:lstStyle/>
          <a:p>
            <a:r>
              <a:rPr lang="en-AU" sz="2200" dirty="0"/>
              <a:t>Association for the Advancement of Cost Engineering</a:t>
            </a:r>
          </a:p>
        </p:txBody>
      </p:sp>
      <p:sp>
        <p:nvSpPr>
          <p:cNvPr id="11" name="TextBox 10"/>
          <p:cNvSpPr txBox="1"/>
          <p:nvPr/>
        </p:nvSpPr>
        <p:spPr>
          <a:xfrm>
            <a:off x="14682" y="3519618"/>
            <a:ext cx="5112568" cy="677108"/>
          </a:xfrm>
          <a:prstGeom prst="rect">
            <a:avLst/>
          </a:prstGeom>
          <a:noFill/>
        </p:spPr>
        <p:txBody>
          <a:bodyPr wrap="square" lIns="0" tIns="0" rIns="0" bIns="0" rtlCol="0">
            <a:spAutoFit/>
          </a:bodyPr>
          <a:lstStyle/>
          <a:p>
            <a:r>
              <a:rPr lang="en-AU" sz="2200" dirty="0"/>
              <a:t>South Australian Department of </a:t>
            </a:r>
            <a:br>
              <a:rPr lang="en-AU" sz="2200" dirty="0"/>
            </a:br>
            <a:r>
              <a:rPr lang="en-AU" sz="2200" dirty="0"/>
              <a:t>Planning, Transport and Infrastructure</a:t>
            </a:r>
          </a:p>
        </p:txBody>
      </p:sp>
      <p:sp>
        <p:nvSpPr>
          <p:cNvPr id="12" name="TextBox 11"/>
          <p:cNvSpPr txBox="1"/>
          <p:nvPr/>
        </p:nvSpPr>
        <p:spPr>
          <a:xfrm>
            <a:off x="5222729" y="-27385"/>
            <a:ext cx="4554807" cy="677108"/>
          </a:xfrm>
          <a:prstGeom prst="rect">
            <a:avLst/>
          </a:prstGeom>
          <a:noFill/>
        </p:spPr>
        <p:txBody>
          <a:bodyPr wrap="square" lIns="0" tIns="0" rIns="0" bIns="0" rtlCol="0">
            <a:spAutoFit/>
          </a:bodyPr>
          <a:lstStyle/>
          <a:p>
            <a:r>
              <a:rPr lang="en-AU" sz="2200" dirty="0"/>
              <a:t>QLD Department of Transport and Main Roads</a:t>
            </a:r>
          </a:p>
        </p:txBody>
      </p:sp>
      <p:sp>
        <p:nvSpPr>
          <p:cNvPr id="13" name="TextBox 12"/>
          <p:cNvSpPr txBox="1"/>
          <p:nvPr/>
        </p:nvSpPr>
        <p:spPr>
          <a:xfrm>
            <a:off x="5150721" y="3519617"/>
            <a:ext cx="4320480" cy="677108"/>
          </a:xfrm>
          <a:prstGeom prst="rect">
            <a:avLst/>
          </a:prstGeom>
          <a:noFill/>
        </p:spPr>
        <p:txBody>
          <a:bodyPr wrap="square" lIns="0" tIns="0" rIns="0" bIns="0" rtlCol="0">
            <a:spAutoFit/>
          </a:bodyPr>
          <a:lstStyle/>
          <a:p>
            <a:r>
              <a:rPr lang="en-AU" sz="2200" dirty="0"/>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45841434"/>
              </p:ext>
            </p:extLst>
          </p:nvPr>
        </p:nvGraphicFramePr>
        <p:xfrm>
          <a:off x="-98856"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93904"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214184"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71094923"/>
              </p:ext>
            </p:extLst>
          </p:nvPr>
        </p:nvGraphicFramePr>
        <p:xfrm>
          <a:off x="-108000" y="0"/>
          <a:ext cx="9906000" cy="234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1152504423"/>
              </p:ext>
            </p:extLst>
          </p:nvPr>
        </p:nvGraphicFramePr>
        <p:xfrm>
          <a:off x="8543" y="2204864"/>
          <a:ext cx="9552969" cy="52928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776536" y="243078"/>
            <a:ext cx="3407984" cy="338554"/>
          </a:xfrm>
          <a:prstGeom prst="rect">
            <a:avLst/>
          </a:prstGeom>
          <a:solidFill>
            <a:schemeClr val="bg1"/>
          </a:solidFill>
        </p:spPr>
        <p:txBody>
          <a:bodyPr wrap="none" lIns="0" tIns="0" rIns="0" bIns="0" rtlCol="0">
            <a:spAutoFit/>
          </a:bodyPr>
          <a:lstStyle/>
          <a:p>
            <a:r>
              <a:rPr lang="en-US" sz="2200" dirty="0"/>
              <a:t>Investment monitor dataset</a:t>
            </a:r>
          </a:p>
        </p:txBody>
      </p:sp>
      <p:sp>
        <p:nvSpPr>
          <p:cNvPr id="5" name="TextBox 4"/>
          <p:cNvSpPr txBox="1"/>
          <p:nvPr/>
        </p:nvSpPr>
        <p:spPr>
          <a:xfrm>
            <a:off x="776536" y="2451706"/>
            <a:ext cx="1947649" cy="338554"/>
          </a:xfrm>
          <a:prstGeom prst="rect">
            <a:avLst/>
          </a:prstGeom>
          <a:solidFill>
            <a:schemeClr val="bg1"/>
          </a:solidFill>
        </p:spPr>
        <p:txBody>
          <a:bodyPr wrap="none" lIns="0" tIns="0" rIns="0" bIns="0" rtlCol="0">
            <a:spAutoFit/>
          </a:bodyPr>
          <a:lstStyle/>
          <a:p>
            <a:r>
              <a:rPr lang="en-US" sz="2200" dirty="0"/>
              <a:t>Grattan dataset</a:t>
            </a:r>
          </a:p>
        </p:txBody>
      </p:sp>
    </p:spTree>
    <p:extLst>
      <p:ext uri="{BB962C8B-B14F-4D97-AF65-F5344CB8AC3E}">
        <p14:creationId xmlns:p14="http://schemas.microsoft.com/office/powerpoint/2010/main" val="9896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202507"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226875"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14691"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00472"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28464"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23352</TotalTime>
  <Words>591</Words>
  <Application>Microsoft Office PowerPoint</Application>
  <PresentationFormat>A4 Paper (210x297 mm)</PresentationFormat>
  <Paragraphs>141</Paragraphs>
  <Slides>10</Slides>
  <Notes>4</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Lucille Danks</cp:lastModifiedBy>
  <cp:revision>910</cp:revision>
  <cp:lastPrinted>2016-10-19T22:49:31Z</cp:lastPrinted>
  <dcterms:created xsi:type="dcterms:W3CDTF">2015-10-22T04:00:31Z</dcterms:created>
  <dcterms:modified xsi:type="dcterms:W3CDTF">2016-10-28T04:50:27Z</dcterms:modified>
</cp:coreProperties>
</file>