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3.xml" ContentType="application/vnd.openxmlformats-officedocument.presentationml.notesSlide+xml"/>
  <Override PartName="/ppt/charts/chart3.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4.xml" ContentType="application/vnd.openxmlformats-officedocument.drawingml.chart+xml"/>
  <Override PartName="/ppt/notesSlides/notesSlide6.xml" ContentType="application/vnd.openxmlformats-officedocument.presentationml.notesSlide+xml"/>
  <Override PartName="/ppt/charts/chart5.xml" ContentType="application/vnd.openxmlformats-officedocument.drawingml.chart+xml"/>
  <Override PartName="/ppt/notesSlides/notesSlide7.xml" ContentType="application/vnd.openxmlformats-officedocument.presentationml.notesSlide+xml"/>
  <Override PartName="/ppt/charts/chart6.xml" ContentType="application/vnd.openxmlformats-officedocument.drawingml.chart+xml"/>
  <Override PartName="/ppt/theme/themeOverride1.xml" ContentType="application/vnd.openxmlformats-officedocument.themeOverride+xml"/>
  <Override PartName="/ppt/notesSlides/notesSlide8.xml" ContentType="application/vnd.openxmlformats-officedocument.presentationml.notesSlide+xml"/>
  <Override PartName="/ppt/charts/chart7.xml" ContentType="application/vnd.openxmlformats-officedocument.drawingml.chart+xml"/>
  <Override PartName="/ppt/notesSlides/notesSlide9.xml" ContentType="application/vnd.openxmlformats-officedocument.presentationml.notesSlide+xml"/>
  <Override PartName="/ppt/charts/chart8.xml" ContentType="application/vnd.openxmlformats-officedocument.drawingml.chart+xml"/>
  <Override PartName="/ppt/notesSlides/notesSlide10.xml" ContentType="application/vnd.openxmlformats-officedocument.presentationml.notesSlide+xml"/>
  <Override PartName="/ppt/charts/chart9.xml" ContentType="application/vnd.openxmlformats-officedocument.drawingml.chart+xml"/>
  <Override PartName="/ppt/notesSlides/notesSlide11.xml" ContentType="application/vnd.openxmlformats-officedocument.presentationml.notesSlide+xml"/>
  <Override PartName="/ppt/charts/chart10.xml" ContentType="application/vnd.openxmlformats-officedocument.drawingml.chart+xml"/>
  <Override PartName="/ppt/notesSlides/notesSlide12.xml" ContentType="application/vnd.openxmlformats-officedocument.presentationml.notesSlide+xml"/>
  <Override PartName="/ppt/charts/chart11.xml" ContentType="application/vnd.openxmlformats-officedocument.drawingml.chart+xml"/>
  <Override PartName="/ppt/notesSlides/notesSlide13.xml" ContentType="application/vnd.openxmlformats-officedocument.presentationml.notesSlide+xml"/>
  <Override PartName="/ppt/charts/chart12.xml" ContentType="application/vnd.openxmlformats-officedocument.drawingml.chart+xml"/>
  <Override PartName="/ppt/drawings/drawing1.xml" ContentType="application/vnd.openxmlformats-officedocument.drawingml.chartshapes+xml"/>
  <Override PartName="/ppt/notesSlides/notesSlide14.xml" ContentType="application/vnd.openxmlformats-officedocument.presentationml.notesSlide+xml"/>
  <Override PartName="/ppt/charts/chart13.xml" ContentType="application/vnd.openxmlformats-officedocument.drawingml.chart+xml"/>
  <Override PartName="/ppt/notesSlides/notesSlide15.xml" ContentType="application/vnd.openxmlformats-officedocument.presentationml.notesSlide+xml"/>
  <Override PartName="/ppt/charts/chart14.xml" ContentType="application/vnd.openxmlformats-officedocument.drawingml.chart+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5.xml" ContentType="application/vnd.openxmlformats-officedocument.drawingml.chart+xml"/>
  <Override PartName="/ppt/drawings/drawing2.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1" r:id="rId1"/>
    <p:sldMasterId id="2147483682" r:id="rId2"/>
  </p:sldMasterIdLst>
  <p:notesMasterIdLst>
    <p:notesMasterId r:id="rId20"/>
  </p:notesMasterIdLst>
  <p:handoutMasterIdLst>
    <p:handoutMasterId r:id="rId21"/>
  </p:handoutMasterIdLst>
  <p:sldIdLst>
    <p:sldId id="377" r:id="rId3"/>
    <p:sldId id="816" r:id="rId4"/>
    <p:sldId id="872" r:id="rId5"/>
    <p:sldId id="812" r:id="rId6"/>
    <p:sldId id="860" r:id="rId7"/>
    <p:sldId id="819" r:id="rId8"/>
    <p:sldId id="873" r:id="rId9"/>
    <p:sldId id="863" r:id="rId10"/>
    <p:sldId id="871" r:id="rId11"/>
    <p:sldId id="818" r:id="rId12"/>
    <p:sldId id="865" r:id="rId13"/>
    <p:sldId id="855" r:id="rId14"/>
    <p:sldId id="864" r:id="rId15"/>
    <p:sldId id="830" r:id="rId16"/>
    <p:sldId id="823" r:id="rId17"/>
    <p:sldId id="859" r:id="rId18"/>
    <p:sldId id="844" r:id="rId19"/>
  </p:sldIdLst>
  <p:sldSz cx="9906000" cy="6858000" type="A4"/>
  <p:notesSz cx="6807200" cy="9939338"/>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4001">
          <p15:clr>
            <a:srgbClr val="A4A3A4"/>
          </p15:clr>
        </p15:guide>
        <p15:guide id="2" orient="horz" pos="80">
          <p15:clr>
            <a:srgbClr val="A4A3A4"/>
          </p15:clr>
        </p15:guide>
        <p15:guide id="3" pos="398">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0DE"/>
    <a:srgbClr val="A02226"/>
    <a:srgbClr val="ECB19C"/>
    <a:srgbClr val="D4582A"/>
    <a:srgbClr val="FEF07B"/>
    <a:srgbClr val="FF3300"/>
    <a:srgbClr val="0303BD"/>
    <a:srgbClr val="FFE07F"/>
    <a:srgbClr val="FFC35A"/>
    <a:srgbClr val="F68B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32" autoAdjust="0"/>
    <p:restoredTop sz="73535" autoAdjust="0"/>
  </p:normalViewPr>
  <p:slideViewPr>
    <p:cSldViewPr>
      <p:cViewPr varScale="1">
        <p:scale>
          <a:sx n="63" d="100"/>
          <a:sy n="63" d="100"/>
        </p:scale>
        <p:origin x="66" y="2472"/>
      </p:cViewPr>
      <p:guideLst>
        <p:guide orient="horz" pos="4001"/>
        <p:guide orient="horz" pos="80"/>
        <p:guide pos="3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9" d="100"/>
          <a:sy n="69" d="100"/>
        </p:scale>
        <p:origin x="-3368" y="-120"/>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Excel_Worksheet14.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2" Type="http://schemas.openxmlformats.org/officeDocument/2006/relationships/package" Target="../embeddings/Microsoft_Excel_Worksheet5.xlsx"/><Relationship Id="rId1" Type="http://schemas.openxmlformats.org/officeDocument/2006/relationships/themeOverride" Target="../theme/themeOverride1.xml"/></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3419656423818966E-2"/>
          <c:y val="8.3183487112671095E-2"/>
          <c:w val="0.92658034357618102"/>
          <c:h val="0.74193378625115203"/>
        </c:manualLayout>
      </c:layout>
      <c:barChart>
        <c:barDir val="col"/>
        <c:grouping val="clustered"/>
        <c:varyColors val="0"/>
        <c:ser>
          <c:idx val="1"/>
          <c:order val="0"/>
          <c:tx>
            <c:strRef>
              <c:f>Sheet1!$C$1</c:f>
              <c:strCache>
                <c:ptCount val="1"/>
                <c:pt idx="0">
                  <c:v>Proportion of the value of overruns</c:v>
                </c:pt>
              </c:strCache>
            </c:strRef>
          </c:tx>
          <c:spPr>
            <a:solidFill>
              <a:schemeClr val="bg2"/>
            </a:solidFill>
            <a:ln w="3175">
              <a:solidFill>
                <a:schemeClr val="tx1"/>
              </a:solidFill>
            </a:ln>
          </c:spPr>
          <c:invertIfNegative val="0"/>
          <c:dPt>
            <c:idx val="0"/>
            <c:invertIfNegative val="0"/>
            <c:bubble3D val="0"/>
            <c:spPr>
              <a:solidFill>
                <a:schemeClr val="accent2"/>
              </a:solidFill>
              <a:ln w="3175">
                <a:solidFill>
                  <a:schemeClr val="tx1"/>
                </a:solidFill>
              </a:ln>
            </c:spPr>
            <c:extLst>
              <c:ext xmlns:c16="http://schemas.microsoft.com/office/drawing/2014/chart" uri="{C3380CC4-5D6E-409C-BE32-E72D297353CC}">
                <c16:uniqueId val="{00000001-8736-45E8-9A75-E7722D74EA10}"/>
              </c:ext>
            </c:extLst>
          </c:dPt>
          <c:dPt>
            <c:idx val="2"/>
            <c:invertIfNegative val="0"/>
            <c:bubble3D val="0"/>
            <c:spPr>
              <a:solidFill>
                <a:schemeClr val="tx2"/>
              </a:solidFill>
              <a:ln w="3175">
                <a:solidFill>
                  <a:schemeClr val="tx1"/>
                </a:solidFill>
              </a:ln>
            </c:spPr>
            <c:extLst>
              <c:ext xmlns:c16="http://schemas.microsoft.com/office/drawing/2014/chart" uri="{C3380CC4-5D6E-409C-BE32-E72D297353CC}">
                <c16:uniqueId val="{00000003-8736-45E8-9A75-E7722D74EA10}"/>
              </c:ext>
            </c:extLst>
          </c:dPt>
          <c:dPt>
            <c:idx val="3"/>
            <c:invertIfNegative val="0"/>
            <c:bubble3D val="0"/>
            <c:spPr>
              <a:solidFill>
                <a:schemeClr val="tx2"/>
              </a:solidFill>
              <a:ln w="3175">
                <a:solidFill>
                  <a:schemeClr val="tx1"/>
                </a:solidFill>
              </a:ln>
            </c:spPr>
            <c:extLst>
              <c:ext xmlns:c16="http://schemas.microsoft.com/office/drawing/2014/chart" uri="{C3380CC4-5D6E-409C-BE32-E72D297353CC}">
                <c16:uniqueId val="{00000005-8736-45E8-9A75-E7722D74EA10}"/>
              </c:ext>
            </c:extLst>
          </c:dPt>
          <c:dPt>
            <c:idx val="4"/>
            <c:invertIfNegative val="0"/>
            <c:bubble3D val="0"/>
            <c:spPr>
              <a:solidFill>
                <a:schemeClr val="tx2"/>
              </a:solidFill>
              <a:ln w="3175">
                <a:solidFill>
                  <a:schemeClr val="tx1"/>
                </a:solidFill>
              </a:ln>
            </c:spPr>
            <c:extLst>
              <c:ext xmlns:c16="http://schemas.microsoft.com/office/drawing/2014/chart" uri="{C3380CC4-5D6E-409C-BE32-E72D297353CC}">
                <c16:uniqueId val="{00000007-8736-45E8-9A75-E7722D74EA10}"/>
              </c:ext>
            </c:extLst>
          </c:dPt>
          <c:cat>
            <c:strRef>
              <c:f>Sheet1!$A$2:$A$6</c:f>
              <c:strCache>
                <c:ptCount val="5"/>
                <c:pt idx="0">
                  <c:v>≤ 25%</c:v>
                </c:pt>
                <c:pt idx="1">
                  <c:v>0%</c:v>
                </c:pt>
                <c:pt idx="2">
                  <c:v>≤ 25%</c:v>
                </c:pt>
                <c:pt idx="3">
                  <c:v>25% - 50%</c:v>
                </c:pt>
                <c:pt idx="4">
                  <c:v>&gt; 50%</c:v>
                </c:pt>
              </c:strCache>
            </c:strRef>
          </c:cat>
          <c:val>
            <c:numRef>
              <c:f>Sheet1!$C$2:$C$6</c:f>
              <c:numCache>
                <c:formatCode>General</c:formatCode>
                <c:ptCount val="5"/>
                <c:pt idx="0">
                  <c:v>-9.3806523427906399</c:v>
                </c:pt>
                <c:pt idx="1">
                  <c:v>0</c:v>
                </c:pt>
                <c:pt idx="2">
                  <c:v>6.3760096257778898</c:v>
                </c:pt>
                <c:pt idx="3">
                  <c:v>4.2610451985695201</c:v>
                </c:pt>
                <c:pt idx="4">
                  <c:v>98.743597518443167</c:v>
                </c:pt>
              </c:numCache>
            </c:numRef>
          </c:val>
          <c:extLst>
            <c:ext xmlns:c16="http://schemas.microsoft.com/office/drawing/2014/chart" uri="{C3380CC4-5D6E-409C-BE32-E72D297353CC}">
              <c16:uniqueId val="{00000008-8736-45E8-9A75-E7722D74EA10}"/>
            </c:ext>
          </c:extLst>
        </c:ser>
        <c:dLbls>
          <c:showLegendKey val="0"/>
          <c:showVal val="0"/>
          <c:showCatName val="0"/>
          <c:showSerName val="0"/>
          <c:showPercent val="0"/>
          <c:showBubbleSize val="0"/>
        </c:dLbls>
        <c:gapWidth val="56"/>
        <c:axId val="425465800"/>
        <c:axId val="425463840"/>
      </c:barChart>
      <c:catAx>
        <c:axId val="425465800"/>
        <c:scaling>
          <c:orientation val="minMax"/>
        </c:scaling>
        <c:delete val="0"/>
        <c:axPos val="b"/>
        <c:numFmt formatCode="General" sourceLinked="0"/>
        <c:majorTickMark val="out"/>
        <c:minorTickMark val="none"/>
        <c:tickLblPos val="low"/>
        <c:txPr>
          <a:bodyPr/>
          <a:lstStyle/>
          <a:p>
            <a:pPr>
              <a:defRPr sz="2200"/>
            </a:pPr>
            <a:endParaRPr lang="en-US"/>
          </a:p>
        </c:txPr>
        <c:crossAx val="425463840"/>
        <c:crosses val="autoZero"/>
        <c:auto val="1"/>
        <c:lblAlgn val="ctr"/>
        <c:lblOffset val="100"/>
        <c:noMultiLvlLbl val="0"/>
      </c:catAx>
      <c:valAx>
        <c:axId val="425463840"/>
        <c:scaling>
          <c:orientation val="minMax"/>
          <c:max val="100"/>
        </c:scaling>
        <c:delete val="0"/>
        <c:axPos val="l"/>
        <c:majorGridlines/>
        <c:numFmt formatCode="#,##0" sourceLinked="0"/>
        <c:majorTickMark val="out"/>
        <c:minorTickMark val="none"/>
        <c:tickLblPos val="nextTo"/>
        <c:spPr>
          <a:solidFill>
            <a:schemeClr val="bg1"/>
          </a:solidFill>
        </c:spPr>
        <c:txPr>
          <a:bodyPr/>
          <a:lstStyle/>
          <a:p>
            <a:pPr>
              <a:defRPr sz="2200"/>
            </a:pPr>
            <a:endParaRPr lang="en-US"/>
          </a:p>
        </c:txPr>
        <c:crossAx val="425465800"/>
        <c:crosses val="autoZero"/>
        <c:crossBetween val="between"/>
        <c:majorUnit val="25"/>
      </c:valAx>
      <c:spPr>
        <a:solidFill>
          <a:schemeClr val="bg1"/>
        </a:solidFill>
      </c:spPr>
    </c:plotArea>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Cancellation rate</c:v>
                </c:pt>
              </c:strCache>
            </c:strRef>
          </c:tx>
          <c:spPr>
            <a:solidFill>
              <a:schemeClr val="accent2"/>
            </a:solidFill>
            <a:ln w="3175">
              <a:solidFill>
                <a:schemeClr val="tx1"/>
              </a:solidFill>
            </a:ln>
          </c:spPr>
          <c:invertIfNegative val="0"/>
          <c:cat>
            <c:strRef>
              <c:f>Sheet1!$A$2:$A$4</c:f>
              <c:strCache>
                <c:ptCount val="3"/>
                <c:pt idx="0">
                  <c:v>Prior to a formal funding commitment</c:v>
                </c:pt>
                <c:pt idx="1">
                  <c:v>Budget commitment - 
under construction</c:v>
                </c:pt>
                <c:pt idx="2">
                  <c:v>During construction</c:v>
                </c:pt>
              </c:strCache>
            </c:strRef>
          </c:cat>
          <c:val>
            <c:numRef>
              <c:f>Sheet1!$B$2:$B$4</c:f>
              <c:numCache>
                <c:formatCode>General</c:formatCode>
                <c:ptCount val="3"/>
                <c:pt idx="0">
                  <c:v>28.147595665775782</c:v>
                </c:pt>
                <c:pt idx="1">
                  <c:v>14.834044762995436</c:v>
                </c:pt>
                <c:pt idx="2">
                  <c:v>13.670781746536187</c:v>
                </c:pt>
              </c:numCache>
            </c:numRef>
          </c:val>
          <c:extLst>
            <c:ext xmlns:c16="http://schemas.microsoft.com/office/drawing/2014/chart" uri="{C3380CC4-5D6E-409C-BE32-E72D297353CC}">
              <c16:uniqueId val="{00000000-A1E9-4A6E-92C1-0EE9ACB5E69F}"/>
            </c:ext>
          </c:extLst>
        </c:ser>
        <c:dLbls>
          <c:showLegendKey val="0"/>
          <c:showVal val="0"/>
          <c:showCatName val="0"/>
          <c:showSerName val="0"/>
          <c:showPercent val="0"/>
          <c:showBubbleSize val="0"/>
        </c:dLbls>
        <c:gapWidth val="180"/>
        <c:axId val="424906176"/>
        <c:axId val="424905000"/>
      </c:barChart>
      <c:catAx>
        <c:axId val="424906176"/>
        <c:scaling>
          <c:orientation val="minMax"/>
        </c:scaling>
        <c:delete val="0"/>
        <c:axPos val="b"/>
        <c:numFmt formatCode="General" sourceLinked="0"/>
        <c:majorTickMark val="out"/>
        <c:minorTickMark val="none"/>
        <c:tickLblPos val="nextTo"/>
        <c:spPr>
          <a:ln>
            <a:solidFill>
              <a:schemeClr val="tx1"/>
            </a:solidFill>
          </a:ln>
        </c:spPr>
        <c:txPr>
          <a:bodyPr/>
          <a:lstStyle/>
          <a:p>
            <a:pPr>
              <a:defRPr sz="2200"/>
            </a:pPr>
            <a:endParaRPr lang="en-US"/>
          </a:p>
        </c:txPr>
        <c:crossAx val="424905000"/>
        <c:crosses val="autoZero"/>
        <c:auto val="1"/>
        <c:lblAlgn val="ctr"/>
        <c:lblOffset val="100"/>
        <c:noMultiLvlLbl val="0"/>
      </c:catAx>
      <c:valAx>
        <c:axId val="424905000"/>
        <c:scaling>
          <c:orientation val="minMax"/>
          <c:max val="100"/>
        </c:scaling>
        <c:delete val="0"/>
        <c:axPos val="l"/>
        <c:majorGridlines>
          <c:spPr>
            <a:ln>
              <a:solidFill>
                <a:schemeClr val="accent6">
                  <a:lumMod val="60000"/>
                  <a:lumOff val="40000"/>
                </a:schemeClr>
              </a:solidFill>
            </a:ln>
          </c:spPr>
        </c:majorGridlines>
        <c:numFmt formatCode="General" sourceLinked="1"/>
        <c:majorTickMark val="out"/>
        <c:minorTickMark val="none"/>
        <c:tickLblPos val="nextTo"/>
        <c:spPr>
          <a:ln>
            <a:solidFill>
              <a:schemeClr val="tx1">
                <a:shade val="95000"/>
                <a:satMod val="105000"/>
              </a:schemeClr>
            </a:solidFill>
          </a:ln>
        </c:spPr>
        <c:txPr>
          <a:bodyPr/>
          <a:lstStyle/>
          <a:p>
            <a:pPr>
              <a:defRPr sz="2200"/>
            </a:pPr>
            <a:endParaRPr lang="en-US"/>
          </a:p>
        </c:txPr>
        <c:crossAx val="424906176"/>
        <c:crosses val="autoZero"/>
        <c:crossBetween val="between"/>
        <c:majorUnit val="25"/>
      </c:valAx>
    </c:plotArea>
    <c:plotVisOnly val="1"/>
    <c:dispBlanksAs val="gap"/>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38547345043408E-2"/>
          <c:y val="2.7879702537182902E-2"/>
          <c:w val="0.94594134867756896"/>
          <c:h val="0.78791032370953595"/>
        </c:manualLayout>
      </c:layout>
      <c:barChart>
        <c:barDir val="col"/>
        <c:grouping val="clustered"/>
        <c:varyColors val="0"/>
        <c:ser>
          <c:idx val="0"/>
          <c:order val="0"/>
          <c:tx>
            <c:strRef>
              <c:f>Sheet1!$B$1</c:f>
              <c:strCache>
                <c:ptCount val="1"/>
                <c:pt idx="0">
                  <c:v>Underrun </c:v>
                </c:pt>
              </c:strCache>
            </c:strRef>
          </c:tx>
          <c:spPr>
            <a:solidFill>
              <a:schemeClr val="accent2"/>
            </a:solidFill>
            <a:ln w="3175">
              <a:solidFill>
                <a:schemeClr val="tx1"/>
              </a:solidFill>
            </a:ln>
          </c:spPr>
          <c:invertIfNegative val="0"/>
          <c:dPt>
            <c:idx val="1"/>
            <c:invertIfNegative val="0"/>
            <c:bubble3D val="0"/>
            <c:spPr>
              <a:solidFill>
                <a:schemeClr val="tx2"/>
              </a:solidFill>
              <a:ln w="3175">
                <a:solidFill>
                  <a:schemeClr val="tx1"/>
                </a:solidFill>
              </a:ln>
            </c:spPr>
            <c:extLst>
              <c:ext xmlns:c16="http://schemas.microsoft.com/office/drawing/2014/chart" uri="{C3380CC4-5D6E-409C-BE32-E72D297353CC}">
                <c16:uniqueId val="{00000001-EAFA-4EF8-9805-82967022B749}"/>
              </c:ext>
            </c:extLst>
          </c:dPt>
          <c:cat>
            <c:strRef>
              <c:f>Sheet1!$A$2:$A$3</c:f>
              <c:strCache>
                <c:ptCount val="2"/>
                <c:pt idx="0">
                  <c:v>Assumed</c:v>
                </c:pt>
                <c:pt idx="1">
                  <c:v>Observed</c:v>
                </c:pt>
              </c:strCache>
            </c:strRef>
          </c:cat>
          <c:val>
            <c:numRef>
              <c:f>Sheet1!$B$2:$B$3</c:f>
              <c:numCache>
                <c:formatCode>General</c:formatCode>
                <c:ptCount val="2"/>
                <c:pt idx="0">
                  <c:v>25</c:v>
                </c:pt>
                <c:pt idx="1">
                  <c:v>9.2250922509224953</c:v>
                </c:pt>
              </c:numCache>
            </c:numRef>
          </c:val>
          <c:extLst>
            <c:ext xmlns:c16="http://schemas.microsoft.com/office/drawing/2014/chart" uri="{C3380CC4-5D6E-409C-BE32-E72D297353CC}">
              <c16:uniqueId val="{00000002-EAFA-4EF8-9805-82967022B749}"/>
            </c:ext>
          </c:extLst>
        </c:ser>
        <c:ser>
          <c:idx val="1"/>
          <c:order val="1"/>
          <c:tx>
            <c:strRef>
              <c:f>Sheet1!$C$1</c:f>
              <c:strCache>
                <c:ptCount val="1"/>
                <c:pt idx="0">
                  <c:v>On budget</c:v>
                </c:pt>
              </c:strCache>
            </c:strRef>
          </c:tx>
          <c:spPr>
            <a:ln w="3175">
              <a:solidFill>
                <a:schemeClr val="tx1"/>
              </a:solidFill>
            </a:ln>
          </c:spPr>
          <c:invertIfNegative val="0"/>
          <c:dPt>
            <c:idx val="1"/>
            <c:invertIfNegative val="0"/>
            <c:bubble3D val="0"/>
            <c:spPr>
              <a:solidFill>
                <a:schemeClr val="tx2"/>
              </a:solidFill>
              <a:ln w="3175">
                <a:solidFill>
                  <a:schemeClr val="tx1"/>
                </a:solidFill>
              </a:ln>
            </c:spPr>
            <c:extLst>
              <c:ext xmlns:c16="http://schemas.microsoft.com/office/drawing/2014/chart" uri="{C3380CC4-5D6E-409C-BE32-E72D297353CC}">
                <c16:uniqueId val="{00000004-EAFA-4EF8-9805-82967022B749}"/>
              </c:ext>
            </c:extLst>
          </c:dPt>
          <c:cat>
            <c:strRef>
              <c:f>Sheet1!$A$2:$A$3</c:f>
              <c:strCache>
                <c:ptCount val="2"/>
                <c:pt idx="0">
                  <c:v>Assumed</c:v>
                </c:pt>
                <c:pt idx="1">
                  <c:v>Observed</c:v>
                </c:pt>
              </c:strCache>
            </c:strRef>
          </c:cat>
          <c:val>
            <c:numRef>
              <c:f>Sheet1!$C$2:$C$3</c:f>
              <c:numCache>
                <c:formatCode>General</c:formatCode>
                <c:ptCount val="2"/>
                <c:pt idx="0">
                  <c:v>50</c:v>
                </c:pt>
                <c:pt idx="1">
                  <c:v>56.642066420664207</c:v>
                </c:pt>
              </c:numCache>
            </c:numRef>
          </c:val>
          <c:extLst>
            <c:ext xmlns:c16="http://schemas.microsoft.com/office/drawing/2014/chart" uri="{C3380CC4-5D6E-409C-BE32-E72D297353CC}">
              <c16:uniqueId val="{00000005-EAFA-4EF8-9805-82967022B749}"/>
            </c:ext>
          </c:extLst>
        </c:ser>
        <c:ser>
          <c:idx val="2"/>
          <c:order val="2"/>
          <c:tx>
            <c:strRef>
              <c:f>Sheet1!$D$1</c:f>
              <c:strCache>
                <c:ptCount val="1"/>
                <c:pt idx="0">
                  <c:v>Overrun</c:v>
                </c:pt>
              </c:strCache>
            </c:strRef>
          </c:tx>
          <c:spPr>
            <a:solidFill>
              <a:schemeClr val="accent2"/>
            </a:solidFill>
            <a:ln w="3175">
              <a:solidFill>
                <a:schemeClr val="tx1"/>
              </a:solidFill>
            </a:ln>
          </c:spPr>
          <c:invertIfNegative val="0"/>
          <c:dPt>
            <c:idx val="1"/>
            <c:invertIfNegative val="0"/>
            <c:bubble3D val="0"/>
            <c:spPr>
              <a:solidFill>
                <a:schemeClr val="tx2"/>
              </a:solidFill>
              <a:ln w="3175">
                <a:solidFill>
                  <a:schemeClr val="tx1"/>
                </a:solidFill>
              </a:ln>
            </c:spPr>
            <c:extLst>
              <c:ext xmlns:c16="http://schemas.microsoft.com/office/drawing/2014/chart" uri="{C3380CC4-5D6E-409C-BE32-E72D297353CC}">
                <c16:uniqueId val="{00000007-EAFA-4EF8-9805-82967022B749}"/>
              </c:ext>
            </c:extLst>
          </c:dPt>
          <c:cat>
            <c:strRef>
              <c:f>Sheet1!$A$2:$A$3</c:f>
              <c:strCache>
                <c:ptCount val="2"/>
                <c:pt idx="0">
                  <c:v>Assumed</c:v>
                </c:pt>
                <c:pt idx="1">
                  <c:v>Observed</c:v>
                </c:pt>
              </c:strCache>
            </c:strRef>
          </c:cat>
          <c:val>
            <c:numRef>
              <c:f>Sheet1!$D$2:$D$3</c:f>
              <c:numCache>
                <c:formatCode>General</c:formatCode>
                <c:ptCount val="2"/>
                <c:pt idx="0">
                  <c:v>25</c:v>
                </c:pt>
                <c:pt idx="1">
                  <c:v>34.132841328413299</c:v>
                </c:pt>
              </c:numCache>
            </c:numRef>
          </c:val>
          <c:extLst>
            <c:ext xmlns:c16="http://schemas.microsoft.com/office/drawing/2014/chart" uri="{C3380CC4-5D6E-409C-BE32-E72D297353CC}">
              <c16:uniqueId val="{00000008-EAFA-4EF8-9805-82967022B749}"/>
            </c:ext>
          </c:extLst>
        </c:ser>
        <c:dLbls>
          <c:showLegendKey val="0"/>
          <c:showVal val="0"/>
          <c:showCatName val="0"/>
          <c:showSerName val="0"/>
          <c:showPercent val="0"/>
          <c:showBubbleSize val="0"/>
        </c:dLbls>
        <c:gapWidth val="130"/>
        <c:overlap val="-20"/>
        <c:axId val="425466192"/>
        <c:axId val="425464232"/>
      </c:barChart>
      <c:catAx>
        <c:axId val="425466192"/>
        <c:scaling>
          <c:orientation val="minMax"/>
        </c:scaling>
        <c:delete val="0"/>
        <c:axPos val="b"/>
        <c:numFmt formatCode="General" sourceLinked="0"/>
        <c:majorTickMark val="out"/>
        <c:minorTickMark val="none"/>
        <c:tickLblPos val="none"/>
        <c:spPr>
          <a:ln>
            <a:solidFill>
              <a:schemeClr val="tx1"/>
            </a:solidFill>
          </a:ln>
        </c:spPr>
        <c:crossAx val="425464232"/>
        <c:crosses val="autoZero"/>
        <c:auto val="1"/>
        <c:lblAlgn val="ctr"/>
        <c:lblOffset val="100"/>
        <c:noMultiLvlLbl val="0"/>
      </c:catAx>
      <c:valAx>
        <c:axId val="425464232"/>
        <c:scaling>
          <c:orientation val="minMax"/>
          <c:max val="100"/>
        </c:scaling>
        <c:delete val="0"/>
        <c:axPos val="l"/>
        <c:majorGridlines>
          <c:spPr>
            <a:ln>
              <a:solidFill>
                <a:schemeClr val="accent6">
                  <a:lumMod val="60000"/>
                  <a:lumOff val="40000"/>
                </a:schemeClr>
              </a:solidFill>
            </a:ln>
          </c:spPr>
        </c:majorGridlines>
        <c:numFmt formatCode="General" sourceLinked="1"/>
        <c:majorTickMark val="out"/>
        <c:minorTickMark val="none"/>
        <c:tickLblPos val="nextTo"/>
        <c:spPr>
          <a:ln>
            <a:solidFill>
              <a:schemeClr val="tx1"/>
            </a:solidFill>
          </a:ln>
        </c:spPr>
        <c:txPr>
          <a:bodyPr/>
          <a:lstStyle/>
          <a:p>
            <a:pPr>
              <a:defRPr sz="2200"/>
            </a:pPr>
            <a:endParaRPr lang="en-US"/>
          </a:p>
        </c:txPr>
        <c:crossAx val="425466192"/>
        <c:crosses val="autoZero"/>
        <c:crossBetween val="between"/>
        <c:majorUnit val="25"/>
      </c:valAx>
    </c:plotArea>
    <c:plotVisOnly val="1"/>
    <c:dispBlanksAs val="gap"/>
    <c:showDLblsOverMax val="0"/>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3238684993007254E-2"/>
          <c:y val="3.4451568707509643E-2"/>
          <c:w val="0.92983318854010588"/>
          <c:h val="0.92729957571871346"/>
        </c:manualLayout>
      </c:layout>
      <c:barChart>
        <c:barDir val="col"/>
        <c:grouping val="clustered"/>
        <c:varyColors val="0"/>
        <c:ser>
          <c:idx val="0"/>
          <c:order val="0"/>
          <c:tx>
            <c:strRef>
              <c:f>Sheet1!$B$1</c:f>
              <c:strCache>
                <c:ptCount val="1"/>
                <c:pt idx="0">
                  <c:v>Less than 300m</c:v>
                </c:pt>
              </c:strCache>
            </c:strRef>
          </c:tx>
          <c:spPr>
            <a:solidFill>
              <a:schemeClr val="accent3"/>
            </a:solidFill>
            <a:ln w="3175">
              <a:solidFill>
                <a:schemeClr val="tx1"/>
              </a:solidFill>
            </a:ln>
          </c:spPr>
          <c:invertIfNegative val="0"/>
          <c:cat>
            <c:strRef>
              <c:f>Sheet1!$A$3:$A$4</c:f>
              <c:strCache>
                <c:ptCount val="1"/>
                <c:pt idx="0">
                  <c:v>Mean overrun</c:v>
                </c:pt>
              </c:strCache>
            </c:strRef>
          </c:cat>
          <c:val>
            <c:numRef>
              <c:f>Sheet1!$B$2:$B$3</c:f>
              <c:numCache>
                <c:formatCode>General</c:formatCode>
                <c:ptCount val="2"/>
                <c:pt idx="0">
                  <c:v>30.612244897959201</c:v>
                </c:pt>
                <c:pt idx="1">
                  <c:v>23.152565722986012</c:v>
                </c:pt>
              </c:numCache>
            </c:numRef>
          </c:val>
          <c:extLst>
            <c:ext xmlns:c16="http://schemas.microsoft.com/office/drawing/2014/chart" uri="{C3380CC4-5D6E-409C-BE32-E72D297353CC}">
              <c16:uniqueId val="{00000000-DF86-4AEB-915B-818C70C711D5}"/>
            </c:ext>
          </c:extLst>
        </c:ser>
        <c:ser>
          <c:idx val="1"/>
          <c:order val="1"/>
          <c:tx>
            <c:strRef>
              <c:f>Sheet1!$C$1</c:f>
              <c:strCache>
                <c:ptCount val="1"/>
                <c:pt idx="0">
                  <c:v>300m-600m</c:v>
                </c:pt>
              </c:strCache>
            </c:strRef>
          </c:tx>
          <c:spPr>
            <a:ln w="3175">
              <a:solidFill>
                <a:schemeClr val="tx1"/>
              </a:solidFill>
            </a:ln>
          </c:spPr>
          <c:invertIfNegative val="0"/>
          <c:cat>
            <c:strRef>
              <c:f>Sheet1!$A$3:$A$4</c:f>
              <c:strCache>
                <c:ptCount val="1"/>
                <c:pt idx="0">
                  <c:v>Mean overrun</c:v>
                </c:pt>
              </c:strCache>
            </c:strRef>
          </c:cat>
          <c:val>
            <c:numRef>
              <c:f>Sheet1!$C$2:$C$3</c:f>
              <c:numCache>
                <c:formatCode>General</c:formatCode>
                <c:ptCount val="2"/>
                <c:pt idx="0">
                  <c:v>46.6666666666667</c:v>
                </c:pt>
                <c:pt idx="1">
                  <c:v>32.525539320938002</c:v>
                </c:pt>
              </c:numCache>
            </c:numRef>
          </c:val>
          <c:extLst>
            <c:ext xmlns:c16="http://schemas.microsoft.com/office/drawing/2014/chart" uri="{C3380CC4-5D6E-409C-BE32-E72D297353CC}">
              <c16:uniqueId val="{00000001-DF86-4AEB-915B-818C70C711D5}"/>
            </c:ext>
          </c:extLst>
        </c:ser>
        <c:ser>
          <c:idx val="2"/>
          <c:order val="2"/>
          <c:tx>
            <c:strRef>
              <c:f>Sheet1!$D$1</c:f>
              <c:strCache>
                <c:ptCount val="1"/>
                <c:pt idx="0">
                  <c:v>Greater than 600m</c:v>
                </c:pt>
              </c:strCache>
            </c:strRef>
          </c:tx>
          <c:spPr>
            <a:solidFill>
              <a:schemeClr val="accent1"/>
            </a:solidFill>
            <a:ln w="3175">
              <a:solidFill>
                <a:schemeClr val="tx1"/>
              </a:solidFill>
            </a:ln>
          </c:spPr>
          <c:invertIfNegative val="0"/>
          <c:dPt>
            <c:idx val="0"/>
            <c:invertIfNegative val="0"/>
            <c:bubble3D val="0"/>
            <c:spPr>
              <a:solidFill>
                <a:schemeClr val="tx2"/>
              </a:solidFill>
              <a:ln w="3175">
                <a:solidFill>
                  <a:schemeClr val="tx1"/>
                </a:solidFill>
              </a:ln>
            </c:spPr>
            <c:extLst>
              <c:ext xmlns:c16="http://schemas.microsoft.com/office/drawing/2014/chart" uri="{C3380CC4-5D6E-409C-BE32-E72D297353CC}">
                <c16:uniqueId val="{00000000-9FA7-400D-BD72-249A9B5802DD}"/>
              </c:ext>
            </c:extLst>
          </c:dPt>
          <c:dPt>
            <c:idx val="1"/>
            <c:invertIfNegative val="0"/>
            <c:bubble3D val="0"/>
            <c:spPr>
              <a:solidFill>
                <a:schemeClr val="tx2"/>
              </a:solidFill>
              <a:ln w="3175">
                <a:solidFill>
                  <a:schemeClr val="tx1"/>
                </a:solidFill>
              </a:ln>
            </c:spPr>
            <c:extLst>
              <c:ext xmlns:c16="http://schemas.microsoft.com/office/drawing/2014/chart" uri="{C3380CC4-5D6E-409C-BE32-E72D297353CC}">
                <c16:uniqueId val="{00000001-9FA7-400D-BD72-249A9B5802DD}"/>
              </c:ext>
            </c:extLst>
          </c:dPt>
          <c:cat>
            <c:strRef>
              <c:f>Sheet1!$A$3:$A$4</c:f>
              <c:strCache>
                <c:ptCount val="1"/>
                <c:pt idx="0">
                  <c:v>Mean overrun</c:v>
                </c:pt>
              </c:strCache>
            </c:strRef>
          </c:cat>
          <c:val>
            <c:numRef>
              <c:f>Sheet1!$D$2:$D$3</c:f>
              <c:numCache>
                <c:formatCode>General</c:formatCode>
                <c:ptCount val="2"/>
                <c:pt idx="0">
                  <c:v>53.658536585365901</c:v>
                </c:pt>
                <c:pt idx="1">
                  <c:v>54.17782593601099</c:v>
                </c:pt>
              </c:numCache>
            </c:numRef>
          </c:val>
          <c:extLst>
            <c:ext xmlns:c16="http://schemas.microsoft.com/office/drawing/2014/chart" uri="{C3380CC4-5D6E-409C-BE32-E72D297353CC}">
              <c16:uniqueId val="{00000002-DF86-4AEB-915B-818C70C711D5}"/>
            </c:ext>
          </c:extLst>
        </c:ser>
        <c:dLbls>
          <c:showLegendKey val="0"/>
          <c:showVal val="0"/>
          <c:showCatName val="0"/>
          <c:showSerName val="0"/>
          <c:showPercent val="0"/>
          <c:showBubbleSize val="0"/>
        </c:dLbls>
        <c:gapWidth val="150"/>
        <c:axId val="424375360"/>
        <c:axId val="361848296"/>
      </c:barChart>
      <c:catAx>
        <c:axId val="424375360"/>
        <c:scaling>
          <c:orientation val="minMax"/>
        </c:scaling>
        <c:delete val="0"/>
        <c:axPos val="b"/>
        <c:numFmt formatCode="General" sourceLinked="0"/>
        <c:majorTickMark val="out"/>
        <c:minorTickMark val="none"/>
        <c:tickLblPos val="none"/>
        <c:spPr>
          <a:ln>
            <a:solidFill>
              <a:schemeClr val="tx1"/>
            </a:solidFill>
          </a:ln>
        </c:spPr>
        <c:crossAx val="361848296"/>
        <c:crosses val="autoZero"/>
        <c:auto val="1"/>
        <c:lblAlgn val="ctr"/>
        <c:lblOffset val="100"/>
        <c:noMultiLvlLbl val="0"/>
      </c:catAx>
      <c:valAx>
        <c:axId val="361848296"/>
        <c:scaling>
          <c:orientation val="minMax"/>
        </c:scaling>
        <c:delete val="0"/>
        <c:axPos val="l"/>
        <c:majorGridlines>
          <c:spPr>
            <a:ln>
              <a:solidFill>
                <a:schemeClr val="accent6">
                  <a:lumMod val="60000"/>
                  <a:lumOff val="40000"/>
                </a:schemeClr>
              </a:solidFill>
            </a:ln>
          </c:spPr>
        </c:majorGridlines>
        <c:numFmt formatCode="General" sourceLinked="1"/>
        <c:majorTickMark val="out"/>
        <c:minorTickMark val="none"/>
        <c:tickLblPos val="nextTo"/>
        <c:spPr>
          <a:ln>
            <a:solidFill>
              <a:schemeClr val="tx1"/>
            </a:solidFill>
          </a:ln>
        </c:spPr>
        <c:txPr>
          <a:bodyPr/>
          <a:lstStyle/>
          <a:p>
            <a:pPr>
              <a:defRPr sz="2200"/>
            </a:pPr>
            <a:endParaRPr lang="en-US"/>
          </a:p>
        </c:txPr>
        <c:crossAx val="424375360"/>
        <c:crosses val="autoZero"/>
        <c:crossBetween val="between"/>
      </c:valAx>
    </c:plotArea>
    <c:plotVisOnly val="1"/>
    <c:dispBlanksAs val="gap"/>
    <c:showDLblsOverMax val="0"/>
  </c:chart>
  <c:txPr>
    <a:bodyPr/>
    <a:lstStyle/>
    <a:p>
      <a:pPr>
        <a:defRPr sz="1800"/>
      </a:pPr>
      <a:endParaRPr lang="en-US"/>
    </a:p>
  </c:txPr>
  <c:externalData r:id="rId1">
    <c:autoUpdate val="0"/>
  </c:externalData>
  <c:userShapes r:id="rId2"/>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6.1112131273055766E-2"/>
          <c:y val="4.5136427469536E-2"/>
          <c:w val="0.88249806061162517"/>
          <c:h val="0.86232589676290461"/>
        </c:manualLayout>
      </c:layout>
      <c:barChart>
        <c:barDir val="col"/>
        <c:grouping val="clustered"/>
        <c:varyColors val="0"/>
        <c:ser>
          <c:idx val="0"/>
          <c:order val="0"/>
          <c:tx>
            <c:strRef>
              <c:f>Sheet1!$B$1</c:f>
              <c:strCache>
                <c:ptCount val="1"/>
                <c:pt idx="0">
                  <c:v>Series 1</c:v>
                </c:pt>
              </c:strCache>
            </c:strRef>
          </c:tx>
          <c:spPr>
            <a:solidFill>
              <a:schemeClr val="accent2"/>
            </a:solidFill>
            <a:ln w="3175">
              <a:solidFill>
                <a:srgbClr val="000000"/>
              </a:solidFill>
            </a:ln>
            <a:effectLst/>
          </c:spPr>
          <c:invertIfNegative val="0"/>
          <c:dPt>
            <c:idx val="0"/>
            <c:invertIfNegative val="0"/>
            <c:bubble3D val="0"/>
            <c:spPr>
              <a:solidFill>
                <a:schemeClr val="tx2"/>
              </a:solidFill>
              <a:ln w="3175">
                <a:solidFill>
                  <a:srgbClr val="000000"/>
                </a:solidFill>
              </a:ln>
              <a:effectLst/>
            </c:spPr>
            <c:extLst>
              <c:ext xmlns:c16="http://schemas.microsoft.com/office/drawing/2014/chart" uri="{C3380CC4-5D6E-409C-BE32-E72D297353CC}">
                <c16:uniqueId val="{00000001-8091-43AB-8943-90ED7F8E319B}"/>
              </c:ext>
            </c:extLst>
          </c:dPt>
          <c:dPt>
            <c:idx val="1"/>
            <c:invertIfNegative val="0"/>
            <c:bubble3D val="0"/>
            <c:spPr>
              <a:solidFill>
                <a:schemeClr val="tx2"/>
              </a:solidFill>
              <a:ln w="3175">
                <a:solidFill>
                  <a:srgbClr val="000000"/>
                </a:solidFill>
              </a:ln>
              <a:effectLst/>
            </c:spPr>
            <c:extLst>
              <c:ext xmlns:c16="http://schemas.microsoft.com/office/drawing/2014/chart" uri="{C3380CC4-5D6E-409C-BE32-E72D297353CC}">
                <c16:uniqueId val="{00000002-8091-43AB-8943-90ED7F8E319B}"/>
              </c:ext>
            </c:extLst>
          </c:dPt>
          <c:dPt>
            <c:idx val="3"/>
            <c:invertIfNegative val="0"/>
            <c:bubble3D val="0"/>
            <c:spPr>
              <a:solidFill>
                <a:schemeClr val="tx2"/>
              </a:solidFill>
              <a:ln w="3175">
                <a:solidFill>
                  <a:srgbClr val="000000"/>
                </a:solidFill>
              </a:ln>
              <a:effectLst/>
            </c:spPr>
            <c:extLst>
              <c:ext xmlns:c16="http://schemas.microsoft.com/office/drawing/2014/chart" uri="{C3380CC4-5D6E-409C-BE32-E72D297353CC}">
                <c16:uniqueId val="{00000004-8091-43AB-8943-90ED7F8E319B}"/>
              </c:ext>
            </c:extLst>
          </c:dPt>
          <c:dPt>
            <c:idx val="4"/>
            <c:invertIfNegative val="0"/>
            <c:bubble3D val="0"/>
            <c:spPr>
              <a:solidFill>
                <a:schemeClr val="tx2"/>
              </a:solidFill>
              <a:ln w="3175">
                <a:solidFill>
                  <a:srgbClr val="000000"/>
                </a:solidFill>
              </a:ln>
              <a:effectLst/>
            </c:spPr>
            <c:extLst>
              <c:ext xmlns:c16="http://schemas.microsoft.com/office/drawing/2014/chart" uri="{C3380CC4-5D6E-409C-BE32-E72D297353CC}">
                <c16:uniqueId val="{00000005-8091-43AB-8943-90ED7F8E319B}"/>
              </c:ext>
            </c:extLst>
          </c:dPt>
          <c:dPt>
            <c:idx val="6"/>
            <c:invertIfNegative val="0"/>
            <c:bubble3D val="0"/>
            <c:spPr>
              <a:solidFill>
                <a:schemeClr val="tx2"/>
              </a:solidFill>
              <a:ln w="3175">
                <a:solidFill>
                  <a:srgbClr val="000000"/>
                </a:solidFill>
              </a:ln>
              <a:effectLst/>
            </c:spPr>
            <c:extLst>
              <c:ext xmlns:c16="http://schemas.microsoft.com/office/drawing/2014/chart" uri="{C3380CC4-5D6E-409C-BE32-E72D297353CC}">
                <c16:uniqueId val="{00000007-8091-43AB-8943-90ED7F8E319B}"/>
              </c:ext>
            </c:extLst>
          </c:dPt>
          <c:dPt>
            <c:idx val="7"/>
            <c:invertIfNegative val="0"/>
            <c:bubble3D val="0"/>
            <c:spPr>
              <a:solidFill>
                <a:schemeClr val="tx2"/>
              </a:solidFill>
              <a:ln w="3175">
                <a:solidFill>
                  <a:srgbClr val="000000"/>
                </a:solidFill>
              </a:ln>
              <a:effectLst/>
            </c:spPr>
            <c:extLst>
              <c:ext xmlns:c16="http://schemas.microsoft.com/office/drawing/2014/chart" uri="{C3380CC4-5D6E-409C-BE32-E72D297353CC}">
                <c16:uniqueId val="{00000008-8091-43AB-8943-90ED7F8E319B}"/>
              </c:ext>
            </c:extLst>
          </c:dPt>
          <c:cat>
            <c:strRef>
              <c:f>Sheet1!$A$2:$A$11</c:f>
              <c:strCache>
                <c:ptCount val="9"/>
                <c:pt idx="1">
                  <c:v>Road</c:v>
                </c:pt>
                <c:pt idx="2">
                  <c:v>Rail</c:v>
                </c:pt>
                <c:pt idx="4">
                  <c:v>Road</c:v>
                </c:pt>
                <c:pt idx="5">
                  <c:v>Rail</c:v>
                </c:pt>
                <c:pt idx="7">
                  <c:v>Road</c:v>
                </c:pt>
                <c:pt idx="8">
                  <c:v>Rail</c:v>
                </c:pt>
              </c:strCache>
            </c:strRef>
          </c:cat>
          <c:val>
            <c:numRef>
              <c:f>Sheet1!$B$2:$B$11</c:f>
              <c:numCache>
                <c:formatCode>0.00%</c:formatCode>
                <c:ptCount val="10"/>
                <c:pt idx="0">
                  <c:v>0</c:v>
                </c:pt>
                <c:pt idx="1">
                  <c:v>19.692079478752468</c:v>
                </c:pt>
                <c:pt idx="2">
                  <c:v>8.1099088422508299</c:v>
                </c:pt>
                <c:pt idx="3">
                  <c:v>0</c:v>
                </c:pt>
                <c:pt idx="4">
                  <c:v>9.6177262397399996</c:v>
                </c:pt>
                <c:pt idx="5">
                  <c:v>8.3802633732184901</c:v>
                </c:pt>
                <c:pt idx="6">
                  <c:v>0</c:v>
                </c:pt>
                <c:pt idx="7">
                  <c:v>29.30980571849247</c:v>
                </c:pt>
                <c:pt idx="8">
                  <c:v>16.490172215469318</c:v>
                </c:pt>
                <c:pt idx="9">
                  <c:v>0</c:v>
                </c:pt>
              </c:numCache>
            </c:numRef>
          </c:val>
          <c:extLst>
            <c:ext xmlns:c16="http://schemas.microsoft.com/office/drawing/2014/chart" uri="{C3380CC4-5D6E-409C-BE32-E72D297353CC}">
              <c16:uniqueId val="{00000009-8091-43AB-8943-90ED7F8E319B}"/>
            </c:ext>
          </c:extLst>
        </c:ser>
        <c:dLbls>
          <c:showLegendKey val="0"/>
          <c:showVal val="0"/>
          <c:showCatName val="0"/>
          <c:showSerName val="0"/>
          <c:showPercent val="0"/>
          <c:showBubbleSize val="0"/>
        </c:dLbls>
        <c:gapWidth val="20"/>
        <c:overlap val="31"/>
        <c:axId val="423686888"/>
        <c:axId val="510763400"/>
      </c:barChart>
      <c:catAx>
        <c:axId val="423686888"/>
        <c:scaling>
          <c:orientation val="minMax"/>
        </c:scaling>
        <c:delete val="0"/>
        <c:axPos val="b"/>
        <c:numFmt formatCode="General" sourceLinked="0"/>
        <c:majorTickMark val="out"/>
        <c:minorTickMark val="none"/>
        <c:tickLblPos val="none"/>
        <c:spPr>
          <a:ln>
            <a:solidFill>
              <a:schemeClr val="tx1"/>
            </a:solidFill>
          </a:ln>
        </c:spPr>
        <c:crossAx val="510763400"/>
        <c:crosses val="autoZero"/>
        <c:auto val="1"/>
        <c:lblAlgn val="ctr"/>
        <c:lblOffset val="100"/>
        <c:tickMarkSkip val="3"/>
        <c:noMultiLvlLbl val="0"/>
      </c:catAx>
      <c:valAx>
        <c:axId val="510763400"/>
        <c:scaling>
          <c:orientation val="minMax"/>
          <c:max val="30"/>
          <c:min val="0"/>
        </c:scaling>
        <c:delete val="0"/>
        <c:axPos val="l"/>
        <c:majorGridlines>
          <c:spPr>
            <a:ln>
              <a:solidFill>
                <a:schemeClr val="accent6">
                  <a:lumMod val="60000"/>
                  <a:lumOff val="40000"/>
                </a:schemeClr>
              </a:solidFill>
            </a:ln>
          </c:spPr>
        </c:majorGridlines>
        <c:numFmt formatCode="#,##0" sourceLinked="0"/>
        <c:majorTickMark val="out"/>
        <c:minorTickMark val="none"/>
        <c:tickLblPos val="nextTo"/>
        <c:spPr>
          <a:ln>
            <a:solidFill>
              <a:schemeClr val="tx1"/>
            </a:solidFill>
          </a:ln>
        </c:spPr>
        <c:txPr>
          <a:bodyPr/>
          <a:lstStyle/>
          <a:p>
            <a:pPr>
              <a:defRPr sz="2200"/>
            </a:pPr>
            <a:endParaRPr lang="en-US"/>
          </a:p>
        </c:txPr>
        <c:crossAx val="423686888"/>
        <c:crosses val="autoZero"/>
        <c:crossBetween val="midCat"/>
        <c:majorUnit val="5"/>
        <c:minorUnit val="0.02"/>
      </c:valAx>
      <c:spPr>
        <a:solidFill>
          <a:schemeClr val="bg1"/>
        </a:solidFill>
        <a:ln>
          <a:noFill/>
        </a:ln>
      </c:spPr>
    </c:plotArea>
    <c:plotVisOnly val="1"/>
    <c:dispBlanksAs val="gap"/>
    <c:showDLblsOverMax val="0"/>
  </c:chart>
  <c:txPr>
    <a:bodyPr/>
    <a:lstStyle/>
    <a:p>
      <a:pPr>
        <a:defRPr sz="1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2"/>
            </a:solidFill>
            <a:ln w="3175">
              <a:solidFill>
                <a:schemeClr val="tx1"/>
              </a:solidFill>
            </a:ln>
          </c:spPr>
          <c:invertIfNegative val="0"/>
          <c:cat>
            <c:strRef>
              <c:f>Sheet1!$A$2:$A$5</c:f>
              <c:strCache>
                <c:ptCount val="4"/>
                <c:pt idx="0">
                  <c:v>Expected 
value</c:v>
                </c:pt>
                <c:pt idx="1">
                  <c:v>Probability 
pricing</c:v>
                </c:pt>
                <c:pt idx="2">
                  <c:v>Sensitivity analysis </c:v>
                </c:pt>
                <c:pt idx="3">
                  <c:v>Reference class forecasting</c:v>
                </c:pt>
              </c:strCache>
            </c:strRef>
          </c:cat>
          <c:val>
            <c:numRef>
              <c:f>Sheet1!$B$2:$B$5</c:f>
              <c:numCache>
                <c:formatCode>General</c:formatCode>
                <c:ptCount val="4"/>
                <c:pt idx="0">
                  <c:v>58.064516129032263</c:v>
                </c:pt>
                <c:pt idx="1">
                  <c:v>45.161290322580641</c:v>
                </c:pt>
                <c:pt idx="2">
                  <c:v>45.161290322580641</c:v>
                </c:pt>
                <c:pt idx="3">
                  <c:v>19.35483870967742</c:v>
                </c:pt>
              </c:numCache>
            </c:numRef>
          </c:val>
          <c:extLst>
            <c:ext xmlns:c16="http://schemas.microsoft.com/office/drawing/2014/chart" uri="{C3380CC4-5D6E-409C-BE32-E72D297353CC}">
              <c16:uniqueId val="{00000000-064E-419F-8CDF-F27921C659DA}"/>
            </c:ext>
          </c:extLst>
        </c:ser>
        <c:dLbls>
          <c:showLegendKey val="0"/>
          <c:showVal val="0"/>
          <c:showCatName val="0"/>
          <c:showSerName val="0"/>
          <c:showPercent val="0"/>
          <c:showBubbleSize val="0"/>
        </c:dLbls>
        <c:gapWidth val="150"/>
        <c:axId val="520135640"/>
        <c:axId val="520136032"/>
      </c:barChart>
      <c:catAx>
        <c:axId val="520135640"/>
        <c:scaling>
          <c:orientation val="minMax"/>
        </c:scaling>
        <c:delete val="0"/>
        <c:axPos val="b"/>
        <c:numFmt formatCode="General" sourceLinked="0"/>
        <c:majorTickMark val="out"/>
        <c:minorTickMark val="none"/>
        <c:tickLblPos val="nextTo"/>
        <c:spPr>
          <a:ln>
            <a:solidFill>
              <a:schemeClr val="tx1"/>
            </a:solidFill>
          </a:ln>
        </c:spPr>
        <c:txPr>
          <a:bodyPr/>
          <a:lstStyle/>
          <a:p>
            <a:pPr>
              <a:defRPr sz="2200"/>
            </a:pPr>
            <a:endParaRPr lang="en-US"/>
          </a:p>
        </c:txPr>
        <c:crossAx val="520136032"/>
        <c:crosses val="autoZero"/>
        <c:auto val="1"/>
        <c:lblAlgn val="ctr"/>
        <c:lblOffset val="100"/>
        <c:noMultiLvlLbl val="0"/>
      </c:catAx>
      <c:valAx>
        <c:axId val="520136032"/>
        <c:scaling>
          <c:orientation val="minMax"/>
          <c:max val="100"/>
        </c:scaling>
        <c:delete val="0"/>
        <c:axPos val="l"/>
        <c:majorGridlines>
          <c:spPr>
            <a:ln>
              <a:solidFill>
                <a:schemeClr val="accent6">
                  <a:lumMod val="60000"/>
                  <a:lumOff val="40000"/>
                </a:schemeClr>
              </a:solidFill>
            </a:ln>
          </c:spPr>
        </c:majorGridlines>
        <c:numFmt formatCode="General" sourceLinked="1"/>
        <c:majorTickMark val="out"/>
        <c:minorTickMark val="none"/>
        <c:tickLblPos val="nextTo"/>
        <c:spPr>
          <a:ln>
            <a:solidFill>
              <a:schemeClr val="tx1"/>
            </a:solidFill>
          </a:ln>
        </c:spPr>
        <c:txPr>
          <a:bodyPr/>
          <a:lstStyle/>
          <a:p>
            <a:pPr>
              <a:defRPr sz="2200"/>
            </a:pPr>
            <a:endParaRPr lang="en-US"/>
          </a:p>
        </c:txPr>
        <c:crossAx val="520135640"/>
        <c:crosses val="autoZero"/>
        <c:crossBetween val="between"/>
        <c:majorUnit val="25"/>
      </c:valAx>
    </c:plotArea>
    <c:plotVisOnly val="1"/>
    <c:dispBlanksAs val="gap"/>
    <c:showDLblsOverMax val="0"/>
  </c:chart>
  <c:txPr>
    <a:bodyPr/>
    <a:lstStyle/>
    <a:p>
      <a:pPr>
        <a:defRPr sz="1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6.8604684029880902E-2"/>
          <c:y val="1.91666666666667E-2"/>
          <c:w val="0.90831839289319605"/>
          <c:h val="0.90812350539515896"/>
        </c:manualLayout>
      </c:layout>
      <c:barChart>
        <c:barDir val="col"/>
        <c:grouping val="stacked"/>
        <c:varyColors val="0"/>
        <c:ser>
          <c:idx val="1"/>
          <c:order val="0"/>
          <c:tx>
            <c:strRef>
              <c:f>Sheet1!$C$1</c:f>
              <c:strCache>
                <c:ptCount val="1"/>
                <c:pt idx="0">
                  <c:v>Series 2</c:v>
                </c:pt>
              </c:strCache>
            </c:strRef>
          </c:tx>
          <c:spPr>
            <a:solidFill>
              <a:schemeClr val="bg1">
                <a:lumMod val="75000"/>
              </a:schemeClr>
            </a:solidFill>
            <a:ln w="3175">
              <a:solidFill>
                <a:schemeClr val="tx1"/>
              </a:solidFill>
            </a:ln>
            <a:effectLst/>
          </c:spPr>
          <c:invertIfNegative val="0"/>
          <c:cat>
            <c:strRef>
              <c:f>Sheet1!$A$2:$A$3</c:f>
              <c:strCache>
                <c:ptCount val="2"/>
                <c:pt idx="0">
                  <c:v>Contingency required for 90% confidence at the portfolio level</c:v>
                </c:pt>
                <c:pt idx="1">
                  <c:v>Contingency required for 90% confidence at the project level</c:v>
                </c:pt>
              </c:strCache>
            </c:strRef>
          </c:cat>
          <c:val>
            <c:numRef>
              <c:f>Sheet1!$C$2:$C$3</c:f>
              <c:numCache>
                <c:formatCode>0.00</c:formatCode>
                <c:ptCount val="2"/>
                <c:pt idx="0">
                  <c:v>100</c:v>
                </c:pt>
                <c:pt idx="1">
                  <c:v>100</c:v>
                </c:pt>
              </c:numCache>
            </c:numRef>
          </c:val>
          <c:extLst>
            <c:ext xmlns:c16="http://schemas.microsoft.com/office/drawing/2014/chart" uri="{C3380CC4-5D6E-409C-BE32-E72D297353CC}">
              <c16:uniqueId val="{00000000-0FAD-40E2-8CE7-2F9756853A33}"/>
            </c:ext>
          </c:extLst>
        </c:ser>
        <c:ser>
          <c:idx val="0"/>
          <c:order val="1"/>
          <c:tx>
            <c:strRef>
              <c:f>Sheet1!$B$1</c:f>
              <c:strCache>
                <c:ptCount val="1"/>
                <c:pt idx="0">
                  <c:v>Series 1</c:v>
                </c:pt>
              </c:strCache>
            </c:strRef>
          </c:tx>
          <c:spPr>
            <a:solidFill>
              <a:schemeClr val="bg2"/>
            </a:solidFill>
            <a:ln w="3175">
              <a:solidFill>
                <a:srgbClr val="000000"/>
              </a:solidFill>
            </a:ln>
            <a:effectLst/>
          </c:spPr>
          <c:invertIfNegative val="0"/>
          <c:dPt>
            <c:idx val="0"/>
            <c:invertIfNegative val="0"/>
            <c:bubble3D val="0"/>
            <c:spPr>
              <a:solidFill>
                <a:schemeClr val="tx2"/>
              </a:solidFill>
              <a:ln w="3175">
                <a:solidFill>
                  <a:srgbClr val="000000"/>
                </a:solidFill>
              </a:ln>
              <a:effectLst/>
            </c:spPr>
            <c:extLst>
              <c:ext xmlns:c16="http://schemas.microsoft.com/office/drawing/2014/chart" uri="{C3380CC4-5D6E-409C-BE32-E72D297353CC}">
                <c16:uniqueId val="{00000002-0FAD-40E2-8CE7-2F9756853A33}"/>
              </c:ext>
            </c:extLst>
          </c:dPt>
          <c:dPt>
            <c:idx val="1"/>
            <c:invertIfNegative val="0"/>
            <c:bubble3D val="0"/>
            <c:spPr>
              <a:solidFill>
                <a:schemeClr val="accent2"/>
              </a:solidFill>
              <a:ln w="3175">
                <a:solidFill>
                  <a:srgbClr val="000000"/>
                </a:solidFill>
              </a:ln>
              <a:effectLst/>
            </c:spPr>
            <c:extLst>
              <c:ext xmlns:c16="http://schemas.microsoft.com/office/drawing/2014/chart" uri="{C3380CC4-5D6E-409C-BE32-E72D297353CC}">
                <c16:uniqueId val="{00000004-0FAD-40E2-8CE7-2F9756853A33}"/>
              </c:ext>
            </c:extLst>
          </c:dPt>
          <c:dPt>
            <c:idx val="2"/>
            <c:invertIfNegative val="0"/>
            <c:bubble3D val="0"/>
            <c:spPr>
              <a:solidFill>
                <a:schemeClr val="accent1"/>
              </a:solidFill>
              <a:ln w="3175">
                <a:solidFill>
                  <a:srgbClr val="000000"/>
                </a:solidFill>
              </a:ln>
              <a:effectLst/>
            </c:spPr>
            <c:extLst>
              <c:ext xmlns:c16="http://schemas.microsoft.com/office/drawing/2014/chart" uri="{C3380CC4-5D6E-409C-BE32-E72D297353CC}">
                <c16:uniqueId val="{00000006-0FAD-40E2-8CE7-2F9756853A33}"/>
              </c:ext>
            </c:extLst>
          </c:dPt>
          <c:cat>
            <c:strRef>
              <c:f>Sheet1!$A$2:$A$3</c:f>
              <c:strCache>
                <c:ptCount val="2"/>
                <c:pt idx="0">
                  <c:v>Contingency required for 90% confidence at the portfolio level</c:v>
                </c:pt>
                <c:pt idx="1">
                  <c:v>Contingency required for 90% confidence at the project level</c:v>
                </c:pt>
              </c:strCache>
            </c:strRef>
          </c:cat>
          <c:val>
            <c:numRef>
              <c:f>Sheet1!$B$2:$B$3</c:f>
              <c:numCache>
                <c:formatCode>0.00</c:formatCode>
                <c:ptCount val="2"/>
                <c:pt idx="0">
                  <c:v>70</c:v>
                </c:pt>
                <c:pt idx="1">
                  <c:v>24</c:v>
                </c:pt>
              </c:numCache>
            </c:numRef>
          </c:val>
          <c:extLst>
            <c:ext xmlns:c16="http://schemas.microsoft.com/office/drawing/2014/chart" uri="{C3380CC4-5D6E-409C-BE32-E72D297353CC}">
              <c16:uniqueId val="{00000007-0FAD-40E2-8CE7-2F9756853A33}"/>
            </c:ext>
          </c:extLst>
        </c:ser>
        <c:dLbls>
          <c:showLegendKey val="0"/>
          <c:showVal val="0"/>
          <c:showCatName val="0"/>
          <c:showSerName val="0"/>
          <c:showPercent val="0"/>
          <c:showBubbleSize val="0"/>
        </c:dLbls>
        <c:gapWidth val="50"/>
        <c:overlap val="100"/>
        <c:axId val="514054776"/>
        <c:axId val="514055168"/>
      </c:barChart>
      <c:catAx>
        <c:axId val="514054776"/>
        <c:scaling>
          <c:orientation val="minMax"/>
        </c:scaling>
        <c:delete val="0"/>
        <c:axPos val="b"/>
        <c:numFmt formatCode="General" sourceLinked="0"/>
        <c:majorTickMark val="out"/>
        <c:minorTickMark val="none"/>
        <c:tickLblPos val="none"/>
        <c:spPr>
          <a:ln>
            <a:solidFill>
              <a:schemeClr val="tx1"/>
            </a:solidFill>
          </a:ln>
        </c:spPr>
        <c:crossAx val="514055168"/>
        <c:crosses val="autoZero"/>
        <c:auto val="1"/>
        <c:lblAlgn val="ctr"/>
        <c:lblOffset val="100"/>
        <c:noMultiLvlLbl val="0"/>
      </c:catAx>
      <c:valAx>
        <c:axId val="514055168"/>
        <c:scaling>
          <c:orientation val="minMax"/>
          <c:max val="200"/>
        </c:scaling>
        <c:delete val="0"/>
        <c:axPos val="l"/>
        <c:majorGridlines>
          <c:spPr>
            <a:ln>
              <a:solidFill>
                <a:schemeClr val="accent6">
                  <a:lumMod val="60000"/>
                  <a:lumOff val="40000"/>
                </a:schemeClr>
              </a:solidFill>
            </a:ln>
          </c:spPr>
        </c:majorGridlines>
        <c:numFmt formatCode="General" sourceLinked="0"/>
        <c:majorTickMark val="out"/>
        <c:minorTickMark val="none"/>
        <c:tickLblPos val="nextTo"/>
        <c:spPr>
          <a:ln>
            <a:solidFill>
              <a:schemeClr val="tx1"/>
            </a:solidFill>
          </a:ln>
        </c:spPr>
        <c:txPr>
          <a:bodyPr/>
          <a:lstStyle/>
          <a:p>
            <a:pPr>
              <a:defRPr sz="2200"/>
            </a:pPr>
            <a:endParaRPr lang="en-US"/>
          </a:p>
        </c:txPr>
        <c:crossAx val="514054776"/>
        <c:crosses val="autoZero"/>
        <c:crossBetween val="between"/>
        <c:majorUnit val="50"/>
      </c:valAx>
      <c:spPr>
        <a:solidFill>
          <a:schemeClr val="bg1"/>
        </a:solidFill>
      </c:spPr>
    </c:plotArea>
    <c:plotVisOnly val="1"/>
    <c:dispBlanksAs val="gap"/>
    <c:showDLblsOverMax val="0"/>
  </c:chart>
  <c:txPr>
    <a:bodyPr/>
    <a:lstStyle/>
    <a:p>
      <a:pPr>
        <a:defRPr sz="1800"/>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3244801130627896E-2"/>
          <c:y val="6.3527411762455993E-2"/>
          <c:w val="0.92675519886937208"/>
          <c:h val="0.78062787984835202"/>
        </c:manualLayout>
      </c:layout>
      <c:barChart>
        <c:barDir val="col"/>
        <c:grouping val="clustered"/>
        <c:varyColors val="0"/>
        <c:ser>
          <c:idx val="0"/>
          <c:order val="0"/>
          <c:tx>
            <c:strRef>
              <c:f>Sheet1!$B$1</c:f>
              <c:strCache>
                <c:ptCount val="1"/>
                <c:pt idx="0">
                  <c:v>Proportion of projects</c:v>
                </c:pt>
              </c:strCache>
            </c:strRef>
          </c:tx>
          <c:spPr>
            <a:solidFill>
              <a:schemeClr val="accent2"/>
            </a:solidFill>
            <a:ln w="3175">
              <a:solidFill>
                <a:schemeClr val="tx1"/>
              </a:solidFill>
            </a:ln>
          </c:spPr>
          <c:invertIfNegative val="0"/>
          <c:dPt>
            <c:idx val="0"/>
            <c:invertIfNegative val="0"/>
            <c:bubble3D val="0"/>
            <c:extLst>
              <c:ext xmlns:c16="http://schemas.microsoft.com/office/drawing/2014/chart" uri="{C3380CC4-5D6E-409C-BE32-E72D297353CC}">
                <c16:uniqueId val="{00000000-407B-4267-81F1-1BBB1DD2A022}"/>
              </c:ext>
            </c:extLst>
          </c:dPt>
          <c:dPt>
            <c:idx val="1"/>
            <c:invertIfNegative val="0"/>
            <c:bubble3D val="0"/>
            <c:spPr>
              <a:solidFill>
                <a:schemeClr val="accent1"/>
              </a:solidFill>
              <a:ln w="3175">
                <a:solidFill>
                  <a:schemeClr val="tx1"/>
                </a:solidFill>
              </a:ln>
            </c:spPr>
            <c:extLst>
              <c:ext xmlns:c16="http://schemas.microsoft.com/office/drawing/2014/chart" uri="{C3380CC4-5D6E-409C-BE32-E72D297353CC}">
                <c16:uniqueId val="{00000002-407B-4267-81F1-1BBB1DD2A022}"/>
              </c:ext>
            </c:extLst>
          </c:dPt>
          <c:dPt>
            <c:idx val="2"/>
            <c:invertIfNegative val="0"/>
            <c:bubble3D val="0"/>
            <c:spPr>
              <a:solidFill>
                <a:schemeClr val="tx2"/>
              </a:solidFill>
              <a:ln w="3175">
                <a:solidFill>
                  <a:schemeClr val="tx1"/>
                </a:solidFill>
              </a:ln>
            </c:spPr>
            <c:extLst>
              <c:ext xmlns:c16="http://schemas.microsoft.com/office/drawing/2014/chart" uri="{C3380CC4-5D6E-409C-BE32-E72D297353CC}">
                <c16:uniqueId val="{00000004-407B-4267-81F1-1BBB1DD2A022}"/>
              </c:ext>
            </c:extLst>
          </c:dPt>
          <c:dPt>
            <c:idx val="3"/>
            <c:invertIfNegative val="0"/>
            <c:bubble3D val="0"/>
            <c:spPr>
              <a:solidFill>
                <a:schemeClr val="tx2"/>
              </a:solidFill>
              <a:ln w="3175">
                <a:solidFill>
                  <a:schemeClr val="tx1"/>
                </a:solidFill>
              </a:ln>
            </c:spPr>
            <c:extLst>
              <c:ext xmlns:c16="http://schemas.microsoft.com/office/drawing/2014/chart" uri="{C3380CC4-5D6E-409C-BE32-E72D297353CC}">
                <c16:uniqueId val="{00000006-407B-4267-81F1-1BBB1DD2A022}"/>
              </c:ext>
            </c:extLst>
          </c:dPt>
          <c:dPt>
            <c:idx val="4"/>
            <c:invertIfNegative val="0"/>
            <c:bubble3D val="0"/>
            <c:spPr>
              <a:solidFill>
                <a:schemeClr val="tx2"/>
              </a:solidFill>
              <a:ln w="3175">
                <a:solidFill>
                  <a:schemeClr val="tx1"/>
                </a:solidFill>
              </a:ln>
            </c:spPr>
            <c:extLst>
              <c:ext xmlns:c16="http://schemas.microsoft.com/office/drawing/2014/chart" uri="{C3380CC4-5D6E-409C-BE32-E72D297353CC}">
                <c16:uniqueId val="{00000008-407B-4267-81F1-1BBB1DD2A022}"/>
              </c:ext>
            </c:extLst>
          </c:dPt>
          <c:cat>
            <c:strRef>
              <c:f>Sheet1!$A$2:$A$6</c:f>
              <c:strCache>
                <c:ptCount val="5"/>
                <c:pt idx="0">
                  <c:v>≤ 25%</c:v>
                </c:pt>
                <c:pt idx="1">
                  <c:v>0%</c:v>
                </c:pt>
                <c:pt idx="2">
                  <c:v>≤ 25%</c:v>
                </c:pt>
                <c:pt idx="3">
                  <c:v>25% - 50%</c:v>
                </c:pt>
                <c:pt idx="4">
                  <c:v>&gt; 50%</c:v>
                </c:pt>
              </c:strCache>
            </c:strRef>
          </c:cat>
          <c:val>
            <c:numRef>
              <c:f>Sheet1!$B$2:$B$6</c:f>
              <c:numCache>
                <c:formatCode>General</c:formatCode>
                <c:ptCount val="5"/>
                <c:pt idx="0">
                  <c:v>9.2250922509225113</c:v>
                </c:pt>
                <c:pt idx="1">
                  <c:v>56.642066420664207</c:v>
                </c:pt>
                <c:pt idx="2">
                  <c:v>11.2546125461255</c:v>
                </c:pt>
                <c:pt idx="3">
                  <c:v>5.7195571955719604</c:v>
                </c:pt>
                <c:pt idx="4">
                  <c:v>17.158671586715858</c:v>
                </c:pt>
              </c:numCache>
            </c:numRef>
          </c:val>
          <c:extLst>
            <c:ext xmlns:c16="http://schemas.microsoft.com/office/drawing/2014/chart" uri="{C3380CC4-5D6E-409C-BE32-E72D297353CC}">
              <c16:uniqueId val="{00000009-407B-4267-81F1-1BBB1DD2A022}"/>
            </c:ext>
          </c:extLst>
        </c:ser>
        <c:dLbls>
          <c:showLegendKey val="0"/>
          <c:showVal val="0"/>
          <c:showCatName val="0"/>
          <c:showSerName val="0"/>
          <c:showPercent val="0"/>
          <c:showBubbleSize val="0"/>
        </c:dLbls>
        <c:gapWidth val="56"/>
        <c:axId val="512844872"/>
        <c:axId val="512718512"/>
      </c:barChart>
      <c:catAx>
        <c:axId val="512844872"/>
        <c:scaling>
          <c:orientation val="minMax"/>
        </c:scaling>
        <c:delete val="0"/>
        <c:axPos val="b"/>
        <c:numFmt formatCode="General" sourceLinked="0"/>
        <c:majorTickMark val="out"/>
        <c:minorTickMark val="none"/>
        <c:tickLblPos val="low"/>
        <c:txPr>
          <a:bodyPr/>
          <a:lstStyle/>
          <a:p>
            <a:pPr>
              <a:defRPr sz="2200"/>
            </a:pPr>
            <a:endParaRPr lang="en-US"/>
          </a:p>
        </c:txPr>
        <c:crossAx val="512718512"/>
        <c:crosses val="autoZero"/>
        <c:auto val="1"/>
        <c:lblAlgn val="ctr"/>
        <c:lblOffset val="100"/>
        <c:noMultiLvlLbl val="0"/>
      </c:catAx>
      <c:valAx>
        <c:axId val="512718512"/>
        <c:scaling>
          <c:orientation val="minMax"/>
          <c:max val="100"/>
        </c:scaling>
        <c:delete val="0"/>
        <c:axPos val="l"/>
        <c:majorGridlines/>
        <c:numFmt formatCode="#,##0" sourceLinked="0"/>
        <c:majorTickMark val="out"/>
        <c:minorTickMark val="none"/>
        <c:tickLblPos val="nextTo"/>
        <c:spPr>
          <a:solidFill>
            <a:schemeClr val="bg1"/>
          </a:solidFill>
        </c:spPr>
        <c:txPr>
          <a:bodyPr/>
          <a:lstStyle/>
          <a:p>
            <a:pPr>
              <a:defRPr sz="2200"/>
            </a:pPr>
            <a:endParaRPr lang="en-US"/>
          </a:p>
        </c:txPr>
        <c:crossAx val="512844872"/>
        <c:crosses val="autoZero"/>
        <c:crossBetween val="between"/>
        <c:majorUnit val="25"/>
      </c:valAx>
      <c:spPr>
        <a:solidFill>
          <a:schemeClr val="bg1"/>
        </a:solidFill>
      </c:spPr>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8823844134867746E-2"/>
          <c:y val="3.2013852435112275E-2"/>
          <c:w val="0.90835564304461947"/>
          <c:h val="0.76261956838728495"/>
        </c:manualLayout>
      </c:layout>
      <c:barChart>
        <c:barDir val="col"/>
        <c:grouping val="stacked"/>
        <c:varyColors val="0"/>
        <c:ser>
          <c:idx val="0"/>
          <c:order val="0"/>
          <c:tx>
            <c:strRef>
              <c:f>Sheet1!$B$1</c:f>
              <c:strCache>
                <c:ptCount val="1"/>
                <c:pt idx="0">
                  <c:v>Sample size</c:v>
                </c:pt>
              </c:strCache>
            </c:strRef>
          </c:tx>
          <c:spPr>
            <a:solidFill>
              <a:schemeClr val="accent2"/>
            </a:solidFill>
            <a:ln w="3175">
              <a:solidFill>
                <a:schemeClr val="tx1"/>
              </a:solidFill>
            </a:ln>
          </c:spPr>
          <c:invertIfNegative val="0"/>
          <c:dPt>
            <c:idx val="5"/>
            <c:invertIfNegative val="0"/>
            <c:bubble3D val="0"/>
            <c:spPr>
              <a:solidFill>
                <a:schemeClr val="tx2"/>
              </a:solidFill>
              <a:ln w="3175">
                <a:solidFill>
                  <a:schemeClr val="tx1"/>
                </a:solidFill>
              </a:ln>
            </c:spPr>
            <c:extLst>
              <c:ext xmlns:c16="http://schemas.microsoft.com/office/drawing/2014/chart" uri="{C3380CC4-5D6E-409C-BE32-E72D297353CC}">
                <c16:uniqueId val="{00000001-C91D-4975-9F88-E9BAD2E07B18}"/>
              </c:ext>
            </c:extLst>
          </c:dPt>
          <c:dPt>
            <c:idx val="6"/>
            <c:invertIfNegative val="0"/>
            <c:bubble3D val="0"/>
            <c:spPr>
              <a:noFill/>
              <a:ln w="3175">
                <a:solidFill>
                  <a:schemeClr val="tx1"/>
                </a:solidFill>
              </a:ln>
            </c:spPr>
            <c:extLst>
              <c:ext xmlns:c16="http://schemas.microsoft.com/office/drawing/2014/chart" uri="{C3380CC4-5D6E-409C-BE32-E72D297353CC}">
                <c16:uniqueId val="{00000003-C91D-4975-9F88-E9BAD2E07B18}"/>
              </c:ext>
            </c:extLst>
          </c:dPt>
          <c:cat>
            <c:strRef>
              <c:f>Sheet1!$A$2:$A$7</c:f>
              <c:strCache>
                <c:ptCount val="6"/>
                <c:pt idx="0">
                  <c:v>Victorian Auditor General 2010</c:v>
                </c:pt>
                <c:pt idx="1">
                  <c:v>Duffield et al.
 2008</c:v>
                </c:pt>
                <c:pt idx="2">
                  <c:v>Wood
2010</c:v>
                </c:pt>
                <c:pt idx="3">
                  <c:v>NSW Auditor General 2015</c:v>
                </c:pt>
                <c:pt idx="4">
                  <c:v>Love et al.
 2013</c:v>
                </c:pt>
                <c:pt idx="5">
                  <c:v>Grattan Institute 2016</c:v>
                </c:pt>
              </c:strCache>
            </c:strRef>
          </c:cat>
          <c:val>
            <c:numRef>
              <c:f>Sheet1!$B$2:$B$7</c:f>
              <c:numCache>
                <c:formatCode>General</c:formatCode>
                <c:ptCount val="6"/>
                <c:pt idx="0">
                  <c:v>7</c:v>
                </c:pt>
                <c:pt idx="1">
                  <c:v>23</c:v>
                </c:pt>
                <c:pt idx="2">
                  <c:v>46</c:v>
                </c:pt>
                <c:pt idx="3">
                  <c:v>50</c:v>
                </c:pt>
                <c:pt idx="4">
                  <c:v>62</c:v>
                </c:pt>
                <c:pt idx="5">
                  <c:v>542</c:v>
                </c:pt>
              </c:numCache>
            </c:numRef>
          </c:val>
          <c:extLst>
            <c:ext xmlns:c16="http://schemas.microsoft.com/office/drawing/2014/chart" uri="{C3380CC4-5D6E-409C-BE32-E72D297353CC}">
              <c16:uniqueId val="{00000004-C91D-4975-9F88-E9BAD2E07B18}"/>
            </c:ext>
          </c:extLst>
        </c:ser>
        <c:ser>
          <c:idx val="1"/>
          <c:order val="1"/>
          <c:tx>
            <c:strRef>
              <c:f>Sheet1!$C$1</c:f>
              <c:strCache>
                <c:ptCount val="1"/>
                <c:pt idx="0">
                  <c:v>Column1</c:v>
                </c:pt>
              </c:strCache>
            </c:strRef>
          </c:tx>
          <c:spPr>
            <a:noFill/>
            <a:ln w="28575">
              <a:solidFill>
                <a:schemeClr val="tx2"/>
              </a:solidFill>
              <a:prstDash val="dash"/>
            </a:ln>
          </c:spPr>
          <c:invertIfNegative val="0"/>
          <c:cat>
            <c:strRef>
              <c:f>Sheet1!$A$2:$A$7</c:f>
              <c:strCache>
                <c:ptCount val="6"/>
                <c:pt idx="0">
                  <c:v>Victorian Auditor General 2010</c:v>
                </c:pt>
                <c:pt idx="1">
                  <c:v>Duffield et al.
 2008</c:v>
                </c:pt>
                <c:pt idx="2">
                  <c:v>Wood
2010</c:v>
                </c:pt>
                <c:pt idx="3">
                  <c:v>NSW Auditor General 2015</c:v>
                </c:pt>
                <c:pt idx="4">
                  <c:v>Love et al.
 2013</c:v>
                </c:pt>
                <c:pt idx="5">
                  <c:v>Grattan Institute 2016</c:v>
                </c:pt>
              </c:strCache>
            </c:strRef>
          </c:cat>
          <c:val>
            <c:numRef>
              <c:f>Sheet1!$C$2:$C$7</c:f>
              <c:numCache>
                <c:formatCode>General</c:formatCode>
                <c:ptCount val="6"/>
              </c:numCache>
            </c:numRef>
          </c:val>
          <c:extLst>
            <c:ext xmlns:c16="http://schemas.microsoft.com/office/drawing/2014/chart" uri="{C3380CC4-5D6E-409C-BE32-E72D297353CC}">
              <c16:uniqueId val="{00000005-C91D-4975-9F88-E9BAD2E07B18}"/>
            </c:ext>
          </c:extLst>
        </c:ser>
        <c:dLbls>
          <c:showLegendKey val="0"/>
          <c:showVal val="0"/>
          <c:showCatName val="0"/>
          <c:showSerName val="0"/>
          <c:showPercent val="0"/>
          <c:showBubbleSize val="0"/>
        </c:dLbls>
        <c:gapWidth val="43"/>
        <c:overlap val="100"/>
        <c:axId val="509189736"/>
        <c:axId val="509188168"/>
      </c:barChart>
      <c:catAx>
        <c:axId val="509189736"/>
        <c:scaling>
          <c:orientation val="minMax"/>
        </c:scaling>
        <c:delete val="0"/>
        <c:axPos val="b"/>
        <c:numFmt formatCode="General" sourceLinked="0"/>
        <c:majorTickMark val="out"/>
        <c:minorTickMark val="none"/>
        <c:tickLblPos val="nextTo"/>
        <c:spPr>
          <a:ln>
            <a:solidFill>
              <a:schemeClr val="tx1"/>
            </a:solidFill>
          </a:ln>
        </c:spPr>
        <c:txPr>
          <a:bodyPr/>
          <a:lstStyle/>
          <a:p>
            <a:pPr>
              <a:defRPr sz="2100"/>
            </a:pPr>
            <a:endParaRPr lang="en-US"/>
          </a:p>
        </c:txPr>
        <c:crossAx val="509188168"/>
        <c:crosses val="autoZero"/>
        <c:auto val="1"/>
        <c:lblAlgn val="ctr"/>
        <c:lblOffset val="100"/>
        <c:noMultiLvlLbl val="0"/>
      </c:catAx>
      <c:valAx>
        <c:axId val="509188168"/>
        <c:scaling>
          <c:orientation val="minMax"/>
          <c:max val="600"/>
        </c:scaling>
        <c:delete val="0"/>
        <c:axPos val="l"/>
        <c:majorGridlines>
          <c:spPr>
            <a:ln>
              <a:solidFill>
                <a:schemeClr val="accent6">
                  <a:lumMod val="60000"/>
                  <a:lumOff val="40000"/>
                </a:schemeClr>
              </a:solidFill>
            </a:ln>
          </c:spPr>
        </c:majorGridlines>
        <c:numFmt formatCode="General" sourceLinked="1"/>
        <c:majorTickMark val="out"/>
        <c:minorTickMark val="none"/>
        <c:tickLblPos val="nextTo"/>
        <c:spPr>
          <a:ln>
            <a:solidFill>
              <a:schemeClr val="tx1"/>
            </a:solidFill>
          </a:ln>
        </c:spPr>
        <c:txPr>
          <a:bodyPr/>
          <a:lstStyle/>
          <a:p>
            <a:pPr>
              <a:defRPr sz="2200"/>
            </a:pPr>
            <a:endParaRPr lang="en-US"/>
          </a:p>
        </c:txPr>
        <c:crossAx val="509189736"/>
        <c:crosses val="autoZero"/>
        <c:crossBetween val="between"/>
        <c:majorUnit val="150"/>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3480813296909605E-2"/>
          <c:y val="2.7879702537182853E-2"/>
          <c:w val="0.92302877821231799"/>
          <c:h val="0.82920647419072613"/>
        </c:manualLayout>
      </c:layout>
      <c:lineChart>
        <c:grouping val="standard"/>
        <c:varyColors val="0"/>
        <c:ser>
          <c:idx val="1"/>
          <c:order val="0"/>
          <c:tx>
            <c:strRef>
              <c:f>Sheet1!$B$1</c:f>
              <c:strCache>
                <c:ptCount val="1"/>
                <c:pt idx="0">
                  <c:v>We know these overruns occur:</c:v>
                </c:pt>
              </c:strCache>
            </c:strRef>
          </c:tx>
          <c:spPr>
            <a:ln w="50800">
              <a:solidFill>
                <a:schemeClr val="tx2"/>
              </a:solidFill>
            </a:ln>
          </c:spPr>
          <c:marker>
            <c:symbol val="circle"/>
            <c:size val="10"/>
            <c:spPr>
              <a:solidFill>
                <a:schemeClr val="bg1"/>
              </a:solidFill>
              <a:ln w="50800">
                <a:solidFill>
                  <a:schemeClr val="tx2"/>
                </a:solidFill>
              </a:ln>
            </c:spPr>
          </c:marker>
          <c:cat>
            <c:strRef>
              <c:f>Sheet1!$A$2:$A$5</c:f>
              <c:strCache>
                <c:ptCount val="4"/>
                <c:pt idx="0">
                  <c:v>First public cost
announcement</c:v>
                </c:pt>
                <c:pt idx="1">
                  <c:v>Formal funding commitment</c:v>
                </c:pt>
                <c:pt idx="2">
                  <c:v>Commencement of construction</c:v>
                </c:pt>
                <c:pt idx="3">
                  <c:v>Project 
completion</c:v>
                </c:pt>
              </c:strCache>
            </c:strRef>
          </c:cat>
          <c:val>
            <c:numRef>
              <c:f>Sheet1!$B$2:$B$5</c:f>
              <c:numCache>
                <c:formatCode>0.00</c:formatCode>
                <c:ptCount val="4"/>
                <c:pt idx="0">
                  <c:v>0</c:v>
                </c:pt>
                <c:pt idx="1">
                  <c:v>8.8570235635675392</c:v>
                </c:pt>
                <c:pt idx="2">
                  <c:v>15.252280327531501</c:v>
                </c:pt>
                <c:pt idx="3">
                  <c:v>24.395649319664201</c:v>
                </c:pt>
              </c:numCache>
            </c:numRef>
          </c:val>
          <c:smooth val="0"/>
          <c:extLst>
            <c:ext xmlns:c16="http://schemas.microsoft.com/office/drawing/2014/chart" uri="{C3380CC4-5D6E-409C-BE32-E72D297353CC}">
              <c16:uniqueId val="{00000000-CA4A-4664-AAB1-7D808AEFD768}"/>
            </c:ext>
          </c:extLst>
        </c:ser>
        <c:ser>
          <c:idx val="0"/>
          <c:order val="1"/>
          <c:tx>
            <c:strRef>
              <c:f>Sheet1!$C$1</c:f>
              <c:strCache>
                <c:ptCount val="1"/>
                <c:pt idx="0">
                  <c:v>It could be as high as this</c:v>
                </c:pt>
              </c:strCache>
            </c:strRef>
          </c:tx>
          <c:spPr>
            <a:ln w="50800">
              <a:solidFill>
                <a:schemeClr val="accent2"/>
              </a:solidFill>
              <a:prstDash val="solid"/>
            </a:ln>
          </c:spPr>
          <c:marker>
            <c:symbol val="circle"/>
            <c:size val="10"/>
            <c:spPr>
              <a:solidFill>
                <a:schemeClr val="bg1"/>
              </a:solidFill>
              <a:ln w="50800">
                <a:solidFill>
                  <a:schemeClr val="accent2"/>
                </a:solidFill>
              </a:ln>
            </c:spPr>
          </c:marker>
          <c:cat>
            <c:strRef>
              <c:f>Sheet1!$A$2:$A$5</c:f>
              <c:strCache>
                <c:ptCount val="4"/>
                <c:pt idx="0">
                  <c:v>First public cost
announcement</c:v>
                </c:pt>
                <c:pt idx="1">
                  <c:v>Formal funding commitment</c:v>
                </c:pt>
                <c:pt idx="2">
                  <c:v>Commencement of construction</c:v>
                </c:pt>
                <c:pt idx="3">
                  <c:v>Project 
completion</c:v>
                </c:pt>
              </c:strCache>
            </c:strRef>
          </c:cat>
          <c:val>
            <c:numRef>
              <c:f>Sheet1!$C$2:$C$5</c:f>
              <c:numCache>
                <c:formatCode>0.00</c:formatCode>
                <c:ptCount val="4"/>
                <c:pt idx="0">
                  <c:v>0</c:v>
                </c:pt>
                <c:pt idx="1">
                  <c:v>19.356704929355299</c:v>
                </c:pt>
                <c:pt idx="2">
                  <c:v>31.983939674432797</c:v>
                </c:pt>
                <c:pt idx="3">
                  <c:v>42.454690084309398</c:v>
                </c:pt>
              </c:numCache>
            </c:numRef>
          </c:val>
          <c:smooth val="0"/>
          <c:extLst>
            <c:ext xmlns:c16="http://schemas.microsoft.com/office/drawing/2014/chart" uri="{C3380CC4-5D6E-409C-BE32-E72D297353CC}">
              <c16:uniqueId val="{00000001-CA4A-4664-AAB1-7D808AEFD768}"/>
            </c:ext>
          </c:extLst>
        </c:ser>
        <c:dLbls>
          <c:showLegendKey val="0"/>
          <c:showVal val="0"/>
          <c:showCatName val="0"/>
          <c:showSerName val="0"/>
          <c:showPercent val="0"/>
          <c:showBubbleSize val="0"/>
        </c:dLbls>
        <c:marker val="1"/>
        <c:smooth val="0"/>
        <c:axId val="510761440"/>
        <c:axId val="510762616"/>
      </c:lineChart>
      <c:catAx>
        <c:axId val="510761440"/>
        <c:scaling>
          <c:orientation val="minMax"/>
        </c:scaling>
        <c:delete val="0"/>
        <c:axPos val="b"/>
        <c:numFmt formatCode="General" sourceLinked="1"/>
        <c:majorTickMark val="out"/>
        <c:minorTickMark val="none"/>
        <c:tickLblPos val="nextTo"/>
        <c:spPr>
          <a:ln>
            <a:solidFill>
              <a:schemeClr val="tx1"/>
            </a:solidFill>
          </a:ln>
        </c:spPr>
        <c:txPr>
          <a:bodyPr/>
          <a:lstStyle/>
          <a:p>
            <a:pPr>
              <a:defRPr sz="2200"/>
            </a:pPr>
            <a:endParaRPr lang="en-US"/>
          </a:p>
        </c:txPr>
        <c:crossAx val="510762616"/>
        <c:crosses val="autoZero"/>
        <c:auto val="1"/>
        <c:lblAlgn val="ctr"/>
        <c:lblOffset val="100"/>
        <c:noMultiLvlLbl val="0"/>
      </c:catAx>
      <c:valAx>
        <c:axId val="510762616"/>
        <c:scaling>
          <c:orientation val="minMax"/>
          <c:max val="50"/>
        </c:scaling>
        <c:delete val="0"/>
        <c:axPos val="l"/>
        <c:majorGridlines>
          <c:spPr>
            <a:ln>
              <a:solidFill>
                <a:schemeClr val="accent6">
                  <a:lumMod val="60000"/>
                  <a:lumOff val="40000"/>
                </a:schemeClr>
              </a:solidFill>
            </a:ln>
          </c:spPr>
        </c:majorGridlines>
        <c:numFmt formatCode="#,##0" sourceLinked="0"/>
        <c:majorTickMark val="out"/>
        <c:minorTickMark val="none"/>
        <c:tickLblPos val="nextTo"/>
        <c:spPr>
          <a:ln>
            <a:solidFill>
              <a:srgbClr val="000000"/>
            </a:solidFill>
          </a:ln>
        </c:spPr>
        <c:txPr>
          <a:bodyPr/>
          <a:lstStyle/>
          <a:p>
            <a:pPr>
              <a:defRPr sz="2200"/>
            </a:pPr>
            <a:endParaRPr lang="en-US"/>
          </a:p>
        </c:txPr>
        <c:crossAx val="510761440"/>
        <c:crossesAt val="1"/>
        <c:crossBetween val="between"/>
        <c:majorUnit val="10"/>
      </c:valAx>
    </c:plotArea>
    <c:plotVisOnly val="1"/>
    <c:dispBlanksAs val="zero"/>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Causes of cost overruns</c:v>
                </c:pt>
              </c:strCache>
            </c:strRef>
          </c:tx>
          <c:spPr>
            <a:ln>
              <a:solidFill>
                <a:schemeClr val="tx1"/>
              </a:solidFill>
            </a:ln>
          </c:spPr>
          <c:dPt>
            <c:idx val="0"/>
            <c:bubble3D val="0"/>
            <c:spPr>
              <a:solidFill>
                <a:schemeClr val="accent2"/>
              </a:solidFill>
              <a:ln w="3175">
                <a:solidFill>
                  <a:schemeClr val="tx1"/>
                </a:solidFill>
              </a:ln>
            </c:spPr>
            <c:extLst>
              <c:ext xmlns:c16="http://schemas.microsoft.com/office/drawing/2014/chart" uri="{C3380CC4-5D6E-409C-BE32-E72D297353CC}">
                <c16:uniqueId val="{00000001-4C13-4457-80FA-745A818FE9E9}"/>
              </c:ext>
            </c:extLst>
          </c:dPt>
          <c:dPt>
            <c:idx val="1"/>
            <c:bubble3D val="0"/>
            <c:explosion val="3"/>
            <c:spPr>
              <a:solidFill>
                <a:schemeClr val="tx2"/>
              </a:solidFill>
              <a:ln w="3175">
                <a:solidFill>
                  <a:schemeClr val="tx1"/>
                </a:solidFill>
              </a:ln>
            </c:spPr>
            <c:extLst>
              <c:ext xmlns:c16="http://schemas.microsoft.com/office/drawing/2014/chart" uri="{C3380CC4-5D6E-409C-BE32-E72D297353CC}">
                <c16:uniqueId val="{00000003-4C13-4457-80FA-745A818FE9E9}"/>
              </c:ext>
            </c:extLst>
          </c:dPt>
          <c:dPt>
            <c:idx val="2"/>
            <c:bubble3D val="0"/>
            <c:spPr>
              <a:solidFill>
                <a:schemeClr val="accent2"/>
              </a:solidFill>
              <a:ln w="3175">
                <a:solidFill>
                  <a:schemeClr val="tx1"/>
                </a:solidFill>
              </a:ln>
            </c:spPr>
            <c:extLst>
              <c:ext xmlns:c16="http://schemas.microsoft.com/office/drawing/2014/chart" uri="{C3380CC4-5D6E-409C-BE32-E72D297353CC}">
                <c16:uniqueId val="{00000005-4C13-4457-80FA-745A818FE9E9}"/>
              </c:ext>
            </c:extLst>
          </c:dPt>
          <c:cat>
            <c:strRef>
              <c:f>Sheet1!$A$2:$A$4</c:f>
              <c:strCache>
                <c:ptCount val="3"/>
                <c:pt idx="0">
                  <c:v>Chunk for formatting</c:v>
                </c:pt>
                <c:pt idx="1">
                  <c:v>Scope changes</c:v>
                </c:pt>
                <c:pt idx="2">
                  <c:v>Other/unknown</c:v>
                </c:pt>
              </c:strCache>
            </c:strRef>
          </c:cat>
          <c:val>
            <c:numRef>
              <c:f>Sheet1!$B$2:$B$4</c:f>
              <c:numCache>
                <c:formatCode>0.0000000000000%</c:formatCode>
                <c:ptCount val="3"/>
                <c:pt idx="0" formatCode="0%">
                  <c:v>0.18</c:v>
                </c:pt>
                <c:pt idx="1">
                  <c:v>0.113592360020931</c:v>
                </c:pt>
                <c:pt idx="2">
                  <c:v>0.70640763997906797</c:v>
                </c:pt>
              </c:numCache>
            </c:numRef>
          </c:val>
          <c:extLst>
            <c:ext xmlns:c16="http://schemas.microsoft.com/office/drawing/2014/chart" uri="{C3380CC4-5D6E-409C-BE32-E72D297353CC}">
              <c16:uniqueId val="{00000006-4C13-4457-80FA-745A818FE9E9}"/>
            </c:ext>
          </c:extLst>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7.9401798986394698E-2"/>
          <c:y val="3.2013852435112275E-2"/>
          <c:w val="0.90015059980301071"/>
          <c:h val="0.88715879265091868"/>
        </c:manualLayout>
      </c:layout>
      <c:barChart>
        <c:barDir val="col"/>
        <c:grouping val="stacked"/>
        <c:varyColors val="0"/>
        <c:ser>
          <c:idx val="0"/>
          <c:order val="0"/>
          <c:tx>
            <c:strRef>
              <c:f>Sheet1!$B$1</c:f>
              <c:strCache>
                <c:ptCount val="1"/>
                <c:pt idx="0">
                  <c:v>Possible or under consideration</c:v>
                </c:pt>
              </c:strCache>
            </c:strRef>
          </c:tx>
          <c:spPr>
            <a:solidFill>
              <a:srgbClr val="A02226"/>
            </a:solidFill>
            <a:ln w="3175">
              <a:solidFill>
                <a:schemeClr val="tx1"/>
              </a:solidFill>
            </a:ln>
          </c:spPr>
          <c:invertIfNegative val="0"/>
          <c:cat>
            <c:strRef>
              <c:f>Sheet1!$A$2:$A$3</c:f>
              <c:strCache>
                <c:ptCount val="2"/>
                <c:pt idx="0">
                  <c:v>Percentage of projects</c:v>
                </c:pt>
                <c:pt idx="1">
                  <c:v>Percentage of the cost of cost overruns</c:v>
                </c:pt>
              </c:strCache>
            </c:strRef>
          </c:cat>
          <c:val>
            <c:numRef>
              <c:f>Sheet1!$B$2:$B$3</c:f>
              <c:numCache>
                <c:formatCode>General</c:formatCode>
                <c:ptCount val="2"/>
                <c:pt idx="0">
                  <c:v>32.472324723247198</c:v>
                </c:pt>
                <c:pt idx="1">
                  <c:v>74.297620996807794</c:v>
                </c:pt>
              </c:numCache>
            </c:numRef>
          </c:val>
          <c:extLst>
            <c:ext xmlns:c16="http://schemas.microsoft.com/office/drawing/2014/chart" uri="{C3380CC4-5D6E-409C-BE32-E72D297353CC}">
              <c16:uniqueId val="{00000004-5209-4D50-B579-8C7A94DE13DE}"/>
            </c:ext>
          </c:extLst>
        </c:ser>
        <c:ser>
          <c:idx val="1"/>
          <c:order val="1"/>
          <c:tx>
            <c:strRef>
              <c:f>Sheet1!$C$1</c:f>
              <c:strCache>
                <c:ptCount val="1"/>
                <c:pt idx="0">
                  <c:v>Committed</c:v>
                </c:pt>
              </c:strCache>
            </c:strRef>
          </c:tx>
          <c:spPr>
            <a:solidFill>
              <a:srgbClr val="F68B33"/>
            </a:solidFill>
            <a:ln w="3175">
              <a:solidFill>
                <a:schemeClr val="tx1"/>
              </a:solidFill>
            </a:ln>
          </c:spPr>
          <c:invertIfNegative val="0"/>
          <c:cat>
            <c:strRef>
              <c:f>Sheet1!$A$2:$A$3</c:f>
              <c:strCache>
                <c:ptCount val="2"/>
                <c:pt idx="0">
                  <c:v>Percentage of projects</c:v>
                </c:pt>
                <c:pt idx="1">
                  <c:v>Percentage of the cost of cost overruns</c:v>
                </c:pt>
              </c:strCache>
            </c:strRef>
          </c:cat>
          <c:val>
            <c:numRef>
              <c:f>Sheet1!$C$2:$C$3</c:f>
              <c:numCache>
                <c:formatCode>General</c:formatCode>
                <c:ptCount val="2"/>
                <c:pt idx="0">
                  <c:v>26.199261992619899</c:v>
                </c:pt>
                <c:pt idx="1">
                  <c:v>6.584531480805091</c:v>
                </c:pt>
              </c:numCache>
            </c:numRef>
          </c:val>
          <c:extLst>
            <c:ext xmlns:c16="http://schemas.microsoft.com/office/drawing/2014/chart" uri="{C3380CC4-5D6E-409C-BE32-E72D297353CC}">
              <c16:uniqueId val="{00000006-5209-4D50-B579-8C7A94DE13DE}"/>
            </c:ext>
          </c:extLst>
        </c:ser>
        <c:ser>
          <c:idx val="2"/>
          <c:order val="2"/>
          <c:tx>
            <c:strRef>
              <c:f>Sheet1!$D$1</c:f>
              <c:strCache>
                <c:ptCount val="1"/>
                <c:pt idx="0">
                  <c:v>Under construction</c:v>
                </c:pt>
              </c:strCache>
            </c:strRef>
          </c:tx>
          <c:spPr>
            <a:solidFill>
              <a:srgbClr val="FFC35A"/>
            </a:solidFill>
            <a:ln w="3175">
              <a:solidFill>
                <a:schemeClr val="tx1"/>
              </a:solidFill>
            </a:ln>
          </c:spPr>
          <c:invertIfNegative val="0"/>
          <c:cat>
            <c:strRef>
              <c:f>Sheet1!$A$2:$A$3</c:f>
              <c:strCache>
                <c:ptCount val="2"/>
                <c:pt idx="0">
                  <c:v>Percentage of projects</c:v>
                </c:pt>
                <c:pt idx="1">
                  <c:v>Percentage of the cost of cost overruns</c:v>
                </c:pt>
              </c:strCache>
            </c:strRef>
          </c:cat>
          <c:val>
            <c:numRef>
              <c:f>Sheet1!$D$2:$D$3</c:f>
              <c:numCache>
                <c:formatCode>General</c:formatCode>
                <c:ptCount val="2"/>
                <c:pt idx="0">
                  <c:v>41.3284132841328</c:v>
                </c:pt>
                <c:pt idx="1">
                  <c:v>19.117847522387098</c:v>
                </c:pt>
              </c:numCache>
            </c:numRef>
          </c:val>
          <c:extLst>
            <c:ext xmlns:c16="http://schemas.microsoft.com/office/drawing/2014/chart" uri="{C3380CC4-5D6E-409C-BE32-E72D297353CC}">
              <c16:uniqueId val="{00000008-5209-4D50-B579-8C7A94DE13DE}"/>
            </c:ext>
          </c:extLst>
        </c:ser>
        <c:dLbls>
          <c:showLegendKey val="0"/>
          <c:showVal val="0"/>
          <c:showCatName val="0"/>
          <c:showSerName val="0"/>
          <c:showPercent val="0"/>
          <c:showBubbleSize val="0"/>
        </c:dLbls>
        <c:gapWidth val="300"/>
        <c:overlap val="100"/>
        <c:axId val="331915264"/>
        <c:axId val="331917184"/>
      </c:barChart>
      <c:catAx>
        <c:axId val="331915264"/>
        <c:scaling>
          <c:orientation val="minMax"/>
        </c:scaling>
        <c:delete val="0"/>
        <c:axPos val="b"/>
        <c:numFmt formatCode="General" sourceLinked="1"/>
        <c:majorTickMark val="none"/>
        <c:minorTickMark val="none"/>
        <c:tickLblPos val="nextTo"/>
        <c:spPr>
          <a:ln>
            <a:solidFill>
              <a:schemeClr val="tx1"/>
            </a:solidFill>
          </a:ln>
        </c:spPr>
        <c:txPr>
          <a:bodyPr/>
          <a:lstStyle/>
          <a:p>
            <a:pPr>
              <a:defRPr sz="2000"/>
            </a:pPr>
            <a:endParaRPr lang="en-US"/>
          </a:p>
        </c:txPr>
        <c:crossAx val="331917184"/>
        <c:crosses val="autoZero"/>
        <c:auto val="1"/>
        <c:lblAlgn val="ctr"/>
        <c:lblOffset val="100"/>
        <c:noMultiLvlLbl val="0"/>
      </c:catAx>
      <c:valAx>
        <c:axId val="331917184"/>
        <c:scaling>
          <c:orientation val="minMax"/>
          <c:max val="100"/>
        </c:scaling>
        <c:delete val="0"/>
        <c:axPos val="l"/>
        <c:majorGridlines>
          <c:spPr>
            <a:ln>
              <a:solidFill>
                <a:schemeClr val="accent6">
                  <a:lumMod val="60000"/>
                  <a:lumOff val="40000"/>
                </a:schemeClr>
              </a:solidFill>
            </a:ln>
          </c:spPr>
        </c:majorGridlines>
        <c:numFmt formatCode="General" sourceLinked="1"/>
        <c:majorTickMark val="out"/>
        <c:minorTickMark val="none"/>
        <c:tickLblPos val="nextTo"/>
        <c:spPr>
          <a:ln>
            <a:solidFill>
              <a:schemeClr val="tx1"/>
            </a:solidFill>
          </a:ln>
        </c:spPr>
        <c:txPr>
          <a:bodyPr/>
          <a:lstStyle/>
          <a:p>
            <a:pPr>
              <a:defRPr sz="2200"/>
            </a:pPr>
            <a:endParaRPr lang="en-US"/>
          </a:p>
        </c:txPr>
        <c:crossAx val="331915264"/>
        <c:crosses val="autoZero"/>
        <c:crossBetween val="between"/>
        <c:majorUnit val="25"/>
      </c:valAx>
    </c:plotArea>
    <c:plotVisOnly val="1"/>
    <c:dispBlanksAs val="gap"/>
    <c:showDLblsOverMax val="0"/>
  </c:chart>
  <c:txPr>
    <a:bodyPr/>
    <a:lstStyle/>
    <a:p>
      <a:pPr>
        <a:defRPr sz="1800"/>
      </a:pPr>
      <a:endParaRPr lang="en-US"/>
    </a:p>
  </c:txPr>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9499658531325262E-2"/>
          <c:y val="2.7879706602465238E-2"/>
          <c:w val="0.90307558011163203"/>
          <c:h val="0.84053686796979699"/>
        </c:manualLayout>
      </c:layout>
      <c:lineChart>
        <c:grouping val="standard"/>
        <c:varyColors val="0"/>
        <c:ser>
          <c:idx val="0"/>
          <c:order val="0"/>
          <c:tx>
            <c:strRef>
              <c:f>Sheet1!$B$1</c:f>
              <c:strCache>
                <c:ptCount val="1"/>
                <c:pt idx="0">
                  <c:v>Possible or under consideration</c:v>
                </c:pt>
              </c:strCache>
            </c:strRef>
          </c:tx>
          <c:spPr>
            <a:ln w="50800">
              <a:solidFill>
                <a:schemeClr val="tx2"/>
              </a:solidFill>
            </a:ln>
          </c:spPr>
          <c:marker>
            <c:symbol val="circle"/>
            <c:size val="10"/>
            <c:spPr>
              <a:solidFill>
                <a:schemeClr val="bg1"/>
              </a:solidFill>
              <a:ln w="50800">
                <a:solidFill>
                  <a:schemeClr val="tx2"/>
                </a:solidFill>
              </a:ln>
            </c:spPr>
          </c:marker>
          <c:cat>
            <c:strRef>
              <c:f>Sheet1!$A$2:$A$5</c:f>
              <c:strCache>
                <c:ptCount val="4"/>
                <c:pt idx="0">
                  <c:v>Mean project size when possible or under consideration (assume zero overrun if not observed)</c:v>
                </c:pt>
                <c:pt idx="1">
                  <c:v>Mean project size when committed (assume zero overrun if not observed)</c:v>
                </c:pt>
                <c:pt idx="2">
                  <c:v>Mean project size when under construction (assume zero overrun if not observed)</c:v>
                </c:pt>
                <c:pt idx="3">
                  <c:v>Mean project size when completed (assume zero overrun if not observed)</c:v>
                </c:pt>
              </c:strCache>
            </c:strRef>
          </c:cat>
          <c:val>
            <c:numRef>
              <c:f>Sheet1!$B$2:$B$5</c:f>
              <c:numCache>
                <c:formatCode>General</c:formatCode>
                <c:ptCount val="4"/>
                <c:pt idx="0">
                  <c:v>225.61739171599601</c:v>
                </c:pt>
                <c:pt idx="1">
                  <c:v>282.58437889660797</c:v>
                </c:pt>
                <c:pt idx="2">
                  <c:v>311.73791506947299</c:v>
                </c:pt>
                <c:pt idx="3">
                  <c:v>342.30085500233798</c:v>
                </c:pt>
              </c:numCache>
            </c:numRef>
          </c:val>
          <c:smooth val="0"/>
          <c:extLst>
            <c:ext xmlns:c16="http://schemas.microsoft.com/office/drawing/2014/chart" uri="{C3380CC4-5D6E-409C-BE32-E72D297353CC}">
              <c16:uniqueId val="{00000000-9BE9-4984-B91C-78917B2D912D}"/>
            </c:ext>
          </c:extLst>
        </c:ser>
        <c:ser>
          <c:idx val="1"/>
          <c:order val="1"/>
          <c:tx>
            <c:strRef>
              <c:f>Sheet1!$C$1</c:f>
              <c:strCache>
                <c:ptCount val="1"/>
                <c:pt idx="0">
                  <c:v>Committed</c:v>
                </c:pt>
              </c:strCache>
            </c:strRef>
          </c:tx>
          <c:spPr>
            <a:ln w="50800">
              <a:solidFill>
                <a:schemeClr val="accent2"/>
              </a:solidFill>
            </a:ln>
          </c:spPr>
          <c:marker>
            <c:symbol val="circle"/>
            <c:size val="10"/>
            <c:spPr>
              <a:solidFill>
                <a:schemeClr val="bg1"/>
              </a:solidFill>
              <a:ln w="50800">
                <a:solidFill>
                  <a:schemeClr val="accent2"/>
                </a:solidFill>
              </a:ln>
            </c:spPr>
          </c:marker>
          <c:dPt>
            <c:idx val="1"/>
            <c:bubble3D val="0"/>
            <c:spPr>
              <a:ln w="50800">
                <a:solidFill>
                  <a:schemeClr val="accent2"/>
                </a:solidFill>
                <a:prstDash val="sysDash"/>
              </a:ln>
            </c:spPr>
            <c:extLst>
              <c:ext xmlns:c16="http://schemas.microsoft.com/office/drawing/2014/chart" uri="{C3380CC4-5D6E-409C-BE32-E72D297353CC}">
                <c16:uniqueId val="{00000002-9BE9-4984-B91C-78917B2D912D}"/>
              </c:ext>
            </c:extLst>
          </c:dPt>
          <c:cat>
            <c:strRef>
              <c:f>Sheet1!$A$2:$A$5</c:f>
              <c:strCache>
                <c:ptCount val="4"/>
                <c:pt idx="0">
                  <c:v>Mean project size when possible or under consideration (assume zero overrun if not observed)</c:v>
                </c:pt>
                <c:pt idx="1">
                  <c:v>Mean project size when committed (assume zero overrun if not observed)</c:v>
                </c:pt>
                <c:pt idx="2">
                  <c:v>Mean project size when under construction (assume zero overrun if not observed)</c:v>
                </c:pt>
                <c:pt idx="3">
                  <c:v>Mean project size when completed (assume zero overrun if not observed)</c:v>
                </c:pt>
              </c:strCache>
            </c:strRef>
          </c:cat>
          <c:val>
            <c:numRef>
              <c:f>Sheet1!$C$2:$C$5</c:f>
              <c:numCache>
                <c:formatCode>General</c:formatCode>
                <c:ptCount val="4"/>
                <c:pt idx="0">
                  <c:v>208.32046927089101</c:v>
                </c:pt>
                <c:pt idx="1">
                  <c:v>208.38334520604599</c:v>
                </c:pt>
                <c:pt idx="2">
                  <c:v>223.276889452407</c:v>
                </c:pt>
                <c:pt idx="3">
                  <c:v>221.13738724294001</c:v>
                </c:pt>
              </c:numCache>
            </c:numRef>
          </c:val>
          <c:smooth val="0"/>
          <c:extLst>
            <c:ext xmlns:c16="http://schemas.microsoft.com/office/drawing/2014/chart" uri="{C3380CC4-5D6E-409C-BE32-E72D297353CC}">
              <c16:uniqueId val="{00000003-9BE9-4984-B91C-78917B2D912D}"/>
            </c:ext>
          </c:extLst>
        </c:ser>
        <c:ser>
          <c:idx val="2"/>
          <c:order val="2"/>
          <c:tx>
            <c:strRef>
              <c:f>Sheet1!$D$1</c:f>
              <c:strCache>
                <c:ptCount val="1"/>
                <c:pt idx="0">
                  <c:v>Under construction</c:v>
                </c:pt>
              </c:strCache>
            </c:strRef>
          </c:tx>
          <c:spPr>
            <a:ln w="50800">
              <a:solidFill>
                <a:schemeClr val="accent3"/>
              </a:solidFill>
              <a:prstDash val="sysDash"/>
            </a:ln>
          </c:spPr>
          <c:marker>
            <c:symbol val="circle"/>
            <c:size val="10"/>
            <c:spPr>
              <a:solidFill>
                <a:schemeClr val="bg1"/>
              </a:solidFill>
              <a:ln w="50800">
                <a:solidFill>
                  <a:schemeClr val="accent3"/>
                </a:solidFill>
              </a:ln>
            </c:spPr>
          </c:marker>
          <c:dPt>
            <c:idx val="3"/>
            <c:bubble3D val="0"/>
            <c:spPr>
              <a:ln w="50800">
                <a:solidFill>
                  <a:schemeClr val="accent3"/>
                </a:solidFill>
                <a:prstDash val="solid"/>
              </a:ln>
            </c:spPr>
            <c:extLst>
              <c:ext xmlns:c16="http://schemas.microsoft.com/office/drawing/2014/chart" uri="{C3380CC4-5D6E-409C-BE32-E72D297353CC}">
                <c16:uniqueId val="{00000005-9BE9-4984-B91C-78917B2D912D}"/>
              </c:ext>
            </c:extLst>
          </c:dPt>
          <c:cat>
            <c:strRef>
              <c:f>Sheet1!$A$2:$A$5</c:f>
              <c:strCache>
                <c:ptCount val="4"/>
                <c:pt idx="0">
                  <c:v>Mean project size when possible or under consideration (assume zero overrun if not observed)</c:v>
                </c:pt>
                <c:pt idx="1">
                  <c:v>Mean project size when committed (assume zero overrun if not observed)</c:v>
                </c:pt>
                <c:pt idx="2">
                  <c:v>Mean project size when under construction (assume zero overrun if not observed)</c:v>
                </c:pt>
                <c:pt idx="3">
                  <c:v>Mean project size when completed (assume zero overrun if not observed)</c:v>
                </c:pt>
              </c:strCache>
            </c:strRef>
          </c:cat>
          <c:val>
            <c:numRef>
              <c:f>Sheet1!$D$2:$D$5</c:f>
              <c:numCache>
                <c:formatCode>General</c:formatCode>
                <c:ptCount val="4"/>
                <c:pt idx="0">
                  <c:v>196.47803222319999</c:v>
                </c:pt>
                <c:pt idx="1">
                  <c:v>196.47803222319999</c:v>
                </c:pt>
                <c:pt idx="2">
                  <c:v>196.47803222319999</c:v>
                </c:pt>
                <c:pt idx="3">
                  <c:v>220.06858111984599</c:v>
                </c:pt>
              </c:numCache>
            </c:numRef>
          </c:val>
          <c:smooth val="0"/>
          <c:extLst>
            <c:ext xmlns:c16="http://schemas.microsoft.com/office/drawing/2014/chart" uri="{C3380CC4-5D6E-409C-BE32-E72D297353CC}">
              <c16:uniqueId val="{00000006-9BE9-4984-B91C-78917B2D912D}"/>
            </c:ext>
          </c:extLst>
        </c:ser>
        <c:dLbls>
          <c:showLegendKey val="0"/>
          <c:showVal val="0"/>
          <c:showCatName val="0"/>
          <c:showSerName val="0"/>
          <c:showPercent val="0"/>
          <c:showBubbleSize val="0"/>
        </c:dLbls>
        <c:marker val="1"/>
        <c:smooth val="0"/>
        <c:axId val="429453064"/>
        <c:axId val="429453456"/>
      </c:lineChart>
      <c:catAx>
        <c:axId val="429453064"/>
        <c:scaling>
          <c:orientation val="minMax"/>
        </c:scaling>
        <c:delete val="0"/>
        <c:axPos val="b"/>
        <c:numFmt formatCode="General" sourceLinked="0"/>
        <c:majorTickMark val="out"/>
        <c:minorTickMark val="none"/>
        <c:tickLblPos val="none"/>
        <c:spPr>
          <a:ln>
            <a:solidFill>
              <a:schemeClr val="tx1"/>
            </a:solidFill>
          </a:ln>
        </c:spPr>
        <c:crossAx val="429453456"/>
        <c:crossesAt val="140"/>
        <c:auto val="1"/>
        <c:lblAlgn val="ctr"/>
        <c:lblOffset val="100"/>
        <c:noMultiLvlLbl val="0"/>
      </c:catAx>
      <c:valAx>
        <c:axId val="429453456"/>
        <c:scaling>
          <c:orientation val="minMax"/>
          <c:max val="350"/>
          <c:min val="100"/>
        </c:scaling>
        <c:delete val="0"/>
        <c:axPos val="l"/>
        <c:majorGridlines>
          <c:spPr>
            <a:ln>
              <a:solidFill>
                <a:schemeClr val="accent6">
                  <a:lumMod val="60000"/>
                  <a:lumOff val="40000"/>
                </a:schemeClr>
              </a:solidFill>
            </a:ln>
          </c:spPr>
        </c:majorGridlines>
        <c:numFmt formatCode="General" sourceLinked="1"/>
        <c:majorTickMark val="out"/>
        <c:minorTickMark val="none"/>
        <c:tickLblPos val="nextTo"/>
        <c:spPr>
          <a:ln>
            <a:noFill/>
          </a:ln>
        </c:spPr>
        <c:txPr>
          <a:bodyPr/>
          <a:lstStyle/>
          <a:p>
            <a:pPr>
              <a:defRPr sz="2200"/>
            </a:pPr>
            <a:endParaRPr lang="en-US"/>
          </a:p>
        </c:txPr>
        <c:crossAx val="429453064"/>
        <c:crossesAt val="1"/>
        <c:crossBetween val="between"/>
        <c:majorUnit val="50"/>
      </c:valAx>
    </c:plotArea>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7558853220270503E-2"/>
          <c:y val="2.2754593175852999E-2"/>
          <c:w val="0.95812709469008694"/>
          <c:h val="0.90268197725284305"/>
        </c:manualLayout>
      </c:layout>
      <c:barChart>
        <c:barDir val="col"/>
        <c:grouping val="stacked"/>
        <c:varyColors val="0"/>
        <c:ser>
          <c:idx val="2"/>
          <c:order val="0"/>
          <c:tx>
            <c:strRef>
              <c:f>Sheet1!$D$1</c:f>
              <c:strCache>
                <c:ptCount val="1"/>
                <c:pt idx="0">
                  <c:v>IA projects</c:v>
                </c:pt>
              </c:strCache>
            </c:strRef>
          </c:tx>
          <c:spPr>
            <a:solidFill>
              <a:schemeClr val="accent3"/>
            </a:solidFill>
            <a:ln w="3175">
              <a:solidFill>
                <a:schemeClr val="tx1"/>
              </a:solidFill>
            </a:ln>
          </c:spPr>
          <c:invertIfNegative val="0"/>
          <c:cat>
            <c:strRef>
              <c:f>Sheet1!$A$2:$A$4</c:f>
              <c:strCache>
                <c:ptCount val="3"/>
                <c:pt idx="0">
                  <c:v>Coalition</c:v>
                </c:pt>
                <c:pt idx="1">
                  <c:v>Labor</c:v>
                </c:pt>
                <c:pt idx="2">
                  <c:v>Greens</c:v>
                </c:pt>
              </c:strCache>
            </c:strRef>
          </c:cat>
          <c:val>
            <c:numRef>
              <c:f>Sheet1!$D$2:$D$4</c:f>
              <c:numCache>
                <c:formatCode>#,##0</c:formatCode>
                <c:ptCount val="3"/>
                <c:pt idx="0">
                  <c:v>14.579534666791529</c:v>
                </c:pt>
                <c:pt idx="1">
                  <c:v>3.0051463130611173</c:v>
                </c:pt>
                <c:pt idx="2">
                  <c:v>0</c:v>
                </c:pt>
              </c:numCache>
            </c:numRef>
          </c:val>
          <c:extLst>
            <c:ext xmlns:c16="http://schemas.microsoft.com/office/drawing/2014/chart" uri="{C3380CC4-5D6E-409C-BE32-E72D297353CC}">
              <c16:uniqueId val="{00000000-49DB-4A2A-A193-CA159BEDA707}"/>
            </c:ext>
          </c:extLst>
        </c:ser>
        <c:ser>
          <c:idx val="1"/>
          <c:order val="1"/>
          <c:tx>
            <c:strRef>
              <c:f>Sheet1!$C$1</c:f>
              <c:strCache>
                <c:ptCount val="1"/>
                <c:pt idx="0">
                  <c:v>IA initiatives</c:v>
                </c:pt>
              </c:strCache>
            </c:strRef>
          </c:tx>
          <c:spPr>
            <a:solidFill>
              <a:schemeClr val="accent2"/>
            </a:solidFill>
            <a:ln w="3175">
              <a:solidFill>
                <a:schemeClr val="tx1"/>
              </a:solidFill>
            </a:ln>
          </c:spPr>
          <c:invertIfNegative val="0"/>
          <c:cat>
            <c:strRef>
              <c:f>Sheet1!$A$2:$A$4</c:f>
              <c:strCache>
                <c:ptCount val="3"/>
                <c:pt idx="0">
                  <c:v>Coalition</c:v>
                </c:pt>
                <c:pt idx="1">
                  <c:v>Labor</c:v>
                </c:pt>
                <c:pt idx="2">
                  <c:v>Greens</c:v>
                </c:pt>
              </c:strCache>
            </c:strRef>
          </c:cat>
          <c:val>
            <c:numRef>
              <c:f>Sheet1!$C$2:$C$4</c:f>
              <c:numCache>
                <c:formatCode>#,##0</c:formatCode>
                <c:ptCount val="3"/>
                <c:pt idx="0">
                  <c:v>59.860557951814087</c:v>
                </c:pt>
                <c:pt idx="1">
                  <c:v>62.86766086923857</c:v>
                </c:pt>
                <c:pt idx="2">
                  <c:v>53.987351534783279</c:v>
                </c:pt>
              </c:numCache>
            </c:numRef>
          </c:val>
          <c:extLst>
            <c:ext xmlns:c16="http://schemas.microsoft.com/office/drawing/2014/chart" uri="{C3380CC4-5D6E-409C-BE32-E72D297353CC}">
              <c16:uniqueId val="{00000001-49DB-4A2A-A193-CA159BEDA707}"/>
            </c:ext>
          </c:extLst>
        </c:ser>
        <c:ser>
          <c:idx val="0"/>
          <c:order val="2"/>
          <c:tx>
            <c:strRef>
              <c:f>Sheet1!$B$1</c:f>
              <c:strCache>
                <c:ptCount val="1"/>
                <c:pt idx="0">
                  <c:v>Not on IA</c:v>
                </c:pt>
              </c:strCache>
            </c:strRef>
          </c:tx>
          <c:spPr>
            <a:solidFill>
              <a:schemeClr val="tx2"/>
            </a:solidFill>
            <a:ln w="3175">
              <a:solidFill>
                <a:schemeClr val="tx1"/>
              </a:solidFill>
            </a:ln>
          </c:spPr>
          <c:invertIfNegative val="0"/>
          <c:cat>
            <c:strRef>
              <c:f>Sheet1!$A$2:$A$4</c:f>
              <c:strCache>
                <c:ptCount val="3"/>
                <c:pt idx="0">
                  <c:v>Coalition</c:v>
                </c:pt>
                <c:pt idx="1">
                  <c:v>Labor</c:v>
                </c:pt>
                <c:pt idx="2">
                  <c:v>Greens</c:v>
                </c:pt>
              </c:strCache>
            </c:strRef>
          </c:cat>
          <c:val>
            <c:numRef>
              <c:f>Sheet1!$B$2:$B$4</c:f>
              <c:numCache>
                <c:formatCode>#,##0</c:formatCode>
                <c:ptCount val="3"/>
                <c:pt idx="0">
                  <c:v>25.559907381394382</c:v>
                </c:pt>
                <c:pt idx="1">
                  <c:v>34.127192817700312</c:v>
                </c:pt>
                <c:pt idx="2">
                  <c:v>46.012648465216721</c:v>
                </c:pt>
              </c:numCache>
            </c:numRef>
          </c:val>
          <c:extLst>
            <c:ext xmlns:c16="http://schemas.microsoft.com/office/drawing/2014/chart" uri="{C3380CC4-5D6E-409C-BE32-E72D297353CC}">
              <c16:uniqueId val="{00000002-49DB-4A2A-A193-CA159BEDA707}"/>
            </c:ext>
          </c:extLst>
        </c:ser>
        <c:dLbls>
          <c:showLegendKey val="0"/>
          <c:showVal val="0"/>
          <c:showCatName val="0"/>
          <c:showSerName val="0"/>
          <c:showPercent val="0"/>
          <c:showBubbleSize val="0"/>
        </c:dLbls>
        <c:gapWidth val="70"/>
        <c:overlap val="100"/>
        <c:axId val="424918280"/>
        <c:axId val="424917104"/>
      </c:barChart>
      <c:catAx>
        <c:axId val="424918280"/>
        <c:scaling>
          <c:orientation val="minMax"/>
        </c:scaling>
        <c:delete val="0"/>
        <c:axPos val="b"/>
        <c:numFmt formatCode="General" sourceLinked="1"/>
        <c:majorTickMark val="none"/>
        <c:minorTickMark val="none"/>
        <c:tickLblPos val="nextTo"/>
        <c:spPr>
          <a:ln>
            <a:solidFill>
              <a:srgbClr val="000000"/>
            </a:solidFill>
          </a:ln>
        </c:spPr>
        <c:txPr>
          <a:bodyPr/>
          <a:lstStyle/>
          <a:p>
            <a:pPr>
              <a:defRPr sz="2200"/>
            </a:pPr>
            <a:endParaRPr lang="en-US"/>
          </a:p>
        </c:txPr>
        <c:crossAx val="424917104"/>
        <c:crosses val="autoZero"/>
        <c:auto val="1"/>
        <c:lblAlgn val="ctr"/>
        <c:lblOffset val="100"/>
        <c:noMultiLvlLbl val="0"/>
      </c:catAx>
      <c:valAx>
        <c:axId val="424917104"/>
        <c:scaling>
          <c:orientation val="minMax"/>
          <c:max val="100"/>
        </c:scaling>
        <c:delete val="0"/>
        <c:axPos val="l"/>
        <c:majorGridlines>
          <c:spPr>
            <a:ln>
              <a:solidFill>
                <a:schemeClr val="accent6">
                  <a:lumMod val="60000"/>
                  <a:lumOff val="40000"/>
                </a:schemeClr>
              </a:solidFill>
            </a:ln>
          </c:spPr>
        </c:majorGridlines>
        <c:numFmt formatCode="General" sourceLinked="0"/>
        <c:majorTickMark val="out"/>
        <c:minorTickMark val="none"/>
        <c:tickLblPos val="nextTo"/>
        <c:spPr>
          <a:ln>
            <a:solidFill>
              <a:schemeClr val="tx1"/>
            </a:solidFill>
          </a:ln>
        </c:spPr>
        <c:txPr>
          <a:bodyPr/>
          <a:lstStyle/>
          <a:p>
            <a:pPr>
              <a:defRPr sz="2200"/>
            </a:pPr>
            <a:endParaRPr lang="en-US"/>
          </a:p>
        </c:txPr>
        <c:crossAx val="424918280"/>
        <c:crossesAt val="1"/>
        <c:crossBetween val="between"/>
        <c:majorUnit val="20"/>
      </c:valAx>
      <c:spPr>
        <a:noFill/>
        <a:ln w="25400">
          <a:noFill/>
        </a:ln>
      </c:spPr>
    </c:plotArea>
    <c:plotVisOnly val="1"/>
    <c:dispBlanksAs val="gap"/>
    <c:showDLblsOverMax val="0"/>
  </c:chart>
  <c:spPr>
    <a:ln>
      <a:noFill/>
    </a:ln>
  </c:spPr>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6.8604684029880902E-2"/>
          <c:y val="1.91666666666667E-2"/>
          <c:w val="0.90831839289319605"/>
          <c:h val="0.76018839311752695"/>
        </c:manualLayout>
      </c:layout>
      <c:barChart>
        <c:barDir val="col"/>
        <c:grouping val="stacked"/>
        <c:varyColors val="0"/>
        <c:ser>
          <c:idx val="1"/>
          <c:order val="0"/>
          <c:tx>
            <c:strRef>
              <c:f>Sheet1!$C$1</c:f>
              <c:strCache>
                <c:ptCount val="1"/>
                <c:pt idx="0">
                  <c:v>Series 2</c:v>
                </c:pt>
              </c:strCache>
            </c:strRef>
          </c:tx>
          <c:spPr>
            <a:noFill/>
            <a:ln>
              <a:noFill/>
            </a:ln>
            <a:effectLst/>
          </c:spPr>
          <c:invertIfNegative val="0"/>
          <c:cat>
            <c:strRef>
              <c:f>Sheet1!$A$2:$A$5</c:f>
              <c:strCache>
                <c:ptCount val="4"/>
                <c:pt idx="0">
                  <c:v>Prior to a formal funding commitment</c:v>
                </c:pt>
                <c:pt idx="1">
                  <c:v>Budget commitment – under construction</c:v>
                </c:pt>
                <c:pt idx="2">
                  <c:v>During construction</c:v>
                </c:pt>
                <c:pt idx="3">
                  <c:v>Total</c:v>
                </c:pt>
              </c:strCache>
            </c:strRef>
          </c:cat>
          <c:val>
            <c:numRef>
              <c:f>Sheet1!$C$2:$C$5</c:f>
              <c:numCache>
                <c:formatCode>0.00</c:formatCode>
                <c:ptCount val="4"/>
                <c:pt idx="1">
                  <c:v>8.8570235635675392</c:v>
                </c:pt>
                <c:pt idx="2">
                  <c:v>15.252280327531519</c:v>
                </c:pt>
              </c:numCache>
            </c:numRef>
          </c:val>
          <c:extLst>
            <c:ext xmlns:c16="http://schemas.microsoft.com/office/drawing/2014/chart" uri="{C3380CC4-5D6E-409C-BE32-E72D297353CC}">
              <c16:uniqueId val="{00000000-56E9-4536-9410-9A28D00DB853}"/>
            </c:ext>
          </c:extLst>
        </c:ser>
        <c:ser>
          <c:idx val="0"/>
          <c:order val="1"/>
          <c:tx>
            <c:strRef>
              <c:f>Sheet1!$B$1</c:f>
              <c:strCache>
                <c:ptCount val="1"/>
                <c:pt idx="0">
                  <c:v>Series 1</c:v>
                </c:pt>
              </c:strCache>
            </c:strRef>
          </c:tx>
          <c:spPr>
            <a:solidFill>
              <a:schemeClr val="bg2"/>
            </a:solidFill>
            <a:ln w="3175">
              <a:solidFill>
                <a:srgbClr val="000000"/>
              </a:solidFill>
            </a:ln>
            <a:effectLst/>
          </c:spPr>
          <c:invertIfNegative val="0"/>
          <c:dPt>
            <c:idx val="0"/>
            <c:invertIfNegative val="0"/>
            <c:bubble3D val="0"/>
            <c:spPr>
              <a:solidFill>
                <a:schemeClr val="accent3"/>
              </a:solidFill>
              <a:ln w="3175">
                <a:solidFill>
                  <a:srgbClr val="000000"/>
                </a:solidFill>
              </a:ln>
              <a:effectLst/>
            </c:spPr>
            <c:extLst>
              <c:ext xmlns:c16="http://schemas.microsoft.com/office/drawing/2014/chart" uri="{C3380CC4-5D6E-409C-BE32-E72D297353CC}">
                <c16:uniqueId val="{00000002-56E9-4536-9410-9A28D00DB853}"/>
              </c:ext>
            </c:extLst>
          </c:dPt>
          <c:dPt>
            <c:idx val="1"/>
            <c:invertIfNegative val="0"/>
            <c:bubble3D val="0"/>
            <c:spPr>
              <a:solidFill>
                <a:schemeClr val="accent2"/>
              </a:solidFill>
              <a:ln w="3175">
                <a:solidFill>
                  <a:srgbClr val="000000"/>
                </a:solidFill>
              </a:ln>
              <a:effectLst/>
            </c:spPr>
            <c:extLst>
              <c:ext xmlns:c16="http://schemas.microsoft.com/office/drawing/2014/chart" uri="{C3380CC4-5D6E-409C-BE32-E72D297353CC}">
                <c16:uniqueId val="{00000004-56E9-4536-9410-9A28D00DB853}"/>
              </c:ext>
            </c:extLst>
          </c:dPt>
          <c:dPt>
            <c:idx val="2"/>
            <c:invertIfNegative val="0"/>
            <c:bubble3D val="0"/>
            <c:spPr>
              <a:solidFill>
                <a:schemeClr val="tx2"/>
              </a:solidFill>
              <a:ln w="3175">
                <a:solidFill>
                  <a:srgbClr val="000000"/>
                </a:solidFill>
              </a:ln>
              <a:effectLst/>
            </c:spPr>
            <c:extLst>
              <c:ext xmlns:c16="http://schemas.microsoft.com/office/drawing/2014/chart" uri="{C3380CC4-5D6E-409C-BE32-E72D297353CC}">
                <c16:uniqueId val="{00000006-56E9-4536-9410-9A28D00DB853}"/>
              </c:ext>
            </c:extLst>
          </c:dPt>
          <c:dPt>
            <c:idx val="3"/>
            <c:invertIfNegative val="0"/>
            <c:bubble3D val="0"/>
            <c:spPr>
              <a:solidFill>
                <a:schemeClr val="tx1"/>
              </a:solidFill>
              <a:ln w="3175">
                <a:solidFill>
                  <a:srgbClr val="000000"/>
                </a:solidFill>
              </a:ln>
              <a:effectLst/>
            </c:spPr>
            <c:extLst>
              <c:ext xmlns:c16="http://schemas.microsoft.com/office/drawing/2014/chart" uri="{C3380CC4-5D6E-409C-BE32-E72D297353CC}">
                <c16:uniqueId val="{00000008-56E9-4536-9410-9A28D00DB853}"/>
              </c:ext>
            </c:extLst>
          </c:dPt>
          <c:dLbls>
            <c:dLbl>
              <c:idx val="1"/>
              <c:layout>
                <c:manualLayout>
                  <c:x val="3.18791944202875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E9-4536-9410-9A28D00DB853}"/>
                </c:ext>
              </c:extLst>
            </c:dLbl>
            <c:dLbl>
              <c:idx val="2"/>
              <c:layout>
                <c:manualLayout>
                  <c:x val="1.59395972101438E-3"/>
                  <c:y val="-9.1492758384194607E-3"/>
                </c:manualLayout>
              </c:layout>
              <c:numFmt formatCode="#,##0" sourceLinked="0"/>
              <c:spPr>
                <a:noFill/>
                <a:ln>
                  <a:noFill/>
                </a:ln>
                <a:effectLst/>
              </c:spPr>
              <c:txPr>
                <a:bodyPr/>
                <a:lstStyle/>
                <a:p>
                  <a:pPr>
                    <a:defRPr b="1">
                      <a:solidFill>
                        <a:schemeClr val="bg1"/>
                      </a:solidFill>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6E9-4536-9410-9A28D00DB853}"/>
                </c:ext>
              </c:extLst>
            </c:dLbl>
            <c:dLbl>
              <c:idx val="3"/>
              <c:tx>
                <c:rich>
                  <a:bodyPr/>
                  <a:lstStyle/>
                  <a:p>
                    <a:pPr>
                      <a:defRPr b="1"/>
                    </a:pPr>
                    <a:fld id="{87F1896A-7F4D-4DF0-A95C-931C46769B42}" type="VALUE">
                      <a:rPr lang="en-US">
                        <a:solidFill>
                          <a:schemeClr val="bg1"/>
                        </a:solidFill>
                      </a:rPr>
                      <a:pPr>
                        <a:defRPr b="1"/>
                      </a:pPr>
                      <a:t>[VALUE]</a:t>
                    </a:fld>
                    <a:endParaRPr lang="en-AU"/>
                  </a:p>
                </c:rich>
              </c:tx>
              <c:numFmt formatCode="#,##0" sourceLinked="0"/>
              <c:spP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8-56E9-4536-9410-9A28D00DB853}"/>
                </c:ext>
              </c:extLst>
            </c:dLbl>
            <c:numFmt formatCode="#,##0" sourceLinked="0"/>
            <c:spPr>
              <a:noFill/>
              <a:ln>
                <a:noFill/>
              </a:ln>
              <a:effectLst/>
            </c:spPr>
            <c:txPr>
              <a:bodyPr/>
              <a:lstStyle/>
              <a:p>
                <a:pPr>
                  <a:defRPr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Prior to a formal funding commitment</c:v>
                </c:pt>
                <c:pt idx="1">
                  <c:v>Budget commitment – under construction</c:v>
                </c:pt>
                <c:pt idx="2">
                  <c:v>During construction</c:v>
                </c:pt>
                <c:pt idx="3">
                  <c:v>Total</c:v>
                </c:pt>
              </c:strCache>
            </c:strRef>
          </c:cat>
          <c:val>
            <c:numRef>
              <c:f>Sheet1!$B$2:$B$5</c:f>
              <c:numCache>
                <c:formatCode>0.00</c:formatCode>
                <c:ptCount val="4"/>
                <c:pt idx="0">
                  <c:v>8.8570235635675392</c:v>
                </c:pt>
                <c:pt idx="1">
                  <c:v>6.3952567639639799</c:v>
                </c:pt>
                <c:pt idx="2">
                  <c:v>9.1433689921326398</c:v>
                </c:pt>
                <c:pt idx="3">
                  <c:v>24.395649319664159</c:v>
                </c:pt>
              </c:numCache>
            </c:numRef>
          </c:val>
          <c:extLst>
            <c:ext xmlns:c16="http://schemas.microsoft.com/office/drawing/2014/chart" uri="{C3380CC4-5D6E-409C-BE32-E72D297353CC}">
              <c16:uniqueId val="{00000009-56E9-4536-9410-9A28D00DB853}"/>
            </c:ext>
          </c:extLst>
        </c:ser>
        <c:dLbls>
          <c:showLegendKey val="0"/>
          <c:showVal val="0"/>
          <c:showCatName val="0"/>
          <c:showSerName val="0"/>
          <c:showPercent val="0"/>
          <c:showBubbleSize val="0"/>
        </c:dLbls>
        <c:gapWidth val="70"/>
        <c:overlap val="100"/>
        <c:axId val="509190520"/>
        <c:axId val="509191304"/>
      </c:barChart>
      <c:scatterChart>
        <c:scatterStyle val="lineMarker"/>
        <c:varyColors val="0"/>
        <c:ser>
          <c:idx val="2"/>
          <c:order val="2"/>
          <c:tx>
            <c:v>Error bars</c:v>
          </c:tx>
          <c:spPr>
            <a:ln>
              <a:noFill/>
            </a:ln>
          </c:spPr>
          <c:marker>
            <c:symbol val="none"/>
          </c:marker>
          <c:dPt>
            <c:idx val="0"/>
            <c:bubble3D val="0"/>
            <c:spPr>
              <a:ln>
                <a:noFill/>
              </a:ln>
            </c:spPr>
            <c:extLst>
              <c:ext xmlns:c16="http://schemas.microsoft.com/office/drawing/2014/chart" uri="{C3380CC4-5D6E-409C-BE32-E72D297353CC}">
                <c16:uniqueId val="{0000000B-56E9-4536-9410-9A28D00DB853}"/>
              </c:ext>
            </c:extLst>
          </c:dPt>
          <c:dPt>
            <c:idx val="1"/>
            <c:bubble3D val="0"/>
            <c:extLst>
              <c:ext xmlns:c16="http://schemas.microsoft.com/office/drawing/2014/chart" uri="{C3380CC4-5D6E-409C-BE32-E72D297353CC}">
                <c16:uniqueId val="{0000000D-56E9-4536-9410-9A28D00DB853}"/>
              </c:ext>
            </c:extLst>
          </c:dPt>
          <c:dPt>
            <c:idx val="2"/>
            <c:bubble3D val="0"/>
            <c:extLst>
              <c:ext xmlns:c16="http://schemas.microsoft.com/office/drawing/2014/chart" uri="{C3380CC4-5D6E-409C-BE32-E72D297353CC}">
                <c16:uniqueId val="{0000000F-56E9-4536-9410-9A28D00DB853}"/>
              </c:ext>
            </c:extLst>
          </c:dPt>
          <c:errBars>
            <c:errDir val="x"/>
            <c:errBarType val="minus"/>
            <c:errValType val="fixedVal"/>
            <c:noEndCap val="1"/>
            <c:val val="0.42000000000000004"/>
            <c:spPr>
              <a:ln>
                <a:prstDash val="dash"/>
              </a:ln>
            </c:spPr>
          </c:errBars>
          <c:xVal>
            <c:numRef>
              <c:f>Sheet1!$D$2:$D$4</c:f>
              <c:numCache>
                <c:formatCode>0.00</c:formatCode>
                <c:ptCount val="3"/>
                <c:pt idx="0">
                  <c:v>1.71</c:v>
                </c:pt>
                <c:pt idx="1">
                  <c:v>2.71</c:v>
                </c:pt>
                <c:pt idx="2">
                  <c:v>3.71</c:v>
                </c:pt>
              </c:numCache>
            </c:numRef>
          </c:xVal>
          <c:yVal>
            <c:numRef>
              <c:f>Sheet1!$E$2:$E$4</c:f>
              <c:numCache>
                <c:formatCode>0.00</c:formatCode>
                <c:ptCount val="3"/>
                <c:pt idx="0">
                  <c:v>8.8570235635675392</c:v>
                </c:pt>
                <c:pt idx="1">
                  <c:v>15.252280327531519</c:v>
                </c:pt>
                <c:pt idx="2">
                  <c:v>24.395649319664159</c:v>
                </c:pt>
              </c:numCache>
            </c:numRef>
          </c:yVal>
          <c:smooth val="0"/>
          <c:extLst>
            <c:ext xmlns:c16="http://schemas.microsoft.com/office/drawing/2014/chart" uri="{C3380CC4-5D6E-409C-BE32-E72D297353CC}">
              <c16:uniqueId val="{00000010-56E9-4536-9410-9A28D00DB853}"/>
            </c:ext>
          </c:extLst>
        </c:ser>
        <c:dLbls>
          <c:showLegendKey val="0"/>
          <c:showVal val="0"/>
          <c:showCatName val="0"/>
          <c:showSerName val="0"/>
          <c:showPercent val="0"/>
          <c:showBubbleSize val="0"/>
        </c:dLbls>
        <c:axId val="509190520"/>
        <c:axId val="509191304"/>
      </c:scatterChart>
      <c:catAx>
        <c:axId val="509190520"/>
        <c:scaling>
          <c:orientation val="minMax"/>
        </c:scaling>
        <c:delete val="0"/>
        <c:axPos val="b"/>
        <c:numFmt formatCode="General" sourceLinked="0"/>
        <c:majorTickMark val="out"/>
        <c:minorTickMark val="none"/>
        <c:tickLblPos val="nextTo"/>
        <c:spPr>
          <a:ln>
            <a:solidFill>
              <a:schemeClr val="tx1"/>
            </a:solidFill>
          </a:ln>
        </c:spPr>
        <c:crossAx val="509191304"/>
        <c:crosses val="autoZero"/>
        <c:auto val="1"/>
        <c:lblAlgn val="ctr"/>
        <c:lblOffset val="100"/>
        <c:noMultiLvlLbl val="0"/>
      </c:catAx>
      <c:valAx>
        <c:axId val="509191304"/>
        <c:scaling>
          <c:orientation val="minMax"/>
          <c:max val="25"/>
        </c:scaling>
        <c:delete val="0"/>
        <c:axPos val="l"/>
        <c:majorGridlines>
          <c:spPr>
            <a:ln>
              <a:solidFill>
                <a:schemeClr val="accent6">
                  <a:lumMod val="60000"/>
                  <a:lumOff val="40000"/>
                </a:schemeClr>
              </a:solidFill>
            </a:ln>
          </c:spPr>
        </c:majorGridlines>
        <c:numFmt formatCode="#,##0" sourceLinked="0"/>
        <c:majorTickMark val="out"/>
        <c:minorTickMark val="none"/>
        <c:tickLblPos val="nextTo"/>
        <c:spPr>
          <a:ln>
            <a:solidFill>
              <a:schemeClr val="tx1"/>
            </a:solidFill>
          </a:ln>
        </c:spPr>
        <c:crossAx val="509190520"/>
        <c:crosses val="autoZero"/>
        <c:crossBetween val="between"/>
        <c:majorUnit val="5"/>
      </c:valAx>
      <c:spPr>
        <a:solidFill>
          <a:schemeClr val="bg1"/>
        </a:solidFill>
      </c:spPr>
    </c:plotArea>
    <c:plotVisOnly val="1"/>
    <c:dispBlanksAs val="gap"/>
    <c:showDLblsOverMax val="0"/>
  </c:chart>
  <c:txPr>
    <a:bodyPr/>
    <a:lstStyle/>
    <a:p>
      <a:pPr>
        <a:defRPr sz="2200"/>
      </a:pPr>
      <a:endParaRPr lang="en-US"/>
    </a:p>
  </c:txPr>
  <c:externalData r:id="rId1">
    <c:autoUpdate val="0"/>
  </c:externalData>
</c:chartSpace>
</file>

<file path=ppt/drawings/drawing1.xml><?xml version="1.0" encoding="utf-8"?>
<c:userShapes xmlns:c="http://schemas.openxmlformats.org/drawingml/2006/chart">
  <cdr:relSizeAnchor xmlns:cdr="http://schemas.openxmlformats.org/drawingml/2006/chartDrawing">
    <cdr:from>
      <cdr:x>0.10207</cdr:x>
      <cdr:y>0.38602</cdr:y>
    </cdr:from>
    <cdr:to>
      <cdr:x>0.23501</cdr:x>
      <cdr:y>0.48726</cdr:y>
    </cdr:to>
    <cdr:sp macro="" textlink="">
      <cdr:nvSpPr>
        <cdr:cNvPr id="2" name="TextBox 1"/>
        <cdr:cNvSpPr txBox="1"/>
      </cdr:nvSpPr>
      <cdr:spPr>
        <a:xfrm xmlns:a="http://schemas.openxmlformats.org/drawingml/2006/main">
          <a:off x="1014144" y="2582012"/>
          <a:ext cx="1320874" cy="677108"/>
        </a:xfrm>
        <a:prstGeom xmlns:a="http://schemas.openxmlformats.org/drawingml/2006/main" prst="rect">
          <a:avLst/>
        </a:prstGeom>
        <a:noFill xmlns:a="http://schemas.openxmlformats.org/drawingml/2006/main"/>
      </cdr:spPr>
      <cdr:txBody>
        <a:bodyPr xmlns:a="http://schemas.openxmlformats.org/drawingml/2006/main" vertOverflow="clip" wrap="none" lIns="0" tIns="0" rIns="0" bIns="0" rtlCol="0">
          <a:spAutoFit/>
        </a:bodyPr>
        <a:lstStyle xmlns:a="http://schemas.openxmlformats.org/drawingml/2006/main"/>
        <a:p xmlns:a="http://schemas.openxmlformats.org/drawingml/2006/main">
          <a:pPr algn="r"/>
          <a:r>
            <a:rPr lang="en-AU" sz="2200" b="1" dirty="0">
              <a:solidFill>
                <a:schemeClr val="accent3"/>
              </a:solidFill>
            </a:rPr>
            <a:t>Less than</a:t>
          </a:r>
        </a:p>
        <a:p xmlns:a="http://schemas.openxmlformats.org/drawingml/2006/main">
          <a:pPr algn="r"/>
          <a:r>
            <a:rPr lang="en-AU" sz="2200" b="1" dirty="0">
              <a:solidFill>
                <a:schemeClr val="accent3"/>
              </a:solidFill>
            </a:rPr>
            <a:t>$300m</a:t>
          </a:r>
        </a:p>
      </cdr:txBody>
    </cdr:sp>
  </cdr:relSizeAnchor>
  <cdr:relSizeAnchor xmlns:cdr="http://schemas.openxmlformats.org/drawingml/2006/chartDrawing">
    <cdr:from>
      <cdr:x>0.21918</cdr:x>
      <cdr:y>0.13928</cdr:y>
    </cdr:from>
    <cdr:to>
      <cdr:x>0.33921</cdr:x>
      <cdr:y>0.24051</cdr:y>
    </cdr:to>
    <cdr:sp macro="" textlink="">
      <cdr:nvSpPr>
        <cdr:cNvPr id="3" name="TextBox 1"/>
        <cdr:cNvSpPr txBox="1"/>
      </cdr:nvSpPr>
      <cdr:spPr>
        <a:xfrm xmlns:a="http://schemas.openxmlformats.org/drawingml/2006/main">
          <a:off x="2177728" y="931581"/>
          <a:ext cx="1192634" cy="677108"/>
        </a:xfrm>
        <a:prstGeom xmlns:a="http://schemas.openxmlformats.org/drawingml/2006/main" prst="rect">
          <a:avLst/>
        </a:prstGeom>
        <a:noFill xmlns:a="http://schemas.openxmlformats.org/drawingml/2006/main"/>
      </cdr:spPr>
      <cdr:txBody>
        <a:bodyPr xmlns:a="http://schemas.openxmlformats.org/drawingml/2006/main" wrap="none" lIns="0" tIns="0" rIns="0" bIns="0"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r"/>
          <a:r>
            <a:rPr lang="en-AU" sz="2200" b="1" dirty="0">
              <a:solidFill>
                <a:schemeClr val="accent2"/>
              </a:solidFill>
            </a:rPr>
            <a:t>$300m</a:t>
          </a:r>
          <a:br>
            <a:rPr lang="en-AU" sz="2200" b="1" dirty="0">
              <a:solidFill>
                <a:schemeClr val="accent2"/>
              </a:solidFill>
            </a:rPr>
          </a:br>
          <a:r>
            <a:rPr lang="en-AU" sz="2200" b="1" dirty="0">
              <a:solidFill>
                <a:schemeClr val="accent2"/>
              </a:solidFill>
            </a:rPr>
            <a:t> – $600m</a:t>
          </a:r>
        </a:p>
      </cdr:txBody>
    </cdr:sp>
  </cdr:relSizeAnchor>
  <cdr:relSizeAnchor xmlns:cdr="http://schemas.openxmlformats.org/drawingml/2006/chartDrawing">
    <cdr:from>
      <cdr:x>0.3441</cdr:x>
      <cdr:y>0.02872</cdr:y>
    </cdr:from>
    <cdr:to>
      <cdr:x>0.51318</cdr:x>
      <cdr:y>0.12995</cdr:y>
    </cdr:to>
    <cdr:sp macro="" textlink="">
      <cdr:nvSpPr>
        <cdr:cNvPr id="4" name="TextBox 1"/>
        <cdr:cNvSpPr txBox="1"/>
      </cdr:nvSpPr>
      <cdr:spPr>
        <a:xfrm xmlns:a="http://schemas.openxmlformats.org/drawingml/2006/main">
          <a:off x="3418998" y="192080"/>
          <a:ext cx="1679947" cy="677108"/>
        </a:xfrm>
        <a:prstGeom xmlns:a="http://schemas.openxmlformats.org/drawingml/2006/main" prst="rect">
          <a:avLst/>
        </a:prstGeom>
        <a:noFill xmlns:a="http://schemas.openxmlformats.org/drawingml/2006/main"/>
      </cdr:spPr>
      <cdr:txBody>
        <a:bodyPr xmlns:a="http://schemas.openxmlformats.org/drawingml/2006/main" wrap="none" lIns="0" tIns="0" rIns="0" bIns="0"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l"/>
          <a:r>
            <a:rPr lang="en-AU" sz="2200" b="1" dirty="0">
              <a:solidFill>
                <a:schemeClr val="tx2"/>
              </a:solidFill>
            </a:rPr>
            <a:t>Greater than</a:t>
          </a:r>
        </a:p>
        <a:p xmlns:a="http://schemas.openxmlformats.org/drawingml/2006/main">
          <a:pPr algn="l"/>
          <a:r>
            <a:rPr lang="en-AU" sz="2200" b="1" dirty="0">
              <a:solidFill>
                <a:schemeClr val="tx2"/>
              </a:solidFill>
            </a:rPr>
            <a:t>$600m</a:t>
          </a:r>
        </a:p>
      </cdr:txBody>
    </cdr:sp>
  </cdr:relSizeAnchor>
</c:userShapes>
</file>

<file path=ppt/drawings/drawing2.xml><?xml version="1.0" encoding="utf-8"?>
<c:userShapes xmlns:c="http://schemas.openxmlformats.org/drawingml/2006/chart">
  <cdr:relSizeAnchor xmlns:cdr="http://schemas.openxmlformats.org/drawingml/2006/chartDrawing">
    <cdr:from>
      <cdr:x>0.1916</cdr:x>
      <cdr:y>0.67</cdr:y>
    </cdr:from>
    <cdr:to>
      <cdr:x>0.42817</cdr:x>
      <cdr:y>0.71936</cdr:y>
    </cdr:to>
    <cdr:sp macro="" textlink="">
      <cdr:nvSpPr>
        <cdr:cNvPr id="2" name="TextBox 1"/>
        <cdr:cNvSpPr txBox="1"/>
      </cdr:nvSpPr>
      <cdr:spPr>
        <a:xfrm xmlns:a="http://schemas.openxmlformats.org/drawingml/2006/main">
          <a:off x="1866213" y="4594860"/>
          <a:ext cx="2304178" cy="338511"/>
        </a:xfrm>
        <a:prstGeom xmlns:a="http://schemas.openxmlformats.org/drawingml/2006/main" prst="rect">
          <a:avLst/>
        </a:prstGeom>
        <a:noFill xmlns:a="http://schemas.openxmlformats.org/drawingml/2006/main"/>
      </cdr:spPr>
      <cdr:txBody>
        <a:bodyPr xmlns:a="http://schemas.openxmlformats.org/drawingml/2006/main" vertOverflow="clip" wrap="square" lIns="0" tIns="0" rIns="0" bIns="0" rtlCol="0">
          <a:spAutoFit/>
        </a:bodyPr>
        <a:lstStyle xmlns:a="http://schemas.openxmlformats.org/drawingml/2006/main"/>
        <a:p xmlns:a="http://schemas.openxmlformats.org/drawingml/2006/main">
          <a:pPr algn="ctr"/>
          <a:r>
            <a:rPr lang="en-AU" sz="2200" b="0" dirty="0">
              <a:solidFill>
                <a:schemeClr val="tx1"/>
              </a:solidFill>
            </a:rPr>
            <a:t>Project budget</a:t>
          </a:r>
        </a:p>
      </cdr:txBody>
    </cdr:sp>
  </cdr:relSizeAnchor>
  <cdr:relSizeAnchor xmlns:cdr="http://schemas.openxmlformats.org/drawingml/2006/chartDrawing">
    <cdr:from>
      <cdr:x>0.63808</cdr:x>
      <cdr:y>0.67</cdr:y>
    </cdr:from>
    <cdr:to>
      <cdr:x>0.87466</cdr:x>
      <cdr:y>0.71936</cdr:y>
    </cdr:to>
    <cdr:sp macro="" textlink="">
      <cdr:nvSpPr>
        <cdr:cNvPr id="9" name="TextBox 1"/>
        <cdr:cNvSpPr txBox="1"/>
      </cdr:nvSpPr>
      <cdr:spPr>
        <a:xfrm xmlns:a="http://schemas.openxmlformats.org/drawingml/2006/main">
          <a:off x="6214903" y="4594860"/>
          <a:ext cx="2304276" cy="338511"/>
        </a:xfrm>
        <a:prstGeom xmlns:a="http://schemas.openxmlformats.org/drawingml/2006/main" prst="rect">
          <a:avLst/>
        </a:prstGeom>
        <a:noFill xmlns:a="http://schemas.openxmlformats.org/drawingml/2006/main"/>
      </cdr:spPr>
      <cdr:txBody>
        <a:bodyPr xmlns:a="http://schemas.openxmlformats.org/drawingml/2006/main" wrap="square" lIns="0" tIns="0" rIns="0" bIns="0"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AU" sz="2200" b="0" dirty="0">
              <a:solidFill>
                <a:schemeClr val="tx1"/>
              </a:solidFill>
            </a:rPr>
            <a:t>Project budget</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0"/>
            <a:ext cx="2949575" cy="496888"/>
          </a:xfrm>
          <a:prstGeom prst="rect">
            <a:avLst/>
          </a:prstGeom>
        </p:spPr>
        <p:txBody>
          <a:bodyPr vert="horz" lIns="91416" tIns="45708" rIns="91416" bIns="45708" rtlCol="0"/>
          <a:lstStyle>
            <a:lvl1pPr algn="l">
              <a:defRPr sz="1200"/>
            </a:lvl1pPr>
          </a:lstStyle>
          <a:p>
            <a:endParaRPr lang="en-US"/>
          </a:p>
        </p:txBody>
      </p:sp>
      <p:sp>
        <p:nvSpPr>
          <p:cNvPr id="3" name="Date Placeholder 2"/>
          <p:cNvSpPr>
            <a:spLocks noGrp="1"/>
          </p:cNvSpPr>
          <p:nvPr>
            <p:ph type="dt" sz="quarter" idx="1"/>
          </p:nvPr>
        </p:nvSpPr>
        <p:spPr>
          <a:xfrm>
            <a:off x="3856041" y="0"/>
            <a:ext cx="2949575" cy="496888"/>
          </a:xfrm>
          <a:prstGeom prst="rect">
            <a:avLst/>
          </a:prstGeom>
        </p:spPr>
        <p:txBody>
          <a:bodyPr vert="horz" lIns="91416" tIns="45708" rIns="91416" bIns="45708" rtlCol="0"/>
          <a:lstStyle>
            <a:lvl1pPr algn="r">
              <a:defRPr sz="1200"/>
            </a:lvl1pPr>
          </a:lstStyle>
          <a:p>
            <a:fld id="{EFC9C15E-BCC7-7848-B45B-7DE616F22962}" type="datetimeFigureOut">
              <a:rPr lang="en-US" smtClean="0"/>
              <a:t>10/21/2016</a:t>
            </a:fld>
            <a:endParaRPr lang="en-US"/>
          </a:p>
        </p:txBody>
      </p:sp>
      <p:sp>
        <p:nvSpPr>
          <p:cNvPr id="4" name="Footer Placeholder 3"/>
          <p:cNvSpPr>
            <a:spLocks noGrp="1"/>
          </p:cNvSpPr>
          <p:nvPr>
            <p:ph type="ftr" sz="quarter" idx="2"/>
          </p:nvPr>
        </p:nvSpPr>
        <p:spPr>
          <a:xfrm>
            <a:off x="3" y="9440863"/>
            <a:ext cx="2949575" cy="496887"/>
          </a:xfrm>
          <a:prstGeom prst="rect">
            <a:avLst/>
          </a:prstGeom>
        </p:spPr>
        <p:txBody>
          <a:bodyPr vert="horz" lIns="91416" tIns="45708" rIns="91416" bIns="45708" rtlCol="0" anchor="b"/>
          <a:lstStyle>
            <a:lvl1pPr algn="l">
              <a:defRPr sz="1200"/>
            </a:lvl1pPr>
          </a:lstStyle>
          <a:p>
            <a:endParaRPr lang="en-US"/>
          </a:p>
        </p:txBody>
      </p:sp>
      <p:sp>
        <p:nvSpPr>
          <p:cNvPr id="5" name="Slide Number Placeholder 4"/>
          <p:cNvSpPr>
            <a:spLocks noGrp="1"/>
          </p:cNvSpPr>
          <p:nvPr>
            <p:ph type="sldNum" sz="quarter" idx="3"/>
          </p:nvPr>
        </p:nvSpPr>
        <p:spPr>
          <a:xfrm>
            <a:off x="3856041" y="9440863"/>
            <a:ext cx="2949575" cy="496887"/>
          </a:xfrm>
          <a:prstGeom prst="rect">
            <a:avLst/>
          </a:prstGeom>
        </p:spPr>
        <p:txBody>
          <a:bodyPr vert="horz" lIns="91416" tIns="45708" rIns="91416" bIns="45708" rtlCol="0" anchor="b"/>
          <a:lstStyle>
            <a:lvl1pPr algn="r">
              <a:defRPr sz="1200"/>
            </a:lvl1pPr>
          </a:lstStyle>
          <a:p>
            <a:fld id="{577BE747-FE01-894D-A5F1-59AD1E1D6201}" type="slidenum">
              <a:rPr lang="en-US" smtClean="0"/>
              <a:t>‹#›</a:t>
            </a:fld>
            <a:endParaRPr lang="en-US"/>
          </a:p>
        </p:txBody>
      </p:sp>
    </p:spTree>
    <p:extLst>
      <p:ext uri="{BB962C8B-B14F-4D97-AF65-F5344CB8AC3E}">
        <p14:creationId xmlns:p14="http://schemas.microsoft.com/office/powerpoint/2010/main" val="3287508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2"/>
          <p:cNvSpPr>
            <a:spLocks noGrp="1" noChangeArrowheads="1"/>
          </p:cNvSpPr>
          <p:nvPr>
            <p:ph type="hdr" sz="quarter"/>
          </p:nvPr>
        </p:nvSpPr>
        <p:spPr bwMode="auto">
          <a:xfrm>
            <a:off x="0" y="0"/>
            <a:ext cx="2950529" cy="497444"/>
          </a:xfrm>
          <a:prstGeom prst="rect">
            <a:avLst/>
          </a:prstGeom>
          <a:noFill/>
          <a:ln w="9525">
            <a:noFill/>
            <a:miter lim="800000"/>
            <a:headEnd/>
            <a:tailEnd/>
          </a:ln>
          <a:effectLst/>
        </p:spPr>
        <p:txBody>
          <a:bodyPr vert="horz" wrap="square" lIns="91524" tIns="45762" rIns="91524" bIns="45762" numCol="1" anchor="t" anchorCtr="0" compatLnSpc="1">
            <a:prstTxWarp prst="textNoShape">
              <a:avLst/>
            </a:prstTxWarp>
          </a:bodyPr>
          <a:lstStyle>
            <a:lvl1pPr>
              <a:defRPr sz="1200"/>
            </a:lvl1pPr>
          </a:lstStyle>
          <a:p>
            <a:endParaRPr lang="en-US"/>
          </a:p>
        </p:txBody>
      </p:sp>
      <p:sp>
        <p:nvSpPr>
          <p:cNvPr id="125955" name="Rectangle 3"/>
          <p:cNvSpPr>
            <a:spLocks noGrp="1" noChangeArrowheads="1"/>
          </p:cNvSpPr>
          <p:nvPr>
            <p:ph type="dt" idx="1"/>
          </p:nvPr>
        </p:nvSpPr>
        <p:spPr bwMode="auto">
          <a:xfrm>
            <a:off x="3855085" y="0"/>
            <a:ext cx="2950529" cy="497444"/>
          </a:xfrm>
          <a:prstGeom prst="rect">
            <a:avLst/>
          </a:prstGeom>
          <a:noFill/>
          <a:ln w="9525">
            <a:noFill/>
            <a:miter lim="800000"/>
            <a:headEnd/>
            <a:tailEnd/>
          </a:ln>
          <a:effectLst/>
        </p:spPr>
        <p:txBody>
          <a:bodyPr vert="horz" wrap="square" lIns="91524" tIns="45762" rIns="91524" bIns="45762" numCol="1" anchor="t" anchorCtr="0" compatLnSpc="1">
            <a:prstTxWarp prst="textNoShape">
              <a:avLst/>
            </a:prstTxWarp>
          </a:bodyPr>
          <a:lstStyle>
            <a:lvl1pPr algn="r">
              <a:defRPr sz="1200"/>
            </a:lvl1pPr>
          </a:lstStyle>
          <a:p>
            <a:endParaRPr lang="en-US"/>
          </a:p>
        </p:txBody>
      </p:sp>
      <p:sp>
        <p:nvSpPr>
          <p:cNvPr id="125956" name="Rectangle 4"/>
          <p:cNvSpPr>
            <a:spLocks noGrp="1" noRot="1" noChangeAspect="1" noChangeArrowheads="1" noTextEdit="1"/>
          </p:cNvSpPr>
          <p:nvPr>
            <p:ph type="sldImg" idx="2"/>
          </p:nvPr>
        </p:nvSpPr>
        <p:spPr bwMode="auto">
          <a:xfrm>
            <a:off x="714375" y="746125"/>
            <a:ext cx="5380038" cy="3725863"/>
          </a:xfrm>
          <a:prstGeom prst="rect">
            <a:avLst/>
          </a:prstGeom>
          <a:noFill/>
          <a:ln w="9525">
            <a:solidFill>
              <a:srgbClr val="000000"/>
            </a:solidFill>
            <a:miter lim="800000"/>
            <a:headEnd/>
            <a:tailEnd/>
          </a:ln>
          <a:effectLst/>
        </p:spPr>
      </p:sp>
      <p:sp>
        <p:nvSpPr>
          <p:cNvPr id="125957" name="Rectangle 5"/>
          <p:cNvSpPr>
            <a:spLocks noGrp="1" noChangeArrowheads="1"/>
          </p:cNvSpPr>
          <p:nvPr>
            <p:ph type="body" sz="quarter" idx="3"/>
          </p:nvPr>
        </p:nvSpPr>
        <p:spPr bwMode="auto">
          <a:xfrm>
            <a:off x="680406" y="4721747"/>
            <a:ext cx="5446396" cy="4472225"/>
          </a:xfrm>
          <a:prstGeom prst="rect">
            <a:avLst/>
          </a:prstGeom>
          <a:noFill/>
          <a:ln w="9525">
            <a:noFill/>
            <a:miter lim="800000"/>
            <a:headEnd/>
            <a:tailEnd/>
          </a:ln>
          <a:effectLst/>
        </p:spPr>
        <p:txBody>
          <a:bodyPr vert="horz" wrap="square" lIns="91524" tIns="45762" rIns="91524" bIns="45762" numCol="1" anchor="t" anchorCtr="0" compatLnSpc="1">
            <a:prstTxWarp prst="textNoShape">
              <a:avLst/>
            </a:prstTxWarp>
          </a:bodyPr>
          <a:lstStyle/>
          <a:p>
            <a:pPr lvl="0"/>
            <a:r>
              <a:rPr lang="en-US" dirty="0"/>
              <a:t>Chart title:</a:t>
            </a:r>
          </a:p>
          <a:p>
            <a:pPr lvl="0"/>
            <a:r>
              <a:rPr lang="en-US" dirty="0"/>
              <a:t>Y-axis label:</a:t>
            </a:r>
          </a:p>
          <a:p>
            <a:pPr lvl="0"/>
            <a:r>
              <a:rPr lang="en-US" dirty="0"/>
              <a:t>Note(s):</a:t>
            </a:r>
          </a:p>
          <a:p>
            <a:pPr lvl="0"/>
            <a:r>
              <a:rPr lang="en-US" dirty="0"/>
              <a:t>Source(s):</a:t>
            </a:r>
          </a:p>
          <a:p>
            <a:pPr lvl="0"/>
            <a:r>
              <a:rPr lang="en-US" dirty="0"/>
              <a:t>Spreadsheet file path:</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5958" name="Rectangle 6"/>
          <p:cNvSpPr>
            <a:spLocks noGrp="1" noChangeArrowheads="1"/>
          </p:cNvSpPr>
          <p:nvPr>
            <p:ph type="ftr" sz="quarter" idx="4"/>
          </p:nvPr>
        </p:nvSpPr>
        <p:spPr bwMode="auto">
          <a:xfrm>
            <a:off x="0" y="9440305"/>
            <a:ext cx="2950529" cy="497444"/>
          </a:xfrm>
          <a:prstGeom prst="rect">
            <a:avLst/>
          </a:prstGeom>
          <a:noFill/>
          <a:ln w="9525">
            <a:noFill/>
            <a:miter lim="800000"/>
            <a:headEnd/>
            <a:tailEnd/>
          </a:ln>
          <a:effectLst/>
        </p:spPr>
        <p:txBody>
          <a:bodyPr vert="horz" wrap="square" lIns="91524" tIns="45762" rIns="91524" bIns="45762" numCol="1" anchor="b" anchorCtr="0" compatLnSpc="1">
            <a:prstTxWarp prst="textNoShape">
              <a:avLst/>
            </a:prstTxWarp>
          </a:bodyPr>
          <a:lstStyle>
            <a:lvl1pPr>
              <a:defRPr sz="1200"/>
            </a:lvl1pPr>
          </a:lstStyle>
          <a:p>
            <a:endParaRPr lang="en-US"/>
          </a:p>
        </p:txBody>
      </p:sp>
      <p:sp>
        <p:nvSpPr>
          <p:cNvPr id="125959" name="Rectangle 7"/>
          <p:cNvSpPr>
            <a:spLocks noGrp="1" noChangeArrowheads="1"/>
          </p:cNvSpPr>
          <p:nvPr>
            <p:ph type="sldNum" sz="quarter" idx="5"/>
          </p:nvPr>
        </p:nvSpPr>
        <p:spPr bwMode="auto">
          <a:xfrm>
            <a:off x="3855085" y="9440305"/>
            <a:ext cx="2950529" cy="497444"/>
          </a:xfrm>
          <a:prstGeom prst="rect">
            <a:avLst/>
          </a:prstGeom>
          <a:noFill/>
          <a:ln w="9525">
            <a:noFill/>
            <a:miter lim="800000"/>
            <a:headEnd/>
            <a:tailEnd/>
          </a:ln>
          <a:effectLst/>
        </p:spPr>
        <p:txBody>
          <a:bodyPr vert="horz" wrap="square" lIns="91524" tIns="45762" rIns="91524" bIns="45762" numCol="1" anchor="b" anchorCtr="0" compatLnSpc="1">
            <a:prstTxWarp prst="textNoShape">
              <a:avLst/>
            </a:prstTxWarp>
          </a:bodyPr>
          <a:lstStyle>
            <a:lvl1pPr algn="r">
              <a:defRPr sz="1200"/>
            </a:lvl1pPr>
          </a:lstStyle>
          <a:p>
            <a:fld id="{EE67FFEB-41A8-4E33-A442-87C345D03039}" type="slidenum">
              <a:rPr lang="en-US"/>
              <a:pPr/>
              <a:t>‹#›</a:t>
            </a:fld>
            <a:endParaRPr lang="en-US"/>
          </a:p>
        </p:txBody>
      </p:sp>
    </p:spTree>
    <p:extLst>
      <p:ext uri="{BB962C8B-B14F-4D97-AF65-F5344CB8AC3E}">
        <p14:creationId xmlns:p14="http://schemas.microsoft.com/office/powerpoint/2010/main" val="20997293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baseline="0">
        <a:solidFill>
          <a:schemeClr val="tx1"/>
        </a:solidFill>
        <a:latin typeface="Arial" charset="0"/>
        <a:ea typeface="ＭＳ Ｐゴシック" pitchFamily="34" charset="-128"/>
        <a:cs typeface="+mn-cs"/>
      </a:defRPr>
    </a:lvl1pPr>
    <a:lvl2pPr marL="457200" algn="l" rtl="0" fontAlgn="base">
      <a:spcBef>
        <a:spcPct val="30000"/>
      </a:spcBef>
      <a:spcAft>
        <a:spcPct val="0"/>
      </a:spcAft>
      <a:defRPr sz="1200" kern="1200">
        <a:solidFill>
          <a:schemeClr val="tx1"/>
        </a:solidFill>
        <a:latin typeface="Arial" charset="0"/>
        <a:ea typeface="ＭＳ Ｐゴシック" pitchFamily="34" charset="-128"/>
        <a:cs typeface="+mn-cs"/>
      </a:defRPr>
    </a:lvl2pPr>
    <a:lvl3pPr marL="914400" algn="l" rtl="0" fontAlgn="base">
      <a:spcBef>
        <a:spcPct val="30000"/>
      </a:spcBef>
      <a:spcAft>
        <a:spcPct val="0"/>
      </a:spcAft>
      <a:defRPr sz="1200" kern="1200">
        <a:solidFill>
          <a:schemeClr val="tx1"/>
        </a:solidFill>
        <a:latin typeface="Arial" charset="0"/>
        <a:ea typeface="ＭＳ Ｐゴシック" pitchFamily="34" charset="-128"/>
        <a:cs typeface="+mn-cs"/>
      </a:defRPr>
    </a:lvl3pPr>
    <a:lvl4pPr marL="1371600" algn="l" rtl="0" fontAlgn="base">
      <a:spcBef>
        <a:spcPct val="30000"/>
      </a:spcBef>
      <a:spcAft>
        <a:spcPct val="0"/>
      </a:spcAft>
      <a:defRPr sz="1200" kern="1200">
        <a:solidFill>
          <a:schemeClr val="tx1"/>
        </a:solidFill>
        <a:latin typeface="Arial" charset="0"/>
        <a:ea typeface="ＭＳ Ｐゴシック" pitchFamily="34" charset="-128"/>
        <a:cs typeface="+mn-cs"/>
      </a:defRPr>
    </a:lvl4pPr>
    <a:lvl5pPr marL="1828800" algn="l" rtl="0" fontAlgn="base">
      <a:spcBef>
        <a:spcPct val="30000"/>
      </a:spcBef>
      <a:spcAft>
        <a:spcPct val="0"/>
      </a:spcAft>
      <a:defRPr sz="1200" kern="1200">
        <a:solidFill>
          <a:schemeClr val="tx1"/>
        </a:solidFill>
        <a:latin typeface="Arial" charset="0"/>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E67FFEB-41A8-4E33-A442-87C345D03039}" type="slidenum">
              <a:rPr lang="en-US" smtClean="0"/>
              <a:pPr/>
              <a:t>1</a:t>
            </a:fld>
            <a:endParaRPr lang="en-US"/>
          </a:p>
        </p:txBody>
      </p:sp>
    </p:spTree>
    <p:extLst>
      <p:ext uri="{BB962C8B-B14F-4D97-AF65-F5344CB8AC3E}">
        <p14:creationId xmlns:p14="http://schemas.microsoft.com/office/powerpoint/2010/main" val="8172073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AU" dirty="0">
                <a:latin typeface="Arial"/>
                <a:cs typeface="Arial"/>
              </a:rPr>
              <a:t>This</a:t>
            </a:r>
            <a:r>
              <a:rPr lang="en-AU" baseline="0" dirty="0">
                <a:latin typeface="Arial"/>
                <a:cs typeface="Arial"/>
              </a:rPr>
              <a:t> chart has been reviewed on 21/10/2016.</a:t>
            </a:r>
            <a:endParaRPr lang="en-AU" dirty="0">
              <a:latin typeface="Arial"/>
              <a:cs typeface="Arial"/>
            </a:endParaRPr>
          </a:p>
          <a:p>
            <a:pPr defTabSz="915259">
              <a:defRPr/>
            </a:pPr>
            <a:endParaRPr lang="en-AU" dirty="0">
              <a:latin typeface="Arial"/>
              <a:cs typeface="Arial"/>
            </a:endParaRPr>
          </a:p>
          <a:p>
            <a:pPr defTabSz="915259">
              <a:defRPr/>
            </a:pPr>
            <a:r>
              <a:rPr lang="en-AU" dirty="0">
                <a:latin typeface="Arial"/>
                <a:cs typeface="Arial"/>
              </a:rPr>
              <a:t>Title: </a:t>
            </a:r>
            <a:r>
              <a:rPr lang="en-AU" sz="1200" b="0" i="1" kern="1200" baseline="0" dirty="0">
                <a:solidFill>
                  <a:schemeClr val="tx1"/>
                </a:solidFill>
                <a:effectLst/>
                <a:latin typeface="Arial" charset="0"/>
                <a:ea typeface="ＭＳ Ｐゴシック" pitchFamily="34" charset="-128"/>
                <a:cs typeface="+mn-cs"/>
              </a:rPr>
              <a:t>A third of cost overruns occur prior to budget commitments</a:t>
            </a:r>
          </a:p>
          <a:p>
            <a:pPr defTabSz="915259">
              <a:defRPr/>
            </a:pPr>
            <a:r>
              <a:rPr lang="en-AU" sz="1200" kern="1200" baseline="0" dirty="0">
                <a:solidFill>
                  <a:schemeClr val="tx1"/>
                </a:solidFill>
                <a:effectLst/>
                <a:latin typeface="Arial" charset="0"/>
                <a:ea typeface="ＭＳ Ｐゴシック" pitchFamily="34" charset="-128"/>
                <a:cs typeface="+mn-cs"/>
              </a:rPr>
              <a:t>Subtitle: </a:t>
            </a:r>
            <a:r>
              <a:rPr lang="en-AU" sz="1200" i="1" kern="1200" baseline="0" dirty="0">
                <a:solidFill>
                  <a:schemeClr val="tx1"/>
                </a:solidFill>
                <a:effectLst/>
                <a:latin typeface="Arial" charset="0"/>
                <a:ea typeface="ＭＳ Ｐゴシック" pitchFamily="34" charset="-128"/>
                <a:cs typeface="+mn-cs"/>
              </a:rPr>
              <a:t>Cost overruns by project stage, per cent</a:t>
            </a:r>
          </a:p>
          <a:p>
            <a:pPr defTabSz="915259">
              <a:defRPr/>
            </a:pPr>
            <a:r>
              <a:rPr lang="en-AU" sz="1200" i="1" kern="1200" baseline="0" dirty="0">
                <a:solidFill>
                  <a:schemeClr val="tx1"/>
                </a:solidFill>
                <a:effectLst/>
                <a:latin typeface="Arial" charset="0"/>
                <a:ea typeface="ＭＳ Ｐゴシック" pitchFamily="34" charset="-128"/>
                <a:cs typeface="+mn-cs"/>
              </a:rPr>
              <a:t>Notes:  Australian transport projects, completed between 2001 and 2015. </a:t>
            </a:r>
          </a:p>
          <a:p>
            <a:r>
              <a:rPr lang="en-AU" sz="1200" i="1" kern="1200" baseline="0" dirty="0">
                <a:solidFill>
                  <a:schemeClr val="tx1"/>
                </a:solidFill>
                <a:effectLst/>
                <a:latin typeface="Arial" charset="0"/>
                <a:ea typeface="ＭＳ Ｐゴシック" pitchFamily="34" charset="-128"/>
                <a:cs typeface="+mn-cs"/>
              </a:rPr>
              <a:t>Source: </a:t>
            </a:r>
            <a:r>
              <a:rPr lang="en-US" sz="1200" dirty="0"/>
              <a:t>Deloitte Investment Monitor dataset; </a:t>
            </a:r>
            <a:r>
              <a:rPr lang="en-AU" sz="1200" dirty="0"/>
              <a:t>Grattan analysis.</a:t>
            </a:r>
            <a:endParaRPr lang="en-US" sz="1200" dirty="0"/>
          </a:p>
          <a:p>
            <a:pPr defTabSz="915259">
              <a:defRPr/>
            </a:pPr>
            <a:endParaRPr lang="en-AU" baseline="0" dirty="0"/>
          </a:p>
          <a:p>
            <a:pPr defTabSz="914107">
              <a:defRPr/>
            </a:pPr>
            <a:r>
              <a:rPr lang="en-AU" i="0" dirty="0"/>
              <a:t>Analysis</a:t>
            </a:r>
            <a:r>
              <a:rPr lang="en-AU" i="0" baseline="0" dirty="0"/>
              <a:t> in C:\Users\ldanks\Dropbox (Grattan Institute)\Transport Program\Project - Project-level Study\Analysis\Spreadsheets\IM Results\Overall cost overruns</a:t>
            </a:r>
          </a:p>
          <a:p>
            <a:endParaRPr lang="en-AU" dirty="0"/>
          </a:p>
        </p:txBody>
      </p:sp>
      <p:sp>
        <p:nvSpPr>
          <p:cNvPr id="4" name="Slide Number Placeholder 3"/>
          <p:cNvSpPr>
            <a:spLocks noGrp="1"/>
          </p:cNvSpPr>
          <p:nvPr>
            <p:ph type="sldNum" sz="quarter" idx="10"/>
          </p:nvPr>
        </p:nvSpPr>
        <p:spPr/>
        <p:txBody>
          <a:bodyPr/>
          <a:lstStyle/>
          <a:p>
            <a:fld id="{EE67FFEB-41A8-4E33-A442-87C345D03039}" type="slidenum">
              <a:rPr lang="en-US" smtClean="0"/>
              <a:pPr/>
              <a:t>10</a:t>
            </a:fld>
            <a:endParaRPr lang="en-US"/>
          </a:p>
        </p:txBody>
      </p:sp>
    </p:spTree>
    <p:extLst>
      <p:ext uri="{BB962C8B-B14F-4D97-AF65-F5344CB8AC3E}">
        <p14:creationId xmlns:p14="http://schemas.microsoft.com/office/powerpoint/2010/main" val="1316667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AU" dirty="0">
                <a:latin typeface="Arial"/>
                <a:cs typeface="Arial"/>
              </a:rPr>
              <a:t>This</a:t>
            </a:r>
            <a:r>
              <a:rPr lang="en-AU" baseline="0" dirty="0">
                <a:latin typeface="Arial"/>
                <a:cs typeface="Arial"/>
              </a:rPr>
              <a:t> chart has been reviewed on 21/10/2016.</a:t>
            </a:r>
            <a:endParaRPr lang="en-AU" dirty="0">
              <a:latin typeface="Arial"/>
              <a:cs typeface="Arial"/>
            </a:endParaRPr>
          </a:p>
          <a:p>
            <a:endParaRPr lang="en-AU" dirty="0"/>
          </a:p>
          <a:p>
            <a:r>
              <a:rPr lang="en-AU" dirty="0"/>
              <a:t>Title: </a:t>
            </a:r>
            <a:r>
              <a:rPr lang="en-AU" sz="1200" b="1" kern="1200" baseline="0" dirty="0">
                <a:solidFill>
                  <a:schemeClr val="tx1"/>
                </a:solidFill>
                <a:effectLst/>
                <a:latin typeface="Arial" charset="0"/>
                <a:ea typeface="ＭＳ Ｐゴシック" pitchFamily="34" charset="-128"/>
                <a:cs typeface="+mn-cs"/>
              </a:rPr>
              <a:t>Few projects are cancelled once announced </a:t>
            </a:r>
            <a:br>
              <a:rPr lang="en-AU" sz="1200" b="1" kern="1200" baseline="0" dirty="0">
                <a:solidFill>
                  <a:schemeClr val="tx1"/>
                </a:solidFill>
                <a:effectLst/>
                <a:latin typeface="Arial" charset="0"/>
                <a:ea typeface="ＭＳ Ｐゴシック" pitchFamily="34" charset="-128"/>
                <a:cs typeface="+mn-cs"/>
              </a:rPr>
            </a:br>
            <a:r>
              <a:rPr lang="en-AU" sz="1200" b="0" kern="1200" baseline="0" dirty="0">
                <a:solidFill>
                  <a:schemeClr val="tx1"/>
                </a:solidFill>
                <a:effectLst/>
                <a:latin typeface="Arial" charset="0"/>
                <a:ea typeface="ＭＳ Ｐゴシック" pitchFamily="34" charset="-128"/>
                <a:cs typeface="+mn-cs"/>
              </a:rPr>
              <a:t>Subtitle: </a:t>
            </a:r>
            <a:r>
              <a:rPr lang="en-AU" sz="1200" kern="1200" baseline="0" dirty="0">
                <a:solidFill>
                  <a:schemeClr val="tx1"/>
                </a:solidFill>
                <a:effectLst/>
                <a:latin typeface="Arial" charset="0"/>
                <a:ea typeface="ＭＳ Ｐゴシック" pitchFamily="34" charset="-128"/>
                <a:cs typeface="+mn-cs"/>
              </a:rPr>
              <a:t>Percentage of projects cancelled at each project stage</a:t>
            </a:r>
          </a:p>
          <a:p>
            <a:endParaRPr lang="en-AU" sz="1200" b="1" kern="1200" baseline="0" dirty="0">
              <a:solidFill>
                <a:schemeClr val="tx1"/>
              </a:solidFill>
              <a:effectLst/>
              <a:latin typeface="Arial" charset="0"/>
              <a:ea typeface="ＭＳ Ｐゴシック" pitchFamily="34" charset="-128"/>
              <a:cs typeface="+mn-cs"/>
            </a:endParaRPr>
          </a:p>
          <a:p>
            <a:r>
              <a:rPr lang="en-AU" sz="1200" b="0" kern="1200" baseline="0" dirty="0">
                <a:solidFill>
                  <a:schemeClr val="tx1"/>
                </a:solidFill>
                <a:effectLst/>
                <a:latin typeface="Arial" charset="0"/>
                <a:ea typeface="ＭＳ Ｐゴシック" pitchFamily="34" charset="-128"/>
                <a:cs typeface="+mn-cs"/>
              </a:rPr>
              <a:t>Notes: </a:t>
            </a:r>
            <a:r>
              <a:rPr lang="en-AU" sz="1200" i="1" kern="1200" baseline="0" dirty="0">
                <a:solidFill>
                  <a:schemeClr val="tx1"/>
                </a:solidFill>
                <a:effectLst/>
                <a:latin typeface="Arial" charset="0"/>
                <a:ea typeface="ＭＳ Ｐゴシック" pitchFamily="34" charset="-128"/>
                <a:cs typeface="+mn-cs"/>
              </a:rPr>
              <a:t>Australian transport projects, planned or completed between 2001 and 2015. </a:t>
            </a:r>
            <a:endParaRPr lang="en-AU" sz="1200" b="0" kern="1200" baseline="0" dirty="0">
              <a:solidFill>
                <a:schemeClr val="tx1"/>
              </a:solidFill>
              <a:effectLst/>
              <a:latin typeface="Arial" charset="0"/>
              <a:ea typeface="ＭＳ Ｐゴシック" pitchFamily="34" charset="-128"/>
              <a:cs typeface="+mn-cs"/>
            </a:endParaRPr>
          </a:p>
          <a:p>
            <a:r>
              <a:rPr lang="en-AU" sz="1200" b="0" kern="1200" baseline="0" dirty="0">
                <a:solidFill>
                  <a:schemeClr val="tx1"/>
                </a:solidFill>
                <a:effectLst/>
                <a:latin typeface="Arial" charset="0"/>
                <a:ea typeface="ＭＳ Ｐゴシック" pitchFamily="34" charset="-128"/>
                <a:cs typeface="+mn-cs"/>
              </a:rPr>
              <a:t>Sources: </a:t>
            </a:r>
            <a:r>
              <a:rPr lang="en-US" sz="1200" dirty="0"/>
              <a:t>Deloitte Investment Monitor dataset; </a:t>
            </a:r>
            <a:r>
              <a:rPr lang="en-AU" sz="1200" dirty="0"/>
              <a:t>Grattan analysis.</a:t>
            </a:r>
            <a:endParaRPr lang="en-US" sz="1200" dirty="0"/>
          </a:p>
          <a:p>
            <a:endParaRPr lang="en-AU" sz="1200" b="0" kern="1200" baseline="0" dirty="0">
              <a:solidFill>
                <a:schemeClr val="tx1"/>
              </a:solidFill>
              <a:effectLst/>
              <a:latin typeface="Arial" charset="0"/>
              <a:ea typeface="ＭＳ Ｐゴシック" pitchFamily="34" charset="-128"/>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AU" i="0" dirty="0"/>
              <a:t>Analysis</a:t>
            </a:r>
            <a:r>
              <a:rPr lang="en-AU" i="0" baseline="0" dirty="0"/>
              <a:t> in C:\Users\ldanks\Dropbox (Grattan Institute)\Transport Program\Project - Project-level Study\Analysis\Spreadsheets\IM Results\Survival analysis</a:t>
            </a:r>
            <a:endParaRPr lang="en-AU" sz="1200" b="0" kern="1200" baseline="0" dirty="0">
              <a:solidFill>
                <a:schemeClr val="tx1"/>
              </a:solidFill>
              <a:effectLst/>
              <a:latin typeface="Arial" charset="0"/>
              <a:ea typeface="ＭＳ Ｐゴシック" pitchFamily="34" charset="-128"/>
              <a:cs typeface="+mn-cs"/>
            </a:endParaRPr>
          </a:p>
        </p:txBody>
      </p:sp>
      <p:sp>
        <p:nvSpPr>
          <p:cNvPr id="4" name="Slide Number Placeholder 3"/>
          <p:cNvSpPr>
            <a:spLocks noGrp="1"/>
          </p:cNvSpPr>
          <p:nvPr>
            <p:ph type="sldNum" sz="quarter" idx="10"/>
          </p:nvPr>
        </p:nvSpPr>
        <p:spPr/>
        <p:txBody>
          <a:bodyPr/>
          <a:lstStyle/>
          <a:p>
            <a:fld id="{EE67FFEB-41A8-4E33-A442-87C345D03039}" type="slidenum">
              <a:rPr lang="en-US" smtClean="0"/>
              <a:pPr/>
              <a:t>11</a:t>
            </a:fld>
            <a:endParaRPr lang="en-US"/>
          </a:p>
        </p:txBody>
      </p:sp>
    </p:spTree>
    <p:extLst>
      <p:ext uri="{BB962C8B-B14F-4D97-AF65-F5344CB8AC3E}">
        <p14:creationId xmlns:p14="http://schemas.microsoft.com/office/powerpoint/2010/main" val="1222190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AU" dirty="0">
                <a:latin typeface="Arial"/>
                <a:cs typeface="Arial"/>
              </a:rPr>
              <a:t>This</a:t>
            </a:r>
            <a:r>
              <a:rPr lang="en-AU" baseline="0" dirty="0">
                <a:latin typeface="Arial"/>
                <a:cs typeface="Arial"/>
              </a:rPr>
              <a:t> chart has been reviewed on 21/10/2016.</a:t>
            </a:r>
            <a:endParaRPr lang="en-AU" dirty="0"/>
          </a:p>
          <a:p>
            <a:endParaRPr lang="en-AU" dirty="0"/>
          </a:p>
          <a:p>
            <a:r>
              <a:rPr lang="en-AU" dirty="0"/>
              <a:t>Title:</a:t>
            </a:r>
            <a:r>
              <a:rPr lang="en-AU" baseline="0" dirty="0"/>
              <a:t> </a:t>
            </a:r>
            <a:r>
              <a:rPr lang="en-AU" sz="1200" b="0" i="0" kern="1200" baseline="0" dirty="0">
                <a:solidFill>
                  <a:schemeClr val="tx1"/>
                </a:solidFill>
                <a:effectLst/>
                <a:latin typeface="Arial" charset="0"/>
                <a:ea typeface="ＭＳ Ｐゴシック" pitchFamily="34" charset="-128"/>
                <a:cs typeface="+mn-cs"/>
              </a:rPr>
              <a:t>Experts systematically underestimate the likelihood of cost overruns</a:t>
            </a:r>
          </a:p>
          <a:p>
            <a:r>
              <a:rPr lang="en-AU" sz="1200" b="0" i="0" kern="1200" baseline="0" dirty="0">
                <a:solidFill>
                  <a:schemeClr val="tx1"/>
                </a:solidFill>
                <a:effectLst/>
                <a:latin typeface="Arial" charset="0"/>
                <a:ea typeface="ＭＳ Ｐゴシック" pitchFamily="34" charset="-128"/>
                <a:cs typeface="+mn-cs"/>
              </a:rPr>
              <a:t>Subtitle: </a:t>
            </a:r>
            <a:r>
              <a:rPr lang="en-AU" sz="1200" i="1" kern="1200" baseline="0" dirty="0">
                <a:solidFill>
                  <a:schemeClr val="tx1"/>
                </a:solidFill>
                <a:effectLst/>
                <a:latin typeface="Arial" charset="0"/>
                <a:ea typeface="ＭＳ Ｐゴシック" pitchFamily="34" charset="-128"/>
                <a:cs typeface="+mn-cs"/>
              </a:rPr>
              <a:t>Assumed and observed probability distributions of cost overruns, per cent</a:t>
            </a:r>
          </a:p>
          <a:p>
            <a:endParaRPr lang="en-AU" sz="1200" b="0" i="1" kern="1200" baseline="0" dirty="0">
              <a:solidFill>
                <a:schemeClr val="tx1"/>
              </a:solidFill>
              <a:effectLst/>
              <a:latin typeface="Arial" charset="0"/>
              <a:ea typeface="ＭＳ Ｐゴシック" pitchFamily="34" charset="-128"/>
              <a:cs typeface="+mn-cs"/>
            </a:endParaRPr>
          </a:p>
          <a:p>
            <a:r>
              <a:rPr lang="en-AU" sz="1200" b="0" i="1" kern="1200" baseline="0" dirty="0">
                <a:solidFill>
                  <a:schemeClr val="tx1"/>
                </a:solidFill>
                <a:effectLst/>
                <a:latin typeface="Arial" charset="0"/>
                <a:ea typeface="ＭＳ Ｐゴシック" pitchFamily="34" charset="-128"/>
                <a:cs typeface="+mn-cs"/>
              </a:rPr>
              <a:t>Notes: The assumed prevalence of cost overruns is inferred from the common representation of cost risk as symmetrically distributed in cost estimation guidance, and the assumption that budget costs are P75 – P90 costs, which implies that no more than 25% of projects being expected to experience cost overruns. </a:t>
            </a:r>
          </a:p>
          <a:p>
            <a:r>
              <a:rPr lang="en-AU" sz="1200" b="0" i="1" kern="1200" baseline="0" dirty="0">
                <a:solidFill>
                  <a:schemeClr val="tx1"/>
                </a:solidFill>
                <a:effectLst/>
                <a:latin typeface="Arial" charset="0"/>
                <a:ea typeface="ＭＳ Ｐゴシック" pitchFamily="34" charset="-128"/>
                <a:cs typeface="+mn-cs"/>
              </a:rPr>
              <a:t>Sources: Australian risk management guidelines referenced in appendix XX, and Deloitte Investment Monitor, Grattan analysis</a:t>
            </a:r>
          </a:p>
          <a:p>
            <a:endParaRPr lang="en-AU" sz="1200" b="0" i="1" kern="1200" baseline="0" dirty="0">
              <a:solidFill>
                <a:schemeClr val="tx1"/>
              </a:solidFill>
              <a:effectLst/>
              <a:latin typeface="Arial" charset="0"/>
              <a:ea typeface="ＭＳ Ｐゴシック" pitchFamily="34" charset="-128"/>
              <a:cs typeface="+mn-cs"/>
            </a:endParaRPr>
          </a:p>
          <a:p>
            <a:pPr defTabSz="914107">
              <a:defRPr/>
            </a:pPr>
            <a:r>
              <a:rPr lang="en-AU" i="0" dirty="0"/>
              <a:t>Analysis</a:t>
            </a:r>
            <a:r>
              <a:rPr lang="en-AU" i="0" baseline="0" dirty="0"/>
              <a:t> in C:\Users\ldanks\Dropbox (Grattan Institute)\Transport Program\Project - Project-level Study\Analysis\Spreadsheets\IM Results\Summary statistics</a:t>
            </a:r>
          </a:p>
          <a:p>
            <a:pPr defTabSz="915259">
              <a:defRPr/>
            </a:pPr>
            <a:endParaRPr lang="en-US" dirty="0">
              <a:latin typeface="Arial"/>
              <a:cs typeface="Arial"/>
            </a:endParaRPr>
          </a:p>
          <a:p>
            <a:endParaRPr lang="en-AU" sz="1200" b="0" i="1" kern="1200" baseline="0" dirty="0">
              <a:solidFill>
                <a:schemeClr val="tx1"/>
              </a:solidFill>
              <a:effectLst/>
              <a:latin typeface="Arial" charset="0"/>
              <a:ea typeface="ＭＳ Ｐゴシック" pitchFamily="34" charset="-128"/>
              <a:cs typeface="+mn-cs"/>
            </a:endParaRPr>
          </a:p>
          <a:p>
            <a:endParaRPr lang="en-AU" sz="1200" b="0" i="1" kern="1200" baseline="0" dirty="0">
              <a:solidFill>
                <a:schemeClr val="tx1"/>
              </a:solidFill>
              <a:effectLst/>
              <a:latin typeface="Arial" charset="0"/>
              <a:ea typeface="ＭＳ Ｐゴシック" pitchFamily="34" charset="-128"/>
              <a:cs typeface="+mn-cs"/>
            </a:endParaRPr>
          </a:p>
          <a:p>
            <a:endParaRPr lang="en-AU" b="0" i="0" dirty="0"/>
          </a:p>
        </p:txBody>
      </p:sp>
      <p:sp>
        <p:nvSpPr>
          <p:cNvPr id="4" name="Slide Number Placeholder 3"/>
          <p:cNvSpPr>
            <a:spLocks noGrp="1"/>
          </p:cNvSpPr>
          <p:nvPr>
            <p:ph type="sldNum" sz="quarter" idx="10"/>
          </p:nvPr>
        </p:nvSpPr>
        <p:spPr/>
        <p:txBody>
          <a:bodyPr/>
          <a:lstStyle/>
          <a:p>
            <a:fld id="{EE67FFEB-41A8-4E33-A442-87C345D03039}" type="slidenum">
              <a:rPr lang="en-US" smtClean="0"/>
              <a:pPr/>
              <a:t>12</a:t>
            </a:fld>
            <a:endParaRPr lang="en-US"/>
          </a:p>
        </p:txBody>
      </p:sp>
    </p:spTree>
    <p:extLst>
      <p:ext uri="{BB962C8B-B14F-4D97-AF65-F5344CB8AC3E}">
        <p14:creationId xmlns:p14="http://schemas.microsoft.com/office/powerpoint/2010/main" val="2347501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AU" dirty="0">
                <a:latin typeface="Arial"/>
                <a:cs typeface="Arial"/>
              </a:rPr>
              <a:t>This</a:t>
            </a:r>
            <a:r>
              <a:rPr lang="en-AU" baseline="0" dirty="0">
                <a:latin typeface="Arial"/>
                <a:cs typeface="Arial"/>
              </a:rPr>
              <a:t> chart has been reviewed on 21/10/2016.</a:t>
            </a:r>
            <a:endParaRPr lang="en-AU" dirty="0">
              <a:latin typeface="Arial"/>
              <a:cs typeface="Arial"/>
            </a:endParaRPr>
          </a:p>
          <a:p>
            <a:endParaRPr lang="en-AU" dirty="0"/>
          </a:p>
          <a:p>
            <a:r>
              <a:rPr lang="en-AU" dirty="0"/>
              <a:t>Title: </a:t>
            </a:r>
            <a:r>
              <a:rPr lang="en-AU" sz="1200" b="1" kern="1200" baseline="0" dirty="0">
                <a:solidFill>
                  <a:schemeClr val="tx1"/>
                </a:solidFill>
                <a:effectLst/>
                <a:latin typeface="Arial" charset="0"/>
                <a:ea typeface="ＭＳ Ｐゴシック" pitchFamily="34" charset="-128"/>
                <a:cs typeface="+mn-cs"/>
              </a:rPr>
              <a:t>Cost overruns are more common and larger on average among big projects </a:t>
            </a:r>
          </a:p>
          <a:p>
            <a:r>
              <a:rPr lang="en-AU" sz="1200" b="0" kern="1200" baseline="0" dirty="0">
                <a:solidFill>
                  <a:schemeClr val="tx1"/>
                </a:solidFill>
                <a:effectLst/>
                <a:latin typeface="Arial" charset="0"/>
                <a:ea typeface="ＭＳ Ｐゴシック" pitchFamily="34" charset="-128"/>
                <a:cs typeface="+mn-cs"/>
              </a:rPr>
              <a:t>Subtitle: </a:t>
            </a:r>
            <a:r>
              <a:rPr lang="en-AU" sz="1200" kern="1200" baseline="0" dirty="0">
                <a:solidFill>
                  <a:schemeClr val="tx1"/>
                </a:solidFill>
                <a:effectLst/>
                <a:latin typeface="Arial" charset="0"/>
                <a:ea typeface="ＭＳ Ｐゴシック" pitchFamily="34" charset="-128"/>
                <a:cs typeface="+mn-cs"/>
              </a:rPr>
              <a:t>Prevalence and average magnitude of cost overruns as a percentage of initial project costs by project size, per cent</a:t>
            </a:r>
          </a:p>
          <a:p>
            <a:endParaRPr lang="en-AU" sz="1200" b="0" kern="1200" baseline="0" dirty="0">
              <a:solidFill>
                <a:schemeClr val="tx1"/>
              </a:solidFill>
              <a:effectLst/>
              <a:latin typeface="Arial" charset="0"/>
              <a:ea typeface="ＭＳ Ｐゴシック" pitchFamily="34" charset="-128"/>
              <a:cs typeface="+mn-cs"/>
            </a:endParaRPr>
          </a:p>
          <a:p>
            <a:r>
              <a:rPr lang="en-AU" sz="1200" b="0" kern="1200" baseline="0" dirty="0">
                <a:solidFill>
                  <a:schemeClr val="tx1"/>
                </a:solidFill>
                <a:effectLst/>
                <a:latin typeface="Arial" charset="0"/>
                <a:ea typeface="ＭＳ Ｐゴシック" pitchFamily="34" charset="-128"/>
                <a:cs typeface="+mn-cs"/>
              </a:rPr>
              <a:t>Notes: </a:t>
            </a:r>
            <a:r>
              <a:rPr lang="en-AU" sz="1200" i="1" kern="1200" baseline="0" dirty="0">
                <a:solidFill>
                  <a:schemeClr val="tx1"/>
                </a:solidFill>
                <a:effectLst/>
                <a:latin typeface="Arial" charset="0"/>
                <a:ea typeface="ＭＳ Ｐゴシック" pitchFamily="34" charset="-128"/>
                <a:cs typeface="+mn-cs"/>
              </a:rPr>
              <a:t>Australian transport projects completed between 2001 and 2015. Project size is defined by project value at the commencement of construction. </a:t>
            </a:r>
          </a:p>
          <a:p>
            <a:r>
              <a:rPr lang="en-AU" sz="1200" i="0" kern="1200" baseline="0" dirty="0">
                <a:solidFill>
                  <a:schemeClr val="tx1"/>
                </a:solidFill>
                <a:effectLst/>
                <a:latin typeface="Arial" charset="0"/>
                <a:ea typeface="ＭＳ Ｐゴシック" pitchFamily="34" charset="-128"/>
                <a:cs typeface="+mn-cs"/>
              </a:rPr>
              <a:t>Source:</a:t>
            </a:r>
            <a:r>
              <a:rPr lang="en-AU" sz="1200" i="1" kern="1200" baseline="0" dirty="0">
                <a:solidFill>
                  <a:schemeClr val="tx1"/>
                </a:solidFill>
                <a:effectLst/>
                <a:latin typeface="Arial" charset="0"/>
                <a:ea typeface="ＭＳ Ｐゴシック" pitchFamily="34" charset="-128"/>
                <a:cs typeface="+mn-cs"/>
              </a:rPr>
              <a:t> Deloitte Investment Monitor; Grattan analysis</a:t>
            </a:r>
          </a:p>
          <a:p>
            <a:endParaRPr lang="en-AU" sz="1200" i="1" kern="1200" baseline="0" dirty="0">
              <a:solidFill>
                <a:schemeClr val="tx1"/>
              </a:solidFill>
              <a:effectLst/>
              <a:latin typeface="Arial" charset="0"/>
              <a:ea typeface="ＭＳ Ｐゴシック" pitchFamily="34" charset="-128"/>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AU" i="0" dirty="0"/>
              <a:t>Analysis</a:t>
            </a:r>
            <a:r>
              <a:rPr lang="en-AU" i="0" baseline="0" dirty="0"/>
              <a:t> in C:\Users\ldanks\Dropbox (Grattan Institute)\Transport Program\Project - Project-level Study\Analysis\Spreadsheets\IM Results\Overall cost overruns</a:t>
            </a:r>
          </a:p>
          <a:p>
            <a:endParaRPr lang="en-AU" sz="1200" kern="1200" baseline="0" dirty="0">
              <a:solidFill>
                <a:schemeClr val="tx1"/>
              </a:solidFill>
              <a:effectLst/>
              <a:latin typeface="Arial" charset="0"/>
              <a:ea typeface="ＭＳ Ｐゴシック" pitchFamily="34" charset="-128"/>
              <a:cs typeface="+mn-cs"/>
            </a:endParaRPr>
          </a:p>
        </p:txBody>
      </p:sp>
      <p:sp>
        <p:nvSpPr>
          <p:cNvPr id="4" name="Slide Number Placeholder 3"/>
          <p:cNvSpPr>
            <a:spLocks noGrp="1"/>
          </p:cNvSpPr>
          <p:nvPr>
            <p:ph type="sldNum" sz="quarter" idx="10"/>
          </p:nvPr>
        </p:nvSpPr>
        <p:spPr/>
        <p:txBody>
          <a:bodyPr/>
          <a:lstStyle/>
          <a:p>
            <a:fld id="{EE67FFEB-41A8-4E33-A442-87C345D03039}" type="slidenum">
              <a:rPr lang="en-US" smtClean="0"/>
              <a:pPr/>
              <a:t>13</a:t>
            </a:fld>
            <a:endParaRPr lang="en-US"/>
          </a:p>
        </p:txBody>
      </p:sp>
    </p:spTree>
    <p:extLst>
      <p:ext uri="{BB962C8B-B14F-4D97-AF65-F5344CB8AC3E}">
        <p14:creationId xmlns:p14="http://schemas.microsoft.com/office/powerpoint/2010/main" val="38951426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AU" dirty="0">
                <a:latin typeface="Arial"/>
                <a:cs typeface="Arial"/>
              </a:rPr>
              <a:t>This</a:t>
            </a:r>
            <a:r>
              <a:rPr lang="en-AU" baseline="0" dirty="0">
                <a:latin typeface="Arial"/>
                <a:cs typeface="Arial"/>
              </a:rPr>
              <a:t> chart has been reviewed on 21/10/2016.</a:t>
            </a:r>
            <a:endParaRPr lang="en-AU" dirty="0">
              <a:latin typeface="Arial"/>
              <a:cs typeface="Arial"/>
            </a:endParaRPr>
          </a:p>
          <a:p>
            <a:pPr defTabSz="915259">
              <a:defRPr/>
            </a:pPr>
            <a:endParaRPr lang="en-AU" dirty="0">
              <a:latin typeface="Arial"/>
              <a:cs typeface="Arial"/>
            </a:endParaRPr>
          </a:p>
          <a:p>
            <a:pPr defTabSz="915259">
              <a:defRPr/>
            </a:pPr>
            <a:r>
              <a:rPr lang="en-AU" dirty="0">
                <a:latin typeface="Arial"/>
                <a:cs typeface="Arial"/>
              </a:rPr>
              <a:t>Title: Both road and rail</a:t>
            </a:r>
            <a:r>
              <a:rPr lang="en-AU" baseline="0" dirty="0">
                <a:latin typeface="Arial"/>
                <a:cs typeface="Arial"/>
              </a:rPr>
              <a:t> projects suffer from cost overruns, but at different stages</a:t>
            </a:r>
          </a:p>
          <a:p>
            <a:pPr defTabSz="915259">
              <a:defRPr/>
            </a:pPr>
            <a:r>
              <a:rPr lang="en-AU" sz="1200" kern="1200" baseline="0" dirty="0">
                <a:solidFill>
                  <a:schemeClr val="tx1"/>
                </a:solidFill>
                <a:effectLst/>
                <a:latin typeface="Arial" charset="0"/>
                <a:ea typeface="ＭＳ Ｐゴシック" pitchFamily="34" charset="-128"/>
                <a:cs typeface="+mn-cs"/>
              </a:rPr>
              <a:t>Subtitle: Average magnitude of cost overruns on Australian transport infrastructure projects completed between 2000 – 2015 by project mode</a:t>
            </a:r>
            <a:endParaRPr lang="en-US" dirty="0">
              <a:latin typeface="Arial"/>
              <a:cs typeface="Arial"/>
            </a:endParaRPr>
          </a:p>
          <a:p>
            <a:r>
              <a:rPr lang="en-AU" sz="1200" i="1" kern="1200" baseline="0" dirty="0">
                <a:solidFill>
                  <a:schemeClr val="tx1"/>
                </a:solidFill>
                <a:effectLst/>
                <a:latin typeface="Arial" charset="0"/>
                <a:ea typeface="ＭＳ Ｐゴシック" pitchFamily="34" charset="-128"/>
                <a:cs typeface="+mn-cs"/>
              </a:rPr>
              <a:t>Notes:  Australian transport projects completed between 2001 and 2015. </a:t>
            </a:r>
          </a:p>
          <a:p>
            <a:r>
              <a:rPr lang="en-AU" sz="1200" i="1" kern="1200" baseline="0" dirty="0">
                <a:solidFill>
                  <a:schemeClr val="tx1"/>
                </a:solidFill>
                <a:effectLst/>
                <a:latin typeface="Arial" charset="0"/>
                <a:ea typeface="ＭＳ Ｐゴシック" pitchFamily="34" charset="-128"/>
                <a:cs typeface="+mn-cs"/>
              </a:rPr>
              <a:t>Source: </a:t>
            </a:r>
            <a:r>
              <a:rPr lang="en-US" sz="1200" dirty="0"/>
              <a:t>Deloitte Investment Monitor dataset; </a:t>
            </a:r>
            <a:r>
              <a:rPr lang="en-AU" sz="1200" dirty="0"/>
              <a:t>Grattan analysis.</a:t>
            </a:r>
            <a:endParaRPr lang="en-US" sz="1200" dirty="0"/>
          </a:p>
          <a:p>
            <a:pPr defTabSz="915259">
              <a:defRPr/>
            </a:pPr>
            <a:endParaRPr lang="en-AU" baseline="0" dirty="0"/>
          </a:p>
          <a:p>
            <a:pPr defTabSz="914107">
              <a:defRPr/>
            </a:pPr>
            <a:r>
              <a:rPr lang="en-AU" i="0" dirty="0"/>
              <a:t>Analysis</a:t>
            </a:r>
            <a:r>
              <a:rPr lang="en-AU" i="0" baseline="0" dirty="0"/>
              <a:t> in C:\Users\ldanks\Dropbox (Grattan Institute)\Transport Program\Project - Project-level Study\Analysis\Spreadsheets\Results\Overall cost overruns</a:t>
            </a:r>
          </a:p>
          <a:p>
            <a:endParaRPr lang="en-AU" dirty="0"/>
          </a:p>
        </p:txBody>
      </p:sp>
      <p:sp>
        <p:nvSpPr>
          <p:cNvPr id="4" name="Slide Number Placeholder 3"/>
          <p:cNvSpPr>
            <a:spLocks noGrp="1"/>
          </p:cNvSpPr>
          <p:nvPr>
            <p:ph type="sldNum" sz="quarter" idx="10"/>
          </p:nvPr>
        </p:nvSpPr>
        <p:spPr/>
        <p:txBody>
          <a:bodyPr/>
          <a:lstStyle/>
          <a:p>
            <a:fld id="{EE67FFEB-41A8-4E33-A442-87C345D03039}" type="slidenum">
              <a:rPr lang="en-US" smtClean="0"/>
              <a:pPr/>
              <a:t>14</a:t>
            </a:fld>
            <a:endParaRPr lang="en-US"/>
          </a:p>
        </p:txBody>
      </p:sp>
    </p:spTree>
    <p:extLst>
      <p:ext uri="{BB962C8B-B14F-4D97-AF65-F5344CB8AC3E}">
        <p14:creationId xmlns:p14="http://schemas.microsoft.com/office/powerpoint/2010/main" val="2876276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AU" dirty="0">
                <a:latin typeface="Arial"/>
                <a:cs typeface="Arial"/>
              </a:rPr>
              <a:t>This</a:t>
            </a:r>
            <a:r>
              <a:rPr lang="en-AU" baseline="0" dirty="0">
                <a:latin typeface="Arial"/>
                <a:cs typeface="Arial"/>
              </a:rPr>
              <a:t> chart has been reviewed on 21/10/2016.</a:t>
            </a:r>
            <a:endParaRPr lang="en-AU" dirty="0">
              <a:latin typeface="Arial"/>
              <a:cs typeface="Arial"/>
            </a:endParaRPr>
          </a:p>
          <a:p>
            <a:pPr defTabSz="915259">
              <a:defRPr/>
            </a:pPr>
            <a:endParaRPr lang="en-AU" dirty="0">
              <a:latin typeface="Arial"/>
              <a:cs typeface="Arial"/>
            </a:endParaRPr>
          </a:p>
          <a:p>
            <a:pPr defTabSz="915259">
              <a:defRPr/>
            </a:pPr>
            <a:r>
              <a:rPr lang="en-AU" dirty="0">
                <a:latin typeface="Arial"/>
                <a:cs typeface="Arial"/>
              </a:rPr>
              <a:t>Title: </a:t>
            </a:r>
            <a:r>
              <a:rPr lang="en-AU" sz="1200" b="0" kern="1200" baseline="0" dirty="0">
                <a:solidFill>
                  <a:schemeClr val="tx1"/>
                </a:solidFill>
                <a:effectLst/>
                <a:latin typeface="Arial" charset="0"/>
                <a:ea typeface="ＭＳ Ｐゴシック" pitchFamily="34" charset="-128"/>
                <a:cs typeface="+mn-cs"/>
              </a:rPr>
              <a:t>Australia’s various guidelines on risk measurement do not recommend any approach consistently.</a:t>
            </a:r>
          </a:p>
          <a:p>
            <a:pPr defTabSz="915259">
              <a:defRPr/>
            </a:pPr>
            <a:r>
              <a:rPr lang="en-AU" sz="1200" kern="1200" baseline="0" dirty="0">
                <a:solidFill>
                  <a:schemeClr val="tx1"/>
                </a:solidFill>
                <a:effectLst/>
                <a:latin typeface="Arial" charset="0"/>
                <a:ea typeface="ＭＳ Ｐゴシック" pitchFamily="34" charset="-128"/>
                <a:cs typeface="+mn-cs"/>
              </a:rPr>
              <a:t>Subtitle: Proportion of guidelines on quantitative risk assessment on transport infrastructure projects that recommend the use of each key risk assessment tool, per cent</a:t>
            </a:r>
            <a:endParaRPr lang="en-US" dirty="0">
              <a:latin typeface="Arial"/>
              <a:cs typeface="Arial"/>
            </a:endParaRPr>
          </a:p>
          <a:p>
            <a:endParaRPr lang="en-AU" sz="1200" i="1" kern="1200" baseline="0" dirty="0">
              <a:solidFill>
                <a:schemeClr val="tx1"/>
              </a:solidFill>
              <a:effectLst/>
              <a:latin typeface="Arial" charset="0"/>
              <a:ea typeface="ＭＳ Ｐゴシック" pitchFamily="34" charset="-128"/>
              <a:cs typeface="+mn-cs"/>
            </a:endParaRPr>
          </a:p>
          <a:p>
            <a:r>
              <a:rPr lang="en-AU" sz="1200" b="0" i="1" kern="1200" baseline="0" dirty="0">
                <a:solidFill>
                  <a:schemeClr val="tx1"/>
                </a:solidFill>
                <a:effectLst/>
                <a:latin typeface="Arial" charset="0"/>
                <a:ea typeface="ＭＳ Ｐゴシック" pitchFamily="34" charset="-128"/>
                <a:cs typeface="+mn-cs"/>
              </a:rPr>
              <a:t>Sources: Australian risk management guidelines referenced in appendix XX, and Deloitte Investment Monitor, Grattan analysis</a:t>
            </a:r>
          </a:p>
          <a:p>
            <a:pPr defTabSz="915259">
              <a:defRPr/>
            </a:pPr>
            <a:endParaRPr lang="en-AU" dirty="0"/>
          </a:p>
          <a:p>
            <a:pPr defTabSz="915259">
              <a:defRPr/>
            </a:pPr>
            <a:r>
              <a:rPr lang="en-AU" dirty="0"/>
              <a:t>Analysis</a:t>
            </a:r>
            <a:r>
              <a:rPr lang="en-AU" baseline="0" dirty="0"/>
              <a:t> in C:\Users\ldanks\Dropbox (Grattan Institute)\Transport Program\Project - Project-level Study\Analysis\Spreadsheets\Project appraisal process analysis\Project appraisal process</a:t>
            </a:r>
            <a:endParaRPr lang="en-US" dirty="0">
              <a:latin typeface="Arial"/>
              <a:cs typeface="Arial"/>
            </a:endParaRPr>
          </a:p>
        </p:txBody>
      </p:sp>
      <p:sp>
        <p:nvSpPr>
          <p:cNvPr id="4" name="Slide Number Placeholder 3"/>
          <p:cNvSpPr>
            <a:spLocks noGrp="1"/>
          </p:cNvSpPr>
          <p:nvPr>
            <p:ph type="sldNum" sz="quarter" idx="10"/>
          </p:nvPr>
        </p:nvSpPr>
        <p:spPr/>
        <p:txBody>
          <a:bodyPr/>
          <a:lstStyle/>
          <a:p>
            <a:fld id="{EE67FFEB-41A8-4E33-A442-87C345D03039}" type="slidenum">
              <a:rPr lang="en-US" smtClean="0"/>
              <a:pPr/>
              <a:t>15</a:t>
            </a:fld>
            <a:endParaRPr lang="en-US"/>
          </a:p>
        </p:txBody>
      </p:sp>
    </p:spTree>
    <p:extLst>
      <p:ext uri="{BB962C8B-B14F-4D97-AF65-F5344CB8AC3E}">
        <p14:creationId xmlns:p14="http://schemas.microsoft.com/office/powerpoint/2010/main" val="13166672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AU" dirty="0">
                <a:latin typeface="Arial"/>
                <a:cs typeface="Arial"/>
              </a:rPr>
              <a:t>This</a:t>
            </a:r>
            <a:r>
              <a:rPr lang="en-AU" baseline="0" dirty="0">
                <a:latin typeface="Arial"/>
                <a:cs typeface="Arial"/>
              </a:rPr>
              <a:t> chart has been reviewed on 21/10/2016.</a:t>
            </a:r>
            <a:endParaRPr lang="en-AU" dirty="0">
              <a:latin typeface="Arial"/>
              <a:cs typeface="Arial"/>
            </a:endParaRPr>
          </a:p>
          <a:p>
            <a:endParaRPr lang="en-AU" dirty="0"/>
          </a:p>
          <a:p>
            <a:r>
              <a:rPr lang="en-AU" dirty="0"/>
              <a:t>Title: </a:t>
            </a:r>
            <a:r>
              <a:rPr lang="en-AU" sz="1200" kern="1200" baseline="0" dirty="0">
                <a:solidFill>
                  <a:schemeClr val="tx1"/>
                </a:solidFill>
                <a:effectLst/>
                <a:latin typeface="Arial" charset="0"/>
                <a:ea typeface="ＭＳ Ｐゴシック" pitchFamily="34" charset="-128"/>
                <a:cs typeface="+mn-cs"/>
              </a:rPr>
              <a:t>Key risk measurement and management concepts</a:t>
            </a:r>
          </a:p>
          <a:p>
            <a:r>
              <a:rPr lang="en-AU" sz="1200" kern="1200" baseline="0" dirty="0">
                <a:solidFill>
                  <a:schemeClr val="tx1"/>
                </a:solidFill>
                <a:effectLst/>
                <a:latin typeface="Arial" charset="0"/>
                <a:ea typeface="ＭＳ Ｐゴシック" pitchFamily="34" charset="-128"/>
                <a:cs typeface="+mn-cs"/>
              </a:rPr>
              <a:t>Subtitle: Illustrative probability distribution of cost outcomes on individual projects, per cent</a:t>
            </a:r>
          </a:p>
          <a:p>
            <a:endParaRPr lang="en-AU" sz="1200" kern="1200" baseline="0" dirty="0">
              <a:solidFill>
                <a:schemeClr val="tx1"/>
              </a:solidFill>
              <a:effectLst/>
              <a:latin typeface="Arial" charset="0"/>
              <a:ea typeface="ＭＳ Ｐゴシック" pitchFamily="34" charset="-128"/>
              <a:cs typeface="+mn-cs"/>
            </a:endParaRPr>
          </a:p>
          <a:p>
            <a:r>
              <a:rPr lang="en-AU" sz="1200" kern="1200" baseline="0" dirty="0">
                <a:solidFill>
                  <a:schemeClr val="tx1"/>
                </a:solidFill>
                <a:effectLst/>
                <a:latin typeface="Arial" charset="0"/>
                <a:ea typeface="ＭＳ Ｐゴシック" pitchFamily="34" charset="-128"/>
                <a:cs typeface="+mn-cs"/>
              </a:rPr>
              <a:t>Notes: </a:t>
            </a:r>
            <a:r>
              <a:rPr lang="en-AU" sz="1200" i="1" kern="1200" baseline="0" dirty="0">
                <a:solidFill>
                  <a:schemeClr val="tx1"/>
                </a:solidFill>
                <a:effectLst/>
                <a:latin typeface="Arial" charset="0"/>
                <a:ea typeface="ＭＳ Ｐゴシック" pitchFamily="34" charset="-128"/>
                <a:cs typeface="+mn-cs"/>
              </a:rPr>
              <a:t>The distribution of cost risks depicted is a stylized representation of the distribution of cost overruns observed in the Investment Monitor; see appendix xx for details. This graph’s illustrative purpose is to graphically present the relative distances between the median, 90</a:t>
            </a:r>
            <a:r>
              <a:rPr lang="en-AU" sz="1200" i="1" kern="1200" baseline="30000" dirty="0">
                <a:solidFill>
                  <a:schemeClr val="tx1"/>
                </a:solidFill>
                <a:effectLst/>
                <a:latin typeface="Arial" charset="0"/>
                <a:ea typeface="ＭＳ Ｐゴシック" pitchFamily="34" charset="-128"/>
                <a:cs typeface="+mn-cs"/>
              </a:rPr>
              <a:t>th</a:t>
            </a:r>
            <a:r>
              <a:rPr lang="en-AU" sz="1200" i="1" kern="1200" baseline="0" dirty="0">
                <a:solidFill>
                  <a:schemeClr val="tx1"/>
                </a:solidFill>
                <a:effectLst/>
                <a:latin typeface="Arial" charset="0"/>
                <a:ea typeface="ＭＳ Ｐゴシック" pitchFamily="34" charset="-128"/>
                <a:cs typeface="+mn-cs"/>
              </a:rPr>
              <a:t> quantile and expected value of cost overruns.</a:t>
            </a:r>
            <a:br>
              <a:rPr lang="en-AU" sz="1200" i="1" kern="1200" baseline="0" dirty="0">
                <a:solidFill>
                  <a:schemeClr val="tx1"/>
                </a:solidFill>
                <a:effectLst/>
                <a:latin typeface="Arial" charset="0"/>
                <a:ea typeface="ＭＳ Ｐゴシック" pitchFamily="34" charset="-128"/>
                <a:cs typeface="+mn-cs"/>
              </a:rPr>
            </a:br>
            <a:endParaRPr lang="en-AU" sz="1200" kern="1200" baseline="0" dirty="0">
              <a:solidFill>
                <a:schemeClr val="tx1"/>
              </a:solidFill>
              <a:effectLst/>
              <a:latin typeface="Arial" charset="0"/>
              <a:ea typeface="ＭＳ Ｐゴシック" pitchFamily="34" charset="-128"/>
              <a:cs typeface="+mn-cs"/>
            </a:endParaRPr>
          </a:p>
          <a:p>
            <a:r>
              <a:rPr lang="en-AU" sz="1200" kern="1200" baseline="0" dirty="0">
                <a:solidFill>
                  <a:schemeClr val="tx1"/>
                </a:solidFill>
                <a:effectLst/>
                <a:latin typeface="Arial" charset="0"/>
                <a:ea typeface="ＭＳ Ｐゴシック" pitchFamily="34" charset="-128"/>
                <a:cs typeface="+mn-cs"/>
              </a:rPr>
              <a:t>Sources: Deloitte Investment Monitor, Grattan analysis</a:t>
            </a:r>
            <a:endParaRPr lang="en-AU" dirty="0"/>
          </a:p>
        </p:txBody>
      </p:sp>
      <p:sp>
        <p:nvSpPr>
          <p:cNvPr id="4" name="Slide Number Placeholder 3"/>
          <p:cNvSpPr>
            <a:spLocks noGrp="1"/>
          </p:cNvSpPr>
          <p:nvPr>
            <p:ph type="sldNum" sz="quarter" idx="10"/>
          </p:nvPr>
        </p:nvSpPr>
        <p:spPr/>
        <p:txBody>
          <a:bodyPr/>
          <a:lstStyle/>
          <a:p>
            <a:fld id="{EE67FFEB-41A8-4E33-A442-87C345D03039}" type="slidenum">
              <a:rPr lang="en-US" smtClean="0"/>
              <a:pPr/>
              <a:t>16</a:t>
            </a:fld>
            <a:endParaRPr lang="en-US"/>
          </a:p>
        </p:txBody>
      </p:sp>
    </p:spTree>
    <p:extLst>
      <p:ext uri="{BB962C8B-B14F-4D97-AF65-F5344CB8AC3E}">
        <p14:creationId xmlns:p14="http://schemas.microsoft.com/office/powerpoint/2010/main" val="27114822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5259">
              <a:defRPr/>
            </a:pPr>
            <a:r>
              <a:rPr lang="en-AU" dirty="0">
                <a:latin typeface="Arial"/>
                <a:cs typeface="Arial"/>
              </a:rPr>
              <a:t>This</a:t>
            </a:r>
            <a:r>
              <a:rPr lang="en-AU" baseline="0" dirty="0">
                <a:latin typeface="Arial"/>
                <a:cs typeface="Arial"/>
              </a:rPr>
              <a:t> chart has been reviewed on 21/10/2016.</a:t>
            </a:r>
            <a:endParaRPr lang="en-AU" dirty="0">
              <a:latin typeface="Arial"/>
              <a:cs typeface="Arial"/>
            </a:endParaRPr>
          </a:p>
          <a:p>
            <a:pPr defTabSz="915259">
              <a:defRPr/>
            </a:pPr>
            <a:endParaRPr lang="en-AU" dirty="0">
              <a:latin typeface="Arial"/>
              <a:cs typeface="Arial"/>
            </a:endParaRPr>
          </a:p>
          <a:p>
            <a:pPr defTabSz="915259">
              <a:defRPr/>
            </a:pPr>
            <a:r>
              <a:rPr lang="en-AU" dirty="0">
                <a:latin typeface="Arial"/>
                <a:cs typeface="Arial"/>
              </a:rPr>
              <a:t>Title: </a:t>
            </a:r>
            <a:r>
              <a:rPr lang="en-AU" sz="1200" b="1" kern="1200" baseline="0" dirty="0">
                <a:solidFill>
                  <a:schemeClr val="tx1"/>
                </a:solidFill>
                <a:effectLst/>
                <a:latin typeface="Arial" charset="0"/>
                <a:ea typeface="ＭＳ Ｐゴシック" pitchFamily="34" charset="-128"/>
                <a:cs typeface="+mn-cs"/>
              </a:rPr>
              <a:t>Small contingencies can achieve a lot when they are managed at the portfolio level</a:t>
            </a:r>
          </a:p>
          <a:p>
            <a:pPr defTabSz="915259">
              <a:defRPr/>
            </a:pPr>
            <a:r>
              <a:rPr lang="en-AU" sz="1200" kern="1200" baseline="0" dirty="0">
                <a:solidFill>
                  <a:schemeClr val="tx1"/>
                </a:solidFill>
                <a:effectLst/>
                <a:latin typeface="Arial" charset="0"/>
                <a:ea typeface="ＭＳ Ｐゴシック" pitchFamily="34" charset="-128"/>
                <a:cs typeface="+mn-cs"/>
              </a:rPr>
              <a:t>Subtitle: Value of the contingencies required to cover the costs of 90% of the cost overruns that occur after a formal budget commitment, under different contingency management schemes</a:t>
            </a:r>
          </a:p>
          <a:p>
            <a:pPr defTabSz="915259">
              <a:defRPr/>
            </a:pPr>
            <a:r>
              <a:rPr lang="en-AU" sz="1200" i="1" kern="1200" baseline="0" dirty="0">
                <a:solidFill>
                  <a:schemeClr val="tx1"/>
                </a:solidFill>
                <a:effectLst/>
                <a:latin typeface="Arial" charset="0"/>
                <a:ea typeface="ＭＳ Ｐゴシック" pitchFamily="34" charset="-128"/>
                <a:cs typeface="+mn-cs"/>
              </a:rPr>
              <a:t>Notes: Australian transport projects completed between 2000 and 2015  </a:t>
            </a:r>
          </a:p>
          <a:p>
            <a:r>
              <a:rPr lang="en-AU" sz="1200" i="1" kern="1200" baseline="0" dirty="0">
                <a:solidFill>
                  <a:schemeClr val="tx1"/>
                </a:solidFill>
                <a:effectLst/>
                <a:latin typeface="Arial" charset="0"/>
                <a:ea typeface="ＭＳ Ｐゴシック" pitchFamily="34" charset="-128"/>
                <a:cs typeface="+mn-cs"/>
              </a:rPr>
              <a:t>Sources: Deloitte Investment Monitor; Grattan analysis</a:t>
            </a:r>
          </a:p>
          <a:p>
            <a:endParaRPr lang="en-AU" baseline="0" dirty="0"/>
          </a:p>
          <a:p>
            <a:pPr defTabSz="914107">
              <a:defRPr/>
            </a:pPr>
            <a:r>
              <a:rPr lang="en-AU" i="0" dirty="0"/>
              <a:t>Analysis</a:t>
            </a:r>
            <a:r>
              <a:rPr lang="en-AU" i="0" baseline="0" dirty="0"/>
              <a:t> in C:\Users\ldanks\Dropbox (Grattan Institute)\Transport Program\Project - Project-level Study\Analysis\Spreadsheets\Results\Summary statistics</a:t>
            </a:r>
          </a:p>
          <a:p>
            <a:endParaRPr lang="en-AU" dirty="0"/>
          </a:p>
        </p:txBody>
      </p:sp>
      <p:sp>
        <p:nvSpPr>
          <p:cNvPr id="4" name="Slide Number Placeholder 3"/>
          <p:cNvSpPr>
            <a:spLocks noGrp="1"/>
          </p:cNvSpPr>
          <p:nvPr>
            <p:ph type="sldNum" sz="quarter" idx="10"/>
          </p:nvPr>
        </p:nvSpPr>
        <p:spPr/>
        <p:txBody>
          <a:bodyPr/>
          <a:lstStyle/>
          <a:p>
            <a:fld id="{EE67FFEB-41A8-4E33-A442-87C345D03039}" type="slidenum">
              <a:rPr lang="en-US" smtClean="0"/>
              <a:pPr/>
              <a:t>17</a:t>
            </a:fld>
            <a:endParaRPr lang="en-US"/>
          </a:p>
        </p:txBody>
      </p:sp>
    </p:spTree>
    <p:extLst>
      <p:ext uri="{BB962C8B-B14F-4D97-AF65-F5344CB8AC3E}">
        <p14:creationId xmlns:p14="http://schemas.microsoft.com/office/powerpoint/2010/main" val="1316667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5259">
              <a:defRPr/>
            </a:pPr>
            <a:r>
              <a:rPr lang="en-AU" dirty="0">
                <a:latin typeface="Arial"/>
                <a:cs typeface="Arial"/>
              </a:rPr>
              <a:t>This</a:t>
            </a:r>
            <a:r>
              <a:rPr lang="en-AU" baseline="0" dirty="0">
                <a:latin typeface="Arial"/>
                <a:cs typeface="Arial"/>
              </a:rPr>
              <a:t> chart has been reviewed on 21/10/2016.</a:t>
            </a:r>
            <a:endParaRPr lang="en-AU" dirty="0">
              <a:latin typeface="Arial"/>
              <a:cs typeface="Arial"/>
            </a:endParaRPr>
          </a:p>
          <a:p>
            <a:pPr defTabSz="915259">
              <a:defRPr/>
            </a:pPr>
            <a:endParaRPr lang="en-AU" dirty="0">
              <a:latin typeface="Arial"/>
              <a:cs typeface="Arial"/>
            </a:endParaRPr>
          </a:p>
          <a:p>
            <a:pPr defTabSz="915259">
              <a:defRPr/>
            </a:pPr>
            <a:r>
              <a:rPr lang="en-AU" dirty="0">
                <a:latin typeface="Arial"/>
                <a:cs typeface="Arial"/>
              </a:rPr>
              <a:t>Title: </a:t>
            </a:r>
            <a:r>
              <a:rPr lang="en-AU" sz="1200" b="1" kern="1200" baseline="0" dirty="0">
                <a:solidFill>
                  <a:schemeClr val="tx1"/>
                </a:solidFill>
                <a:effectLst/>
                <a:latin typeface="Arial" charset="0"/>
                <a:ea typeface="ＭＳ Ｐゴシック" pitchFamily="34" charset="-128"/>
                <a:cs typeface="+mn-cs"/>
              </a:rPr>
              <a:t> Large cost overruns are uncommon, but expensive</a:t>
            </a:r>
            <a:br>
              <a:rPr lang="en-AU" sz="1200" b="1" kern="1200" baseline="0" dirty="0">
                <a:solidFill>
                  <a:schemeClr val="tx1"/>
                </a:solidFill>
                <a:effectLst/>
                <a:latin typeface="Arial" charset="0"/>
                <a:ea typeface="ＭＳ Ｐゴシック" pitchFamily="34" charset="-128"/>
                <a:cs typeface="+mn-cs"/>
              </a:rPr>
            </a:br>
            <a:r>
              <a:rPr lang="en-AU" sz="1200" kern="1200" baseline="0" dirty="0">
                <a:solidFill>
                  <a:schemeClr val="tx1"/>
                </a:solidFill>
                <a:effectLst/>
                <a:latin typeface="Arial" charset="0"/>
                <a:ea typeface="ＭＳ Ｐゴシック" pitchFamily="34" charset="-128"/>
                <a:cs typeface="+mn-cs"/>
              </a:rPr>
              <a:t>Subtitle:  per cent</a:t>
            </a:r>
          </a:p>
          <a:p>
            <a:endParaRPr lang="en-AU" sz="1200" i="0" kern="1200" baseline="0" dirty="0">
              <a:solidFill>
                <a:schemeClr val="tx1"/>
              </a:solidFill>
              <a:effectLst/>
              <a:latin typeface="Arial" charset="0"/>
              <a:ea typeface="ＭＳ Ｐゴシック" pitchFamily="34" charset="-128"/>
              <a:cs typeface="+mn-cs"/>
            </a:endParaRPr>
          </a:p>
          <a:p>
            <a:r>
              <a:rPr lang="en-AU" sz="1200" i="1" kern="1200" baseline="0" dirty="0">
                <a:solidFill>
                  <a:schemeClr val="tx1"/>
                </a:solidFill>
                <a:effectLst/>
                <a:latin typeface="Arial" charset="0"/>
                <a:ea typeface="ＭＳ Ｐゴシック" pitchFamily="34" charset="-128"/>
                <a:cs typeface="+mn-cs"/>
              </a:rPr>
              <a:t>Notes:</a:t>
            </a:r>
            <a:r>
              <a:rPr lang="en-AU" sz="1200" kern="1200" baseline="0" dirty="0">
                <a:solidFill>
                  <a:schemeClr val="tx1"/>
                </a:solidFill>
                <a:effectLst/>
                <a:latin typeface="Arial" charset="0"/>
                <a:ea typeface="ＭＳ Ｐゴシック" pitchFamily="34" charset="-128"/>
                <a:cs typeface="+mn-cs"/>
              </a:rPr>
              <a:t> </a:t>
            </a:r>
            <a:r>
              <a:rPr lang="en-AU" sz="1200" i="1" kern="1200" baseline="0" dirty="0">
                <a:solidFill>
                  <a:schemeClr val="tx1"/>
                </a:solidFill>
                <a:effectLst/>
                <a:latin typeface="Arial" charset="0"/>
                <a:ea typeface="ＭＳ Ｐゴシック" pitchFamily="34" charset="-128"/>
                <a:cs typeface="+mn-cs"/>
              </a:rPr>
              <a:t>Australian transport projects completed between 2001 and 2015</a:t>
            </a:r>
            <a:br>
              <a:rPr lang="en-AU" sz="1200" i="1" kern="1200" baseline="0" dirty="0">
                <a:solidFill>
                  <a:schemeClr val="tx1"/>
                </a:solidFill>
                <a:effectLst/>
                <a:latin typeface="Arial" charset="0"/>
                <a:ea typeface="ＭＳ Ｐゴシック" pitchFamily="34" charset="-128"/>
                <a:cs typeface="+mn-cs"/>
              </a:rPr>
            </a:br>
            <a:r>
              <a:rPr lang="en-AU" sz="1200" i="1" kern="1200" baseline="0" dirty="0">
                <a:solidFill>
                  <a:schemeClr val="tx1"/>
                </a:solidFill>
                <a:effectLst/>
                <a:latin typeface="Arial" charset="0"/>
                <a:ea typeface="ＭＳ Ｐゴシック" pitchFamily="34" charset="-128"/>
                <a:cs typeface="+mn-cs"/>
              </a:rPr>
              <a:t>Source: Deloitte Investment Monitor, Grattan analysis.</a:t>
            </a:r>
          </a:p>
          <a:p>
            <a:endParaRPr lang="en-AU" baseline="0" dirty="0"/>
          </a:p>
          <a:p>
            <a:pPr defTabSz="914107">
              <a:defRPr/>
            </a:pPr>
            <a:r>
              <a:rPr lang="en-AU" i="0" dirty="0"/>
              <a:t>Analysis</a:t>
            </a:r>
            <a:r>
              <a:rPr lang="en-AU" i="0" baseline="0" dirty="0"/>
              <a:t> in C:\Users\ldanks\Dropbox (Grattan Institute)\Transport Program\Project - Project-level Study\Analysis\Spreadsheets\IM Results\Overall cost overruns</a:t>
            </a:r>
          </a:p>
          <a:p>
            <a:pPr defTabSz="915259">
              <a:defRPr/>
            </a:pPr>
            <a:endParaRPr lang="en-US" dirty="0">
              <a:latin typeface="Arial"/>
              <a:cs typeface="Arial"/>
            </a:endParaRPr>
          </a:p>
        </p:txBody>
      </p:sp>
      <p:sp>
        <p:nvSpPr>
          <p:cNvPr id="4" name="Slide Number Placeholder 3"/>
          <p:cNvSpPr>
            <a:spLocks noGrp="1"/>
          </p:cNvSpPr>
          <p:nvPr>
            <p:ph type="sldNum" sz="quarter" idx="10"/>
          </p:nvPr>
        </p:nvSpPr>
        <p:spPr/>
        <p:txBody>
          <a:bodyPr/>
          <a:lstStyle/>
          <a:p>
            <a:fld id="{EE67FFEB-41A8-4E33-A442-87C345D03039}" type="slidenum">
              <a:rPr lang="en-US" smtClean="0"/>
              <a:pPr/>
              <a:t>2</a:t>
            </a:fld>
            <a:endParaRPr lang="en-US"/>
          </a:p>
        </p:txBody>
      </p:sp>
    </p:spTree>
    <p:extLst>
      <p:ext uri="{BB962C8B-B14F-4D97-AF65-F5344CB8AC3E}">
        <p14:creationId xmlns:p14="http://schemas.microsoft.com/office/powerpoint/2010/main" val="1316667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5259">
              <a:defRPr/>
            </a:pPr>
            <a:r>
              <a:rPr lang="en-AU" dirty="0">
                <a:latin typeface="Arial"/>
                <a:cs typeface="Arial"/>
              </a:rPr>
              <a:t>This</a:t>
            </a:r>
            <a:r>
              <a:rPr lang="en-AU" baseline="0" dirty="0">
                <a:latin typeface="Arial"/>
                <a:cs typeface="Arial"/>
              </a:rPr>
              <a:t> chart has been reviewed on 21/10/2016.</a:t>
            </a:r>
            <a:endParaRPr lang="en-AU" dirty="0">
              <a:latin typeface="Arial"/>
              <a:cs typeface="Arial"/>
            </a:endParaRPr>
          </a:p>
          <a:p>
            <a:pPr defTabSz="915259">
              <a:defRPr/>
            </a:pPr>
            <a:endParaRPr lang="en-AU" dirty="0">
              <a:latin typeface="Arial"/>
              <a:cs typeface="Arial"/>
            </a:endParaRPr>
          </a:p>
          <a:p>
            <a:pPr defTabSz="915259">
              <a:defRPr/>
            </a:pPr>
            <a:r>
              <a:rPr lang="en-AU" dirty="0">
                <a:latin typeface="Arial"/>
                <a:cs typeface="Arial"/>
              </a:rPr>
              <a:t>Title: This</a:t>
            </a:r>
            <a:r>
              <a:rPr lang="en-AU" baseline="0" dirty="0">
                <a:latin typeface="Arial"/>
                <a:cs typeface="Arial"/>
              </a:rPr>
              <a:t> report analyses upwards of nine times more Australian projects than previous studies</a:t>
            </a:r>
            <a:endParaRPr lang="en-AU" dirty="0">
              <a:latin typeface="Arial"/>
              <a:cs typeface="Arial"/>
            </a:endParaRPr>
          </a:p>
          <a:p>
            <a:pPr defTabSz="915259">
              <a:defRPr/>
            </a:pPr>
            <a:endParaRPr lang="en-AU" dirty="0">
              <a:latin typeface="Arial"/>
              <a:cs typeface="Arial"/>
            </a:endParaRPr>
          </a:p>
          <a:p>
            <a:pPr defTabSz="915259">
              <a:defRPr/>
            </a:pPr>
            <a:r>
              <a:rPr lang="en-AU" sz="1200" kern="1200" baseline="0" dirty="0">
                <a:solidFill>
                  <a:schemeClr val="tx1"/>
                </a:solidFill>
                <a:effectLst/>
                <a:latin typeface="Arial" charset="0"/>
                <a:ea typeface="ＭＳ Ｐゴシック" pitchFamily="34" charset="-128"/>
                <a:cs typeface="+mn-cs"/>
              </a:rPr>
              <a:t>Subtitle: Sample sizes of previous studies into cost overruns on Australian transport infrastructure projects. </a:t>
            </a:r>
          </a:p>
          <a:p>
            <a:r>
              <a:rPr lang="en-AU" sz="1200" i="1" kern="1200" baseline="0" dirty="0">
                <a:solidFill>
                  <a:schemeClr val="tx1"/>
                </a:solidFill>
                <a:effectLst/>
                <a:latin typeface="Arial" charset="0"/>
                <a:ea typeface="ＭＳ Ｐゴシック" pitchFamily="34" charset="-128"/>
                <a:cs typeface="+mn-cs"/>
              </a:rPr>
              <a:t>Sources: Cited studies and Deloitte Investment Monitor, Grattan analysis.</a:t>
            </a:r>
            <a:endParaRPr lang="en-AU" baseline="0" dirty="0"/>
          </a:p>
          <a:p>
            <a:pPr defTabSz="914107">
              <a:defRPr/>
            </a:pPr>
            <a:r>
              <a:rPr lang="en-AU" i="0" dirty="0"/>
              <a:t>Analysis</a:t>
            </a:r>
            <a:r>
              <a:rPr lang="en-AU" i="0" baseline="0" dirty="0"/>
              <a:t> in C:\Users\ldanks\Dropbox (Grattan Institute)\Transport Program\Project - Project-level Study\Analysis\Spreadsheets\IM Results\Summary statistics</a:t>
            </a:r>
          </a:p>
          <a:p>
            <a:pPr defTabSz="915259">
              <a:defRPr/>
            </a:pPr>
            <a:endParaRPr lang="en-US" dirty="0">
              <a:latin typeface="Arial"/>
              <a:cs typeface="Arial"/>
            </a:endParaRPr>
          </a:p>
        </p:txBody>
      </p:sp>
      <p:sp>
        <p:nvSpPr>
          <p:cNvPr id="4" name="Slide Number Placeholder 3"/>
          <p:cNvSpPr>
            <a:spLocks noGrp="1"/>
          </p:cNvSpPr>
          <p:nvPr>
            <p:ph type="sldNum" sz="quarter" idx="10"/>
          </p:nvPr>
        </p:nvSpPr>
        <p:spPr/>
        <p:txBody>
          <a:bodyPr/>
          <a:lstStyle/>
          <a:p>
            <a:fld id="{EE67FFEB-41A8-4E33-A442-87C345D03039}" type="slidenum">
              <a:rPr lang="en-US" smtClean="0"/>
              <a:pPr/>
              <a:t>3</a:t>
            </a:fld>
            <a:endParaRPr lang="en-US"/>
          </a:p>
        </p:txBody>
      </p:sp>
    </p:spTree>
    <p:extLst>
      <p:ext uri="{BB962C8B-B14F-4D97-AF65-F5344CB8AC3E}">
        <p14:creationId xmlns:p14="http://schemas.microsoft.com/office/powerpoint/2010/main" val="1316667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5259" rtl="0" eaLnBrk="1" fontAlgn="base" latinLnBrk="0" hangingPunct="1">
              <a:lnSpc>
                <a:spcPct val="100000"/>
              </a:lnSpc>
              <a:spcBef>
                <a:spcPct val="30000"/>
              </a:spcBef>
              <a:spcAft>
                <a:spcPct val="0"/>
              </a:spcAft>
              <a:buClrTx/>
              <a:buSzTx/>
              <a:buFontTx/>
              <a:buNone/>
              <a:tabLst/>
              <a:defRPr/>
            </a:pPr>
            <a:r>
              <a:rPr lang="en-AU" dirty="0">
                <a:latin typeface="Arial"/>
                <a:cs typeface="Arial"/>
              </a:rPr>
              <a:t>This</a:t>
            </a:r>
            <a:r>
              <a:rPr lang="en-AU" baseline="0" dirty="0">
                <a:latin typeface="Arial"/>
                <a:cs typeface="Arial"/>
              </a:rPr>
              <a:t> chart has been reviewed on 21/10/2016.</a:t>
            </a:r>
            <a:endParaRPr lang="en-AU" dirty="0">
              <a:latin typeface="Arial"/>
              <a:cs typeface="Arial"/>
            </a:endParaRPr>
          </a:p>
          <a:p>
            <a:pPr defTabSz="915259">
              <a:defRPr/>
            </a:pPr>
            <a:endParaRPr lang="en-US" dirty="0">
              <a:latin typeface="Arial"/>
              <a:cs typeface="Arial"/>
            </a:endParaRPr>
          </a:p>
          <a:p>
            <a:pPr defTabSz="915259">
              <a:defRPr/>
            </a:pPr>
            <a:r>
              <a:rPr lang="en-US" dirty="0">
                <a:latin typeface="Arial"/>
                <a:cs typeface="Arial"/>
              </a:rPr>
              <a:t>Title: Project stages</a:t>
            </a:r>
          </a:p>
        </p:txBody>
      </p:sp>
      <p:sp>
        <p:nvSpPr>
          <p:cNvPr id="4" name="Slide Number Placeholder 3"/>
          <p:cNvSpPr>
            <a:spLocks noGrp="1"/>
          </p:cNvSpPr>
          <p:nvPr>
            <p:ph type="sldNum" sz="quarter" idx="10"/>
          </p:nvPr>
        </p:nvSpPr>
        <p:spPr/>
        <p:txBody>
          <a:bodyPr/>
          <a:lstStyle/>
          <a:p>
            <a:fld id="{EE67FFEB-41A8-4E33-A442-87C345D03039}" type="slidenum">
              <a:rPr lang="en-US" smtClean="0"/>
              <a:pPr/>
              <a:t>4</a:t>
            </a:fld>
            <a:endParaRPr lang="en-US"/>
          </a:p>
        </p:txBody>
      </p:sp>
    </p:spTree>
    <p:extLst>
      <p:ext uri="{BB962C8B-B14F-4D97-AF65-F5344CB8AC3E}">
        <p14:creationId xmlns:p14="http://schemas.microsoft.com/office/powerpoint/2010/main" val="1316667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5259">
              <a:defRPr/>
            </a:pPr>
            <a:r>
              <a:rPr lang="en-AU" dirty="0">
                <a:latin typeface="Arial"/>
                <a:cs typeface="Arial"/>
              </a:rPr>
              <a:t>This</a:t>
            </a:r>
            <a:r>
              <a:rPr lang="en-AU" baseline="0" dirty="0">
                <a:latin typeface="Arial"/>
                <a:cs typeface="Arial"/>
              </a:rPr>
              <a:t> chart has been reviewed on 21/10/2016.</a:t>
            </a:r>
            <a:endParaRPr lang="en-AU" dirty="0">
              <a:latin typeface="Arial"/>
              <a:cs typeface="Arial"/>
            </a:endParaRPr>
          </a:p>
          <a:p>
            <a:pPr defTabSz="915259">
              <a:defRPr/>
            </a:pPr>
            <a:endParaRPr lang="en-AU" dirty="0">
              <a:latin typeface="Arial"/>
              <a:cs typeface="Arial"/>
            </a:endParaRPr>
          </a:p>
          <a:p>
            <a:pPr defTabSz="915259">
              <a:defRPr/>
            </a:pPr>
            <a:r>
              <a:rPr lang="en-AU" dirty="0">
                <a:latin typeface="Arial"/>
                <a:cs typeface="Arial"/>
              </a:rPr>
              <a:t>Title: </a:t>
            </a:r>
            <a:r>
              <a:rPr lang="en-AU" sz="1200" b="1" kern="1200" baseline="0" dirty="0">
                <a:solidFill>
                  <a:schemeClr val="tx1"/>
                </a:solidFill>
                <a:effectLst/>
                <a:latin typeface="Arial" charset="0"/>
                <a:ea typeface="ＭＳ Ｐゴシック" pitchFamily="34" charset="-128"/>
                <a:cs typeface="+mn-cs"/>
              </a:rPr>
              <a:t>Cost overruns are likely to be higher than reported</a:t>
            </a:r>
          </a:p>
          <a:p>
            <a:pPr defTabSz="915259">
              <a:defRPr/>
            </a:pPr>
            <a:r>
              <a:rPr lang="en-AU" sz="1200" kern="1200" baseline="0" dirty="0">
                <a:solidFill>
                  <a:schemeClr val="tx1"/>
                </a:solidFill>
                <a:effectLst/>
                <a:latin typeface="Arial" charset="0"/>
                <a:ea typeface="ＭＳ Ｐゴシック" pitchFamily="34" charset="-128"/>
                <a:cs typeface="+mn-cs"/>
              </a:rPr>
              <a:t>Subtitle: Average cost overrun rates as a proportion of initial costs, by project stage.</a:t>
            </a:r>
          </a:p>
          <a:p>
            <a:pPr defTabSz="915259">
              <a:defRPr/>
            </a:pPr>
            <a:endParaRPr lang="en-AU" sz="1200" i="1" kern="1200" baseline="0" dirty="0">
              <a:solidFill>
                <a:schemeClr val="tx1"/>
              </a:solidFill>
              <a:effectLst/>
              <a:latin typeface="Arial" charset="0"/>
              <a:ea typeface="ＭＳ Ｐゴシック" pitchFamily="34" charset="-128"/>
              <a:cs typeface="+mn-cs"/>
            </a:endParaRPr>
          </a:p>
          <a:p>
            <a:pPr defTabSz="915259">
              <a:defRPr/>
            </a:pPr>
            <a:r>
              <a:rPr lang="en-AU" sz="1200" i="1" kern="1200" baseline="0" dirty="0">
                <a:solidFill>
                  <a:schemeClr val="tx1"/>
                </a:solidFill>
                <a:effectLst/>
                <a:latin typeface="Arial" charset="0"/>
                <a:ea typeface="ＭＳ Ｐゴシック" pitchFamily="34" charset="-128"/>
                <a:cs typeface="+mn-cs"/>
              </a:rPr>
              <a:t>Notes:  </a:t>
            </a:r>
            <a:r>
              <a:rPr lang="en-AU" sz="1200" kern="1200" baseline="0" dirty="0">
                <a:solidFill>
                  <a:schemeClr val="tx1"/>
                </a:solidFill>
                <a:effectLst/>
                <a:latin typeface="Arial" charset="0"/>
                <a:ea typeface="ＭＳ Ｐゴシック" pitchFamily="34" charset="-128"/>
                <a:cs typeface="+mn-cs"/>
              </a:rPr>
              <a:t>All cost overrun estimates contained elsewhere in this report have been estimated under the assumption that no overrun occurred where not observed directly, which is the illustrated by the lower bound illustrated in this graph. Australian transport projects completed between 2001 and 2015. </a:t>
            </a:r>
            <a:br>
              <a:rPr lang="en-AU" sz="1200" kern="1200" baseline="0" dirty="0">
                <a:solidFill>
                  <a:schemeClr val="tx1"/>
                </a:solidFill>
                <a:effectLst/>
                <a:latin typeface="Arial" charset="0"/>
                <a:ea typeface="ＭＳ Ｐゴシック" pitchFamily="34" charset="-128"/>
                <a:cs typeface="+mn-cs"/>
              </a:rPr>
            </a:br>
            <a:endParaRPr lang="en-AU" sz="1200" i="1" kern="1200" baseline="0" dirty="0">
              <a:solidFill>
                <a:schemeClr val="tx1"/>
              </a:solidFill>
              <a:effectLst/>
              <a:latin typeface="Arial" charset="0"/>
              <a:ea typeface="ＭＳ Ｐゴシック" pitchFamily="34" charset="-128"/>
              <a:cs typeface="+mn-cs"/>
            </a:endParaRPr>
          </a:p>
          <a:p>
            <a:r>
              <a:rPr lang="en-AU" sz="1200" i="1" kern="1200" baseline="0" dirty="0">
                <a:solidFill>
                  <a:schemeClr val="tx1"/>
                </a:solidFill>
                <a:effectLst/>
                <a:latin typeface="Arial" charset="0"/>
                <a:ea typeface="ＭＳ Ｐゴシック" pitchFamily="34" charset="-128"/>
                <a:cs typeface="+mn-cs"/>
              </a:rPr>
              <a:t>Source: </a:t>
            </a:r>
            <a:r>
              <a:rPr lang="en-US" sz="1200" dirty="0"/>
              <a:t>Deloitte Investment Monitor dataset and Grattan dataset; </a:t>
            </a:r>
            <a:r>
              <a:rPr lang="en-AU" sz="1200" dirty="0"/>
              <a:t>Grattan analysis.</a:t>
            </a:r>
            <a:endParaRPr lang="en-US" sz="1200" dirty="0"/>
          </a:p>
          <a:p>
            <a:pPr defTabSz="914107">
              <a:defRPr/>
            </a:pPr>
            <a:r>
              <a:rPr lang="en-AU" i="0" dirty="0"/>
              <a:t>Analysis</a:t>
            </a:r>
            <a:r>
              <a:rPr lang="en-AU" i="0" baseline="0" dirty="0"/>
              <a:t> in C:\Users\ldanks\Dropbox (Grattan Institute)\Transport Program\Project - Project-level Study\Analysis\Spreadsheets\IM Results\Overall cost overruns</a:t>
            </a:r>
          </a:p>
          <a:p>
            <a:pPr defTabSz="915259">
              <a:defRPr/>
            </a:pPr>
            <a:endParaRPr lang="en-US" dirty="0">
              <a:latin typeface="Arial"/>
              <a:cs typeface="Arial"/>
            </a:endParaRPr>
          </a:p>
          <a:p>
            <a:pPr defTabSz="915259">
              <a:defRPr/>
            </a:pPr>
            <a:endParaRPr lang="en-US" dirty="0">
              <a:latin typeface="Arial"/>
              <a:cs typeface="Arial"/>
            </a:endParaRPr>
          </a:p>
        </p:txBody>
      </p:sp>
      <p:sp>
        <p:nvSpPr>
          <p:cNvPr id="4" name="Slide Number Placeholder 3"/>
          <p:cNvSpPr>
            <a:spLocks noGrp="1"/>
          </p:cNvSpPr>
          <p:nvPr>
            <p:ph type="sldNum" sz="quarter" idx="10"/>
          </p:nvPr>
        </p:nvSpPr>
        <p:spPr/>
        <p:txBody>
          <a:bodyPr/>
          <a:lstStyle/>
          <a:p>
            <a:fld id="{EE67FFEB-41A8-4E33-A442-87C345D03039}" type="slidenum">
              <a:rPr lang="en-US" smtClean="0"/>
              <a:pPr/>
              <a:t>5</a:t>
            </a:fld>
            <a:endParaRPr lang="en-US"/>
          </a:p>
        </p:txBody>
      </p:sp>
    </p:spTree>
    <p:extLst>
      <p:ext uri="{BB962C8B-B14F-4D97-AF65-F5344CB8AC3E}">
        <p14:creationId xmlns:p14="http://schemas.microsoft.com/office/powerpoint/2010/main" val="1316667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5259">
              <a:defRPr/>
            </a:pPr>
            <a:r>
              <a:rPr lang="en-AU" dirty="0">
                <a:latin typeface="Arial"/>
                <a:cs typeface="Arial"/>
              </a:rPr>
              <a:t>This</a:t>
            </a:r>
            <a:r>
              <a:rPr lang="en-AU" baseline="0" dirty="0">
                <a:latin typeface="Arial"/>
                <a:cs typeface="Arial"/>
              </a:rPr>
              <a:t> chart has been reviewed on 21/10/2016.</a:t>
            </a:r>
            <a:endParaRPr lang="en-AU" dirty="0">
              <a:latin typeface="Arial"/>
              <a:cs typeface="Arial"/>
            </a:endParaRPr>
          </a:p>
          <a:p>
            <a:pPr defTabSz="915259">
              <a:defRPr/>
            </a:pPr>
            <a:endParaRPr lang="en-AU" dirty="0">
              <a:latin typeface="Arial"/>
              <a:cs typeface="Arial"/>
            </a:endParaRPr>
          </a:p>
          <a:p>
            <a:pPr defTabSz="915259">
              <a:defRPr/>
            </a:pPr>
            <a:r>
              <a:rPr lang="en-AU" dirty="0">
                <a:latin typeface="Arial"/>
                <a:cs typeface="Arial"/>
              </a:rPr>
              <a:t>Title: </a:t>
            </a:r>
            <a:r>
              <a:rPr lang="en-AU" sz="1200" kern="1200" baseline="0" dirty="0">
                <a:solidFill>
                  <a:schemeClr val="tx1"/>
                </a:solidFill>
                <a:effectLst/>
                <a:latin typeface="Arial" charset="0"/>
                <a:ea typeface="ＭＳ Ｐゴシック" pitchFamily="34" charset="-128"/>
                <a:cs typeface="+mn-cs"/>
              </a:rPr>
              <a:t>Most cost overruns are not attributable to substantive scope changes</a:t>
            </a:r>
          </a:p>
          <a:p>
            <a:pPr defTabSz="915259">
              <a:defRPr/>
            </a:pPr>
            <a:r>
              <a:rPr lang="en-AU" sz="1200" kern="1200" baseline="0" dirty="0">
                <a:solidFill>
                  <a:schemeClr val="tx1"/>
                </a:solidFill>
                <a:effectLst/>
                <a:latin typeface="Arial" charset="0"/>
                <a:ea typeface="ＭＳ Ｐゴシック" pitchFamily="34" charset="-128"/>
                <a:cs typeface="+mn-cs"/>
              </a:rPr>
              <a:t>Subtitle: </a:t>
            </a:r>
            <a:r>
              <a:rPr lang="en-US" sz="1200" kern="1200" baseline="0" dirty="0">
                <a:solidFill>
                  <a:schemeClr val="tx1"/>
                </a:solidFill>
                <a:effectLst/>
                <a:latin typeface="Arial" charset="0"/>
                <a:ea typeface="ＭＳ Ｐゴシック" pitchFamily="34" charset="-128"/>
                <a:cs typeface="+mn-cs"/>
              </a:rPr>
              <a:t>Proportion of cost overruns attributable to scope changes, per cent</a:t>
            </a:r>
            <a:endParaRPr lang="en-US" dirty="0">
              <a:latin typeface="Arial"/>
              <a:cs typeface="Arial"/>
            </a:endParaRPr>
          </a:p>
          <a:p>
            <a:r>
              <a:rPr lang="en-AU" sz="1200" i="1" kern="1200" baseline="0" dirty="0">
                <a:solidFill>
                  <a:schemeClr val="tx1"/>
                </a:solidFill>
                <a:effectLst/>
                <a:latin typeface="Arial" charset="0"/>
                <a:ea typeface="ＭＳ Ｐゴシック" pitchFamily="34" charset="-128"/>
                <a:cs typeface="+mn-cs"/>
              </a:rPr>
              <a:t>Notes: Based upon detailed investigation of 56 Australian transport infrastructure projects completed between 2008 and 2013, using publicly available data sources.  The value of scope changes have been estimated where possible as the percentage of the total project cost (where scope changes were described as a percentage of project scope), or else by the total value of cost overruns incurred during the period the scope change took place.</a:t>
            </a:r>
          </a:p>
          <a:p>
            <a:endParaRPr lang="en-AU" sz="1200" i="1" kern="1200" baseline="0" dirty="0">
              <a:solidFill>
                <a:schemeClr val="tx1"/>
              </a:solidFill>
              <a:effectLst/>
              <a:latin typeface="Arial" charset="0"/>
              <a:ea typeface="ＭＳ Ｐゴシック" pitchFamily="34" charset="-128"/>
              <a:cs typeface="+mn-cs"/>
            </a:endParaRPr>
          </a:p>
          <a:p>
            <a:r>
              <a:rPr lang="en-AU" sz="1200" i="1" kern="1200" baseline="0" dirty="0">
                <a:solidFill>
                  <a:schemeClr val="tx1"/>
                </a:solidFill>
                <a:effectLst/>
                <a:latin typeface="Arial" charset="0"/>
                <a:ea typeface="ＭＳ Ｐゴシック" pitchFamily="34" charset="-128"/>
                <a:cs typeface="+mn-cs"/>
              </a:rPr>
              <a:t>Source: </a:t>
            </a:r>
            <a:r>
              <a:rPr lang="en-AU" dirty="0"/>
              <a:t>Grattan </a:t>
            </a:r>
            <a:r>
              <a:rPr lang="en-AU" baseline="0" dirty="0"/>
              <a:t>analysis.</a:t>
            </a:r>
          </a:p>
          <a:p>
            <a:endParaRPr lang="en-US" dirty="0">
              <a:latin typeface="Arial"/>
              <a:cs typeface="Arial"/>
            </a:endParaRPr>
          </a:p>
          <a:p>
            <a:r>
              <a:rPr lang="en-US" dirty="0">
                <a:latin typeface="Arial"/>
                <a:cs typeface="Arial"/>
              </a:rPr>
              <a:t>Analysis in analysis tab of C:\Users\ldanks\Dropbox (Grattan Institute)\Transport Program\Project - Project-level Study\Analysis\Spreadsheets\Grattan dataset analysis\</a:t>
            </a:r>
            <a:r>
              <a:rPr lang="en-AU" dirty="0">
                <a:latin typeface="Arial"/>
                <a:cs typeface="Arial"/>
              </a:rPr>
              <a:t>Analysis of the Grattan dataset 20160929</a:t>
            </a:r>
            <a:endParaRPr lang="en-US" dirty="0">
              <a:latin typeface="Arial"/>
              <a:cs typeface="Arial"/>
            </a:endParaRPr>
          </a:p>
        </p:txBody>
      </p:sp>
      <p:sp>
        <p:nvSpPr>
          <p:cNvPr id="4" name="Slide Number Placeholder 3"/>
          <p:cNvSpPr>
            <a:spLocks noGrp="1"/>
          </p:cNvSpPr>
          <p:nvPr>
            <p:ph type="sldNum" sz="quarter" idx="10"/>
          </p:nvPr>
        </p:nvSpPr>
        <p:spPr/>
        <p:txBody>
          <a:bodyPr/>
          <a:lstStyle/>
          <a:p>
            <a:fld id="{EE67FFEB-41A8-4E33-A442-87C345D03039}" type="slidenum">
              <a:rPr lang="en-US" smtClean="0"/>
              <a:pPr/>
              <a:t>6</a:t>
            </a:fld>
            <a:endParaRPr lang="en-US"/>
          </a:p>
        </p:txBody>
      </p:sp>
    </p:spTree>
    <p:extLst>
      <p:ext uri="{BB962C8B-B14F-4D97-AF65-F5344CB8AC3E}">
        <p14:creationId xmlns:p14="http://schemas.microsoft.com/office/powerpoint/2010/main" val="1316667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5259">
              <a:defRPr/>
            </a:pPr>
            <a:r>
              <a:rPr lang="en-AU" dirty="0">
                <a:latin typeface="Arial"/>
                <a:cs typeface="Arial"/>
              </a:rPr>
              <a:t>This</a:t>
            </a:r>
            <a:r>
              <a:rPr lang="en-AU" baseline="0" dirty="0">
                <a:latin typeface="Arial"/>
                <a:cs typeface="Arial"/>
              </a:rPr>
              <a:t> chart has been reviewed on 21/10/2016.</a:t>
            </a:r>
            <a:endParaRPr lang="en-AU" dirty="0">
              <a:latin typeface="Arial"/>
              <a:cs typeface="Arial"/>
            </a:endParaRPr>
          </a:p>
          <a:p>
            <a:pPr defTabSz="915259">
              <a:defRPr/>
            </a:pPr>
            <a:endParaRPr lang="en-AU" dirty="0">
              <a:latin typeface="Arial"/>
              <a:cs typeface="Arial"/>
            </a:endParaRPr>
          </a:p>
          <a:p>
            <a:pPr defTabSz="915259">
              <a:defRPr/>
            </a:pPr>
            <a:r>
              <a:rPr lang="en-AU" dirty="0">
                <a:latin typeface="Arial"/>
                <a:cs typeface="Arial"/>
              </a:rPr>
              <a:t>Title: </a:t>
            </a:r>
            <a:r>
              <a:rPr lang="en-AU" sz="1200" b="1" kern="1200" baseline="0" dirty="0">
                <a:solidFill>
                  <a:schemeClr val="tx1"/>
                </a:solidFill>
                <a:effectLst/>
                <a:latin typeface="Arial" charset="0"/>
                <a:ea typeface="ＭＳ Ｐゴシック" pitchFamily="34" charset="-128"/>
                <a:cs typeface="+mn-cs"/>
              </a:rPr>
              <a:t>The projects with early initial cost announced account for most of the value of cost overruns</a:t>
            </a:r>
          </a:p>
          <a:p>
            <a:pPr defTabSz="915259">
              <a:defRPr/>
            </a:pPr>
            <a:r>
              <a:rPr lang="en-AU" sz="1200" kern="1200" baseline="0" dirty="0">
                <a:solidFill>
                  <a:schemeClr val="tx1"/>
                </a:solidFill>
                <a:effectLst/>
                <a:latin typeface="Arial" charset="0"/>
                <a:ea typeface="ＭＳ Ｐゴシック" pitchFamily="34" charset="-128"/>
                <a:cs typeface="+mn-cs"/>
              </a:rPr>
              <a:t>Subtitle: Per cent</a:t>
            </a:r>
            <a:endParaRPr lang="en-US" dirty="0">
              <a:latin typeface="Arial"/>
              <a:cs typeface="Arial"/>
            </a:endParaRPr>
          </a:p>
          <a:p>
            <a:r>
              <a:rPr lang="en-AU" sz="1200" i="1" kern="1200" baseline="0" dirty="0">
                <a:solidFill>
                  <a:schemeClr val="tx1"/>
                </a:solidFill>
                <a:effectLst/>
                <a:latin typeface="Arial" charset="0"/>
                <a:ea typeface="ＭＳ Ｐゴシック" pitchFamily="34" charset="-128"/>
                <a:cs typeface="+mn-cs"/>
              </a:rPr>
              <a:t>Notes:  Australian transport projects completed between 2001 and 2015</a:t>
            </a:r>
          </a:p>
          <a:p>
            <a:r>
              <a:rPr lang="en-AU" sz="1200" i="1" kern="1200" baseline="0" dirty="0">
                <a:solidFill>
                  <a:schemeClr val="tx1"/>
                </a:solidFill>
                <a:effectLst/>
                <a:latin typeface="Arial" charset="0"/>
                <a:ea typeface="ＭＳ Ｐゴシック" pitchFamily="34" charset="-128"/>
                <a:cs typeface="+mn-cs"/>
              </a:rPr>
              <a:t>Source: Deloitte Investment Monitor, Grattan analysis.</a:t>
            </a:r>
          </a:p>
          <a:p>
            <a:endParaRPr lang="en-AU" baseline="0" dirty="0"/>
          </a:p>
          <a:p>
            <a:pPr defTabSz="914107">
              <a:defRPr/>
            </a:pPr>
            <a:r>
              <a:rPr lang="en-AU" i="0" dirty="0"/>
              <a:t>Analysis</a:t>
            </a:r>
            <a:r>
              <a:rPr lang="en-AU" i="0" baseline="0" dirty="0"/>
              <a:t> in C:\Users\ldanks\Dropbox (Grattan Institute)\Transport Program\Project - Project-level Study\Analysis\Spreadsheets\IM results\Summary statistics</a:t>
            </a:r>
          </a:p>
          <a:p>
            <a:pPr defTabSz="914107">
              <a:defRPr/>
            </a:pPr>
            <a:endParaRPr lang="en-AU" i="0" baseline="0" dirty="0"/>
          </a:p>
          <a:p>
            <a:endParaRPr lang="en-AU" dirty="0"/>
          </a:p>
          <a:p>
            <a:endParaRPr lang="en-AU" dirty="0"/>
          </a:p>
        </p:txBody>
      </p:sp>
      <p:sp>
        <p:nvSpPr>
          <p:cNvPr id="4" name="Slide Number Placeholder 3"/>
          <p:cNvSpPr>
            <a:spLocks noGrp="1"/>
          </p:cNvSpPr>
          <p:nvPr>
            <p:ph type="sldNum" sz="quarter" idx="10"/>
          </p:nvPr>
        </p:nvSpPr>
        <p:spPr/>
        <p:txBody>
          <a:bodyPr/>
          <a:lstStyle/>
          <a:p>
            <a:fld id="{EE67FFEB-41A8-4E33-A442-87C345D03039}" type="slidenum">
              <a:rPr lang="en-US" smtClean="0"/>
              <a:pPr/>
              <a:t>7</a:t>
            </a:fld>
            <a:endParaRPr lang="en-US"/>
          </a:p>
        </p:txBody>
      </p:sp>
    </p:spTree>
    <p:extLst>
      <p:ext uri="{BB962C8B-B14F-4D97-AF65-F5344CB8AC3E}">
        <p14:creationId xmlns:p14="http://schemas.microsoft.com/office/powerpoint/2010/main" val="3016913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AU" dirty="0">
                <a:latin typeface="Arial"/>
                <a:cs typeface="Arial"/>
              </a:rPr>
              <a:t>This</a:t>
            </a:r>
            <a:r>
              <a:rPr lang="en-AU" baseline="0" dirty="0">
                <a:latin typeface="Arial"/>
                <a:cs typeface="Arial"/>
              </a:rPr>
              <a:t> chart has been reviewed on 21/10/2016.</a:t>
            </a:r>
            <a:endParaRPr lang="en-AU" dirty="0">
              <a:latin typeface="Arial"/>
              <a:cs typeface="Arial"/>
            </a:endParaRPr>
          </a:p>
          <a:p>
            <a:endParaRPr lang="en-AU" dirty="0"/>
          </a:p>
          <a:p>
            <a:endParaRPr lang="en-AU" dirty="0"/>
          </a:p>
          <a:p>
            <a:r>
              <a:rPr lang="en-AU" dirty="0"/>
              <a:t>Title: </a:t>
            </a:r>
            <a:r>
              <a:rPr lang="en-AU" sz="1200" b="1" kern="1200" baseline="0" dirty="0">
                <a:solidFill>
                  <a:schemeClr val="tx1"/>
                </a:solidFill>
                <a:effectLst/>
                <a:latin typeface="Arial" charset="0"/>
                <a:ea typeface="ＭＳ Ｐゴシック" pitchFamily="34" charset="-128"/>
                <a:cs typeface="+mn-cs"/>
              </a:rPr>
              <a:t>Projects announced earlier have larger percentage cost overruns at all stages of the project lifecycle</a:t>
            </a:r>
          </a:p>
          <a:p>
            <a:r>
              <a:rPr lang="en-AU" sz="1200" b="0" kern="1200" baseline="0" dirty="0">
                <a:solidFill>
                  <a:schemeClr val="tx1"/>
                </a:solidFill>
                <a:effectLst/>
                <a:latin typeface="Arial" charset="0"/>
                <a:ea typeface="ＭＳ Ｐゴシック" pitchFamily="34" charset="-128"/>
                <a:cs typeface="+mn-cs"/>
              </a:rPr>
              <a:t>Subtitle: Average project size of each cohort, by project stage</a:t>
            </a:r>
          </a:p>
          <a:p>
            <a:endParaRPr lang="en-AU" sz="1200" b="0" kern="1200" baseline="0" dirty="0">
              <a:solidFill>
                <a:schemeClr val="tx1"/>
              </a:solidFill>
              <a:effectLst/>
              <a:latin typeface="Arial" charset="0"/>
              <a:ea typeface="ＭＳ Ｐゴシック" pitchFamily="34" charset="-128"/>
              <a:cs typeface="+mn-cs"/>
            </a:endParaRPr>
          </a:p>
          <a:p>
            <a:r>
              <a:rPr lang="en-AU" sz="1200" b="0" kern="1200" baseline="0" dirty="0">
                <a:solidFill>
                  <a:schemeClr val="tx1"/>
                </a:solidFill>
                <a:effectLst/>
                <a:latin typeface="Arial" charset="0"/>
                <a:ea typeface="ＭＳ Ｐゴシック" pitchFamily="34" charset="-128"/>
                <a:cs typeface="+mn-cs"/>
              </a:rPr>
              <a:t>Notes: </a:t>
            </a:r>
            <a:r>
              <a:rPr lang="en-AU" sz="1200" i="1" kern="1200" baseline="0" dirty="0">
                <a:solidFill>
                  <a:schemeClr val="tx1"/>
                </a:solidFill>
                <a:effectLst/>
                <a:latin typeface="Arial" charset="0"/>
                <a:ea typeface="ＭＳ Ｐゴシック" pitchFamily="34" charset="-128"/>
                <a:cs typeface="+mn-cs"/>
              </a:rPr>
              <a:t>Australian transport projects, completed between 2001 and 2015. Projects’ maturities at the time of initial cost announcements are inferred from each project’s stated maturity when the project entered the Deloitte Investment Monitor. Where initial cost announcements were very low profile, it is possible that the Deloitte Investment Monitor may have missed the announcement and erroneously recorded the first cost announcement as having occurred when the project reached a more mature stage. Given this data collection methodology, it should be noted late initial cost announcements may in fact reflect that earlier cost announcements were of a particularly low profile. </a:t>
            </a:r>
          </a:p>
          <a:p>
            <a:r>
              <a:rPr lang="en-AU" sz="1200" b="0" i="0" kern="1200" baseline="0" dirty="0" err="1">
                <a:solidFill>
                  <a:schemeClr val="tx1"/>
                </a:solidFill>
                <a:effectLst/>
                <a:latin typeface="Arial" charset="0"/>
                <a:ea typeface="ＭＳ Ｐゴシック" pitchFamily="34" charset="-128"/>
                <a:cs typeface="+mn-cs"/>
              </a:rPr>
              <a:t>Source:</a:t>
            </a:r>
            <a:r>
              <a:rPr lang="en-AU" sz="1200" i="1" kern="1200" baseline="0" dirty="0" err="1">
                <a:solidFill>
                  <a:schemeClr val="tx1"/>
                </a:solidFill>
                <a:effectLst/>
                <a:latin typeface="Arial" charset="0"/>
                <a:ea typeface="ＭＳ Ｐゴシック" pitchFamily="34" charset="-128"/>
                <a:cs typeface="+mn-cs"/>
              </a:rPr>
              <a:t>Deloitte</a:t>
            </a:r>
            <a:r>
              <a:rPr lang="en-AU" sz="1200" i="1" kern="1200" baseline="0" dirty="0">
                <a:solidFill>
                  <a:schemeClr val="tx1"/>
                </a:solidFill>
                <a:effectLst/>
                <a:latin typeface="Arial" charset="0"/>
                <a:ea typeface="ＭＳ Ｐゴシック" pitchFamily="34" charset="-128"/>
                <a:cs typeface="+mn-cs"/>
              </a:rPr>
              <a:t> Investment Monitor, Grattan analysis.</a:t>
            </a:r>
          </a:p>
          <a:p>
            <a:endParaRPr lang="en-AU" sz="1200" i="1" kern="1200" baseline="0" dirty="0">
              <a:solidFill>
                <a:schemeClr val="tx1"/>
              </a:solidFill>
              <a:effectLst/>
              <a:latin typeface="Arial" charset="0"/>
              <a:ea typeface="ＭＳ Ｐゴシック" pitchFamily="34" charset="-128"/>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AU" i="0" dirty="0"/>
              <a:t>Analysis</a:t>
            </a:r>
            <a:r>
              <a:rPr lang="en-AU" i="0" baseline="0" dirty="0"/>
              <a:t> in C:\Users\ldanks\Dropbox (Grattan Institute)\Transport Program\Project - Project-level Study\Analysis\Spreadsheets\IM results\Summary statistics</a:t>
            </a:r>
          </a:p>
          <a:p>
            <a:endParaRPr lang="en-AU" sz="1200" i="1" kern="1200" baseline="0" dirty="0">
              <a:solidFill>
                <a:schemeClr val="tx1"/>
              </a:solidFill>
              <a:effectLst/>
              <a:latin typeface="Arial" charset="0"/>
              <a:ea typeface="ＭＳ Ｐゴシック" pitchFamily="34" charset="-128"/>
              <a:cs typeface="+mn-cs"/>
            </a:endParaRPr>
          </a:p>
          <a:p>
            <a:endParaRPr lang="en-AU" sz="1200" b="0" i="1" kern="1200" baseline="0" dirty="0">
              <a:solidFill>
                <a:schemeClr val="tx1"/>
              </a:solidFill>
              <a:effectLst/>
              <a:latin typeface="Arial" charset="0"/>
              <a:ea typeface="ＭＳ Ｐゴシック" pitchFamily="34" charset="-128"/>
              <a:cs typeface="+mn-cs"/>
            </a:endParaRPr>
          </a:p>
          <a:p>
            <a:endParaRPr lang="en-AU" b="0" i="0" dirty="0"/>
          </a:p>
        </p:txBody>
      </p:sp>
      <p:sp>
        <p:nvSpPr>
          <p:cNvPr id="4" name="Slide Number Placeholder 3"/>
          <p:cNvSpPr>
            <a:spLocks noGrp="1"/>
          </p:cNvSpPr>
          <p:nvPr>
            <p:ph type="sldNum" sz="quarter" idx="10"/>
          </p:nvPr>
        </p:nvSpPr>
        <p:spPr/>
        <p:txBody>
          <a:bodyPr/>
          <a:lstStyle/>
          <a:p>
            <a:fld id="{EE67FFEB-41A8-4E33-A442-87C345D03039}" type="slidenum">
              <a:rPr lang="en-US" smtClean="0"/>
              <a:pPr/>
              <a:t>8</a:t>
            </a:fld>
            <a:endParaRPr lang="en-US"/>
          </a:p>
        </p:txBody>
      </p:sp>
    </p:spTree>
    <p:extLst>
      <p:ext uri="{BB962C8B-B14F-4D97-AF65-F5344CB8AC3E}">
        <p14:creationId xmlns:p14="http://schemas.microsoft.com/office/powerpoint/2010/main" val="25147794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2788" y="746125"/>
            <a:ext cx="5381625" cy="3725863"/>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AU" dirty="0">
                <a:latin typeface="Arial"/>
                <a:cs typeface="Arial"/>
              </a:rPr>
              <a:t>This</a:t>
            </a:r>
            <a:r>
              <a:rPr lang="en-AU" baseline="0" dirty="0">
                <a:latin typeface="Arial"/>
                <a:cs typeface="Arial"/>
              </a:rPr>
              <a:t> chart has been reviewed on 21/10/2016.</a:t>
            </a:r>
            <a:endParaRPr lang="en-AU" b="1" baseline="0" dirty="0"/>
          </a:p>
          <a:p>
            <a:endParaRPr lang="en-AU" b="1" baseline="0" dirty="0"/>
          </a:p>
          <a:p>
            <a:r>
              <a:rPr lang="en-AU" baseline="0" dirty="0"/>
              <a:t>Title</a:t>
            </a:r>
            <a:r>
              <a:rPr lang="en-AU" b="0" baseline="0" dirty="0"/>
              <a:t>: </a:t>
            </a:r>
            <a:r>
              <a:rPr lang="en-AU" sz="1200" b="0" kern="1200" baseline="0" dirty="0">
                <a:solidFill>
                  <a:schemeClr val="tx1"/>
                </a:solidFill>
                <a:effectLst/>
                <a:latin typeface="Arial" charset="0"/>
                <a:ea typeface="ＭＳ Ｐゴシック" pitchFamily="34" charset="-128"/>
                <a:cs typeface="+mn-cs"/>
              </a:rPr>
              <a:t>The vast majority of committed money from</a:t>
            </a:r>
            <a:br>
              <a:rPr lang="en-AU" sz="1200" b="0" kern="1200" baseline="0" dirty="0">
                <a:solidFill>
                  <a:schemeClr val="tx1"/>
                </a:solidFill>
                <a:effectLst/>
                <a:latin typeface="Arial" charset="0"/>
                <a:ea typeface="ＭＳ Ｐゴシック" pitchFamily="34" charset="-128"/>
                <a:cs typeface="+mn-cs"/>
              </a:rPr>
            </a:br>
            <a:r>
              <a:rPr lang="en-AU" sz="1200" b="0" kern="1200" baseline="0" dirty="0">
                <a:solidFill>
                  <a:schemeClr val="tx1"/>
                </a:solidFill>
                <a:effectLst/>
                <a:latin typeface="Arial" charset="0"/>
                <a:ea typeface="ＭＳ Ｐゴシック" pitchFamily="34" charset="-128"/>
                <a:cs typeface="+mn-cs"/>
              </a:rPr>
              <a:t>all 3 major parties is for projects not endorsed by Infrastructure Australia</a:t>
            </a:r>
          </a:p>
          <a:p>
            <a:endParaRPr lang="en-AU" sz="1200" b="0" kern="1200" baseline="0" dirty="0">
              <a:solidFill>
                <a:schemeClr val="tx1"/>
              </a:solidFill>
              <a:effectLst/>
              <a:latin typeface="Arial" charset="0"/>
              <a:ea typeface="ＭＳ Ｐゴシック" pitchFamily="34" charset="-128"/>
              <a:cs typeface="+mn-cs"/>
            </a:endParaRPr>
          </a:p>
          <a:p>
            <a:r>
              <a:rPr lang="en-AU" sz="1200" b="0" kern="1200" baseline="0" dirty="0">
                <a:solidFill>
                  <a:schemeClr val="tx1"/>
                </a:solidFill>
                <a:effectLst/>
                <a:latin typeface="Arial" charset="0"/>
                <a:ea typeface="ＭＳ Ｐゴシック" pitchFamily="34" charset="-128"/>
                <a:cs typeface="+mn-cs"/>
              </a:rPr>
              <a:t>Sub</a:t>
            </a:r>
            <a:r>
              <a:rPr lang="en-AU" sz="1200" kern="1200" baseline="0" dirty="0">
                <a:solidFill>
                  <a:schemeClr val="tx1"/>
                </a:solidFill>
                <a:effectLst/>
                <a:latin typeface="Arial" charset="0"/>
                <a:ea typeface="ＭＳ Ｐゴシック" pitchFamily="34" charset="-128"/>
                <a:cs typeface="+mn-cs"/>
              </a:rPr>
              <a:t>title: Value of specific election commitments to transport infrastructure projects, $2016 billion </a:t>
            </a:r>
            <a:endParaRPr lang="en-US" sz="1200" kern="1200" baseline="0" dirty="0">
              <a:solidFill>
                <a:schemeClr val="tx1"/>
              </a:solidFill>
              <a:effectLst/>
              <a:latin typeface="Arial" charset="0"/>
              <a:ea typeface="ＭＳ Ｐゴシック" pitchFamily="34" charset="-128"/>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AU" sz="1200" i="1" kern="1200" baseline="0" dirty="0">
                <a:solidFill>
                  <a:schemeClr val="tx1"/>
                </a:solidFill>
                <a:effectLst/>
                <a:latin typeface="Arial" charset="0"/>
                <a:ea typeface="ＭＳ Ｐゴシック" pitchFamily="34" charset="-128"/>
                <a:cs typeface="+mn-cs"/>
              </a:rPr>
              <a:t>Notes: </a:t>
            </a:r>
            <a:r>
              <a:rPr lang="en-AU" sz="1200" i="1" kern="1200" baseline="0" dirty="0" err="1">
                <a:solidFill>
                  <a:schemeClr val="tx1"/>
                </a:solidFill>
                <a:effectLst/>
                <a:latin typeface="Arial" charset="0"/>
                <a:ea typeface="ＭＳ Ｐゴシック" pitchFamily="34" charset="-128"/>
                <a:cs typeface="+mn-cs"/>
              </a:rPr>
              <a:t>IIncludes</a:t>
            </a:r>
            <a:r>
              <a:rPr lang="en-AU" sz="1200" i="1" kern="1200" baseline="0" dirty="0">
                <a:solidFill>
                  <a:schemeClr val="tx1"/>
                </a:solidFill>
                <a:effectLst/>
                <a:latin typeface="Arial" charset="0"/>
                <a:ea typeface="ＭＳ Ｐゴシック" pitchFamily="34" charset="-128"/>
                <a:cs typeface="+mn-cs"/>
              </a:rPr>
              <a:t> projects where a specific dollar amount could be discerned from campaign material or, in the case of the coalition, from the 2016-17 budget papers. Excludes projects for which construction has already commenced.</a:t>
            </a:r>
          </a:p>
          <a:p>
            <a:pPr marL="0" marR="0" indent="0" algn="l" defTabSz="914400" rtl="0" eaLnBrk="1" fontAlgn="base" latinLnBrk="0" hangingPunct="1">
              <a:lnSpc>
                <a:spcPct val="100000"/>
              </a:lnSpc>
              <a:spcBef>
                <a:spcPct val="30000"/>
              </a:spcBef>
              <a:spcAft>
                <a:spcPct val="0"/>
              </a:spcAft>
              <a:buClrTx/>
              <a:buSzTx/>
              <a:buFontTx/>
              <a:buNone/>
              <a:tabLst/>
              <a:defRPr/>
            </a:pPr>
            <a:r>
              <a:rPr lang="en-AU" sz="1200" i="1" kern="1200" baseline="0" dirty="0">
                <a:solidFill>
                  <a:schemeClr val="tx1"/>
                </a:solidFill>
                <a:effectLst/>
                <a:latin typeface="Arial" charset="0"/>
                <a:ea typeface="ＭＳ Ｐゴシック" pitchFamily="34" charset="-128"/>
                <a:cs typeface="+mn-cs"/>
              </a:rPr>
              <a:t>Source: Liberal Party (2016); Australian </a:t>
            </a:r>
            <a:r>
              <a:rPr lang="en-AU" sz="1200" i="1" kern="1200" baseline="0" dirty="0" err="1">
                <a:solidFill>
                  <a:schemeClr val="tx1"/>
                </a:solidFill>
                <a:effectLst/>
                <a:latin typeface="Arial" charset="0"/>
                <a:ea typeface="ＭＳ Ｐゴシック" pitchFamily="34" charset="-128"/>
                <a:cs typeface="+mn-cs"/>
              </a:rPr>
              <a:t>Labor</a:t>
            </a:r>
            <a:r>
              <a:rPr lang="en-AU" sz="1200" i="1" kern="1200" baseline="0" dirty="0">
                <a:solidFill>
                  <a:schemeClr val="tx1"/>
                </a:solidFill>
                <a:effectLst/>
                <a:latin typeface="Arial" charset="0"/>
                <a:ea typeface="ＭＳ Ｐゴシック" pitchFamily="34" charset="-128"/>
                <a:cs typeface="+mn-cs"/>
              </a:rPr>
              <a:t> Party (2016); Australian Greens (2016); Treasury (2016); Treasury (2014); Infrastructure Australia (2016); Grattan analysis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AU" baseline="0" dirty="0"/>
          </a:p>
          <a:p>
            <a:r>
              <a:rPr lang="en-AU" baseline="0" dirty="0"/>
              <a:t>Analysis in Dropbox (Grattan Institute)\Transport Program\Program wide research\20160517 Election promises.xlsx</a:t>
            </a:r>
          </a:p>
        </p:txBody>
      </p:sp>
      <p:sp>
        <p:nvSpPr>
          <p:cNvPr id="4" name="Slide Number Placeholder 3"/>
          <p:cNvSpPr>
            <a:spLocks noGrp="1"/>
          </p:cNvSpPr>
          <p:nvPr>
            <p:ph type="sldNum" sz="quarter" idx="10"/>
          </p:nvPr>
        </p:nvSpPr>
        <p:spPr/>
        <p:txBody>
          <a:bodyPr/>
          <a:lstStyle/>
          <a:p>
            <a:fld id="{EE67FFEB-41A8-4E33-A442-87C345D03039}" type="slidenum">
              <a:rPr lang="en-US" smtClean="0"/>
              <a:pPr/>
              <a:t>9</a:t>
            </a:fld>
            <a:endParaRPr lang="en-US"/>
          </a:p>
        </p:txBody>
      </p:sp>
    </p:spTree>
    <p:extLst>
      <p:ext uri="{BB962C8B-B14F-4D97-AF65-F5344CB8AC3E}">
        <p14:creationId xmlns:p14="http://schemas.microsoft.com/office/powerpoint/2010/main" val="31268841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33122" name="Rectangle 2"/>
          <p:cNvSpPr>
            <a:spLocks noGrp="1" noChangeArrowheads="1"/>
          </p:cNvSpPr>
          <p:nvPr>
            <p:ph type="ctrTitle"/>
          </p:nvPr>
        </p:nvSpPr>
        <p:spPr>
          <a:xfrm>
            <a:off x="1928819" y="3213101"/>
            <a:ext cx="7345363" cy="609600"/>
          </a:xfrm>
          <a:prstGeom prst="rect">
            <a:avLst/>
          </a:prstGeom>
        </p:spPr>
        <p:txBody>
          <a:bodyPr/>
          <a:lstStyle>
            <a:lvl1pPr algn="r">
              <a:defRPr sz="4000"/>
            </a:lvl1pPr>
          </a:lstStyle>
          <a:p>
            <a:r>
              <a:rPr lang="en-US"/>
              <a:t>Click to edit Master title style</a:t>
            </a:r>
            <a:endParaRPr lang="en-AU"/>
          </a:p>
        </p:txBody>
      </p:sp>
      <p:sp>
        <p:nvSpPr>
          <p:cNvPr id="133123" name="Rectangle 3"/>
          <p:cNvSpPr>
            <a:spLocks noGrp="1" noChangeArrowheads="1"/>
          </p:cNvSpPr>
          <p:nvPr>
            <p:ph type="subTitle" idx="1"/>
          </p:nvPr>
        </p:nvSpPr>
        <p:spPr>
          <a:xfrm>
            <a:off x="1928819" y="4105284"/>
            <a:ext cx="7345363" cy="365125"/>
          </a:xfrm>
          <a:prstGeom prst="rect">
            <a:avLst/>
          </a:prstGeom>
        </p:spPr>
        <p:txBody>
          <a:bodyPr/>
          <a:lstStyle>
            <a:lvl1pPr algn="r">
              <a:defRPr sz="2400"/>
            </a:lvl1pPr>
          </a:lstStyle>
          <a:p>
            <a:r>
              <a:rPr lang="en-US"/>
              <a:t>Click to edit Master subtitle style</a:t>
            </a:r>
            <a:endParaRPr lang="en-AU"/>
          </a:p>
        </p:txBody>
      </p:sp>
      <p:sp>
        <p:nvSpPr>
          <p:cNvPr id="133124" name="Rectangle 4"/>
          <p:cNvSpPr>
            <a:spLocks noGrp="1" noChangeArrowheads="1"/>
          </p:cNvSpPr>
          <p:nvPr>
            <p:ph type="dt" sz="half" idx="2"/>
          </p:nvPr>
        </p:nvSpPr>
        <p:spPr bwMode="auto">
          <a:xfrm>
            <a:off x="495300" y="6245225"/>
            <a:ext cx="2311400"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defRPr sz="1400"/>
            </a:lvl1pPr>
          </a:lstStyle>
          <a:p>
            <a:endParaRPr lang="en-US">
              <a:solidFill>
                <a:srgbClr val="000000"/>
              </a:solidFill>
            </a:endParaRPr>
          </a:p>
        </p:txBody>
      </p:sp>
      <p:sp>
        <p:nvSpPr>
          <p:cNvPr id="133125" name="Rectangle 5"/>
          <p:cNvSpPr>
            <a:spLocks noGrp="1" noChangeArrowheads="1"/>
          </p:cNvSpPr>
          <p:nvPr>
            <p:ph type="ftr" sz="quarter" idx="3"/>
          </p:nvPr>
        </p:nvSpPr>
        <p:spPr bwMode="auto">
          <a:xfrm>
            <a:off x="3384550" y="6245225"/>
            <a:ext cx="3136900"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a:defRPr sz="1400"/>
            </a:lvl1pPr>
          </a:lstStyle>
          <a:p>
            <a:endParaRPr lang="en-US">
              <a:solidFill>
                <a:srgbClr val="000000"/>
              </a:solidFill>
            </a:endParaRPr>
          </a:p>
        </p:txBody>
      </p:sp>
      <p:sp>
        <p:nvSpPr>
          <p:cNvPr id="133126" name="Rectangle 6"/>
          <p:cNvSpPr>
            <a:spLocks noGrp="1" noChangeArrowheads="1"/>
          </p:cNvSpPr>
          <p:nvPr>
            <p:ph type="sldNum" sz="quarter" idx="4"/>
          </p:nvPr>
        </p:nvSpPr>
        <p:spPr>
          <a:xfrm>
            <a:off x="7099300" y="6245225"/>
            <a:ext cx="2311400" cy="476250"/>
          </a:xfrm>
          <a:prstGeom prst="rect">
            <a:avLst/>
          </a:prstGeom>
        </p:spPr>
        <p:txBody>
          <a:bodyPr/>
          <a:lstStyle>
            <a:lvl1pPr eaLnBrk="0" hangingPunct="0">
              <a:defRPr sz="1400" i="0"/>
            </a:lvl1pPr>
          </a:lstStyle>
          <a:p>
            <a:fld id="{3E7C0CC8-E12B-4B1E-958E-BC6C5916F62C}" type="slidenum">
              <a:rPr lang="en-US" smtClean="0">
                <a:solidFill>
                  <a:srgbClr val="000000"/>
                </a:solidFill>
              </a:rPr>
              <a:pPr/>
              <a:t>‹#›</a:t>
            </a:fld>
            <a:endParaRPr lang="en-US">
              <a:solidFill>
                <a:srgbClr val="000000"/>
              </a:solidFill>
            </a:endParaRPr>
          </a:p>
        </p:txBody>
      </p:sp>
      <p:pic>
        <p:nvPicPr>
          <p:cNvPr id="133128" name="Picture 8" descr="GrattanLogo"/>
          <p:cNvPicPr>
            <a:picLocks noChangeAspect="1" noChangeArrowheads="1"/>
          </p:cNvPicPr>
          <p:nvPr/>
        </p:nvPicPr>
        <p:blipFill>
          <a:blip r:embed="rId2" cstate="print"/>
          <a:srcRect/>
          <a:stretch>
            <a:fillRect/>
          </a:stretch>
        </p:blipFill>
        <p:spPr bwMode="auto">
          <a:xfrm>
            <a:off x="5024438" y="981075"/>
            <a:ext cx="4249738" cy="1081088"/>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9396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1849" y="455965"/>
            <a:ext cx="6913563" cy="461616"/>
          </a:xfrm>
          <a:prstGeom prst="rect">
            <a:avLst/>
          </a:prstGeom>
        </p:spPr>
        <p:txBody>
          <a:bodyPr lIns="91390" tIns="45696" rIns="91390" bIns="45696"/>
          <a:lstStyle>
            <a:lvl1pPr>
              <a:defRPr/>
            </a:lvl1pPr>
          </a:lstStyle>
          <a:p>
            <a:r>
              <a:rPr lang="en-US"/>
              <a:t>Click to edit Master title style</a:t>
            </a:r>
            <a:endParaRPr lang="en-AU" dirty="0"/>
          </a:p>
        </p:txBody>
      </p:sp>
      <p:sp>
        <p:nvSpPr>
          <p:cNvPr id="3" name="Content Placeholder 2"/>
          <p:cNvSpPr>
            <a:spLocks noGrp="1"/>
          </p:cNvSpPr>
          <p:nvPr>
            <p:ph idx="1"/>
          </p:nvPr>
        </p:nvSpPr>
        <p:spPr>
          <a:xfrm>
            <a:off x="631849" y="1076326"/>
            <a:ext cx="8642349" cy="276950"/>
          </a:xfrm>
          <a:prstGeom prst="rect">
            <a:avLst/>
          </a:prstGeom>
        </p:spPr>
        <p:txBody>
          <a:bodyPr lIns="91390" tIns="45696" rIns="91390" bIns="45696"/>
          <a:lstStyle>
            <a:lvl1pPr>
              <a:defRPr/>
            </a:lvl1pPr>
          </a:lstStyle>
          <a:p>
            <a:pPr lvl="0"/>
            <a:r>
              <a:rPr lang="en-US"/>
              <a:t>Click to edit Master text styles</a:t>
            </a:r>
          </a:p>
        </p:txBody>
      </p:sp>
      <p:sp>
        <p:nvSpPr>
          <p:cNvPr id="4" name="Rectangle 5"/>
          <p:cNvSpPr>
            <a:spLocks noGrp="1" noChangeArrowheads="1"/>
          </p:cNvSpPr>
          <p:nvPr>
            <p:ph type="ftr" sz="quarter" idx="10"/>
          </p:nvPr>
        </p:nvSpPr>
        <p:spPr>
          <a:xfrm>
            <a:off x="582621" y="6261100"/>
            <a:ext cx="8188324" cy="476250"/>
          </a:xfrm>
          <a:prstGeom prst="rect">
            <a:avLst/>
          </a:prstGeom>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23160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37040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3" name="Title 2"/>
          <p:cNvSpPr>
            <a:spLocks noGrp="1"/>
          </p:cNvSpPr>
          <p:nvPr>
            <p:ph type="title"/>
          </p:nvPr>
        </p:nvSpPr>
        <p:spPr>
          <a:xfrm>
            <a:off x="631836" y="548244"/>
            <a:ext cx="6913563" cy="369332"/>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5327684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1485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8780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71251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1829" y="548244"/>
            <a:ext cx="6913563" cy="369332"/>
          </a:xfrm>
          <a:prstGeom prst="rect">
            <a:avLst/>
          </a:prstGeom>
        </p:spPr>
        <p:txBody>
          <a:bodyPr/>
          <a:lstStyle>
            <a:lvl1pPr>
              <a:defRPr/>
            </a:lvl1pPr>
          </a:lstStyle>
          <a:p>
            <a:r>
              <a:rPr lang="en-US"/>
              <a:t>Stack</a:t>
            </a:r>
            <a:endParaRPr lang="en-AU"/>
          </a:p>
        </p:txBody>
      </p:sp>
      <p:sp>
        <p:nvSpPr>
          <p:cNvPr id="3" name="Content Placeholder 2"/>
          <p:cNvSpPr>
            <a:spLocks noGrp="1"/>
          </p:cNvSpPr>
          <p:nvPr>
            <p:ph idx="1" hasCustomPrompt="1"/>
          </p:nvPr>
        </p:nvSpPr>
        <p:spPr>
          <a:xfrm>
            <a:off x="631825" y="1076325"/>
            <a:ext cx="8642350" cy="184666"/>
          </a:xfrm>
          <a:prstGeom prst="rect">
            <a:avLst/>
          </a:prstGeom>
        </p:spPr>
        <p:txBody>
          <a:bodyPr/>
          <a:lstStyle>
            <a:lvl1pPr>
              <a:defRPr/>
            </a:lvl1pPr>
          </a:lstStyle>
          <a:p>
            <a:pPr lvl="0"/>
            <a:r>
              <a:rPr lang="en-AU"/>
              <a:t>stuff</a:t>
            </a:r>
          </a:p>
        </p:txBody>
      </p:sp>
    </p:spTree>
    <p:extLst>
      <p:ext uri="{BB962C8B-B14F-4D97-AF65-F5344CB8AC3E}">
        <p14:creationId xmlns:p14="http://schemas.microsoft.com/office/powerpoint/2010/main" val="17432579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33122" name="Rectangle 2"/>
          <p:cNvSpPr>
            <a:spLocks noGrp="1" noChangeArrowheads="1"/>
          </p:cNvSpPr>
          <p:nvPr>
            <p:ph type="ctrTitle"/>
          </p:nvPr>
        </p:nvSpPr>
        <p:spPr>
          <a:xfrm>
            <a:off x="1928819" y="3213101"/>
            <a:ext cx="7345363" cy="609600"/>
          </a:xfrm>
          <a:prstGeom prst="rect">
            <a:avLst/>
          </a:prstGeom>
        </p:spPr>
        <p:txBody>
          <a:bodyPr/>
          <a:lstStyle>
            <a:lvl1pPr algn="r">
              <a:defRPr sz="4000"/>
            </a:lvl1pPr>
          </a:lstStyle>
          <a:p>
            <a:r>
              <a:rPr lang="en-US"/>
              <a:t>Click to edit Master title style</a:t>
            </a:r>
            <a:endParaRPr lang="en-AU"/>
          </a:p>
        </p:txBody>
      </p:sp>
      <p:sp>
        <p:nvSpPr>
          <p:cNvPr id="133123" name="Rectangle 3"/>
          <p:cNvSpPr>
            <a:spLocks noGrp="1" noChangeArrowheads="1"/>
          </p:cNvSpPr>
          <p:nvPr>
            <p:ph type="subTitle" idx="1"/>
          </p:nvPr>
        </p:nvSpPr>
        <p:spPr>
          <a:xfrm>
            <a:off x="1928819" y="4105284"/>
            <a:ext cx="7345363" cy="365125"/>
          </a:xfrm>
          <a:prstGeom prst="rect">
            <a:avLst/>
          </a:prstGeom>
        </p:spPr>
        <p:txBody>
          <a:bodyPr/>
          <a:lstStyle>
            <a:lvl1pPr algn="r">
              <a:defRPr sz="2400"/>
            </a:lvl1pPr>
          </a:lstStyle>
          <a:p>
            <a:r>
              <a:rPr lang="en-US"/>
              <a:t>Click to edit Master subtitle style</a:t>
            </a:r>
            <a:endParaRPr lang="en-AU"/>
          </a:p>
        </p:txBody>
      </p:sp>
      <p:sp>
        <p:nvSpPr>
          <p:cNvPr id="133124" name="Rectangle 4"/>
          <p:cNvSpPr>
            <a:spLocks noGrp="1" noChangeArrowheads="1"/>
          </p:cNvSpPr>
          <p:nvPr>
            <p:ph type="dt" sz="half" idx="2"/>
          </p:nvPr>
        </p:nvSpPr>
        <p:spPr bwMode="auto">
          <a:xfrm>
            <a:off x="495300" y="6245225"/>
            <a:ext cx="2311400"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defRPr sz="1400"/>
            </a:lvl1pPr>
          </a:lstStyle>
          <a:p>
            <a:endParaRPr lang="en-US">
              <a:solidFill>
                <a:srgbClr val="000000"/>
              </a:solidFill>
            </a:endParaRPr>
          </a:p>
        </p:txBody>
      </p:sp>
      <p:sp>
        <p:nvSpPr>
          <p:cNvPr id="133125" name="Rectangle 5"/>
          <p:cNvSpPr>
            <a:spLocks noGrp="1" noChangeArrowheads="1"/>
          </p:cNvSpPr>
          <p:nvPr>
            <p:ph type="ftr" sz="quarter" idx="3"/>
          </p:nvPr>
        </p:nvSpPr>
        <p:spPr bwMode="auto">
          <a:xfrm>
            <a:off x="3384550" y="6245225"/>
            <a:ext cx="3136900"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a:defRPr sz="1400"/>
            </a:lvl1pPr>
          </a:lstStyle>
          <a:p>
            <a:endParaRPr lang="en-US">
              <a:solidFill>
                <a:srgbClr val="000000"/>
              </a:solidFill>
            </a:endParaRPr>
          </a:p>
        </p:txBody>
      </p:sp>
      <p:sp>
        <p:nvSpPr>
          <p:cNvPr id="133126" name="Rectangle 6"/>
          <p:cNvSpPr>
            <a:spLocks noGrp="1" noChangeArrowheads="1"/>
          </p:cNvSpPr>
          <p:nvPr>
            <p:ph type="sldNum" sz="quarter" idx="4"/>
          </p:nvPr>
        </p:nvSpPr>
        <p:spPr>
          <a:xfrm>
            <a:off x="7099300" y="6245225"/>
            <a:ext cx="2311400" cy="476250"/>
          </a:xfrm>
          <a:prstGeom prst="rect">
            <a:avLst/>
          </a:prstGeom>
        </p:spPr>
        <p:txBody>
          <a:bodyPr/>
          <a:lstStyle>
            <a:lvl1pPr eaLnBrk="0" hangingPunct="0">
              <a:defRPr sz="1400" i="0"/>
            </a:lvl1pPr>
          </a:lstStyle>
          <a:p>
            <a:fld id="{3E7C0CC8-E12B-4B1E-958E-BC6C5916F62C}" type="slidenum">
              <a:rPr lang="en-US">
                <a:solidFill>
                  <a:srgbClr val="000000"/>
                </a:solidFill>
              </a:rPr>
              <a:pPr/>
              <a:t>‹#›</a:t>
            </a:fld>
            <a:endParaRPr lang="en-US">
              <a:solidFill>
                <a:srgbClr val="000000"/>
              </a:solidFill>
            </a:endParaRPr>
          </a:p>
        </p:txBody>
      </p:sp>
      <p:pic>
        <p:nvPicPr>
          <p:cNvPr id="133128" name="Picture 8" descr="GrattanLogo"/>
          <p:cNvPicPr>
            <a:picLocks noChangeAspect="1" noChangeArrowheads="1"/>
          </p:cNvPicPr>
          <p:nvPr userDrawn="1"/>
        </p:nvPicPr>
        <p:blipFill>
          <a:blip r:embed="rId2" cstate="print"/>
          <a:srcRect/>
          <a:stretch>
            <a:fillRect/>
          </a:stretch>
        </p:blipFill>
        <p:spPr bwMode="auto">
          <a:xfrm>
            <a:off x="5024438" y="981075"/>
            <a:ext cx="4249738" cy="1081088"/>
          </a:xfrm>
          <a:prstGeom prst="rect">
            <a:avLst/>
          </a:prstGeom>
          <a:noFill/>
        </p:spPr>
      </p:pic>
    </p:spTree>
    <p:extLst>
      <p:ext uri="{BB962C8B-B14F-4D97-AF65-F5344CB8AC3E}">
        <p14:creationId xmlns:p14="http://schemas.microsoft.com/office/powerpoint/2010/main" val="4224289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7777349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1834" y="642943"/>
            <a:ext cx="6913563" cy="274637"/>
          </a:xfrm>
          <a:prstGeom prst="rect">
            <a:avLst/>
          </a:prstGeom>
        </p:spPr>
        <p:txBody>
          <a:bodyPr/>
          <a:lstStyle>
            <a:lvl1pPr>
              <a:defRPr/>
            </a:lvl1pPr>
          </a:lstStyle>
          <a:p>
            <a:r>
              <a:rPr lang="en-US"/>
              <a:t>Stack</a:t>
            </a:r>
            <a:endParaRPr lang="en-AU"/>
          </a:p>
        </p:txBody>
      </p:sp>
      <p:sp>
        <p:nvSpPr>
          <p:cNvPr id="3" name="Content Placeholder 2"/>
          <p:cNvSpPr>
            <a:spLocks noGrp="1"/>
          </p:cNvSpPr>
          <p:nvPr>
            <p:ph idx="1" hasCustomPrompt="1"/>
          </p:nvPr>
        </p:nvSpPr>
        <p:spPr>
          <a:xfrm>
            <a:off x="631833" y="1076325"/>
            <a:ext cx="8642349" cy="184666"/>
          </a:xfrm>
          <a:prstGeom prst="rect">
            <a:avLst/>
          </a:prstGeom>
        </p:spPr>
        <p:txBody>
          <a:bodyPr/>
          <a:lstStyle>
            <a:lvl1pPr>
              <a:defRPr/>
            </a:lvl1pPr>
          </a:lstStyle>
          <a:p>
            <a:pPr lvl="0"/>
            <a:r>
              <a:rPr lang="en-AU"/>
              <a:t>stuff</a:t>
            </a:r>
          </a:p>
        </p:txBody>
      </p:sp>
    </p:spTree>
    <p:extLst>
      <p:ext uri="{BB962C8B-B14F-4D97-AF65-F5344CB8AC3E}">
        <p14:creationId xmlns:p14="http://schemas.microsoft.com/office/powerpoint/2010/main" val="3134553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9396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8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1849" y="116632"/>
            <a:ext cx="6913563" cy="461616"/>
          </a:xfrm>
          <a:prstGeom prst="rect">
            <a:avLst/>
          </a:prstGeom>
        </p:spPr>
        <p:txBody>
          <a:bodyPr lIns="91390" tIns="45696" rIns="91390" bIns="45696"/>
          <a:lstStyle>
            <a:lvl1pPr>
              <a:defRPr/>
            </a:lvl1pPr>
          </a:lstStyle>
          <a:p>
            <a:r>
              <a:rPr lang="en-US"/>
              <a:t>Click to edit Master title style</a:t>
            </a:r>
            <a:endParaRPr lang="en-AU" dirty="0"/>
          </a:p>
        </p:txBody>
      </p:sp>
      <p:sp>
        <p:nvSpPr>
          <p:cNvPr id="3" name="Content Placeholder 2"/>
          <p:cNvSpPr>
            <a:spLocks noGrp="1"/>
          </p:cNvSpPr>
          <p:nvPr>
            <p:ph idx="1"/>
          </p:nvPr>
        </p:nvSpPr>
        <p:spPr>
          <a:xfrm>
            <a:off x="631849" y="692696"/>
            <a:ext cx="8642349" cy="276950"/>
          </a:xfrm>
          <a:prstGeom prst="rect">
            <a:avLst/>
          </a:prstGeom>
        </p:spPr>
        <p:txBody>
          <a:bodyPr lIns="91390" tIns="45696" rIns="91390" bIns="45696"/>
          <a:lstStyle>
            <a:lvl1pPr>
              <a:defRPr/>
            </a:lvl1pPr>
          </a:lstStyle>
          <a:p>
            <a:pPr lvl="0"/>
            <a:r>
              <a:rPr lang="en-US"/>
              <a:t>Click to edit Master text styles</a:t>
            </a:r>
          </a:p>
        </p:txBody>
      </p:sp>
      <p:sp>
        <p:nvSpPr>
          <p:cNvPr id="4" name="Rectangle 5"/>
          <p:cNvSpPr>
            <a:spLocks noGrp="1" noChangeArrowheads="1"/>
          </p:cNvSpPr>
          <p:nvPr>
            <p:ph type="ftr" sz="quarter" idx="10"/>
          </p:nvPr>
        </p:nvSpPr>
        <p:spPr>
          <a:xfrm>
            <a:off x="582621" y="6261100"/>
            <a:ext cx="8188324" cy="476250"/>
          </a:xfrm>
          <a:prstGeom prst="rect">
            <a:avLst/>
          </a:prstGeom>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23160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3704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3" name="Title 2"/>
          <p:cNvSpPr>
            <a:spLocks noGrp="1"/>
          </p:cNvSpPr>
          <p:nvPr>
            <p:ph type="title"/>
          </p:nvPr>
        </p:nvSpPr>
        <p:spPr>
          <a:xfrm>
            <a:off x="631836" y="548244"/>
            <a:ext cx="6913563" cy="369332"/>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532768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1485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27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712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777734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2" r:id="rId1"/>
    <p:sldLayoutId id="2147483673" r:id="rId2"/>
    <p:sldLayoutId id="2147483675" r:id="rId3"/>
    <p:sldLayoutId id="2147483676" r:id="rId4"/>
    <p:sldLayoutId id="2147483677" r:id="rId5"/>
    <p:sldLayoutId id="2147483678" r:id="rId6"/>
    <p:sldLayoutId id="2147483679" r:id="rId7"/>
    <p:sldLayoutId id="2147483681" r:id="rId8"/>
    <p:sldLayoutId id="2147483669" r:id="rId9"/>
    <p:sldLayoutId id="2147483650" r:id="rId10"/>
    <p:sldLayoutId id="2147483662" r:id="rId11"/>
    <p:sldLayoutId id="2147483665" r:id="rId12"/>
    <p:sldLayoutId id="2147483653" r:id="rId13"/>
    <p:sldLayoutId id="2147483654" r:id="rId14"/>
    <p:sldLayoutId id="2147483655" r:id="rId15"/>
    <p:sldLayoutId id="2147483656" r:id="rId16"/>
    <p:sldLayoutId id="2147483659" r:id="rId17"/>
    <p:sldLayoutId id="2147483686" r:id="rId18"/>
  </p:sldLayoutIdLst>
  <p:hf hdr="0" ftr="0" dt="0"/>
  <p:txStyles>
    <p:titleStyle>
      <a:lvl1pPr algn="l" rtl="0" eaLnBrk="1" fontAlgn="base" hangingPunct="1">
        <a:spcBef>
          <a:spcPct val="0"/>
        </a:spcBef>
        <a:spcAft>
          <a:spcPct val="0"/>
        </a:spcAft>
        <a:defRPr b="1">
          <a:solidFill>
            <a:schemeClr val="tx1"/>
          </a:solidFill>
          <a:latin typeface="+mj-lt"/>
          <a:ea typeface="+mj-ea"/>
          <a:cs typeface="+mj-cs"/>
        </a:defRPr>
      </a:lvl1pPr>
      <a:lvl2pPr algn="l" rtl="0" eaLnBrk="1" fontAlgn="base" hangingPunct="1">
        <a:spcBef>
          <a:spcPct val="0"/>
        </a:spcBef>
        <a:spcAft>
          <a:spcPct val="0"/>
        </a:spcAft>
        <a:defRPr b="1">
          <a:solidFill>
            <a:schemeClr val="tx1"/>
          </a:solidFill>
          <a:latin typeface="Arial" charset="0"/>
          <a:ea typeface="ＭＳ Ｐゴシック" pitchFamily="34" charset="-128"/>
        </a:defRPr>
      </a:lvl2pPr>
      <a:lvl3pPr algn="l" rtl="0" eaLnBrk="1" fontAlgn="base" hangingPunct="1">
        <a:spcBef>
          <a:spcPct val="0"/>
        </a:spcBef>
        <a:spcAft>
          <a:spcPct val="0"/>
        </a:spcAft>
        <a:defRPr b="1">
          <a:solidFill>
            <a:schemeClr val="tx1"/>
          </a:solidFill>
          <a:latin typeface="Arial" charset="0"/>
          <a:ea typeface="ＭＳ Ｐゴシック" pitchFamily="34" charset="-128"/>
        </a:defRPr>
      </a:lvl3pPr>
      <a:lvl4pPr algn="l" rtl="0" eaLnBrk="1" fontAlgn="base" hangingPunct="1">
        <a:spcBef>
          <a:spcPct val="0"/>
        </a:spcBef>
        <a:spcAft>
          <a:spcPct val="0"/>
        </a:spcAft>
        <a:defRPr b="1">
          <a:solidFill>
            <a:schemeClr val="tx1"/>
          </a:solidFill>
          <a:latin typeface="Arial" charset="0"/>
          <a:ea typeface="ＭＳ Ｐゴシック" pitchFamily="34" charset="-128"/>
        </a:defRPr>
      </a:lvl4pPr>
      <a:lvl5pPr algn="l" rtl="0" eaLnBrk="1" fontAlgn="base" hangingPunct="1">
        <a:spcBef>
          <a:spcPct val="0"/>
        </a:spcBef>
        <a:spcAft>
          <a:spcPct val="0"/>
        </a:spcAft>
        <a:defRPr b="1">
          <a:solidFill>
            <a:schemeClr val="tx1"/>
          </a:solidFill>
          <a:latin typeface="Arial" charset="0"/>
          <a:ea typeface="ＭＳ Ｐゴシック" pitchFamily="34" charset="-128"/>
        </a:defRPr>
      </a:lvl5pPr>
      <a:lvl6pPr marL="457200" algn="l" rtl="0" eaLnBrk="1" fontAlgn="base" hangingPunct="1">
        <a:spcBef>
          <a:spcPct val="0"/>
        </a:spcBef>
        <a:spcAft>
          <a:spcPct val="0"/>
        </a:spcAft>
        <a:defRPr b="1">
          <a:solidFill>
            <a:schemeClr val="tx1"/>
          </a:solidFill>
          <a:latin typeface="Arial" charset="0"/>
          <a:ea typeface="ＭＳ Ｐゴシック" pitchFamily="34" charset="-128"/>
        </a:defRPr>
      </a:lvl6pPr>
      <a:lvl7pPr marL="914400" algn="l" rtl="0" eaLnBrk="1" fontAlgn="base" hangingPunct="1">
        <a:spcBef>
          <a:spcPct val="0"/>
        </a:spcBef>
        <a:spcAft>
          <a:spcPct val="0"/>
        </a:spcAft>
        <a:defRPr b="1">
          <a:solidFill>
            <a:schemeClr val="tx1"/>
          </a:solidFill>
          <a:latin typeface="Arial" charset="0"/>
          <a:ea typeface="ＭＳ Ｐゴシック" pitchFamily="34" charset="-128"/>
        </a:defRPr>
      </a:lvl7pPr>
      <a:lvl8pPr marL="1371600" algn="l" rtl="0" eaLnBrk="1" fontAlgn="base" hangingPunct="1">
        <a:spcBef>
          <a:spcPct val="0"/>
        </a:spcBef>
        <a:spcAft>
          <a:spcPct val="0"/>
        </a:spcAft>
        <a:defRPr b="1">
          <a:solidFill>
            <a:schemeClr val="tx1"/>
          </a:solidFill>
          <a:latin typeface="Arial" charset="0"/>
          <a:ea typeface="ＭＳ Ｐゴシック" pitchFamily="34" charset="-128"/>
        </a:defRPr>
      </a:lvl8pPr>
      <a:lvl9pPr marL="1828800" algn="l" rtl="0" eaLnBrk="1" fontAlgn="base" hangingPunct="1">
        <a:spcBef>
          <a:spcPct val="0"/>
        </a:spcBef>
        <a:spcAft>
          <a:spcPct val="0"/>
        </a:spcAft>
        <a:defRPr b="1">
          <a:solidFill>
            <a:schemeClr val="tx1"/>
          </a:solidFill>
          <a:latin typeface="Arial" charset="0"/>
          <a:ea typeface="ＭＳ Ｐゴシック" pitchFamily="34" charset="-128"/>
        </a:defRPr>
      </a:lvl9pPr>
    </p:titleStyle>
    <p:bodyStyle>
      <a:lvl1pPr algn="l" rtl="0" eaLnBrk="1" fontAlgn="base" hangingPunct="1">
        <a:spcBef>
          <a:spcPct val="0"/>
        </a:spcBef>
        <a:spcAft>
          <a:spcPct val="0"/>
        </a:spcAft>
        <a:defRPr sz="1200" b="1">
          <a:solidFill>
            <a:schemeClr val="tx1"/>
          </a:solidFill>
          <a:latin typeface="+mn-lt"/>
          <a:ea typeface="+mn-ea"/>
          <a:cs typeface="+mn-cs"/>
        </a:defRPr>
      </a:lvl1pPr>
      <a:lvl2pPr marL="179388" indent="-177800" algn="l" rtl="0" eaLnBrk="1" fontAlgn="base" hangingPunct="1">
        <a:spcBef>
          <a:spcPct val="0"/>
        </a:spcBef>
        <a:spcAft>
          <a:spcPct val="0"/>
        </a:spcAft>
        <a:buSzPct val="130000"/>
        <a:buChar char="•"/>
        <a:defRPr sz="1200">
          <a:solidFill>
            <a:schemeClr val="tx1"/>
          </a:solidFill>
          <a:latin typeface="+mn-lt"/>
          <a:ea typeface="+mn-ea"/>
        </a:defRPr>
      </a:lvl2pPr>
      <a:lvl3pPr marL="403225" indent="-222250" algn="l" rtl="0" eaLnBrk="1" fontAlgn="base" hangingPunct="1">
        <a:spcBef>
          <a:spcPct val="0"/>
        </a:spcBef>
        <a:spcAft>
          <a:spcPct val="0"/>
        </a:spcAft>
        <a:buFont typeface="Arial" charset="0"/>
        <a:buChar char="–"/>
        <a:defRPr sz="1200">
          <a:solidFill>
            <a:schemeClr val="tx1"/>
          </a:solidFill>
          <a:latin typeface="+mn-lt"/>
          <a:ea typeface="+mn-ea"/>
        </a:defRPr>
      </a:lvl3pPr>
      <a:lvl4pPr marL="560388" indent="-142875" algn="l" rtl="0" eaLnBrk="1" fontAlgn="base" hangingPunct="1">
        <a:spcBef>
          <a:spcPct val="0"/>
        </a:spcBef>
        <a:spcAft>
          <a:spcPct val="0"/>
        </a:spcAft>
        <a:buFont typeface="Arial" charset="0"/>
        <a:buChar char="-"/>
        <a:defRPr sz="1200">
          <a:solidFill>
            <a:schemeClr val="tx1"/>
          </a:solidFill>
          <a:latin typeface="+mn-lt"/>
          <a:ea typeface="+mn-ea"/>
        </a:defRPr>
      </a:lvl4pPr>
      <a:lvl5pPr marL="788988" indent="-209550" algn="l" rtl="0" eaLnBrk="1" fontAlgn="base" hangingPunct="1">
        <a:spcBef>
          <a:spcPct val="0"/>
        </a:spcBef>
        <a:spcAft>
          <a:spcPct val="0"/>
        </a:spcAft>
        <a:buFont typeface="Arial" charset="0"/>
        <a:buChar char="&gt;"/>
        <a:defRPr sz="1200">
          <a:solidFill>
            <a:schemeClr val="tx1"/>
          </a:solidFill>
          <a:latin typeface="+mn-lt"/>
          <a:ea typeface="+mn-ea"/>
        </a:defRPr>
      </a:lvl5pPr>
      <a:lvl6pPr marL="1246188" indent="-209550" algn="l" rtl="0" eaLnBrk="1" fontAlgn="base" hangingPunct="1">
        <a:spcBef>
          <a:spcPct val="0"/>
        </a:spcBef>
        <a:spcAft>
          <a:spcPct val="0"/>
        </a:spcAft>
        <a:buFont typeface="Arial" charset="0"/>
        <a:buChar char="&gt;"/>
        <a:defRPr sz="1200">
          <a:solidFill>
            <a:schemeClr val="tx1"/>
          </a:solidFill>
          <a:latin typeface="+mn-lt"/>
          <a:ea typeface="+mn-ea"/>
        </a:defRPr>
      </a:lvl6pPr>
      <a:lvl7pPr marL="1703388" indent="-209550" algn="l" rtl="0" eaLnBrk="1" fontAlgn="base" hangingPunct="1">
        <a:spcBef>
          <a:spcPct val="0"/>
        </a:spcBef>
        <a:spcAft>
          <a:spcPct val="0"/>
        </a:spcAft>
        <a:buFont typeface="Arial" charset="0"/>
        <a:buChar char="&gt;"/>
        <a:defRPr sz="1200">
          <a:solidFill>
            <a:schemeClr val="tx1"/>
          </a:solidFill>
          <a:latin typeface="+mn-lt"/>
          <a:ea typeface="+mn-ea"/>
        </a:defRPr>
      </a:lvl7pPr>
      <a:lvl8pPr marL="2160588" indent="-209550" algn="l" rtl="0" eaLnBrk="1" fontAlgn="base" hangingPunct="1">
        <a:spcBef>
          <a:spcPct val="0"/>
        </a:spcBef>
        <a:spcAft>
          <a:spcPct val="0"/>
        </a:spcAft>
        <a:buFont typeface="Arial" charset="0"/>
        <a:buChar char="&gt;"/>
        <a:defRPr sz="1200">
          <a:solidFill>
            <a:schemeClr val="tx1"/>
          </a:solidFill>
          <a:latin typeface="+mn-lt"/>
          <a:ea typeface="+mn-ea"/>
        </a:defRPr>
      </a:lvl8pPr>
      <a:lvl9pPr marL="2617788" indent="-209550" algn="l" rtl="0" eaLnBrk="1" fontAlgn="base" hangingPunct="1">
        <a:spcBef>
          <a:spcPct val="0"/>
        </a:spcBef>
        <a:spcAft>
          <a:spcPct val="0"/>
        </a:spcAft>
        <a:buFont typeface="Arial" charset="0"/>
        <a:buChar char="&gt;"/>
        <a:defRPr sz="12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776364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Lst>
  <p:hf hdr="0" ftr="0" dt="0"/>
  <p:txStyles>
    <p:titleStyle>
      <a:lvl1pPr algn="l" rtl="0" eaLnBrk="1" fontAlgn="base" hangingPunct="1">
        <a:spcBef>
          <a:spcPct val="0"/>
        </a:spcBef>
        <a:spcAft>
          <a:spcPct val="0"/>
        </a:spcAft>
        <a:defRPr b="1">
          <a:solidFill>
            <a:schemeClr val="tx1"/>
          </a:solidFill>
          <a:latin typeface="+mj-lt"/>
          <a:ea typeface="+mj-ea"/>
          <a:cs typeface="+mj-cs"/>
        </a:defRPr>
      </a:lvl1pPr>
      <a:lvl2pPr algn="l" rtl="0" eaLnBrk="1" fontAlgn="base" hangingPunct="1">
        <a:spcBef>
          <a:spcPct val="0"/>
        </a:spcBef>
        <a:spcAft>
          <a:spcPct val="0"/>
        </a:spcAft>
        <a:defRPr b="1">
          <a:solidFill>
            <a:schemeClr val="tx1"/>
          </a:solidFill>
          <a:latin typeface="Arial" charset="0"/>
          <a:ea typeface="ＭＳ Ｐゴシック" pitchFamily="34" charset="-128"/>
        </a:defRPr>
      </a:lvl2pPr>
      <a:lvl3pPr algn="l" rtl="0" eaLnBrk="1" fontAlgn="base" hangingPunct="1">
        <a:spcBef>
          <a:spcPct val="0"/>
        </a:spcBef>
        <a:spcAft>
          <a:spcPct val="0"/>
        </a:spcAft>
        <a:defRPr b="1">
          <a:solidFill>
            <a:schemeClr val="tx1"/>
          </a:solidFill>
          <a:latin typeface="Arial" charset="0"/>
          <a:ea typeface="ＭＳ Ｐゴシック" pitchFamily="34" charset="-128"/>
        </a:defRPr>
      </a:lvl3pPr>
      <a:lvl4pPr algn="l" rtl="0" eaLnBrk="1" fontAlgn="base" hangingPunct="1">
        <a:spcBef>
          <a:spcPct val="0"/>
        </a:spcBef>
        <a:spcAft>
          <a:spcPct val="0"/>
        </a:spcAft>
        <a:defRPr b="1">
          <a:solidFill>
            <a:schemeClr val="tx1"/>
          </a:solidFill>
          <a:latin typeface="Arial" charset="0"/>
          <a:ea typeface="ＭＳ Ｐゴシック" pitchFamily="34" charset="-128"/>
        </a:defRPr>
      </a:lvl4pPr>
      <a:lvl5pPr algn="l" rtl="0" eaLnBrk="1" fontAlgn="base" hangingPunct="1">
        <a:spcBef>
          <a:spcPct val="0"/>
        </a:spcBef>
        <a:spcAft>
          <a:spcPct val="0"/>
        </a:spcAft>
        <a:defRPr b="1">
          <a:solidFill>
            <a:schemeClr val="tx1"/>
          </a:solidFill>
          <a:latin typeface="Arial" charset="0"/>
          <a:ea typeface="ＭＳ Ｐゴシック" pitchFamily="34" charset="-128"/>
        </a:defRPr>
      </a:lvl5pPr>
      <a:lvl6pPr marL="457200" algn="l" rtl="0" eaLnBrk="1" fontAlgn="base" hangingPunct="1">
        <a:spcBef>
          <a:spcPct val="0"/>
        </a:spcBef>
        <a:spcAft>
          <a:spcPct val="0"/>
        </a:spcAft>
        <a:defRPr b="1">
          <a:solidFill>
            <a:schemeClr val="tx1"/>
          </a:solidFill>
          <a:latin typeface="Arial" charset="0"/>
          <a:ea typeface="ＭＳ Ｐゴシック" pitchFamily="34" charset="-128"/>
        </a:defRPr>
      </a:lvl6pPr>
      <a:lvl7pPr marL="914400" algn="l" rtl="0" eaLnBrk="1" fontAlgn="base" hangingPunct="1">
        <a:spcBef>
          <a:spcPct val="0"/>
        </a:spcBef>
        <a:spcAft>
          <a:spcPct val="0"/>
        </a:spcAft>
        <a:defRPr b="1">
          <a:solidFill>
            <a:schemeClr val="tx1"/>
          </a:solidFill>
          <a:latin typeface="Arial" charset="0"/>
          <a:ea typeface="ＭＳ Ｐゴシック" pitchFamily="34" charset="-128"/>
        </a:defRPr>
      </a:lvl7pPr>
      <a:lvl8pPr marL="1371600" algn="l" rtl="0" eaLnBrk="1" fontAlgn="base" hangingPunct="1">
        <a:spcBef>
          <a:spcPct val="0"/>
        </a:spcBef>
        <a:spcAft>
          <a:spcPct val="0"/>
        </a:spcAft>
        <a:defRPr b="1">
          <a:solidFill>
            <a:schemeClr val="tx1"/>
          </a:solidFill>
          <a:latin typeface="Arial" charset="0"/>
          <a:ea typeface="ＭＳ Ｐゴシック" pitchFamily="34" charset="-128"/>
        </a:defRPr>
      </a:lvl8pPr>
      <a:lvl9pPr marL="1828800" algn="l" rtl="0" eaLnBrk="1" fontAlgn="base" hangingPunct="1">
        <a:spcBef>
          <a:spcPct val="0"/>
        </a:spcBef>
        <a:spcAft>
          <a:spcPct val="0"/>
        </a:spcAft>
        <a:defRPr b="1">
          <a:solidFill>
            <a:schemeClr val="tx1"/>
          </a:solidFill>
          <a:latin typeface="Arial" charset="0"/>
          <a:ea typeface="ＭＳ Ｐゴシック" pitchFamily="34" charset="-128"/>
        </a:defRPr>
      </a:lvl9pPr>
    </p:titleStyle>
    <p:bodyStyle>
      <a:lvl1pPr algn="l" rtl="0" eaLnBrk="1" fontAlgn="base" hangingPunct="1">
        <a:spcBef>
          <a:spcPct val="0"/>
        </a:spcBef>
        <a:spcAft>
          <a:spcPct val="0"/>
        </a:spcAft>
        <a:defRPr sz="1200" b="1">
          <a:solidFill>
            <a:schemeClr val="tx1"/>
          </a:solidFill>
          <a:latin typeface="+mn-lt"/>
          <a:ea typeface="+mn-ea"/>
          <a:cs typeface="+mn-cs"/>
        </a:defRPr>
      </a:lvl1pPr>
      <a:lvl2pPr marL="179388" indent="-177800" algn="l" rtl="0" eaLnBrk="1" fontAlgn="base" hangingPunct="1">
        <a:spcBef>
          <a:spcPct val="0"/>
        </a:spcBef>
        <a:spcAft>
          <a:spcPct val="0"/>
        </a:spcAft>
        <a:buSzPct val="130000"/>
        <a:buChar char="•"/>
        <a:defRPr sz="1200">
          <a:solidFill>
            <a:schemeClr val="tx1"/>
          </a:solidFill>
          <a:latin typeface="+mn-lt"/>
          <a:ea typeface="+mn-ea"/>
        </a:defRPr>
      </a:lvl2pPr>
      <a:lvl3pPr marL="403225" indent="-222250" algn="l" rtl="0" eaLnBrk="1" fontAlgn="base" hangingPunct="1">
        <a:spcBef>
          <a:spcPct val="0"/>
        </a:spcBef>
        <a:spcAft>
          <a:spcPct val="0"/>
        </a:spcAft>
        <a:buFont typeface="Arial" charset="0"/>
        <a:buChar char="–"/>
        <a:defRPr sz="1200">
          <a:solidFill>
            <a:schemeClr val="tx1"/>
          </a:solidFill>
          <a:latin typeface="+mn-lt"/>
          <a:ea typeface="+mn-ea"/>
        </a:defRPr>
      </a:lvl3pPr>
      <a:lvl4pPr marL="560388" indent="-142875" algn="l" rtl="0" eaLnBrk="1" fontAlgn="base" hangingPunct="1">
        <a:spcBef>
          <a:spcPct val="0"/>
        </a:spcBef>
        <a:spcAft>
          <a:spcPct val="0"/>
        </a:spcAft>
        <a:buFont typeface="Arial" charset="0"/>
        <a:buChar char="-"/>
        <a:defRPr sz="1200">
          <a:solidFill>
            <a:schemeClr val="tx1"/>
          </a:solidFill>
          <a:latin typeface="+mn-lt"/>
          <a:ea typeface="+mn-ea"/>
        </a:defRPr>
      </a:lvl4pPr>
      <a:lvl5pPr marL="788988" indent="-209550" algn="l" rtl="0" eaLnBrk="1" fontAlgn="base" hangingPunct="1">
        <a:spcBef>
          <a:spcPct val="0"/>
        </a:spcBef>
        <a:spcAft>
          <a:spcPct val="0"/>
        </a:spcAft>
        <a:buFont typeface="Arial" charset="0"/>
        <a:buChar char="&gt;"/>
        <a:defRPr sz="1200">
          <a:solidFill>
            <a:schemeClr val="tx1"/>
          </a:solidFill>
          <a:latin typeface="+mn-lt"/>
          <a:ea typeface="+mn-ea"/>
        </a:defRPr>
      </a:lvl5pPr>
      <a:lvl6pPr marL="1246188" indent="-209550" algn="l" rtl="0" eaLnBrk="1" fontAlgn="base" hangingPunct="1">
        <a:spcBef>
          <a:spcPct val="0"/>
        </a:spcBef>
        <a:spcAft>
          <a:spcPct val="0"/>
        </a:spcAft>
        <a:buFont typeface="Arial" charset="0"/>
        <a:buChar char="&gt;"/>
        <a:defRPr sz="1200">
          <a:solidFill>
            <a:schemeClr val="tx1"/>
          </a:solidFill>
          <a:latin typeface="+mn-lt"/>
          <a:ea typeface="+mn-ea"/>
        </a:defRPr>
      </a:lvl6pPr>
      <a:lvl7pPr marL="1703388" indent="-209550" algn="l" rtl="0" eaLnBrk="1" fontAlgn="base" hangingPunct="1">
        <a:spcBef>
          <a:spcPct val="0"/>
        </a:spcBef>
        <a:spcAft>
          <a:spcPct val="0"/>
        </a:spcAft>
        <a:buFont typeface="Arial" charset="0"/>
        <a:buChar char="&gt;"/>
        <a:defRPr sz="1200">
          <a:solidFill>
            <a:schemeClr val="tx1"/>
          </a:solidFill>
          <a:latin typeface="+mn-lt"/>
          <a:ea typeface="+mn-ea"/>
        </a:defRPr>
      </a:lvl7pPr>
      <a:lvl8pPr marL="2160588" indent="-209550" algn="l" rtl="0" eaLnBrk="1" fontAlgn="base" hangingPunct="1">
        <a:spcBef>
          <a:spcPct val="0"/>
        </a:spcBef>
        <a:spcAft>
          <a:spcPct val="0"/>
        </a:spcAft>
        <a:buFont typeface="Arial" charset="0"/>
        <a:buChar char="&gt;"/>
        <a:defRPr sz="1200">
          <a:solidFill>
            <a:schemeClr val="tx1"/>
          </a:solidFill>
          <a:latin typeface="+mn-lt"/>
          <a:ea typeface="+mn-ea"/>
        </a:defRPr>
      </a:lvl8pPr>
      <a:lvl9pPr marL="2617788" indent="-209550" algn="l" rtl="0" eaLnBrk="1" fontAlgn="base" hangingPunct="1">
        <a:spcBef>
          <a:spcPct val="0"/>
        </a:spcBef>
        <a:spcAft>
          <a:spcPct val="0"/>
        </a:spcAft>
        <a:buFont typeface="Arial" charset="0"/>
        <a:buChar char="&gt;"/>
        <a:defRPr sz="12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8" name="Rectangle 4"/>
          <p:cNvSpPr>
            <a:spLocks noGrp="1" noChangeArrowheads="1"/>
          </p:cNvSpPr>
          <p:nvPr>
            <p:ph type="ctrTitle"/>
          </p:nvPr>
        </p:nvSpPr>
        <p:spPr/>
        <p:txBody>
          <a:bodyPr/>
          <a:lstStyle/>
          <a:p>
            <a:r>
              <a:rPr lang="en-AU" dirty="0"/>
              <a:t>Charts for cost overruns on transport infrastructure projects report </a:t>
            </a:r>
          </a:p>
        </p:txBody>
      </p:sp>
      <p:sp>
        <p:nvSpPr>
          <p:cNvPr id="134149" name="Rectangle 5"/>
          <p:cNvSpPr>
            <a:spLocks noGrp="1" noChangeArrowheads="1"/>
          </p:cNvSpPr>
          <p:nvPr>
            <p:ph type="subTitle" idx="1"/>
          </p:nvPr>
        </p:nvSpPr>
        <p:spPr>
          <a:xfrm>
            <a:off x="1928664" y="5301208"/>
            <a:ext cx="7345363" cy="738664"/>
          </a:xfrm>
        </p:spPr>
        <p:txBody>
          <a:bodyPr/>
          <a:lstStyle/>
          <a:p>
            <a:r>
              <a:rPr lang="en-AU" dirty="0"/>
              <a:t>October 2016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685851481"/>
              </p:ext>
            </p:extLst>
          </p:nvPr>
        </p:nvGraphicFramePr>
        <p:xfrm>
          <a:off x="-108000" y="0"/>
          <a:ext cx="9906000" cy="6858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88986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253" y="-1251520"/>
            <a:ext cx="9361040" cy="677108"/>
          </a:xfrm>
          <a:prstGeom prst="rect">
            <a:avLst/>
          </a:prstGeom>
          <a:noFill/>
        </p:spPr>
        <p:txBody>
          <a:bodyPr wrap="square" lIns="0" tIns="0" rIns="0" bIns="0" rtlCol="0">
            <a:spAutoFit/>
          </a:bodyPr>
          <a:lstStyle/>
          <a:p>
            <a:r>
              <a:rPr lang="en-AU" sz="2200" b="1" dirty="0"/>
              <a:t>Few projects are cancelled once announced</a:t>
            </a:r>
          </a:p>
          <a:p>
            <a:r>
              <a:rPr lang="en-AU" sz="2200" dirty="0"/>
              <a:t>Proportion of projects cancelled at each project stage</a:t>
            </a:r>
          </a:p>
        </p:txBody>
      </p:sp>
      <p:graphicFrame>
        <p:nvGraphicFramePr>
          <p:cNvPr id="2" name="Chart 1"/>
          <p:cNvGraphicFramePr/>
          <p:nvPr>
            <p:extLst>
              <p:ext uri="{D42A27DB-BD31-4B8C-83A1-F6EECF244321}">
                <p14:modId xmlns:p14="http://schemas.microsoft.com/office/powerpoint/2010/main" val="2166879782"/>
              </p:ext>
            </p:extLst>
          </p:nvPr>
        </p:nvGraphicFramePr>
        <p:xfrm>
          <a:off x="-76200" y="0"/>
          <a:ext cx="9906000" cy="6858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17184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2220391142"/>
              </p:ext>
            </p:extLst>
          </p:nvPr>
        </p:nvGraphicFramePr>
        <p:xfrm>
          <a:off x="0" y="0"/>
          <a:ext cx="9906000" cy="6858000"/>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1115637" y="5743540"/>
            <a:ext cx="1319272" cy="338554"/>
          </a:xfrm>
          <a:prstGeom prst="rect">
            <a:avLst/>
          </a:prstGeom>
          <a:noFill/>
        </p:spPr>
        <p:txBody>
          <a:bodyPr wrap="none" lIns="0" tIns="0" rIns="0" bIns="0" rtlCol="0">
            <a:spAutoFit/>
          </a:bodyPr>
          <a:lstStyle/>
          <a:p>
            <a:r>
              <a:rPr lang="en-AU" sz="2200" dirty="0"/>
              <a:t>Underruns</a:t>
            </a:r>
          </a:p>
        </p:txBody>
      </p:sp>
      <p:sp>
        <p:nvSpPr>
          <p:cNvPr id="4" name="TextBox 3"/>
          <p:cNvSpPr txBox="1"/>
          <p:nvPr/>
        </p:nvSpPr>
        <p:spPr>
          <a:xfrm>
            <a:off x="2616468" y="5743540"/>
            <a:ext cx="864019" cy="677108"/>
          </a:xfrm>
          <a:prstGeom prst="rect">
            <a:avLst/>
          </a:prstGeom>
          <a:noFill/>
        </p:spPr>
        <p:txBody>
          <a:bodyPr wrap="none" lIns="0" tIns="0" rIns="0" bIns="0" rtlCol="0">
            <a:spAutoFit/>
          </a:bodyPr>
          <a:lstStyle/>
          <a:p>
            <a:pPr algn="ctr"/>
            <a:r>
              <a:rPr lang="en-AU" sz="2200" dirty="0"/>
              <a:t>On</a:t>
            </a:r>
          </a:p>
          <a:p>
            <a:pPr algn="ctr"/>
            <a:r>
              <a:rPr lang="en-AU" sz="2200" dirty="0"/>
              <a:t>budget</a:t>
            </a:r>
          </a:p>
        </p:txBody>
      </p:sp>
      <p:sp>
        <p:nvSpPr>
          <p:cNvPr id="5" name="TextBox 4"/>
          <p:cNvSpPr txBox="1"/>
          <p:nvPr/>
        </p:nvSpPr>
        <p:spPr>
          <a:xfrm>
            <a:off x="3662046" y="5743540"/>
            <a:ext cx="1162178" cy="338554"/>
          </a:xfrm>
          <a:prstGeom prst="rect">
            <a:avLst/>
          </a:prstGeom>
          <a:noFill/>
        </p:spPr>
        <p:txBody>
          <a:bodyPr wrap="none" lIns="0" tIns="0" rIns="0" bIns="0" rtlCol="0">
            <a:spAutoFit/>
          </a:bodyPr>
          <a:lstStyle/>
          <a:p>
            <a:r>
              <a:rPr lang="en-AU" sz="2200" dirty="0"/>
              <a:t>Overruns</a:t>
            </a:r>
          </a:p>
        </p:txBody>
      </p:sp>
      <p:sp>
        <p:nvSpPr>
          <p:cNvPr id="6" name="TextBox 5"/>
          <p:cNvSpPr txBox="1"/>
          <p:nvPr/>
        </p:nvSpPr>
        <p:spPr>
          <a:xfrm>
            <a:off x="5699909" y="5743540"/>
            <a:ext cx="1319272" cy="338554"/>
          </a:xfrm>
          <a:prstGeom prst="rect">
            <a:avLst/>
          </a:prstGeom>
          <a:noFill/>
        </p:spPr>
        <p:txBody>
          <a:bodyPr wrap="none" lIns="0" tIns="0" rIns="0" bIns="0" rtlCol="0">
            <a:spAutoFit/>
          </a:bodyPr>
          <a:lstStyle/>
          <a:p>
            <a:r>
              <a:rPr lang="en-AU" sz="2200" dirty="0"/>
              <a:t>Underruns</a:t>
            </a:r>
          </a:p>
        </p:txBody>
      </p:sp>
      <p:sp>
        <p:nvSpPr>
          <p:cNvPr id="7" name="TextBox 6"/>
          <p:cNvSpPr txBox="1"/>
          <p:nvPr/>
        </p:nvSpPr>
        <p:spPr>
          <a:xfrm>
            <a:off x="7200740" y="5743540"/>
            <a:ext cx="864019" cy="677108"/>
          </a:xfrm>
          <a:prstGeom prst="rect">
            <a:avLst/>
          </a:prstGeom>
          <a:noFill/>
        </p:spPr>
        <p:txBody>
          <a:bodyPr wrap="none" lIns="0" tIns="0" rIns="0" bIns="0" rtlCol="0">
            <a:spAutoFit/>
          </a:bodyPr>
          <a:lstStyle/>
          <a:p>
            <a:pPr algn="ctr"/>
            <a:r>
              <a:rPr lang="en-AU" sz="2200" dirty="0"/>
              <a:t>On</a:t>
            </a:r>
          </a:p>
          <a:p>
            <a:pPr algn="ctr"/>
            <a:r>
              <a:rPr lang="en-AU" sz="2200" dirty="0"/>
              <a:t>budget</a:t>
            </a:r>
          </a:p>
        </p:txBody>
      </p:sp>
      <p:sp>
        <p:nvSpPr>
          <p:cNvPr id="8" name="TextBox 7"/>
          <p:cNvSpPr txBox="1"/>
          <p:nvPr/>
        </p:nvSpPr>
        <p:spPr>
          <a:xfrm>
            <a:off x="8246318" y="5743540"/>
            <a:ext cx="1162178" cy="338554"/>
          </a:xfrm>
          <a:prstGeom prst="rect">
            <a:avLst/>
          </a:prstGeom>
          <a:noFill/>
        </p:spPr>
        <p:txBody>
          <a:bodyPr wrap="none" lIns="0" tIns="0" rIns="0" bIns="0" rtlCol="0">
            <a:spAutoFit/>
          </a:bodyPr>
          <a:lstStyle/>
          <a:p>
            <a:r>
              <a:rPr lang="en-AU" sz="2200" dirty="0"/>
              <a:t>Overruns</a:t>
            </a:r>
          </a:p>
        </p:txBody>
      </p:sp>
      <p:sp>
        <p:nvSpPr>
          <p:cNvPr id="12" name="TextBox 11"/>
          <p:cNvSpPr txBox="1"/>
          <p:nvPr/>
        </p:nvSpPr>
        <p:spPr>
          <a:xfrm>
            <a:off x="1635429" y="6500658"/>
            <a:ext cx="2826095" cy="338554"/>
          </a:xfrm>
          <a:prstGeom prst="rect">
            <a:avLst/>
          </a:prstGeom>
          <a:noFill/>
        </p:spPr>
        <p:txBody>
          <a:bodyPr wrap="none" lIns="0" tIns="0" rIns="0" bIns="0" rtlCol="0">
            <a:spAutoFit/>
          </a:bodyPr>
          <a:lstStyle/>
          <a:p>
            <a:r>
              <a:rPr lang="en-AU" sz="2200" b="1" dirty="0"/>
              <a:t>Assumed prevalence</a:t>
            </a:r>
          </a:p>
        </p:txBody>
      </p:sp>
      <p:sp>
        <p:nvSpPr>
          <p:cNvPr id="13" name="TextBox 12"/>
          <p:cNvSpPr txBox="1"/>
          <p:nvPr/>
        </p:nvSpPr>
        <p:spPr>
          <a:xfrm>
            <a:off x="6203671" y="6500658"/>
            <a:ext cx="2858155" cy="338554"/>
          </a:xfrm>
          <a:prstGeom prst="rect">
            <a:avLst/>
          </a:prstGeom>
          <a:noFill/>
        </p:spPr>
        <p:txBody>
          <a:bodyPr wrap="none" lIns="0" tIns="0" rIns="0" bIns="0" rtlCol="0">
            <a:spAutoFit/>
          </a:bodyPr>
          <a:lstStyle/>
          <a:p>
            <a:r>
              <a:rPr lang="en-AU" sz="2200" b="1" dirty="0"/>
              <a:t>Observed prevalence</a:t>
            </a:r>
          </a:p>
        </p:txBody>
      </p:sp>
    </p:spTree>
    <p:extLst>
      <p:ext uri="{BB962C8B-B14F-4D97-AF65-F5344CB8AC3E}">
        <p14:creationId xmlns:p14="http://schemas.microsoft.com/office/powerpoint/2010/main" val="2203599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760377971"/>
              </p:ext>
            </p:extLst>
          </p:nvPr>
        </p:nvGraphicFramePr>
        <p:xfrm>
          <a:off x="472" y="-1"/>
          <a:ext cx="9936008" cy="6688723"/>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522412" y="6519446"/>
            <a:ext cx="4733474" cy="338554"/>
          </a:xfrm>
          <a:prstGeom prst="rect">
            <a:avLst/>
          </a:prstGeom>
          <a:noFill/>
        </p:spPr>
        <p:txBody>
          <a:bodyPr wrap="square" lIns="0" tIns="0" rIns="0" bIns="0" rtlCol="0">
            <a:spAutoFit/>
          </a:bodyPr>
          <a:lstStyle/>
          <a:p>
            <a:pPr algn="ctr"/>
            <a:r>
              <a:rPr lang="en-AU" sz="2200" dirty="0"/>
              <a:t>Prevalence of cost overruns</a:t>
            </a:r>
          </a:p>
        </p:txBody>
      </p:sp>
      <p:sp>
        <p:nvSpPr>
          <p:cNvPr id="6" name="TextBox 5"/>
          <p:cNvSpPr txBox="1"/>
          <p:nvPr/>
        </p:nvSpPr>
        <p:spPr>
          <a:xfrm>
            <a:off x="4949190" y="6519446"/>
            <a:ext cx="5040560" cy="338554"/>
          </a:xfrm>
          <a:prstGeom prst="rect">
            <a:avLst/>
          </a:prstGeom>
          <a:noFill/>
        </p:spPr>
        <p:txBody>
          <a:bodyPr wrap="square" lIns="0" tIns="0" rIns="0" bIns="0" rtlCol="0">
            <a:spAutoFit/>
          </a:bodyPr>
          <a:lstStyle/>
          <a:p>
            <a:pPr algn="ctr"/>
            <a:r>
              <a:rPr lang="en-AU" sz="2200" dirty="0"/>
              <a:t>Magnitude of cost overruns</a:t>
            </a:r>
          </a:p>
        </p:txBody>
      </p:sp>
    </p:spTree>
    <p:extLst>
      <p:ext uri="{BB962C8B-B14F-4D97-AF65-F5344CB8AC3E}">
        <p14:creationId xmlns:p14="http://schemas.microsoft.com/office/powerpoint/2010/main" val="1911611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p:nvPr>
            <p:extLst>
              <p:ext uri="{D42A27DB-BD31-4B8C-83A1-F6EECF244321}">
                <p14:modId xmlns:p14="http://schemas.microsoft.com/office/powerpoint/2010/main" val="2687366071"/>
              </p:ext>
            </p:extLst>
          </p:nvPr>
        </p:nvGraphicFramePr>
        <p:xfrm>
          <a:off x="-60960" y="-137160"/>
          <a:ext cx="10281592" cy="6858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859592" y="6085463"/>
            <a:ext cx="2579663" cy="769441"/>
          </a:xfrm>
          <a:prstGeom prst="rect">
            <a:avLst/>
          </a:prstGeom>
          <a:solidFill>
            <a:schemeClr val="bg1"/>
          </a:solidFill>
        </p:spPr>
        <p:txBody>
          <a:bodyPr wrap="square" rtlCol="0">
            <a:spAutoFit/>
          </a:bodyPr>
          <a:lstStyle/>
          <a:p>
            <a:pPr algn="ctr"/>
            <a:r>
              <a:rPr lang="en-AU" sz="2200" dirty="0"/>
              <a:t>First announced to contracted</a:t>
            </a:r>
          </a:p>
        </p:txBody>
      </p:sp>
      <p:sp>
        <p:nvSpPr>
          <p:cNvPr id="8" name="TextBox 7"/>
          <p:cNvSpPr txBox="1"/>
          <p:nvPr/>
        </p:nvSpPr>
        <p:spPr>
          <a:xfrm>
            <a:off x="4171960" y="6085463"/>
            <a:ext cx="1932323" cy="769441"/>
          </a:xfrm>
          <a:prstGeom prst="rect">
            <a:avLst/>
          </a:prstGeom>
          <a:noFill/>
        </p:spPr>
        <p:txBody>
          <a:bodyPr wrap="square" rtlCol="0">
            <a:spAutoFit/>
          </a:bodyPr>
          <a:lstStyle/>
          <a:p>
            <a:pPr algn="ctr"/>
            <a:r>
              <a:rPr lang="en-AU" sz="2200" dirty="0"/>
              <a:t>Contracted to completed</a:t>
            </a:r>
          </a:p>
        </p:txBody>
      </p:sp>
      <p:sp>
        <p:nvSpPr>
          <p:cNvPr id="6" name="TextBox 5"/>
          <p:cNvSpPr txBox="1"/>
          <p:nvPr/>
        </p:nvSpPr>
        <p:spPr>
          <a:xfrm>
            <a:off x="7146384" y="6119428"/>
            <a:ext cx="1932323" cy="430887"/>
          </a:xfrm>
          <a:prstGeom prst="rect">
            <a:avLst/>
          </a:prstGeom>
          <a:noFill/>
        </p:spPr>
        <p:txBody>
          <a:bodyPr wrap="square" rtlCol="0">
            <a:spAutoFit/>
          </a:bodyPr>
          <a:lstStyle/>
          <a:p>
            <a:pPr algn="ctr"/>
            <a:r>
              <a:rPr lang="en-AU" sz="2200" dirty="0"/>
              <a:t>Overall</a:t>
            </a:r>
          </a:p>
        </p:txBody>
      </p:sp>
      <p:sp>
        <p:nvSpPr>
          <p:cNvPr id="2" name="TextBox 1"/>
          <p:cNvSpPr txBox="1"/>
          <p:nvPr/>
        </p:nvSpPr>
        <p:spPr>
          <a:xfrm>
            <a:off x="1031042" y="1269440"/>
            <a:ext cx="1099660" cy="677108"/>
          </a:xfrm>
          <a:prstGeom prst="rect">
            <a:avLst/>
          </a:prstGeom>
          <a:noFill/>
        </p:spPr>
        <p:txBody>
          <a:bodyPr wrap="none" lIns="0" tIns="0" rIns="0" bIns="0" rtlCol="0">
            <a:spAutoFit/>
          </a:bodyPr>
          <a:lstStyle/>
          <a:p>
            <a:pPr algn="ctr"/>
            <a:r>
              <a:rPr lang="en-US" sz="2200" b="1" dirty="0">
                <a:solidFill>
                  <a:schemeClr val="tx2"/>
                </a:solidFill>
              </a:rPr>
              <a:t>Road</a:t>
            </a:r>
          </a:p>
          <a:p>
            <a:pPr algn="ctr"/>
            <a:r>
              <a:rPr lang="en-US" sz="2200" b="1" dirty="0">
                <a:solidFill>
                  <a:schemeClr val="tx2"/>
                </a:solidFill>
              </a:rPr>
              <a:t>projects</a:t>
            </a:r>
          </a:p>
        </p:txBody>
      </p:sp>
      <p:sp>
        <p:nvSpPr>
          <p:cNvPr id="9" name="TextBox 8"/>
          <p:cNvSpPr txBox="1"/>
          <p:nvPr/>
        </p:nvSpPr>
        <p:spPr>
          <a:xfrm>
            <a:off x="2074540" y="3308906"/>
            <a:ext cx="1099660" cy="677108"/>
          </a:xfrm>
          <a:prstGeom prst="rect">
            <a:avLst/>
          </a:prstGeom>
          <a:noFill/>
        </p:spPr>
        <p:txBody>
          <a:bodyPr wrap="none" lIns="0" tIns="0" rIns="0" bIns="0" rtlCol="0">
            <a:spAutoFit/>
          </a:bodyPr>
          <a:lstStyle/>
          <a:p>
            <a:pPr algn="ctr"/>
            <a:r>
              <a:rPr lang="en-US" sz="2200" b="1" dirty="0">
                <a:solidFill>
                  <a:schemeClr val="accent2"/>
                </a:solidFill>
              </a:rPr>
              <a:t>Rail</a:t>
            </a:r>
          </a:p>
          <a:p>
            <a:pPr algn="ctr"/>
            <a:r>
              <a:rPr lang="en-US" sz="2200" b="1" dirty="0">
                <a:solidFill>
                  <a:schemeClr val="accent2"/>
                </a:solidFill>
              </a:rPr>
              <a:t>projects</a:t>
            </a:r>
          </a:p>
        </p:txBody>
      </p:sp>
    </p:spTree>
    <p:extLst>
      <p:ext uri="{BB962C8B-B14F-4D97-AF65-F5344CB8AC3E}">
        <p14:creationId xmlns:p14="http://schemas.microsoft.com/office/powerpoint/2010/main" val="26849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981210384"/>
              </p:ext>
            </p:extLst>
          </p:nvPr>
        </p:nvGraphicFramePr>
        <p:xfrm>
          <a:off x="-72000" y="0"/>
          <a:ext cx="9906000" cy="6858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88986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EF0DE"/>
        </a:solidFill>
        <a:effectLst/>
      </p:bgPr>
    </p:bg>
    <p:spTree>
      <p:nvGrpSpPr>
        <p:cNvPr id="1" name=""/>
        <p:cNvGrpSpPr/>
        <p:nvPr/>
      </p:nvGrpSpPr>
      <p:grpSpPr>
        <a:xfrm>
          <a:off x="0" y="0"/>
          <a:ext cx="0" cy="0"/>
          <a:chOff x="0" y="0"/>
          <a:chExt cx="0" cy="0"/>
        </a:xfrm>
      </p:grpSpPr>
      <p:cxnSp>
        <p:nvCxnSpPr>
          <p:cNvPr id="5" name="Straight Connector 4"/>
          <p:cNvCxnSpPr/>
          <p:nvPr/>
        </p:nvCxnSpPr>
        <p:spPr bwMode="auto">
          <a:xfrm>
            <a:off x="334329" y="6364059"/>
            <a:ext cx="9415461"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 name="Straight Arrow Connector 9"/>
          <p:cNvCxnSpPr/>
          <p:nvPr/>
        </p:nvCxnSpPr>
        <p:spPr bwMode="auto">
          <a:xfrm>
            <a:off x="252017" y="3148348"/>
            <a:ext cx="9391093" cy="0"/>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cxnSp>
        <p:nvCxnSpPr>
          <p:cNvPr id="11" name="Straight Arrow Connector 10"/>
          <p:cNvCxnSpPr/>
          <p:nvPr/>
        </p:nvCxnSpPr>
        <p:spPr bwMode="auto">
          <a:xfrm>
            <a:off x="239833" y="4850157"/>
            <a:ext cx="9403277" cy="0"/>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cxnSp>
        <p:nvCxnSpPr>
          <p:cNvPr id="12" name="Straight Arrow Connector 11"/>
          <p:cNvCxnSpPr/>
          <p:nvPr/>
        </p:nvCxnSpPr>
        <p:spPr bwMode="auto">
          <a:xfrm flipV="1">
            <a:off x="225614" y="1446537"/>
            <a:ext cx="9417496" cy="2"/>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grpSp>
        <p:nvGrpSpPr>
          <p:cNvPr id="2055" name="Group 2054"/>
          <p:cNvGrpSpPr/>
          <p:nvPr/>
        </p:nvGrpSpPr>
        <p:grpSpPr>
          <a:xfrm>
            <a:off x="-170893" y="548680"/>
            <a:ext cx="10015920" cy="6109257"/>
            <a:chOff x="296917" y="-1320495"/>
            <a:chExt cx="9384112" cy="8110287"/>
          </a:xfrm>
        </p:grpSpPr>
        <p:pic>
          <p:nvPicPr>
            <p:cNvPr id="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454" y="793438"/>
              <a:ext cx="8913814" cy="562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r="78270"/>
            <a:stretch/>
          </p:blipFill>
          <p:spPr bwMode="auto">
            <a:xfrm>
              <a:off x="729454" y="799426"/>
              <a:ext cx="1936981" cy="562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l="21730" r="66510"/>
            <a:stretch/>
          </p:blipFill>
          <p:spPr bwMode="auto">
            <a:xfrm>
              <a:off x="2649649" y="799426"/>
              <a:ext cx="1048296" cy="562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6" name="Group 15"/>
            <p:cNvGrpSpPr/>
            <p:nvPr/>
          </p:nvGrpSpPr>
          <p:grpSpPr>
            <a:xfrm>
              <a:off x="1272276" y="4332040"/>
              <a:ext cx="3141107" cy="2457752"/>
              <a:chOff x="1287828" y="4326870"/>
              <a:chExt cx="3141107" cy="2457752"/>
            </a:xfrm>
          </p:grpSpPr>
          <p:sp>
            <p:nvSpPr>
              <p:cNvPr id="17" name="TextBox 16"/>
              <p:cNvSpPr txBox="1"/>
              <p:nvPr/>
            </p:nvSpPr>
            <p:spPr>
              <a:xfrm>
                <a:off x="3784600" y="4326870"/>
                <a:ext cx="466794" cy="261610"/>
              </a:xfrm>
              <a:prstGeom prst="rect">
                <a:avLst/>
              </a:prstGeom>
              <a:noFill/>
            </p:spPr>
            <p:txBody>
              <a:bodyPr wrap="none" rtlCol="0">
                <a:spAutoFit/>
              </a:bodyPr>
              <a:lstStyle/>
              <a:p>
                <a:r>
                  <a:rPr lang="en-AU" sz="1100" b="1" dirty="0">
                    <a:solidFill>
                      <a:schemeClr val="bg1"/>
                    </a:solidFill>
                  </a:rPr>
                  <a:t>50%</a:t>
                </a:r>
              </a:p>
            </p:txBody>
          </p:sp>
          <p:grpSp>
            <p:nvGrpSpPr>
              <p:cNvPr id="18" name="Group 17"/>
              <p:cNvGrpSpPr/>
              <p:nvPr/>
            </p:nvGrpSpPr>
            <p:grpSpPr>
              <a:xfrm>
                <a:off x="1287828" y="6346974"/>
                <a:ext cx="3141107" cy="437648"/>
                <a:chOff x="1359836" y="4675608"/>
                <a:chExt cx="3141107" cy="437648"/>
              </a:xfrm>
            </p:grpSpPr>
            <p:sp>
              <p:nvSpPr>
                <p:cNvPr id="21" name="TextBox 20"/>
                <p:cNvSpPr txBox="1"/>
                <p:nvPr/>
              </p:nvSpPr>
              <p:spPr>
                <a:xfrm>
                  <a:off x="2598247" y="4682368"/>
                  <a:ext cx="420130" cy="430888"/>
                </a:xfrm>
                <a:prstGeom prst="rect">
                  <a:avLst/>
                </a:prstGeom>
                <a:noFill/>
                <a:ln>
                  <a:noFill/>
                  <a:headEnd type="none" w="med" len="med"/>
                  <a:tailEnd type="none" w="med" len="med"/>
                </a:ln>
              </p:spPr>
              <p:txBody>
                <a:bodyPr wrap="square" rtlCol="0">
                  <a:spAutoFit/>
                </a:bodyPr>
                <a:lstStyle/>
                <a:p>
                  <a:r>
                    <a:rPr lang="en-AU" sz="2200" dirty="0"/>
                    <a:t>1</a:t>
                  </a:r>
                </a:p>
              </p:txBody>
            </p:sp>
            <p:sp>
              <p:nvSpPr>
                <p:cNvPr id="25" name="TextBox 24"/>
                <p:cNvSpPr txBox="1"/>
                <p:nvPr/>
              </p:nvSpPr>
              <p:spPr>
                <a:xfrm>
                  <a:off x="1359836" y="4675608"/>
                  <a:ext cx="1548615" cy="430888"/>
                </a:xfrm>
                <a:prstGeom prst="rect">
                  <a:avLst/>
                </a:prstGeom>
                <a:noFill/>
                <a:ln>
                  <a:noFill/>
                  <a:headEnd type="none" w="med" len="med"/>
                  <a:tailEnd type="none" w="med" len="med"/>
                </a:ln>
              </p:spPr>
              <p:txBody>
                <a:bodyPr wrap="square" rtlCol="0">
                  <a:spAutoFit/>
                </a:bodyPr>
                <a:lstStyle/>
                <a:p>
                  <a:r>
                    <a:rPr lang="en-AU" sz="2200" dirty="0"/>
                    <a:t>Underrun</a:t>
                  </a:r>
                </a:p>
              </p:txBody>
            </p:sp>
            <p:sp>
              <p:nvSpPr>
                <p:cNvPr id="26" name="TextBox 25"/>
                <p:cNvSpPr txBox="1"/>
                <p:nvPr/>
              </p:nvSpPr>
              <p:spPr>
                <a:xfrm>
                  <a:off x="2952328" y="4682369"/>
                  <a:ext cx="1548615" cy="430887"/>
                </a:xfrm>
                <a:prstGeom prst="rect">
                  <a:avLst/>
                </a:prstGeom>
                <a:noFill/>
                <a:ln>
                  <a:noFill/>
                  <a:headEnd type="none" w="med" len="med"/>
                  <a:tailEnd type="none" w="med" len="med"/>
                </a:ln>
              </p:spPr>
              <p:txBody>
                <a:bodyPr wrap="square" rtlCol="0">
                  <a:spAutoFit/>
                </a:bodyPr>
                <a:lstStyle/>
                <a:p>
                  <a:r>
                    <a:rPr lang="en-AU" sz="2200" dirty="0"/>
                    <a:t>Overrun</a:t>
                  </a:r>
                </a:p>
              </p:txBody>
            </p:sp>
          </p:grpSp>
        </p:grpSp>
        <p:cxnSp>
          <p:nvCxnSpPr>
            <p:cNvPr id="27" name="Straight Arrow Connector 26"/>
            <p:cNvCxnSpPr/>
            <p:nvPr/>
          </p:nvCxnSpPr>
          <p:spPr bwMode="auto">
            <a:xfrm>
              <a:off x="1577495" y="5642669"/>
              <a:ext cx="2335006" cy="0"/>
            </a:xfrm>
            <a:prstGeom prst="straightConnector1">
              <a:avLst/>
            </a:prstGeom>
            <a:solidFill>
              <a:schemeClr val="accent1"/>
            </a:solidFill>
            <a:ln w="28575" cap="flat" cmpd="sng" algn="ctr">
              <a:solidFill>
                <a:schemeClr val="bg1"/>
              </a:solidFill>
              <a:prstDash val="solid"/>
              <a:round/>
              <a:headEnd type="arrow"/>
              <a:tailEnd type="arrow"/>
            </a:ln>
            <a:effectLst/>
          </p:spPr>
        </p:cxnSp>
        <p:cxnSp>
          <p:nvCxnSpPr>
            <p:cNvPr id="29" name="Straight Connector 28"/>
            <p:cNvCxnSpPr/>
            <p:nvPr/>
          </p:nvCxnSpPr>
          <p:spPr bwMode="auto">
            <a:xfrm>
              <a:off x="760984" y="6381328"/>
              <a:ext cx="8920045" cy="0"/>
            </a:xfrm>
            <a:prstGeom prst="line">
              <a:avLst/>
            </a:prstGeom>
            <a:solidFill>
              <a:schemeClr val="accent1"/>
            </a:solidFill>
            <a:ln w="9525" cap="flat" cmpd="sng" algn="ctr">
              <a:solidFill>
                <a:schemeClr val="accent6"/>
              </a:solidFill>
              <a:prstDash val="solid"/>
              <a:round/>
              <a:headEnd type="none" w="med" len="med"/>
              <a:tailEnd type="none" w="med" len="med"/>
            </a:ln>
            <a:effectLst/>
          </p:spPr>
        </p:cxnSp>
        <p:cxnSp>
          <p:nvCxnSpPr>
            <p:cNvPr id="30" name="Straight Connector 29"/>
            <p:cNvCxnSpPr/>
            <p:nvPr/>
          </p:nvCxnSpPr>
          <p:spPr bwMode="auto">
            <a:xfrm flipV="1">
              <a:off x="3515728" y="2679269"/>
              <a:ext cx="0" cy="3692502"/>
            </a:xfrm>
            <a:prstGeom prst="line">
              <a:avLst/>
            </a:prstGeom>
            <a:solidFill>
              <a:schemeClr val="accent1"/>
            </a:solidFill>
            <a:ln w="28575" cap="flat" cmpd="sng" algn="ctr">
              <a:solidFill>
                <a:schemeClr val="tx1"/>
              </a:solidFill>
              <a:prstDash val="dash"/>
              <a:round/>
              <a:headEnd type="none" w="med" len="med"/>
              <a:tailEnd type="none" w="med" len="med"/>
            </a:ln>
            <a:effectLst/>
          </p:spPr>
        </p:cxnSp>
        <p:cxnSp>
          <p:nvCxnSpPr>
            <p:cNvPr id="31" name="Straight Connector 30"/>
            <p:cNvCxnSpPr/>
            <p:nvPr/>
          </p:nvCxnSpPr>
          <p:spPr bwMode="auto">
            <a:xfrm flipV="1">
              <a:off x="3709850" y="3571854"/>
              <a:ext cx="0" cy="2799918"/>
            </a:xfrm>
            <a:prstGeom prst="line">
              <a:avLst/>
            </a:prstGeom>
            <a:solidFill>
              <a:schemeClr val="accent1"/>
            </a:solidFill>
            <a:ln w="28575" cap="flat" cmpd="sng" algn="ctr">
              <a:solidFill>
                <a:schemeClr val="tx1"/>
              </a:solidFill>
              <a:prstDash val="dash"/>
              <a:round/>
              <a:headEnd type="none" w="med" len="med"/>
              <a:tailEnd type="none" w="med" len="med"/>
            </a:ln>
            <a:effectLst/>
          </p:spPr>
        </p:cxnSp>
        <p:sp>
          <p:nvSpPr>
            <p:cNvPr id="32" name="TextBox 31"/>
            <p:cNvSpPr txBox="1"/>
            <p:nvPr/>
          </p:nvSpPr>
          <p:spPr>
            <a:xfrm>
              <a:off x="3475536" y="2535163"/>
              <a:ext cx="2322114" cy="430887"/>
            </a:xfrm>
            <a:prstGeom prst="rect">
              <a:avLst/>
            </a:prstGeom>
            <a:noFill/>
            <a:ln>
              <a:noFill/>
              <a:headEnd type="none" w="med" len="med"/>
              <a:tailEnd type="none" w="med" len="med"/>
            </a:ln>
          </p:spPr>
          <p:txBody>
            <a:bodyPr wrap="square" rtlCol="0">
              <a:spAutoFit/>
            </a:bodyPr>
            <a:lstStyle/>
            <a:p>
              <a:r>
                <a:rPr lang="en-AU" sz="2200" dirty="0"/>
                <a:t>Expected value</a:t>
              </a:r>
            </a:p>
          </p:txBody>
        </p:sp>
        <p:sp>
          <p:nvSpPr>
            <p:cNvPr id="33" name="TextBox 32"/>
            <p:cNvSpPr txBox="1"/>
            <p:nvPr/>
          </p:nvSpPr>
          <p:spPr>
            <a:xfrm>
              <a:off x="3669665" y="3539611"/>
              <a:ext cx="2322114" cy="430887"/>
            </a:xfrm>
            <a:prstGeom prst="rect">
              <a:avLst/>
            </a:prstGeom>
            <a:noFill/>
            <a:ln>
              <a:noFill/>
              <a:headEnd type="none" w="med" len="med"/>
              <a:tailEnd type="none" w="med" len="med"/>
            </a:ln>
          </p:spPr>
          <p:txBody>
            <a:bodyPr wrap="square" rtlCol="0">
              <a:spAutoFit/>
            </a:bodyPr>
            <a:lstStyle/>
            <a:p>
              <a:r>
                <a:rPr lang="en-AU" sz="2200" dirty="0"/>
                <a:t>P90</a:t>
              </a:r>
            </a:p>
          </p:txBody>
        </p:sp>
        <p:sp>
          <p:nvSpPr>
            <p:cNvPr id="34" name="TextBox 33"/>
            <p:cNvSpPr txBox="1"/>
            <p:nvPr/>
          </p:nvSpPr>
          <p:spPr>
            <a:xfrm>
              <a:off x="1768390" y="5929450"/>
              <a:ext cx="608451" cy="338553"/>
            </a:xfrm>
            <a:prstGeom prst="rect">
              <a:avLst/>
            </a:prstGeom>
            <a:noFill/>
          </p:spPr>
          <p:txBody>
            <a:bodyPr wrap="square" lIns="0" tIns="0" rIns="0" bIns="0" rtlCol="0">
              <a:spAutoFit/>
            </a:bodyPr>
            <a:lstStyle/>
            <a:p>
              <a:r>
                <a:rPr lang="en-AU" sz="2200" b="1" dirty="0"/>
                <a:t>50%</a:t>
              </a:r>
            </a:p>
          </p:txBody>
        </p:sp>
        <p:sp>
          <p:nvSpPr>
            <p:cNvPr id="35" name="TextBox 34"/>
            <p:cNvSpPr txBox="1"/>
            <p:nvPr/>
          </p:nvSpPr>
          <p:spPr>
            <a:xfrm>
              <a:off x="2940674" y="5929450"/>
              <a:ext cx="608451" cy="338553"/>
            </a:xfrm>
            <a:prstGeom prst="rect">
              <a:avLst/>
            </a:prstGeom>
            <a:noFill/>
          </p:spPr>
          <p:txBody>
            <a:bodyPr wrap="square" lIns="0" tIns="0" rIns="0" bIns="0" rtlCol="0">
              <a:spAutoFit/>
            </a:bodyPr>
            <a:lstStyle/>
            <a:p>
              <a:r>
                <a:rPr lang="en-AU" sz="2200" b="1" dirty="0"/>
                <a:t>40%</a:t>
              </a:r>
            </a:p>
          </p:txBody>
        </p:sp>
        <p:sp>
          <p:nvSpPr>
            <p:cNvPr id="36" name="TextBox 35"/>
            <p:cNvSpPr txBox="1"/>
            <p:nvPr/>
          </p:nvSpPr>
          <p:spPr>
            <a:xfrm>
              <a:off x="3912501" y="5929450"/>
              <a:ext cx="608451" cy="449444"/>
            </a:xfrm>
            <a:prstGeom prst="rect">
              <a:avLst/>
            </a:prstGeom>
            <a:noFill/>
          </p:spPr>
          <p:txBody>
            <a:bodyPr wrap="square" lIns="0" tIns="0" rIns="0" bIns="0" rtlCol="0">
              <a:spAutoFit/>
            </a:bodyPr>
            <a:lstStyle/>
            <a:p>
              <a:r>
                <a:rPr lang="en-AU" sz="2200" b="1" dirty="0">
                  <a:solidFill>
                    <a:schemeClr val="bg1"/>
                  </a:solidFill>
                </a:rPr>
                <a:t>10%</a:t>
              </a:r>
            </a:p>
          </p:txBody>
        </p:sp>
        <p:cxnSp>
          <p:nvCxnSpPr>
            <p:cNvPr id="37" name="Straight Connector 36"/>
            <p:cNvCxnSpPr/>
            <p:nvPr/>
          </p:nvCxnSpPr>
          <p:spPr bwMode="auto">
            <a:xfrm flipV="1">
              <a:off x="2661554" y="548680"/>
              <a:ext cx="0" cy="5832647"/>
            </a:xfrm>
            <a:prstGeom prst="line">
              <a:avLst/>
            </a:prstGeom>
            <a:solidFill>
              <a:schemeClr val="accent1"/>
            </a:solidFill>
            <a:ln w="28575" cap="flat" cmpd="sng" algn="ctr">
              <a:solidFill>
                <a:schemeClr val="tx1"/>
              </a:solidFill>
              <a:prstDash val="dash"/>
              <a:round/>
              <a:headEnd type="none" w="med" len="med"/>
              <a:tailEnd type="none" w="med" len="med"/>
            </a:ln>
            <a:effectLst/>
          </p:spPr>
        </p:cxnSp>
        <p:sp>
          <p:nvSpPr>
            <p:cNvPr id="38" name="TextBox 37"/>
            <p:cNvSpPr txBox="1"/>
            <p:nvPr/>
          </p:nvSpPr>
          <p:spPr>
            <a:xfrm>
              <a:off x="2589546" y="477833"/>
              <a:ext cx="2322114" cy="430887"/>
            </a:xfrm>
            <a:prstGeom prst="rect">
              <a:avLst/>
            </a:prstGeom>
            <a:noFill/>
            <a:ln>
              <a:noFill/>
              <a:headEnd type="none" w="med" len="med"/>
              <a:tailEnd type="none" w="med" len="med"/>
            </a:ln>
          </p:spPr>
          <p:txBody>
            <a:bodyPr wrap="square" rtlCol="0">
              <a:spAutoFit/>
            </a:bodyPr>
            <a:lstStyle/>
            <a:p>
              <a:r>
                <a:rPr lang="en-AU" sz="2200" dirty="0"/>
                <a:t> Median = P50</a:t>
              </a:r>
            </a:p>
          </p:txBody>
        </p:sp>
        <p:sp>
          <p:nvSpPr>
            <p:cNvPr id="40" name="TextBox 39"/>
            <p:cNvSpPr txBox="1"/>
            <p:nvPr/>
          </p:nvSpPr>
          <p:spPr>
            <a:xfrm>
              <a:off x="296917" y="-1320495"/>
              <a:ext cx="2613662" cy="1021464"/>
            </a:xfrm>
            <a:prstGeom prst="rect">
              <a:avLst/>
            </a:prstGeom>
            <a:noFill/>
          </p:spPr>
          <p:txBody>
            <a:bodyPr wrap="square" rtlCol="0">
              <a:spAutoFit/>
            </a:bodyPr>
            <a:lstStyle/>
            <a:p>
              <a:pPr algn="ctr"/>
              <a:r>
                <a:rPr lang="en-AU" sz="2200" b="1" dirty="0">
                  <a:solidFill>
                    <a:schemeClr val="accent1"/>
                  </a:solidFill>
                </a:rPr>
                <a:t>Full </a:t>
              </a:r>
              <a:br>
                <a:rPr lang="en-AU" sz="2200" b="1" dirty="0">
                  <a:solidFill>
                    <a:schemeClr val="accent1"/>
                  </a:solidFill>
                </a:rPr>
              </a:br>
              <a:r>
                <a:rPr lang="en-AU" sz="2200" b="1" dirty="0">
                  <a:solidFill>
                    <a:schemeClr val="accent1"/>
                  </a:solidFill>
                </a:rPr>
                <a:t>distribution</a:t>
              </a:r>
            </a:p>
          </p:txBody>
        </p:sp>
        <p:cxnSp>
          <p:nvCxnSpPr>
            <p:cNvPr id="41" name="Straight Arrow Connector 40"/>
            <p:cNvCxnSpPr/>
            <p:nvPr/>
          </p:nvCxnSpPr>
          <p:spPr bwMode="auto">
            <a:xfrm>
              <a:off x="1577495" y="-378208"/>
              <a:ext cx="550993" cy="2162901"/>
            </a:xfrm>
            <a:prstGeom prst="straightConnector1">
              <a:avLst/>
            </a:prstGeom>
            <a:solidFill>
              <a:schemeClr val="accent1"/>
            </a:solidFill>
            <a:ln w="28575" cap="flat" cmpd="sng" algn="ctr">
              <a:solidFill>
                <a:schemeClr val="accent1"/>
              </a:solidFill>
              <a:prstDash val="solid"/>
              <a:round/>
              <a:headEnd type="none" w="med" len="med"/>
              <a:tailEnd type="arrow" w="med" len="med"/>
            </a:ln>
            <a:effectLst/>
          </p:spPr>
        </p:cxnSp>
        <p:sp>
          <p:nvSpPr>
            <p:cNvPr id="39" name="TextBox 38"/>
            <p:cNvSpPr txBox="1"/>
            <p:nvPr/>
          </p:nvSpPr>
          <p:spPr>
            <a:xfrm>
              <a:off x="2043737" y="5121286"/>
              <a:ext cx="1613119" cy="430887"/>
            </a:xfrm>
            <a:prstGeom prst="rect">
              <a:avLst/>
            </a:prstGeom>
            <a:noFill/>
          </p:spPr>
          <p:txBody>
            <a:bodyPr wrap="square" rtlCol="0">
              <a:spAutoFit/>
            </a:bodyPr>
            <a:lstStyle/>
            <a:p>
              <a:r>
                <a:rPr lang="en-AU" sz="2200" b="1" dirty="0">
                  <a:solidFill>
                    <a:schemeClr val="bg1"/>
                  </a:solidFill>
                </a:rPr>
                <a:t>Variance</a:t>
              </a:r>
            </a:p>
          </p:txBody>
        </p:sp>
      </p:grpSp>
    </p:spTree>
    <p:extLst>
      <p:ext uri="{BB962C8B-B14F-4D97-AF65-F5344CB8AC3E}">
        <p14:creationId xmlns:p14="http://schemas.microsoft.com/office/powerpoint/2010/main" val="1782216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2259715650"/>
              </p:ext>
            </p:extLst>
          </p:nvPr>
        </p:nvGraphicFramePr>
        <p:xfrm>
          <a:off x="-1584" y="0"/>
          <a:ext cx="9739944" cy="68580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4967788" y="6482824"/>
            <a:ext cx="4953000" cy="338554"/>
          </a:xfrm>
          <a:prstGeom prst="rect">
            <a:avLst/>
          </a:prstGeom>
          <a:noFill/>
        </p:spPr>
        <p:txBody>
          <a:bodyPr wrap="square" lIns="0" tIns="0" rIns="0" bIns="0" rtlCol="0">
            <a:spAutoFit/>
          </a:bodyPr>
          <a:lstStyle/>
          <a:p>
            <a:pPr algn="ctr"/>
            <a:r>
              <a:rPr lang="en-AU" sz="2200" dirty="0"/>
              <a:t>Managed at the portfolio level</a:t>
            </a:r>
          </a:p>
        </p:txBody>
      </p:sp>
      <p:sp>
        <p:nvSpPr>
          <p:cNvPr id="7" name="TextBox 6"/>
          <p:cNvSpPr txBox="1"/>
          <p:nvPr/>
        </p:nvSpPr>
        <p:spPr>
          <a:xfrm>
            <a:off x="922246" y="6482824"/>
            <a:ext cx="3960440" cy="338554"/>
          </a:xfrm>
          <a:prstGeom prst="rect">
            <a:avLst/>
          </a:prstGeom>
          <a:noFill/>
        </p:spPr>
        <p:txBody>
          <a:bodyPr wrap="square" lIns="0" tIns="0" rIns="0" bIns="0" rtlCol="0">
            <a:spAutoFit/>
          </a:bodyPr>
          <a:lstStyle/>
          <a:p>
            <a:pPr algn="ctr"/>
            <a:r>
              <a:rPr lang="en-AU" sz="2200" dirty="0"/>
              <a:t>Managed at the project level</a:t>
            </a:r>
          </a:p>
        </p:txBody>
      </p:sp>
      <p:sp>
        <p:nvSpPr>
          <p:cNvPr id="3" name="Rectangle 2"/>
          <p:cNvSpPr/>
          <p:nvPr/>
        </p:nvSpPr>
        <p:spPr>
          <a:xfrm>
            <a:off x="2528978" y="1971744"/>
            <a:ext cx="801823" cy="461665"/>
          </a:xfrm>
          <a:prstGeom prst="rect">
            <a:avLst/>
          </a:prstGeom>
        </p:spPr>
        <p:txBody>
          <a:bodyPr wrap="none" anchor="ctr">
            <a:spAutoFit/>
          </a:bodyPr>
          <a:lstStyle/>
          <a:p>
            <a:pPr algn="ctr"/>
            <a:r>
              <a:rPr lang="en-AU" b="1" dirty="0">
                <a:solidFill>
                  <a:schemeClr val="bg1"/>
                </a:solidFill>
              </a:rPr>
              <a:t>70%</a:t>
            </a:r>
          </a:p>
        </p:txBody>
      </p:sp>
      <p:sp>
        <p:nvSpPr>
          <p:cNvPr id="8" name="Rectangle 7"/>
          <p:cNvSpPr/>
          <p:nvPr/>
        </p:nvSpPr>
        <p:spPr>
          <a:xfrm>
            <a:off x="6953123" y="2679303"/>
            <a:ext cx="801822" cy="461665"/>
          </a:xfrm>
          <a:prstGeom prst="rect">
            <a:avLst/>
          </a:prstGeom>
        </p:spPr>
        <p:txBody>
          <a:bodyPr wrap="none" anchor="ctr">
            <a:spAutoFit/>
          </a:bodyPr>
          <a:lstStyle/>
          <a:p>
            <a:pPr algn="ctr"/>
            <a:r>
              <a:rPr lang="en-AU" b="1" dirty="0">
                <a:solidFill>
                  <a:schemeClr val="bg1"/>
                </a:solidFill>
              </a:rPr>
              <a:t>24%</a:t>
            </a:r>
          </a:p>
        </p:txBody>
      </p:sp>
    </p:spTree>
    <p:extLst>
      <p:ext uri="{BB962C8B-B14F-4D97-AF65-F5344CB8AC3E}">
        <p14:creationId xmlns:p14="http://schemas.microsoft.com/office/powerpoint/2010/main" val="1472974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4"/>
          <p:cNvGraphicFramePr>
            <a:graphicFrameLocks/>
          </p:cNvGraphicFramePr>
          <p:nvPr>
            <p:extLst>
              <p:ext uri="{D42A27DB-BD31-4B8C-83A1-F6EECF244321}">
                <p14:modId xmlns:p14="http://schemas.microsoft.com/office/powerpoint/2010/main" val="2826356262"/>
              </p:ext>
            </p:extLst>
          </p:nvPr>
        </p:nvGraphicFramePr>
        <p:xfrm>
          <a:off x="23592" y="3750349"/>
          <a:ext cx="9882408" cy="3174252"/>
        </p:xfrm>
        <a:graphic>
          <a:graphicData uri="http://schemas.openxmlformats.org/drawingml/2006/chart">
            <c:chart xmlns:c="http://schemas.openxmlformats.org/drawingml/2006/chart" xmlns:r="http://schemas.openxmlformats.org/officeDocument/2006/relationships" r:id="rId3"/>
          </a:graphicData>
        </a:graphic>
      </p:graphicFrame>
      <p:cxnSp>
        <p:nvCxnSpPr>
          <p:cNvPr id="3" name="Straight Connector 2"/>
          <p:cNvCxnSpPr/>
          <p:nvPr/>
        </p:nvCxnSpPr>
        <p:spPr bwMode="auto">
          <a:xfrm>
            <a:off x="3008784" y="5877272"/>
            <a:ext cx="1266423"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aphicFrame>
        <p:nvGraphicFramePr>
          <p:cNvPr id="4" name="Content Placeholder 4"/>
          <p:cNvGraphicFramePr>
            <a:graphicFrameLocks/>
          </p:cNvGraphicFramePr>
          <p:nvPr>
            <p:extLst>
              <p:ext uri="{D42A27DB-BD31-4B8C-83A1-F6EECF244321}">
                <p14:modId xmlns:p14="http://schemas.microsoft.com/office/powerpoint/2010/main" val="1367314159"/>
              </p:ext>
            </p:extLst>
          </p:nvPr>
        </p:nvGraphicFramePr>
        <p:xfrm>
          <a:off x="0" y="455712"/>
          <a:ext cx="9906000" cy="2829272"/>
        </p:xfrm>
        <a:graphic>
          <a:graphicData uri="http://schemas.openxmlformats.org/drawingml/2006/chart">
            <c:chart xmlns:c="http://schemas.openxmlformats.org/drawingml/2006/chart" xmlns:r="http://schemas.openxmlformats.org/officeDocument/2006/relationships" r:id="rId4"/>
          </a:graphicData>
        </a:graphic>
      </p:graphicFrame>
      <p:cxnSp>
        <p:nvCxnSpPr>
          <p:cNvPr id="5" name="Straight Connector 4"/>
          <p:cNvCxnSpPr/>
          <p:nvPr/>
        </p:nvCxnSpPr>
        <p:spPr bwMode="auto">
          <a:xfrm>
            <a:off x="4525982" y="620688"/>
            <a:ext cx="0" cy="2160240"/>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6" name="Straight Connector 5"/>
          <p:cNvCxnSpPr/>
          <p:nvPr/>
        </p:nvCxnSpPr>
        <p:spPr bwMode="auto">
          <a:xfrm>
            <a:off x="2720752" y="705053"/>
            <a:ext cx="0" cy="2075875"/>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7" name="Straight Connector 6"/>
          <p:cNvCxnSpPr/>
          <p:nvPr/>
        </p:nvCxnSpPr>
        <p:spPr bwMode="auto">
          <a:xfrm>
            <a:off x="4491230" y="4005064"/>
            <a:ext cx="34752" cy="2377955"/>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8" name="Straight Connector 7"/>
          <p:cNvCxnSpPr/>
          <p:nvPr/>
        </p:nvCxnSpPr>
        <p:spPr bwMode="auto">
          <a:xfrm>
            <a:off x="2720752" y="4005064"/>
            <a:ext cx="0" cy="2377955"/>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9" name="TextBox 8"/>
          <p:cNvSpPr txBox="1"/>
          <p:nvPr/>
        </p:nvSpPr>
        <p:spPr>
          <a:xfrm>
            <a:off x="704528" y="705053"/>
            <a:ext cx="2189961" cy="384721"/>
          </a:xfrm>
          <a:prstGeom prst="rect">
            <a:avLst/>
          </a:prstGeom>
          <a:noFill/>
        </p:spPr>
        <p:txBody>
          <a:bodyPr wrap="square" rtlCol="0">
            <a:spAutoFit/>
          </a:bodyPr>
          <a:lstStyle/>
          <a:p>
            <a:r>
              <a:rPr lang="en-AU" sz="1900" b="1" dirty="0">
                <a:solidFill>
                  <a:schemeClr val="accent2"/>
                </a:solidFill>
              </a:rPr>
              <a:t>Cost underruns</a:t>
            </a:r>
          </a:p>
        </p:txBody>
      </p:sp>
      <p:sp>
        <p:nvSpPr>
          <p:cNvPr id="10" name="TextBox 9"/>
          <p:cNvSpPr txBox="1"/>
          <p:nvPr/>
        </p:nvSpPr>
        <p:spPr>
          <a:xfrm>
            <a:off x="2700174" y="740023"/>
            <a:ext cx="1858047" cy="384721"/>
          </a:xfrm>
          <a:prstGeom prst="rect">
            <a:avLst/>
          </a:prstGeom>
          <a:noFill/>
        </p:spPr>
        <p:txBody>
          <a:bodyPr wrap="square" rtlCol="0">
            <a:spAutoFit/>
          </a:bodyPr>
          <a:lstStyle/>
          <a:p>
            <a:pPr algn="ctr"/>
            <a:r>
              <a:rPr lang="en-AU" sz="1900" b="1" dirty="0">
                <a:solidFill>
                  <a:schemeClr val="accent1"/>
                </a:solidFill>
              </a:rPr>
              <a:t>On budget</a:t>
            </a:r>
          </a:p>
        </p:txBody>
      </p:sp>
      <p:sp>
        <p:nvSpPr>
          <p:cNvPr id="11" name="TextBox 10"/>
          <p:cNvSpPr txBox="1"/>
          <p:nvPr/>
        </p:nvSpPr>
        <p:spPr>
          <a:xfrm>
            <a:off x="4688853" y="740022"/>
            <a:ext cx="2268414" cy="384721"/>
          </a:xfrm>
          <a:prstGeom prst="rect">
            <a:avLst/>
          </a:prstGeom>
          <a:noFill/>
        </p:spPr>
        <p:txBody>
          <a:bodyPr wrap="square" rtlCol="0">
            <a:spAutoFit/>
          </a:bodyPr>
          <a:lstStyle/>
          <a:p>
            <a:r>
              <a:rPr lang="en-AU" sz="1900" b="1" dirty="0">
                <a:solidFill>
                  <a:schemeClr val="tx2"/>
                </a:solidFill>
              </a:rPr>
              <a:t>Cost overruns</a:t>
            </a:r>
          </a:p>
        </p:txBody>
      </p:sp>
      <p:sp>
        <p:nvSpPr>
          <p:cNvPr id="27" name="TextBox 26"/>
          <p:cNvSpPr txBox="1"/>
          <p:nvPr/>
        </p:nvSpPr>
        <p:spPr>
          <a:xfrm>
            <a:off x="109730" y="-27384"/>
            <a:ext cx="9235758" cy="338554"/>
          </a:xfrm>
          <a:prstGeom prst="rect">
            <a:avLst/>
          </a:prstGeom>
          <a:noFill/>
        </p:spPr>
        <p:txBody>
          <a:bodyPr wrap="square" lIns="0" tIns="0" rIns="0" bIns="0" rtlCol="0">
            <a:spAutoFit/>
          </a:bodyPr>
          <a:lstStyle/>
          <a:p>
            <a:r>
              <a:rPr lang="en-AU" sz="2200" b="1" dirty="0"/>
              <a:t>Frequency of cost overruns as a proportion of all projects, </a:t>
            </a:r>
            <a:r>
              <a:rPr lang="en-AU" sz="2200" b="1"/>
              <a:t>per cent </a:t>
            </a:r>
            <a:endParaRPr lang="en-AU" sz="2200" b="1" dirty="0"/>
          </a:p>
        </p:txBody>
      </p:sp>
      <p:sp>
        <p:nvSpPr>
          <p:cNvPr id="28" name="TextBox 27"/>
          <p:cNvSpPr txBox="1"/>
          <p:nvPr/>
        </p:nvSpPr>
        <p:spPr>
          <a:xfrm>
            <a:off x="46379" y="3450486"/>
            <a:ext cx="9537920" cy="338554"/>
          </a:xfrm>
          <a:prstGeom prst="rect">
            <a:avLst/>
          </a:prstGeom>
          <a:noFill/>
        </p:spPr>
        <p:txBody>
          <a:bodyPr wrap="square" lIns="0" tIns="0" rIns="0" bIns="0" rtlCol="0">
            <a:spAutoFit/>
          </a:bodyPr>
          <a:lstStyle/>
          <a:p>
            <a:r>
              <a:rPr lang="en-AU" sz="2200" b="1" dirty="0"/>
              <a:t>Value of cost overruns as a proportion of total cost overruns, per cent </a:t>
            </a:r>
          </a:p>
        </p:txBody>
      </p:sp>
    </p:spTree>
    <p:extLst>
      <p:ext uri="{BB962C8B-B14F-4D97-AF65-F5344CB8AC3E}">
        <p14:creationId xmlns:p14="http://schemas.microsoft.com/office/powerpoint/2010/main" val="888986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2973374642"/>
              </p:ext>
            </p:extLst>
          </p:nvPr>
        </p:nvGraphicFramePr>
        <p:xfrm>
          <a:off x="-64800" y="0"/>
          <a:ext cx="9906000" cy="6858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3768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2114550"/>
            <a:ext cx="1992536" cy="876300"/>
          </a:xfrm>
          <a:prstGeom prst="rect">
            <a:avLst/>
          </a:prstGeom>
          <a:solidFill>
            <a:schemeClr val="accent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AU" sz="2000" b="1" dirty="0"/>
              <a:t>First </a:t>
            </a:r>
            <a:br>
              <a:rPr lang="en-AU" sz="2000" b="1" dirty="0"/>
            </a:br>
            <a:r>
              <a:rPr lang="en-AU" sz="2000" b="1" dirty="0"/>
              <a:t>public cost announcement</a:t>
            </a:r>
            <a:endParaRPr kumimoji="0" lang="en-AU" sz="2000" b="1" i="0" u="none" strike="noStrike" cap="none" normalizeH="0" baseline="0" dirty="0">
              <a:ln>
                <a:noFill/>
              </a:ln>
              <a:solidFill>
                <a:schemeClr val="tx1"/>
              </a:solidFill>
              <a:effectLst/>
            </a:endParaRPr>
          </a:p>
        </p:txBody>
      </p:sp>
      <p:sp>
        <p:nvSpPr>
          <p:cNvPr id="9" name="Rectangle 8"/>
          <p:cNvSpPr/>
          <p:nvPr/>
        </p:nvSpPr>
        <p:spPr bwMode="auto">
          <a:xfrm>
            <a:off x="2549120" y="2114550"/>
            <a:ext cx="2044700" cy="8763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AU" sz="2000" b="1" dirty="0"/>
              <a:t>Formal funding commitment</a:t>
            </a:r>
            <a:endParaRPr kumimoji="0" lang="en-AU" sz="2000" b="1" i="0" u="none" strike="noStrike" cap="none" normalizeH="0" baseline="0" dirty="0">
              <a:ln>
                <a:noFill/>
              </a:ln>
              <a:solidFill>
                <a:schemeClr val="tx1"/>
              </a:solidFill>
              <a:effectLst/>
            </a:endParaRPr>
          </a:p>
        </p:txBody>
      </p:sp>
      <p:sp>
        <p:nvSpPr>
          <p:cNvPr id="10" name="Rectangle 9"/>
          <p:cNvSpPr/>
          <p:nvPr/>
        </p:nvSpPr>
        <p:spPr bwMode="auto">
          <a:xfrm>
            <a:off x="5150404" y="2114550"/>
            <a:ext cx="2198340" cy="8763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AU" sz="2000" b="1" dirty="0">
                <a:solidFill>
                  <a:schemeClr val="bg1"/>
                </a:solidFill>
              </a:rPr>
              <a:t>Commencement of construction</a:t>
            </a:r>
            <a:endParaRPr kumimoji="0" lang="en-AU" sz="2000" b="1" i="0" u="none" strike="noStrike" cap="none" normalizeH="0" baseline="0" dirty="0">
              <a:ln>
                <a:noFill/>
              </a:ln>
              <a:solidFill>
                <a:schemeClr val="bg1"/>
              </a:solidFill>
              <a:effectLst/>
            </a:endParaRPr>
          </a:p>
        </p:txBody>
      </p:sp>
      <p:sp>
        <p:nvSpPr>
          <p:cNvPr id="11" name="Rectangle 10"/>
          <p:cNvSpPr/>
          <p:nvPr/>
        </p:nvSpPr>
        <p:spPr bwMode="auto">
          <a:xfrm>
            <a:off x="7905328" y="2114550"/>
            <a:ext cx="1992536" cy="882650"/>
          </a:xfrm>
          <a:prstGeom prst="rect">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AU" sz="2000" b="1" dirty="0">
                <a:solidFill>
                  <a:schemeClr val="bg1"/>
                </a:solidFill>
              </a:rPr>
              <a:t>Project completion</a:t>
            </a:r>
            <a:endParaRPr kumimoji="0" lang="en-AU" sz="2000" b="1" i="0" u="none" strike="noStrike" cap="none" normalizeH="0" baseline="0" dirty="0">
              <a:ln>
                <a:noFill/>
              </a:ln>
              <a:solidFill>
                <a:schemeClr val="bg1"/>
              </a:solidFill>
              <a:effectLst/>
            </a:endParaRPr>
          </a:p>
        </p:txBody>
      </p:sp>
      <p:sp>
        <p:nvSpPr>
          <p:cNvPr id="12" name="Chevron 11"/>
          <p:cNvSpPr/>
          <p:nvPr/>
        </p:nvSpPr>
        <p:spPr bwMode="auto">
          <a:xfrm>
            <a:off x="2124778" y="2265362"/>
            <a:ext cx="292100" cy="635000"/>
          </a:xfrm>
          <a:prstGeom prst="chevron">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tx1"/>
              </a:solidFill>
              <a:effectLst/>
              <a:latin typeface="Arial" charset="0"/>
              <a:ea typeface="ＭＳ Ｐゴシック" pitchFamily="34" charset="-128"/>
            </a:endParaRPr>
          </a:p>
        </p:txBody>
      </p:sp>
      <p:sp>
        <p:nvSpPr>
          <p:cNvPr id="13" name="Chevron 12"/>
          <p:cNvSpPr/>
          <p:nvPr/>
        </p:nvSpPr>
        <p:spPr bwMode="auto">
          <a:xfrm>
            <a:off x="4726062" y="2235200"/>
            <a:ext cx="292100" cy="635000"/>
          </a:xfrm>
          <a:prstGeom prst="chevron">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tx1"/>
              </a:solidFill>
              <a:effectLst/>
              <a:latin typeface="Arial" charset="0"/>
              <a:ea typeface="ＭＳ Ｐゴシック" pitchFamily="34" charset="-128"/>
            </a:endParaRPr>
          </a:p>
        </p:txBody>
      </p:sp>
      <p:sp>
        <p:nvSpPr>
          <p:cNvPr id="14" name="Chevron 13"/>
          <p:cNvSpPr/>
          <p:nvPr/>
        </p:nvSpPr>
        <p:spPr bwMode="auto">
          <a:xfrm>
            <a:off x="7480986" y="2265362"/>
            <a:ext cx="292100" cy="635000"/>
          </a:xfrm>
          <a:prstGeom prst="chevron">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tx1"/>
              </a:solidFill>
              <a:effectLst/>
              <a:latin typeface="Arial" charset="0"/>
              <a:ea typeface="ＭＳ Ｐゴシック" pitchFamily="34" charset="-128"/>
            </a:endParaRPr>
          </a:p>
        </p:txBody>
      </p:sp>
    </p:spTree>
    <p:extLst>
      <p:ext uri="{BB962C8B-B14F-4D97-AF65-F5344CB8AC3E}">
        <p14:creationId xmlns:p14="http://schemas.microsoft.com/office/powerpoint/2010/main" val="1815004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6"/>
          <p:cNvGraphicFramePr>
            <a:graphicFrameLocks/>
          </p:cNvGraphicFramePr>
          <p:nvPr>
            <p:extLst>
              <p:ext uri="{D42A27DB-BD31-4B8C-83A1-F6EECF244321}">
                <p14:modId xmlns:p14="http://schemas.microsoft.com/office/powerpoint/2010/main" val="712430481"/>
              </p:ext>
            </p:extLst>
          </p:nvPr>
        </p:nvGraphicFramePr>
        <p:xfrm>
          <a:off x="-45721" y="0"/>
          <a:ext cx="9906001" cy="6858000"/>
        </p:xfrm>
        <a:graphic>
          <a:graphicData uri="http://schemas.openxmlformats.org/drawingml/2006/chart">
            <c:chart xmlns:c="http://schemas.openxmlformats.org/drawingml/2006/chart" xmlns:r="http://schemas.openxmlformats.org/officeDocument/2006/relationships" r:id="rId3"/>
          </a:graphicData>
        </a:graphic>
      </p:graphicFrame>
      <p:sp>
        <p:nvSpPr>
          <p:cNvPr id="4" name="Rectangle 3"/>
          <p:cNvSpPr/>
          <p:nvPr/>
        </p:nvSpPr>
        <p:spPr>
          <a:xfrm>
            <a:off x="4491788" y="4754140"/>
            <a:ext cx="3581109" cy="1015663"/>
          </a:xfrm>
          <a:prstGeom prst="rect">
            <a:avLst/>
          </a:prstGeom>
        </p:spPr>
        <p:txBody>
          <a:bodyPr wrap="none" lIns="0" tIns="0" rIns="0" bIns="0">
            <a:spAutoFit/>
          </a:bodyPr>
          <a:lstStyle/>
          <a:p>
            <a:pPr algn="ctr"/>
            <a:r>
              <a:rPr lang="en-AU" sz="2200" b="1" dirty="0">
                <a:solidFill>
                  <a:schemeClr val="tx2"/>
                </a:solidFill>
              </a:rPr>
              <a:t>Assuming no cost overrun</a:t>
            </a:r>
          </a:p>
          <a:p>
            <a:pPr algn="ctr"/>
            <a:r>
              <a:rPr lang="en-AU" sz="2200" b="1" dirty="0">
                <a:solidFill>
                  <a:schemeClr val="tx2"/>
                </a:solidFill>
              </a:rPr>
              <a:t>occurred where not</a:t>
            </a:r>
          </a:p>
          <a:p>
            <a:pPr algn="ctr"/>
            <a:r>
              <a:rPr lang="en-AU" sz="2200" b="1" dirty="0">
                <a:solidFill>
                  <a:schemeClr val="tx2"/>
                </a:solidFill>
              </a:rPr>
              <a:t>observed directly</a:t>
            </a:r>
            <a:endParaRPr lang="en-US" sz="2200" b="1" dirty="0">
              <a:solidFill>
                <a:schemeClr val="tx2"/>
              </a:solidFill>
            </a:endParaRPr>
          </a:p>
        </p:txBody>
      </p:sp>
      <p:sp>
        <p:nvSpPr>
          <p:cNvPr id="5" name="Rectangle 4"/>
          <p:cNvSpPr/>
          <p:nvPr/>
        </p:nvSpPr>
        <p:spPr>
          <a:xfrm>
            <a:off x="3035521" y="1363346"/>
            <a:ext cx="3093796" cy="1015663"/>
          </a:xfrm>
          <a:prstGeom prst="rect">
            <a:avLst/>
          </a:prstGeom>
        </p:spPr>
        <p:txBody>
          <a:bodyPr wrap="none" lIns="0" tIns="0" rIns="0" bIns="0">
            <a:spAutoFit/>
          </a:bodyPr>
          <a:lstStyle/>
          <a:p>
            <a:pPr algn="ctr"/>
            <a:r>
              <a:rPr lang="en-AU" sz="2200" b="1" dirty="0">
                <a:solidFill>
                  <a:schemeClr val="accent2"/>
                </a:solidFill>
              </a:rPr>
              <a:t>Assuming the average </a:t>
            </a:r>
            <a:br>
              <a:rPr lang="en-AU" sz="2200" b="1" dirty="0">
                <a:solidFill>
                  <a:schemeClr val="accent2"/>
                </a:solidFill>
              </a:rPr>
            </a:br>
            <a:r>
              <a:rPr lang="en-AU" sz="2200" b="1" dirty="0">
                <a:solidFill>
                  <a:schemeClr val="accent2"/>
                </a:solidFill>
              </a:rPr>
              <a:t>rate of overrun where</a:t>
            </a:r>
          </a:p>
          <a:p>
            <a:pPr algn="ctr"/>
            <a:r>
              <a:rPr lang="en-AU" sz="2200" b="1" dirty="0">
                <a:solidFill>
                  <a:schemeClr val="accent2"/>
                </a:solidFill>
              </a:rPr>
              <a:t>not observed directly</a:t>
            </a:r>
            <a:endParaRPr lang="en-US" sz="2200" b="1" dirty="0">
              <a:solidFill>
                <a:schemeClr val="accent2"/>
              </a:solidFill>
            </a:endParaRPr>
          </a:p>
        </p:txBody>
      </p:sp>
    </p:spTree>
    <p:extLst>
      <p:ext uri="{BB962C8B-B14F-4D97-AF65-F5344CB8AC3E}">
        <p14:creationId xmlns:p14="http://schemas.microsoft.com/office/powerpoint/2010/main" val="194634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92688" y="1784254"/>
            <a:ext cx="2792760" cy="1107996"/>
          </a:xfrm>
          <a:prstGeom prst="rect">
            <a:avLst/>
          </a:prstGeom>
          <a:noFill/>
        </p:spPr>
        <p:txBody>
          <a:bodyPr wrap="square" lIns="0" tIns="0" rIns="0" bIns="0" rtlCol="0">
            <a:spAutoFit/>
          </a:bodyPr>
          <a:lstStyle/>
          <a:p>
            <a:r>
              <a:rPr lang="en-AU" b="1" dirty="0">
                <a:solidFill>
                  <a:schemeClr val="tx2"/>
                </a:solidFill>
              </a:rPr>
              <a:t>11% directly attributable to scope changes</a:t>
            </a:r>
          </a:p>
        </p:txBody>
      </p:sp>
      <p:sp>
        <p:nvSpPr>
          <p:cNvPr id="4" name="TextBox 3"/>
          <p:cNvSpPr txBox="1"/>
          <p:nvPr/>
        </p:nvSpPr>
        <p:spPr>
          <a:xfrm>
            <a:off x="6192688" y="3645024"/>
            <a:ext cx="2448272" cy="677108"/>
          </a:xfrm>
          <a:prstGeom prst="rect">
            <a:avLst/>
          </a:prstGeom>
          <a:noFill/>
        </p:spPr>
        <p:txBody>
          <a:bodyPr wrap="square" lIns="0" tIns="0" rIns="0" bIns="0" rtlCol="0">
            <a:spAutoFit/>
          </a:bodyPr>
          <a:lstStyle/>
          <a:p>
            <a:r>
              <a:rPr lang="en-AU" sz="2200" b="1" dirty="0">
                <a:solidFill>
                  <a:schemeClr val="accent2"/>
                </a:solidFill>
              </a:rPr>
              <a:t>89% attributable to other causes</a:t>
            </a:r>
          </a:p>
        </p:txBody>
      </p:sp>
      <p:grpSp>
        <p:nvGrpSpPr>
          <p:cNvPr id="7" name="Group 6"/>
          <p:cNvGrpSpPr>
            <a:grpSpLocks noChangeAspect="1"/>
          </p:cNvGrpSpPr>
          <p:nvPr/>
        </p:nvGrpSpPr>
        <p:grpSpPr>
          <a:xfrm>
            <a:off x="560512" y="188640"/>
            <a:ext cx="4966190" cy="4788000"/>
            <a:chOff x="0" y="0"/>
            <a:chExt cx="7113240" cy="6858000"/>
          </a:xfrm>
        </p:grpSpPr>
        <p:graphicFrame>
          <p:nvGraphicFramePr>
            <p:cNvPr id="2" name="Content Placeholder 4"/>
            <p:cNvGraphicFramePr>
              <a:graphicFrameLocks/>
            </p:cNvGraphicFramePr>
            <p:nvPr>
              <p:extLst>
                <p:ext uri="{D42A27DB-BD31-4B8C-83A1-F6EECF244321}">
                  <p14:modId xmlns:p14="http://schemas.microsoft.com/office/powerpoint/2010/main" val="1756024900"/>
                </p:ext>
              </p:extLst>
            </p:nvPr>
          </p:nvGraphicFramePr>
          <p:xfrm>
            <a:off x="0" y="0"/>
            <a:ext cx="7113240" cy="6858000"/>
          </p:xfrm>
          <a:graphic>
            <a:graphicData uri="http://schemas.openxmlformats.org/drawingml/2006/chart">
              <c:chart xmlns:c="http://schemas.openxmlformats.org/drawingml/2006/chart" xmlns:r="http://schemas.openxmlformats.org/officeDocument/2006/relationships" r:id="rId3"/>
            </a:graphicData>
          </a:graphic>
        </p:graphicFrame>
        <p:cxnSp>
          <p:nvCxnSpPr>
            <p:cNvPr id="6" name="Straight Connector 5"/>
            <p:cNvCxnSpPr/>
            <p:nvPr/>
          </p:nvCxnSpPr>
          <p:spPr bwMode="auto">
            <a:xfrm>
              <a:off x="3540763" y="238237"/>
              <a:ext cx="0" cy="3093835"/>
            </a:xfrm>
            <a:prstGeom prst="line">
              <a:avLst/>
            </a:prstGeom>
            <a:solidFill>
              <a:schemeClr val="accent1"/>
            </a:solidFill>
            <a:ln w="76200" cap="flat" cmpd="sng" algn="ctr">
              <a:solidFill>
                <a:schemeClr val="accent2"/>
              </a:solidFill>
              <a:prstDash val="solid"/>
              <a:round/>
              <a:headEnd type="none" w="med" len="med"/>
              <a:tailEnd type="none" w="med" len="med"/>
            </a:ln>
            <a:effectLst/>
          </p:spPr>
        </p:cxnSp>
        <p:sp>
          <p:nvSpPr>
            <p:cNvPr id="10" name="Triangle 9"/>
            <p:cNvSpPr/>
            <p:nvPr/>
          </p:nvSpPr>
          <p:spPr bwMode="auto">
            <a:xfrm rot="20102224">
              <a:off x="3376273" y="2826929"/>
              <a:ext cx="576064" cy="504056"/>
            </a:xfrm>
            <a:prstGeom prst="triangle">
              <a:avLst/>
            </a:prstGeom>
            <a:solidFill>
              <a:schemeClr val="accent2"/>
            </a:soli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34" charset="-128"/>
              </a:endParaRPr>
            </a:p>
          </p:txBody>
        </p:sp>
      </p:grpSp>
    </p:spTree>
    <p:extLst>
      <p:ext uri="{BB962C8B-B14F-4D97-AF65-F5344CB8AC3E}">
        <p14:creationId xmlns:p14="http://schemas.microsoft.com/office/powerpoint/2010/main" val="888986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4245954336"/>
              </p:ext>
            </p:extLst>
          </p:nvPr>
        </p:nvGraphicFramePr>
        <p:xfrm>
          <a:off x="-77316" y="0"/>
          <a:ext cx="9937596" cy="6858000"/>
        </p:xfrm>
        <a:graphic>
          <a:graphicData uri="http://schemas.openxmlformats.org/drawingml/2006/chart">
            <c:chart xmlns:c="http://schemas.openxmlformats.org/drawingml/2006/chart" xmlns:r="http://schemas.openxmlformats.org/officeDocument/2006/relationships" r:id="rId3"/>
          </a:graphicData>
        </a:graphic>
      </p:graphicFrame>
      <p:sp>
        <p:nvSpPr>
          <p:cNvPr id="5" name="Rectangle 4"/>
          <p:cNvSpPr/>
          <p:nvPr/>
        </p:nvSpPr>
        <p:spPr>
          <a:xfrm>
            <a:off x="3611763" y="600363"/>
            <a:ext cx="3103982" cy="1015663"/>
          </a:xfrm>
          <a:prstGeom prst="rect">
            <a:avLst/>
          </a:prstGeom>
          <a:solidFill>
            <a:schemeClr val="bg1"/>
          </a:solidFill>
        </p:spPr>
        <p:txBody>
          <a:bodyPr wrap="none" lIns="36000" tIns="0" rIns="36000" bIns="0" anchor="ctr">
            <a:spAutoFit/>
          </a:bodyPr>
          <a:lstStyle/>
          <a:p>
            <a:pPr algn="ctr"/>
            <a:r>
              <a:rPr lang="en-AU" sz="2200" b="1" dirty="0">
                <a:solidFill>
                  <a:schemeClr val="accent3"/>
                </a:solidFill>
                <a:cs typeface="Arial"/>
              </a:rPr>
              <a:t>Projects with first cost</a:t>
            </a:r>
          </a:p>
          <a:p>
            <a:pPr algn="ctr"/>
            <a:r>
              <a:rPr lang="en-AU" sz="2200" b="1" dirty="0">
                <a:solidFill>
                  <a:schemeClr val="accent3"/>
                </a:solidFill>
                <a:cs typeface="Arial"/>
              </a:rPr>
              <a:t>announced during</a:t>
            </a:r>
          </a:p>
          <a:p>
            <a:pPr algn="ctr"/>
            <a:r>
              <a:rPr lang="en-AU" sz="2200" b="1" dirty="0">
                <a:solidFill>
                  <a:schemeClr val="accent3"/>
                </a:solidFill>
                <a:cs typeface="Arial"/>
              </a:rPr>
              <a:t>construction</a:t>
            </a:r>
          </a:p>
        </p:txBody>
      </p:sp>
      <p:sp>
        <p:nvSpPr>
          <p:cNvPr id="6" name="Rectangle 5"/>
          <p:cNvSpPr/>
          <p:nvPr/>
        </p:nvSpPr>
        <p:spPr>
          <a:xfrm>
            <a:off x="3611763" y="2145630"/>
            <a:ext cx="3103982" cy="1015663"/>
          </a:xfrm>
          <a:prstGeom prst="rect">
            <a:avLst/>
          </a:prstGeom>
          <a:solidFill>
            <a:schemeClr val="bg1"/>
          </a:solidFill>
        </p:spPr>
        <p:txBody>
          <a:bodyPr wrap="none" lIns="36000" tIns="0" rIns="36000" bIns="0" anchor="ctr">
            <a:spAutoFit/>
          </a:bodyPr>
          <a:lstStyle/>
          <a:p>
            <a:pPr algn="ctr"/>
            <a:r>
              <a:rPr lang="en-AU" sz="2200" b="1" dirty="0">
                <a:solidFill>
                  <a:schemeClr val="accent2"/>
                </a:solidFill>
                <a:cs typeface="Arial"/>
              </a:rPr>
              <a:t>Projects with first cost</a:t>
            </a:r>
          </a:p>
          <a:p>
            <a:pPr algn="ctr"/>
            <a:r>
              <a:rPr lang="en-AU" sz="2200" b="1" dirty="0">
                <a:solidFill>
                  <a:schemeClr val="accent2"/>
                </a:solidFill>
                <a:cs typeface="Arial"/>
              </a:rPr>
              <a:t>announced alongside</a:t>
            </a:r>
          </a:p>
          <a:p>
            <a:pPr algn="ctr"/>
            <a:r>
              <a:rPr lang="en-AU" sz="2200" b="1" dirty="0">
                <a:solidFill>
                  <a:schemeClr val="accent2"/>
                </a:solidFill>
                <a:cs typeface="Arial"/>
              </a:rPr>
              <a:t>a budget commitment</a:t>
            </a:r>
          </a:p>
        </p:txBody>
      </p:sp>
      <p:sp>
        <p:nvSpPr>
          <p:cNvPr id="7" name="Rectangle 6"/>
          <p:cNvSpPr/>
          <p:nvPr/>
        </p:nvSpPr>
        <p:spPr>
          <a:xfrm>
            <a:off x="3611763" y="3768715"/>
            <a:ext cx="3103982" cy="1015663"/>
          </a:xfrm>
          <a:prstGeom prst="rect">
            <a:avLst/>
          </a:prstGeom>
          <a:solidFill>
            <a:schemeClr val="bg1"/>
          </a:solidFill>
        </p:spPr>
        <p:txBody>
          <a:bodyPr wrap="none" lIns="36000" tIns="0" rIns="36000" bIns="0" anchor="ctr">
            <a:spAutoFit/>
          </a:bodyPr>
          <a:lstStyle/>
          <a:p>
            <a:pPr algn="ctr"/>
            <a:r>
              <a:rPr lang="en-AU" sz="2200" b="1" dirty="0">
                <a:solidFill>
                  <a:schemeClr val="tx2"/>
                </a:solidFill>
                <a:cs typeface="Arial"/>
              </a:rPr>
              <a:t>Projects with first cost</a:t>
            </a:r>
          </a:p>
          <a:p>
            <a:pPr algn="ctr"/>
            <a:r>
              <a:rPr lang="en-AU" sz="2200" b="1" dirty="0">
                <a:solidFill>
                  <a:schemeClr val="tx2"/>
                </a:solidFill>
                <a:cs typeface="Arial"/>
              </a:rPr>
              <a:t>announced prior to a</a:t>
            </a:r>
          </a:p>
          <a:p>
            <a:pPr algn="ctr"/>
            <a:r>
              <a:rPr lang="en-AU" sz="2200" b="1" dirty="0">
                <a:solidFill>
                  <a:schemeClr val="tx2"/>
                </a:solidFill>
                <a:cs typeface="Arial"/>
              </a:rPr>
              <a:t>budget commitment</a:t>
            </a:r>
          </a:p>
        </p:txBody>
      </p:sp>
    </p:spTree>
    <p:extLst>
      <p:ext uri="{BB962C8B-B14F-4D97-AF65-F5344CB8AC3E}">
        <p14:creationId xmlns:p14="http://schemas.microsoft.com/office/powerpoint/2010/main" val="378396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203573996"/>
              </p:ext>
            </p:extLst>
          </p:nvPr>
        </p:nvGraphicFramePr>
        <p:xfrm>
          <a:off x="-60960" y="1"/>
          <a:ext cx="9906000" cy="8181527"/>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614991" y="6136268"/>
            <a:ext cx="2465419" cy="677108"/>
          </a:xfrm>
          <a:prstGeom prst="rect">
            <a:avLst/>
          </a:prstGeom>
          <a:noFill/>
        </p:spPr>
        <p:txBody>
          <a:bodyPr wrap="none" lIns="0" tIns="0" rIns="0" bIns="0" rtlCol="0">
            <a:spAutoFit/>
          </a:bodyPr>
          <a:lstStyle/>
          <a:p>
            <a:pPr algn="ctr"/>
            <a:r>
              <a:rPr lang="en-AU" sz="2200" dirty="0"/>
              <a:t>First public</a:t>
            </a:r>
          </a:p>
          <a:p>
            <a:pPr algn="ctr"/>
            <a:r>
              <a:rPr lang="en-AU" sz="2200" dirty="0"/>
              <a:t>cost announcement</a:t>
            </a:r>
          </a:p>
        </p:txBody>
      </p:sp>
      <p:sp>
        <p:nvSpPr>
          <p:cNvPr id="6" name="TextBox 5"/>
          <p:cNvSpPr txBox="1"/>
          <p:nvPr/>
        </p:nvSpPr>
        <p:spPr>
          <a:xfrm>
            <a:off x="3152418" y="6136268"/>
            <a:ext cx="1822615" cy="677108"/>
          </a:xfrm>
          <a:prstGeom prst="rect">
            <a:avLst/>
          </a:prstGeom>
          <a:noFill/>
        </p:spPr>
        <p:txBody>
          <a:bodyPr wrap="none" lIns="0" tIns="0" rIns="0" bIns="0" rtlCol="0">
            <a:spAutoFit/>
          </a:bodyPr>
          <a:lstStyle/>
          <a:p>
            <a:pPr algn="ctr"/>
            <a:r>
              <a:rPr lang="en-AU" sz="2200" dirty="0"/>
              <a:t>Formal budget</a:t>
            </a:r>
          </a:p>
          <a:p>
            <a:pPr algn="ctr"/>
            <a:r>
              <a:rPr lang="en-AU" sz="2200" dirty="0"/>
              <a:t>commitment</a:t>
            </a:r>
          </a:p>
        </p:txBody>
      </p:sp>
      <p:sp>
        <p:nvSpPr>
          <p:cNvPr id="7" name="TextBox 6"/>
          <p:cNvSpPr txBox="1"/>
          <p:nvPr/>
        </p:nvSpPr>
        <p:spPr>
          <a:xfrm>
            <a:off x="5289798" y="6136268"/>
            <a:ext cx="2072682" cy="677108"/>
          </a:xfrm>
          <a:prstGeom prst="rect">
            <a:avLst/>
          </a:prstGeom>
          <a:noFill/>
        </p:spPr>
        <p:txBody>
          <a:bodyPr wrap="none" lIns="0" tIns="0" rIns="0" bIns="0" rtlCol="0">
            <a:spAutoFit/>
          </a:bodyPr>
          <a:lstStyle/>
          <a:p>
            <a:pPr algn="ctr"/>
            <a:r>
              <a:rPr lang="en-AU" sz="2200" dirty="0"/>
              <a:t>Commencement</a:t>
            </a:r>
          </a:p>
          <a:p>
            <a:pPr algn="ctr"/>
            <a:r>
              <a:rPr lang="en-AU" sz="2200" dirty="0"/>
              <a:t>of construction</a:t>
            </a:r>
          </a:p>
        </p:txBody>
      </p:sp>
      <p:sp>
        <p:nvSpPr>
          <p:cNvPr id="8" name="TextBox 7"/>
          <p:cNvSpPr txBox="1"/>
          <p:nvPr/>
        </p:nvSpPr>
        <p:spPr>
          <a:xfrm>
            <a:off x="7878658" y="6136268"/>
            <a:ext cx="1365758" cy="338554"/>
          </a:xfrm>
          <a:prstGeom prst="rect">
            <a:avLst/>
          </a:prstGeom>
          <a:noFill/>
        </p:spPr>
        <p:txBody>
          <a:bodyPr wrap="none" lIns="0" tIns="0" rIns="0" bIns="0" rtlCol="0">
            <a:spAutoFit/>
          </a:bodyPr>
          <a:lstStyle/>
          <a:p>
            <a:pPr algn="ctr"/>
            <a:r>
              <a:rPr lang="en-AU" sz="2200" dirty="0"/>
              <a:t>Completed</a:t>
            </a:r>
          </a:p>
        </p:txBody>
      </p:sp>
      <p:sp>
        <p:nvSpPr>
          <p:cNvPr id="9" name="TextBox 8"/>
          <p:cNvSpPr txBox="1"/>
          <p:nvPr/>
        </p:nvSpPr>
        <p:spPr>
          <a:xfrm>
            <a:off x="3220312" y="360080"/>
            <a:ext cx="3099342" cy="1015663"/>
          </a:xfrm>
          <a:prstGeom prst="rect">
            <a:avLst/>
          </a:prstGeom>
          <a:noFill/>
        </p:spPr>
        <p:txBody>
          <a:bodyPr wrap="square" lIns="0" tIns="0" rIns="0" bIns="0" rtlCol="0">
            <a:spAutoFit/>
          </a:bodyPr>
          <a:lstStyle/>
          <a:p>
            <a:pPr algn="ctr"/>
            <a:r>
              <a:rPr lang="en-AU" sz="2200" b="1" dirty="0">
                <a:solidFill>
                  <a:schemeClr val="tx2"/>
                </a:solidFill>
              </a:rPr>
              <a:t>Projects with first cost announced prior to a budget commitment</a:t>
            </a:r>
          </a:p>
        </p:txBody>
      </p:sp>
      <p:sp>
        <p:nvSpPr>
          <p:cNvPr id="10" name="TextBox 9"/>
          <p:cNvSpPr txBox="1"/>
          <p:nvPr/>
        </p:nvSpPr>
        <p:spPr>
          <a:xfrm>
            <a:off x="2689046" y="2634620"/>
            <a:ext cx="6608058" cy="1015663"/>
          </a:xfrm>
          <a:prstGeom prst="rect">
            <a:avLst/>
          </a:prstGeom>
          <a:noFill/>
        </p:spPr>
        <p:txBody>
          <a:bodyPr wrap="square" lIns="0" tIns="0" rIns="0" bIns="0" rtlCol="0">
            <a:spAutoFit/>
          </a:bodyPr>
          <a:lstStyle/>
          <a:p>
            <a:pPr algn="ctr"/>
            <a:r>
              <a:rPr lang="en-AU" sz="2200" b="1" dirty="0">
                <a:solidFill>
                  <a:schemeClr val="accent2"/>
                </a:solidFill>
              </a:rPr>
              <a:t>Projects with first cost</a:t>
            </a:r>
          </a:p>
          <a:p>
            <a:pPr algn="ctr"/>
            <a:r>
              <a:rPr lang="en-AU" sz="2200" b="1" dirty="0">
                <a:solidFill>
                  <a:schemeClr val="accent2"/>
                </a:solidFill>
              </a:rPr>
              <a:t>announced as a budget commitment,</a:t>
            </a:r>
          </a:p>
          <a:p>
            <a:pPr algn="ctr"/>
            <a:r>
              <a:rPr lang="en-AU" sz="2200" b="1" dirty="0">
                <a:solidFill>
                  <a:schemeClr val="accent2"/>
                </a:solidFill>
              </a:rPr>
              <a:t>prior to construction commencing</a:t>
            </a:r>
          </a:p>
        </p:txBody>
      </p:sp>
      <p:sp>
        <p:nvSpPr>
          <p:cNvPr id="11" name="TextBox 10"/>
          <p:cNvSpPr txBox="1"/>
          <p:nvPr/>
        </p:nvSpPr>
        <p:spPr>
          <a:xfrm>
            <a:off x="4243968" y="4488518"/>
            <a:ext cx="5788868" cy="677108"/>
          </a:xfrm>
          <a:prstGeom prst="rect">
            <a:avLst/>
          </a:prstGeom>
          <a:noFill/>
        </p:spPr>
        <p:txBody>
          <a:bodyPr wrap="square" lIns="0" tIns="0" rIns="0" bIns="0" rtlCol="0">
            <a:spAutoFit/>
          </a:bodyPr>
          <a:lstStyle/>
          <a:p>
            <a:pPr algn="ctr"/>
            <a:r>
              <a:rPr lang="en-AU" sz="2200" b="1" dirty="0">
                <a:solidFill>
                  <a:schemeClr val="accent3"/>
                </a:solidFill>
              </a:rPr>
              <a:t>Projects with first cost</a:t>
            </a:r>
          </a:p>
          <a:p>
            <a:pPr algn="ctr"/>
            <a:r>
              <a:rPr lang="en-AU" sz="2200" b="1" dirty="0">
                <a:solidFill>
                  <a:schemeClr val="accent3"/>
                </a:solidFill>
              </a:rPr>
              <a:t>announced during construction </a:t>
            </a:r>
          </a:p>
        </p:txBody>
      </p:sp>
    </p:spTree>
    <p:extLst>
      <p:ext uri="{BB962C8B-B14F-4D97-AF65-F5344CB8AC3E}">
        <p14:creationId xmlns:p14="http://schemas.microsoft.com/office/powerpoint/2010/main" val="1877644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p:nvPr>
            <p:extLst>
              <p:ext uri="{D42A27DB-BD31-4B8C-83A1-F6EECF244321}">
                <p14:modId xmlns:p14="http://schemas.microsoft.com/office/powerpoint/2010/main" val="163573674"/>
              </p:ext>
            </p:extLst>
          </p:nvPr>
        </p:nvGraphicFramePr>
        <p:xfrm>
          <a:off x="0" y="0"/>
          <a:ext cx="8193360" cy="6858000"/>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
          <p:cNvSpPr txBox="1"/>
          <p:nvPr/>
        </p:nvSpPr>
        <p:spPr>
          <a:xfrm>
            <a:off x="7833320" y="1434262"/>
            <a:ext cx="1733616" cy="338554"/>
          </a:xfrm>
          <a:prstGeom prst="rect">
            <a:avLst/>
          </a:prstGeom>
          <a:noFill/>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AU" sz="2200" b="1" dirty="0">
                <a:solidFill>
                  <a:schemeClr val="tx2"/>
                </a:solidFill>
              </a:rPr>
              <a:t>Not on IA list</a:t>
            </a:r>
          </a:p>
        </p:txBody>
      </p:sp>
      <p:sp>
        <p:nvSpPr>
          <p:cNvPr id="12" name="TextBox 1"/>
          <p:cNvSpPr txBox="1"/>
          <p:nvPr/>
        </p:nvSpPr>
        <p:spPr>
          <a:xfrm>
            <a:off x="7833320" y="4048036"/>
            <a:ext cx="2304256" cy="677108"/>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AU" sz="2200" b="1" dirty="0">
                <a:solidFill>
                  <a:schemeClr val="accent2"/>
                </a:solidFill>
              </a:rPr>
              <a:t>On IA list as initiative only</a:t>
            </a:r>
          </a:p>
        </p:txBody>
      </p:sp>
      <p:sp>
        <p:nvSpPr>
          <p:cNvPr id="13" name="TextBox 1"/>
          <p:cNvSpPr txBox="1"/>
          <p:nvPr/>
        </p:nvSpPr>
        <p:spPr>
          <a:xfrm>
            <a:off x="7833320" y="5898758"/>
            <a:ext cx="2304256" cy="338554"/>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AU" sz="2200" b="1" dirty="0">
                <a:solidFill>
                  <a:schemeClr val="accent3"/>
                </a:solidFill>
              </a:rPr>
              <a:t>On IA list</a:t>
            </a:r>
          </a:p>
        </p:txBody>
      </p:sp>
    </p:spTree>
    <p:extLst>
      <p:ext uri="{BB962C8B-B14F-4D97-AF65-F5344CB8AC3E}">
        <p14:creationId xmlns:p14="http://schemas.microsoft.com/office/powerpoint/2010/main" val="553875598"/>
      </p:ext>
    </p:extLst>
  </p:cSld>
  <p:clrMapOvr>
    <a:masterClrMapping/>
  </p:clrMapOvr>
</p:sld>
</file>

<file path=ppt/theme/theme1.xml><?xml version="1.0" encoding="utf-8"?>
<a:theme xmlns:a="http://schemas.openxmlformats.org/drawingml/2006/main" name="Chart guidebook">
  <a:themeElements>
    <a:clrScheme name="Custom 3">
      <a:dk1>
        <a:srgbClr val="000000"/>
      </a:dk1>
      <a:lt1>
        <a:srgbClr val="FFFFFF"/>
      </a:lt1>
      <a:dk2>
        <a:srgbClr val="A02226"/>
      </a:dk2>
      <a:lt2>
        <a:srgbClr val="621214"/>
      </a:lt2>
      <a:accent1>
        <a:srgbClr val="D4582A"/>
      </a:accent1>
      <a:accent2>
        <a:srgbClr val="F68B33"/>
      </a:accent2>
      <a:accent3>
        <a:srgbClr val="FFC35A"/>
      </a:accent3>
      <a:accent4>
        <a:srgbClr val="FFE07F"/>
      </a:accent4>
      <a:accent5>
        <a:srgbClr val="F3901D"/>
      </a:accent5>
      <a:accent6>
        <a:srgbClr val="6A737B"/>
      </a:accent6>
      <a:hlink>
        <a:srgbClr val="621214"/>
      </a:hlink>
      <a:folHlink>
        <a:srgbClr val="A02226"/>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lnDef>
    <a:txDef>
      <a:spPr>
        <a:noFill/>
      </a:spPr>
      <a:bodyPr wrap="square" lIns="0" tIns="0" rIns="0" bIns="0" rtlCol="0">
        <a:spAutoFit/>
      </a:bodyPr>
      <a:lstStyle>
        <a:defPPr>
          <a:defRPr sz="2200" b="1" dirty="0" smtClean="0"/>
        </a:defPPr>
      </a:lstStyle>
    </a:txDef>
  </a:objectDefaults>
  <a:extraClrSchemeLst>
    <a:extraClrScheme>
      <a:clrScheme name="Blank Presentation 1">
        <a:dk1>
          <a:srgbClr val="000000"/>
        </a:dk1>
        <a:lt1>
          <a:srgbClr val="FFFFFF"/>
        </a:lt1>
        <a:dk2>
          <a:srgbClr val="621214"/>
        </a:dk2>
        <a:lt2>
          <a:srgbClr val="A02226"/>
        </a:lt2>
        <a:accent1>
          <a:srgbClr val="FFE07F"/>
        </a:accent1>
        <a:accent2>
          <a:srgbClr val="FFC35A"/>
        </a:accent2>
        <a:accent3>
          <a:srgbClr val="FFFFFF"/>
        </a:accent3>
        <a:accent4>
          <a:srgbClr val="000000"/>
        </a:accent4>
        <a:accent5>
          <a:srgbClr val="FFEDC0"/>
        </a:accent5>
        <a:accent6>
          <a:srgbClr val="E7B051"/>
        </a:accent6>
        <a:hlink>
          <a:srgbClr val="F68B33"/>
        </a:hlink>
        <a:folHlink>
          <a:srgbClr val="D4582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W IMPROVED Charts for REPORTS 16 MAY 2016">
  <a:themeElements>
    <a:clrScheme name="Grattan">
      <a:dk1>
        <a:srgbClr val="000000"/>
      </a:dk1>
      <a:lt1>
        <a:srgbClr val="FFFFFF"/>
      </a:lt1>
      <a:dk2>
        <a:srgbClr val="A02226"/>
      </a:dk2>
      <a:lt2>
        <a:srgbClr val="621214"/>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lnDef>
    <a:txDef>
      <a:spPr>
        <a:noFill/>
      </a:spPr>
      <a:bodyPr wrap="square" lIns="0" tIns="0" rIns="0" bIns="0" rtlCol="0">
        <a:spAutoFit/>
      </a:bodyPr>
      <a:lstStyle>
        <a:defPPr>
          <a:defRPr sz="2200" b="1" dirty="0" smtClean="0"/>
        </a:defPPr>
      </a:lstStyle>
    </a:txDef>
  </a:objectDefaults>
  <a:extraClrSchemeLst>
    <a:extraClrScheme>
      <a:clrScheme name="Blank Presentation 1">
        <a:dk1>
          <a:srgbClr val="000000"/>
        </a:dk1>
        <a:lt1>
          <a:srgbClr val="FFFFFF"/>
        </a:lt1>
        <a:dk2>
          <a:srgbClr val="621214"/>
        </a:dk2>
        <a:lt2>
          <a:srgbClr val="A02226"/>
        </a:lt2>
        <a:accent1>
          <a:srgbClr val="FFE07F"/>
        </a:accent1>
        <a:accent2>
          <a:srgbClr val="FFC35A"/>
        </a:accent2>
        <a:accent3>
          <a:srgbClr val="FFFFFF"/>
        </a:accent3>
        <a:accent4>
          <a:srgbClr val="000000"/>
        </a:accent4>
        <a:accent5>
          <a:srgbClr val="FFEDC0"/>
        </a:accent5>
        <a:accent6>
          <a:srgbClr val="E7B051"/>
        </a:accent6>
        <a:hlink>
          <a:srgbClr val="F68B33"/>
        </a:hlink>
        <a:folHlink>
          <a:srgbClr val="D4582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Grattan">
    <a:dk1>
      <a:srgbClr val="000000"/>
    </a:dk1>
    <a:lt1>
      <a:srgbClr val="FFFFFF"/>
    </a:lt1>
    <a:dk2>
      <a:srgbClr val="A02226"/>
    </a:dk2>
    <a:lt2>
      <a:srgbClr val="621214"/>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Chart guidebook</Template>
  <TotalTime>22842</TotalTime>
  <Words>1477</Words>
  <Application>Microsoft Office PowerPoint</Application>
  <PresentationFormat>A4 Paper (210x297 mm)</PresentationFormat>
  <Paragraphs>237</Paragraphs>
  <Slides>17</Slides>
  <Notes>17</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17</vt:i4>
      </vt:variant>
    </vt:vector>
  </HeadingPairs>
  <TitlesOfParts>
    <vt:vector size="21" baseType="lpstr">
      <vt:lpstr>ＭＳ Ｐゴシック</vt:lpstr>
      <vt:lpstr>Arial</vt:lpstr>
      <vt:lpstr>Chart guidebook</vt:lpstr>
      <vt:lpstr>NEW IMPROVED Charts for REPORTS 16 MAY 2016</vt:lpstr>
      <vt:lpstr>Charts for cost overruns on transport infrastructure projects report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University of Melbourne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Chart Guidebook</dc:title>
  <dc:creator>Owain Peter Alexander Emslie</dc:creator>
  <cp:lastModifiedBy>Cameron Chisholm</cp:lastModifiedBy>
  <cp:revision>913</cp:revision>
  <cp:lastPrinted>2016-10-19T22:49:31Z</cp:lastPrinted>
  <dcterms:created xsi:type="dcterms:W3CDTF">2015-10-22T04:00:31Z</dcterms:created>
  <dcterms:modified xsi:type="dcterms:W3CDTF">2016-10-21T07:09:08Z</dcterms:modified>
</cp:coreProperties>
</file>