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4"/>
  </p:notesMasterIdLst>
  <p:handoutMasterIdLst>
    <p:handoutMasterId r:id="rId5"/>
  </p:handoutMasterIdLst>
  <p:sldIdLst>
    <p:sldId id="859" r:id="rId3"/>
  </p:sldIdLst>
  <p:sldSz cx="9906000" cy="504031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1" userDrawn="1">
          <p15:clr>
            <a:srgbClr val="A4A3A4"/>
          </p15:clr>
        </p15:guide>
        <p15:guide id="2" orient="horz" pos="59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DE"/>
    <a:srgbClr val="A02226"/>
    <a:srgbClr val="ECB19C"/>
    <a:srgbClr val="D4582A"/>
    <a:srgbClr val="FEF07B"/>
    <a:srgbClr val="FF3300"/>
    <a:srgbClr val="0303BD"/>
    <a:srgbClr val="FFE07F"/>
    <a:srgbClr val="FFC35A"/>
    <a:srgbClr val="F6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2" autoAdjust="0"/>
    <p:restoredTop sz="73535" autoAdjust="0"/>
  </p:normalViewPr>
  <p:slideViewPr>
    <p:cSldViewPr>
      <p:cViewPr varScale="1">
        <p:scale>
          <a:sx n="86" d="100"/>
          <a:sy n="86" d="100"/>
        </p:scale>
        <p:origin x="120" y="2418"/>
      </p:cViewPr>
      <p:guideLst>
        <p:guide orient="horz" pos="2941"/>
        <p:guide orient="horz" pos="59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5588" y="746125"/>
            <a:ext cx="73199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5588" y="746125"/>
            <a:ext cx="73199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rial"/>
                <a:cs typeface="Arial"/>
              </a:rPr>
              <a:t>This</a:t>
            </a:r>
            <a:r>
              <a:rPr lang="en-AU" baseline="0" dirty="0">
                <a:latin typeface="Arial"/>
                <a:cs typeface="Arial"/>
              </a:rPr>
              <a:t> chart has been reviewed on 21/10/2016.</a:t>
            </a:r>
            <a:endParaRPr lang="en-AU" dirty="0">
              <a:latin typeface="Arial"/>
              <a:cs typeface="Arial"/>
            </a:endParaRPr>
          </a:p>
          <a:p>
            <a:endParaRPr lang="en-AU" dirty="0"/>
          </a:p>
          <a:p>
            <a:r>
              <a:rPr lang="en-AU" dirty="0"/>
              <a:t>Title: 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Key risk measurement and management concepts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Illustrative probability distribution of cost outcomes on individual projects, per cent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The distribution of cost risks depicted is a stylized representation of the distribution of cost overruns observed in the Investment Monitor; see appendix xx for details. This graph’s illustrative purpose is to graphically present the relative distances between the median, 90</a:t>
            </a:r>
            <a:r>
              <a:rPr lang="en-AU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quantile and expected value of cost overruns.</a:t>
            </a:r>
            <a:b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Deloitte Investment Monitor, Grattan analysis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335113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79105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0" y="2361481"/>
            <a:ext cx="7345363" cy="44802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3017194"/>
            <a:ext cx="7345363" cy="268350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4589952"/>
            <a:ext cx="23114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4589952"/>
            <a:ext cx="3136900" cy="3500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4589952"/>
            <a:ext cx="2311400" cy="350022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721045"/>
            <a:ext cx="4249738" cy="79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5" y="472534"/>
            <a:ext cx="6913563" cy="2018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791049"/>
            <a:ext cx="8642349" cy="1357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0" y="85719"/>
            <a:ext cx="6913563" cy="33926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0" y="509100"/>
            <a:ext cx="8642349" cy="203545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4601619"/>
            <a:ext cx="8188324" cy="35002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402934"/>
            <a:ext cx="6913563" cy="2714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64810" y="4735135"/>
            <a:ext cx="94154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52018" y="1613473"/>
            <a:ext cx="93910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39834" y="3174304"/>
            <a:ext cx="94032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25614" y="52640"/>
            <a:ext cx="941749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55" name="Group 2054"/>
          <p:cNvGrpSpPr/>
          <p:nvPr/>
        </p:nvGrpSpPr>
        <p:grpSpPr>
          <a:xfrm>
            <a:off x="-262939" y="242454"/>
            <a:ext cx="10107966" cy="4892871"/>
            <a:chOff x="210677" y="435440"/>
            <a:chExt cx="9470352" cy="6495485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54" y="793438"/>
              <a:ext cx="8913814" cy="562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70"/>
            <a:stretch/>
          </p:blipFill>
          <p:spPr bwMode="auto">
            <a:xfrm>
              <a:off x="729454" y="799426"/>
              <a:ext cx="1936981" cy="562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0" r="66510"/>
            <a:stretch/>
          </p:blipFill>
          <p:spPr bwMode="auto">
            <a:xfrm>
              <a:off x="2649649" y="799426"/>
              <a:ext cx="1048296" cy="562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1272276" y="6352144"/>
              <a:ext cx="3141107" cy="578781"/>
              <a:chOff x="1359836" y="4675608"/>
              <a:chExt cx="3141107" cy="57878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8247" y="4682368"/>
                <a:ext cx="420130" cy="572020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59836" y="4675608"/>
                <a:ext cx="1548615" cy="572020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Underrun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52328" y="4682369"/>
                <a:ext cx="1548615" cy="572020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Overrun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 bwMode="auto">
            <a:xfrm>
              <a:off x="1577495" y="5642669"/>
              <a:ext cx="233500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60984" y="6381328"/>
              <a:ext cx="89200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3515728" y="2679269"/>
              <a:ext cx="0" cy="3692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3709850" y="3571854"/>
              <a:ext cx="0" cy="27999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475536" y="2535163"/>
              <a:ext cx="2322114" cy="57202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Expected value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69665" y="3539611"/>
              <a:ext cx="2322114" cy="57202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P90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8390" y="5929450"/>
              <a:ext cx="608451" cy="449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2200" b="1" dirty="0"/>
                <a:t>50%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0674" y="5929450"/>
              <a:ext cx="608451" cy="449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2200" b="1" dirty="0"/>
                <a:t>40%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12501" y="5929450"/>
              <a:ext cx="608451" cy="449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2200" b="1" dirty="0">
                  <a:solidFill>
                    <a:schemeClr val="bg1"/>
                  </a:solidFill>
                </a:rPr>
                <a:t>10%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V="1">
              <a:off x="2661554" y="548680"/>
              <a:ext cx="0" cy="583264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589546" y="477833"/>
              <a:ext cx="2322114" cy="57202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 Median = P50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0677" y="435440"/>
              <a:ext cx="2613662" cy="1021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b="1" dirty="0">
                  <a:solidFill>
                    <a:schemeClr val="accent1"/>
                  </a:solidFill>
                </a:rPr>
                <a:t>Full </a:t>
              </a:r>
              <a:br>
                <a:rPr lang="en-AU" sz="2200" b="1" dirty="0">
                  <a:solidFill>
                    <a:schemeClr val="accent1"/>
                  </a:solidFill>
                </a:rPr>
              </a:br>
              <a:r>
                <a:rPr lang="en-AU" sz="2200" b="1" dirty="0">
                  <a:solidFill>
                    <a:schemeClr val="accent1"/>
                  </a:solidFill>
                </a:rPr>
                <a:t>distribution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1577495" y="1449984"/>
              <a:ext cx="482252" cy="14248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043737" y="5121285"/>
              <a:ext cx="1613119" cy="57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b="1" dirty="0">
                  <a:solidFill>
                    <a:schemeClr val="bg1"/>
                  </a:solidFill>
                </a:rPr>
                <a:t>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216214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22800</TotalTime>
  <Words>103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Chart guidebook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Cameron Chisholm</cp:lastModifiedBy>
  <cp:revision>910</cp:revision>
  <cp:lastPrinted>2016-10-19T22:49:31Z</cp:lastPrinted>
  <dcterms:created xsi:type="dcterms:W3CDTF">2015-10-22T04:00:31Z</dcterms:created>
  <dcterms:modified xsi:type="dcterms:W3CDTF">2016-10-21T07:21:49Z</dcterms:modified>
</cp:coreProperties>
</file>