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4"/>
  </p:notesMasterIdLst>
  <p:handoutMasterIdLst>
    <p:handoutMasterId r:id="rId5"/>
  </p:handoutMasterIdLst>
  <p:sldIdLst>
    <p:sldId id="817" r:id="rId3"/>
  </p:sldIdLst>
  <p:sldSz cx="9906000" cy="3600450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1" userDrawn="1">
          <p15:clr>
            <a:srgbClr val="A4A3A4"/>
          </p15:clr>
        </p15:guide>
        <p15:guide id="2" orient="horz" pos="42" userDrawn="1">
          <p15:clr>
            <a:srgbClr val="A4A3A4"/>
          </p15:clr>
        </p15:guide>
        <p15:guide id="3" pos="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226"/>
    <a:srgbClr val="ECB19C"/>
    <a:srgbClr val="D4582A"/>
    <a:srgbClr val="FEF07B"/>
    <a:srgbClr val="FF3300"/>
    <a:srgbClr val="0303BD"/>
    <a:srgbClr val="FFE07F"/>
    <a:srgbClr val="FFC35A"/>
    <a:srgbClr val="F68B33"/>
    <a:srgbClr val="621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2" autoAdjust="0"/>
    <p:restoredTop sz="73535" autoAdjust="0"/>
  </p:normalViewPr>
  <p:slideViewPr>
    <p:cSldViewPr>
      <p:cViewPr varScale="1">
        <p:scale>
          <a:sx n="63" d="100"/>
          <a:sy n="63" d="100"/>
        </p:scale>
        <p:origin x="66" y="3114"/>
      </p:cViewPr>
      <p:guideLst>
        <p:guide orient="horz" pos="2101"/>
        <p:guide orient="horz" pos="42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244801130627896E-2"/>
          <c:y val="6.3527411762455993E-2"/>
          <c:w val="0.92675519886937208"/>
          <c:h val="0.780627879848352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Proportion of the value of overruns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170-432E-BB98-3164CB5A6E3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F170-432E-BB98-3164CB5A6E3B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F170-432E-BB98-3164CB5A6E3B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F170-432E-BB98-3164CB5A6E3B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F170-432E-BB98-3164CB5A6E3B}"/>
              </c:ext>
            </c:extLst>
          </c:dPt>
          <c:cat>
            <c:strRef>
              <c:f>Sheet1!$A$2:$A$6</c:f>
              <c:strCache>
                <c:ptCount val="5"/>
                <c:pt idx="0">
                  <c:v>≤ 25%</c:v>
                </c:pt>
                <c:pt idx="1">
                  <c:v>0%</c:v>
                </c:pt>
                <c:pt idx="2">
                  <c:v>≤ 25%</c:v>
                </c:pt>
                <c:pt idx="3">
                  <c:v>25% – 50%</c:v>
                </c:pt>
                <c:pt idx="4">
                  <c:v>&gt; 50%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-9.3806523427906399</c:v>
                </c:pt>
                <c:pt idx="1">
                  <c:v>0</c:v>
                </c:pt>
                <c:pt idx="2">
                  <c:v>6.3760096257778898</c:v>
                </c:pt>
                <c:pt idx="3">
                  <c:v>4.2610451985695201</c:v>
                </c:pt>
                <c:pt idx="4">
                  <c:v>98.743597518443167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170-432E-BB98-3164CB5A6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axId val="422400800"/>
        <c:axId val="422400016"/>
      </c:barChart>
      <c:scatterChart>
        <c:scatterStyle val="lineMarker"/>
        <c:varyColors val="0"/>
        <c:ser>
          <c:idx val="1"/>
          <c:order val="1"/>
          <c:tx>
            <c:v>Dotted lines</c:v>
          </c:tx>
          <c:spPr>
            <a:ln w="9525">
              <a:solidFill>
                <a:schemeClr val="tx1"/>
              </a:solidFill>
              <a:prstDash val="dash"/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C-F170-432E-BB98-3164CB5A6E3B}"/>
              </c:ext>
            </c:extLst>
          </c:dPt>
          <c:xVal>
            <c:numRef>
              <c:f>Sheet1!$F$2:$F$5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2.5</c:v>
                </c:pt>
                <c:pt idx="3">
                  <c:v>2.5</c:v>
                </c:pt>
              </c:numCache>
            </c:numRef>
          </c:xVal>
          <c:yVal>
            <c:numRef>
              <c:f>Sheet1!$G$2:$G$5</c:f>
              <c:numCache>
                <c:formatCode>General</c:formatCode>
                <c:ptCount val="4"/>
                <c:pt idx="0">
                  <c:v>-25</c:v>
                </c:pt>
                <c:pt idx="1">
                  <c:v>100</c:v>
                </c:pt>
                <c:pt idx="2">
                  <c:v>-25</c:v>
                </c:pt>
                <c:pt idx="3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170-432E-BB98-3164CB5A6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400800"/>
        <c:axId val="422400016"/>
      </c:scatterChart>
      <c:catAx>
        <c:axId val="422400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22400016"/>
        <c:crosses val="autoZero"/>
        <c:auto val="1"/>
        <c:lblAlgn val="ctr"/>
        <c:lblOffset val="100"/>
        <c:noMultiLvlLbl val="0"/>
      </c:catAx>
      <c:valAx>
        <c:axId val="422400016"/>
        <c:scaling>
          <c:orientation val="minMax"/>
          <c:max val="100"/>
          <c:min val="-25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22400800"/>
        <c:crosses val="autoZero"/>
        <c:crossBetween val="between"/>
        <c:majorUnit val="25"/>
      </c:valAx>
      <c:spPr>
        <a:solidFill>
          <a:schemeClr val="bg1"/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9575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41" y="0"/>
            <a:ext cx="2949575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r">
              <a:defRPr sz="1200"/>
            </a:lvl1pPr>
          </a:lstStyle>
          <a:p>
            <a:fld id="{EFC9C15E-BCC7-7848-B45B-7DE616F2296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40863"/>
            <a:ext cx="2949575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41" y="9440863"/>
            <a:ext cx="2949575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200"/>
            </a:lvl1pPr>
          </a:lstStyle>
          <a:p>
            <a:fld id="{577BE747-FE01-894D-A5F1-59AD1E1D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5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720850" y="746125"/>
            <a:ext cx="102504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6" y="4721747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5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20850" y="746125"/>
            <a:ext cx="10250488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259">
              <a:defRPr/>
            </a:pPr>
            <a:r>
              <a:rPr lang="en-AU" dirty="0">
                <a:latin typeface="Arial"/>
                <a:cs typeface="Arial"/>
              </a:rPr>
              <a:t>This</a:t>
            </a:r>
            <a:r>
              <a:rPr lang="en-AU" baseline="0" dirty="0">
                <a:latin typeface="Arial"/>
                <a:cs typeface="Arial"/>
              </a:rPr>
              <a:t> chart has been reviewed on 21/10/2016.</a:t>
            </a:r>
            <a:endParaRPr lang="en-AU" dirty="0">
              <a:latin typeface="Arial"/>
              <a:cs typeface="Arial"/>
            </a:endParaRPr>
          </a:p>
          <a:p>
            <a:pPr defTabSz="915259">
              <a:defRPr/>
            </a:pPr>
            <a:endParaRPr lang="en-AU" dirty="0">
              <a:latin typeface="Arial"/>
              <a:cs typeface="Arial"/>
            </a:endParaRPr>
          </a:p>
          <a:p>
            <a:pPr defTabSz="915259">
              <a:defRPr/>
            </a:pPr>
            <a:r>
              <a:rPr lang="en-AU" dirty="0">
                <a:latin typeface="Arial"/>
                <a:cs typeface="Arial"/>
              </a:rPr>
              <a:t>Title: </a:t>
            </a:r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Large cost overruns are uncommon, but expensive</a:t>
            </a:r>
            <a:b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</a:b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Subtitle:  Frequency of cost overruns as a proportion of all projects, per cent</a:t>
            </a:r>
          </a:p>
          <a:p>
            <a:endParaRPr lang="en-AU" sz="1200" i="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Australian transport projects completed between 2001 and 2015</a:t>
            </a:r>
            <a:b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</a:b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Deloitte Investment Monitor, Grattan analysis.</a:t>
            </a:r>
          </a:p>
          <a:p>
            <a:endParaRPr lang="en-AU" baseline="0" dirty="0"/>
          </a:p>
          <a:p>
            <a:pPr defTabSz="914107">
              <a:defRPr/>
            </a:pPr>
            <a:r>
              <a:rPr lang="en-AU" i="0" dirty="0"/>
              <a:t>Analysis</a:t>
            </a:r>
            <a:r>
              <a:rPr lang="en-AU" i="0" baseline="0" dirty="0"/>
              <a:t> in C:\Users\ldanks\Dropbox (Grattan Institute)\Transport Program\Project - Project-level Study\Analysis\Spreadsheets\IM Results\Overall cost overruns</a:t>
            </a:r>
          </a:p>
          <a:p>
            <a:pPr defTabSz="915259"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20" y="1686878"/>
            <a:ext cx="7345363" cy="320040"/>
          </a:xfrm>
          <a:prstGeom prst="rect">
            <a:avLst/>
          </a:prstGeom>
        </p:spPr>
        <p:txBody>
          <a:bodyPr/>
          <a:lstStyle>
            <a:lvl1pPr algn="r">
              <a:defRPr sz="21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20" y="2155274"/>
            <a:ext cx="7345363" cy="191691"/>
          </a:xfrm>
          <a:prstGeom prst="rect">
            <a:avLst/>
          </a:prstGeom>
        </p:spPr>
        <p:txBody>
          <a:bodyPr/>
          <a:lstStyle>
            <a:lvl1pPr algn="r">
              <a:defRPr sz="126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3278743"/>
            <a:ext cx="2311400" cy="2500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3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3278743"/>
            <a:ext cx="3136900" cy="2500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3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3278743"/>
            <a:ext cx="2311400" cy="250031"/>
          </a:xfrm>
          <a:prstGeom prst="rect">
            <a:avLst/>
          </a:prstGeom>
        </p:spPr>
        <p:txBody>
          <a:bodyPr/>
          <a:lstStyle>
            <a:lvl1pPr eaLnBrk="0" hangingPunct="0">
              <a:defRPr sz="735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515064"/>
            <a:ext cx="4249738" cy="56757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50" y="239382"/>
            <a:ext cx="6913563" cy="242348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50" y="565071"/>
            <a:ext cx="8642349" cy="145399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3287078"/>
            <a:ext cx="8188324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7" y="287828"/>
            <a:ext cx="6913563" cy="1938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20" y="1686878"/>
            <a:ext cx="7345363" cy="320040"/>
          </a:xfrm>
          <a:prstGeom prst="rect">
            <a:avLst/>
          </a:prstGeom>
        </p:spPr>
        <p:txBody>
          <a:bodyPr/>
          <a:lstStyle>
            <a:lvl1pPr algn="r">
              <a:defRPr sz="21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20" y="2155274"/>
            <a:ext cx="7345363" cy="191691"/>
          </a:xfrm>
          <a:prstGeom prst="rect">
            <a:avLst/>
          </a:prstGeom>
        </p:spPr>
        <p:txBody>
          <a:bodyPr/>
          <a:lstStyle>
            <a:lvl1pPr algn="r">
              <a:defRPr sz="126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3278743"/>
            <a:ext cx="2311400" cy="2500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3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3278743"/>
            <a:ext cx="3136900" cy="2500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3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3278743"/>
            <a:ext cx="2311400" cy="250031"/>
          </a:xfrm>
          <a:prstGeom prst="rect">
            <a:avLst/>
          </a:prstGeom>
        </p:spPr>
        <p:txBody>
          <a:bodyPr/>
          <a:lstStyle>
            <a:lvl1pPr eaLnBrk="0" hangingPunct="0">
              <a:defRPr sz="735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515064"/>
            <a:ext cx="4249738" cy="567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5" y="337546"/>
            <a:ext cx="6913563" cy="1441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4" y="565070"/>
            <a:ext cx="8642349" cy="96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50" y="61232"/>
            <a:ext cx="6913563" cy="242348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50" y="363665"/>
            <a:ext cx="8642349" cy="145399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3287078"/>
            <a:ext cx="8188324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7" y="287828"/>
            <a:ext cx="6913563" cy="1938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69" r:id="rId9"/>
    <p:sldLayoutId id="2147483650" r:id="rId10"/>
    <p:sldLayoutId id="2147483662" r:id="rId11"/>
    <p:sldLayoutId id="2147483665" r:id="rId12"/>
    <p:sldLayoutId id="2147483653" r:id="rId13"/>
    <p:sldLayoutId id="2147483654" r:id="rId14"/>
    <p:sldLayoutId id="2147483655" r:id="rId15"/>
    <p:sldLayoutId id="2147483656" r:id="rId16"/>
    <p:sldLayoutId id="214748365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24003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48006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72009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96012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630" b="1">
          <a:solidFill>
            <a:schemeClr val="tx1"/>
          </a:solidFill>
          <a:latin typeface="+mn-lt"/>
          <a:ea typeface="+mn-ea"/>
          <a:cs typeface="+mn-cs"/>
        </a:defRPr>
      </a:lvl1pPr>
      <a:lvl2pPr marL="94179" indent="-93345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630">
          <a:solidFill>
            <a:schemeClr val="tx1"/>
          </a:solidFill>
          <a:latin typeface="+mn-lt"/>
          <a:ea typeface="+mn-ea"/>
        </a:defRPr>
      </a:lvl2pPr>
      <a:lvl3pPr marL="211693" indent="-116681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630">
          <a:solidFill>
            <a:schemeClr val="tx1"/>
          </a:solidFill>
          <a:latin typeface="+mn-lt"/>
          <a:ea typeface="+mn-ea"/>
        </a:defRPr>
      </a:lvl3pPr>
      <a:lvl4pPr marL="294204" indent="-75009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630">
          <a:solidFill>
            <a:schemeClr val="tx1"/>
          </a:solidFill>
          <a:latin typeface="+mn-lt"/>
          <a:ea typeface="+mn-ea"/>
        </a:defRPr>
      </a:lvl4pPr>
      <a:lvl5pPr marL="41421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5pPr>
      <a:lvl6pPr marL="65424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6pPr>
      <a:lvl7pPr marL="89427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7pPr>
      <a:lvl8pPr marL="113430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8pPr>
      <a:lvl9pPr marL="137433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24003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48006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72009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96012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630" b="1">
          <a:solidFill>
            <a:schemeClr val="tx1"/>
          </a:solidFill>
          <a:latin typeface="+mn-lt"/>
          <a:ea typeface="+mn-ea"/>
          <a:cs typeface="+mn-cs"/>
        </a:defRPr>
      </a:lvl1pPr>
      <a:lvl2pPr marL="94179" indent="-93345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630">
          <a:solidFill>
            <a:schemeClr val="tx1"/>
          </a:solidFill>
          <a:latin typeface="+mn-lt"/>
          <a:ea typeface="+mn-ea"/>
        </a:defRPr>
      </a:lvl2pPr>
      <a:lvl3pPr marL="211693" indent="-116681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630">
          <a:solidFill>
            <a:schemeClr val="tx1"/>
          </a:solidFill>
          <a:latin typeface="+mn-lt"/>
          <a:ea typeface="+mn-ea"/>
        </a:defRPr>
      </a:lvl3pPr>
      <a:lvl4pPr marL="294204" indent="-75009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630">
          <a:solidFill>
            <a:schemeClr val="tx1"/>
          </a:solidFill>
          <a:latin typeface="+mn-lt"/>
          <a:ea typeface="+mn-ea"/>
        </a:defRPr>
      </a:lvl4pPr>
      <a:lvl5pPr marL="41421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5pPr>
      <a:lvl6pPr marL="65424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6pPr>
      <a:lvl7pPr marL="89427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7pPr>
      <a:lvl8pPr marL="113430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8pPr>
      <a:lvl9pPr marL="137433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979350"/>
              </p:ext>
            </p:extLst>
          </p:nvPr>
        </p:nvGraphicFramePr>
        <p:xfrm>
          <a:off x="-36000" y="0"/>
          <a:ext cx="97200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7158270"/>
      </p:ext>
    </p:extLst>
  </p:cSld>
  <p:clrMapOvr>
    <a:masterClrMapping/>
  </p:clrMapOvr>
</p:sld>
</file>

<file path=ppt/theme/theme1.xml><?xml version="1.0" encoding="utf-8"?>
<a:theme xmlns:a="http://schemas.openxmlformats.org/drawingml/2006/main" name="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</Template>
  <TotalTime>22756</TotalTime>
  <Words>19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Chart guidebook</vt:lpstr>
      <vt:lpstr>NEW IMPROVED Charts for REPORTS 16 MAY 2016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Owain Peter Alexander Emslie</dc:creator>
  <cp:lastModifiedBy>Cameron Chisholm</cp:lastModifiedBy>
  <cp:revision>898</cp:revision>
  <cp:lastPrinted>2016-10-19T22:49:31Z</cp:lastPrinted>
  <dcterms:created xsi:type="dcterms:W3CDTF">2015-10-22T04:00:31Z</dcterms:created>
  <dcterms:modified xsi:type="dcterms:W3CDTF">2016-10-21T07:12:45Z</dcterms:modified>
</cp:coreProperties>
</file>