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charts/chart8.xml" ContentType="application/vnd.openxmlformats-officedocument.drawingml.chart+xml"/>
  <Override PartName="/ppt/notesSlides/notesSlide10.xml" ContentType="application/vnd.openxmlformats-officedocument.presentationml.notesSlide+xml"/>
  <Override PartName="/ppt/charts/chart9.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12.xml" ContentType="application/vnd.openxmlformats-officedocument.presentationml.notesSlide+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13.xml" ContentType="application/vnd.openxmlformats-officedocument.drawingml.chart+xml"/>
  <Override PartName="/ppt/notesSlides/notesSlide15.xml" ContentType="application/vnd.openxmlformats-officedocument.presentationml.notesSlide+xml"/>
  <Override PartName="/ppt/charts/chart14.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5.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20"/>
  </p:notesMasterIdLst>
  <p:handoutMasterIdLst>
    <p:handoutMasterId r:id="rId21"/>
  </p:handoutMasterIdLst>
  <p:sldIdLst>
    <p:sldId id="377" r:id="rId3"/>
    <p:sldId id="816" r:id="rId4"/>
    <p:sldId id="872" r:id="rId5"/>
    <p:sldId id="812" r:id="rId6"/>
    <p:sldId id="860" r:id="rId7"/>
    <p:sldId id="819" r:id="rId8"/>
    <p:sldId id="873" r:id="rId9"/>
    <p:sldId id="863" r:id="rId10"/>
    <p:sldId id="871" r:id="rId11"/>
    <p:sldId id="818" r:id="rId12"/>
    <p:sldId id="865" r:id="rId13"/>
    <p:sldId id="855" r:id="rId14"/>
    <p:sldId id="864" r:id="rId15"/>
    <p:sldId id="830" r:id="rId16"/>
    <p:sldId id="823" r:id="rId17"/>
    <p:sldId id="859" r:id="rId18"/>
    <p:sldId id="844" r:id="rId19"/>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0DE"/>
    <a:srgbClr val="A02226"/>
    <a:srgbClr val="ECB19C"/>
    <a:srgbClr val="D4582A"/>
    <a:srgbClr val="FEF07B"/>
    <a:srgbClr val="FF3300"/>
    <a:srgbClr val="0303BD"/>
    <a:srgbClr val="FFE07F"/>
    <a:srgbClr val="FFC35A"/>
    <a:srgbClr val="F68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2" autoAdjust="0"/>
    <p:restoredTop sz="73535" autoAdjust="0"/>
  </p:normalViewPr>
  <p:slideViewPr>
    <p:cSldViewPr>
      <p:cViewPr varScale="1">
        <p:scale>
          <a:sx n="85" d="100"/>
          <a:sy n="85" d="100"/>
        </p:scale>
        <p:origin x="1578" y="60"/>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19656423818966E-2"/>
          <c:y val="8.3183487112671095E-2"/>
          <c:w val="0.92658034357618102"/>
          <c:h val="0.74193378625115203"/>
        </c:manualLayout>
      </c:layout>
      <c:barChart>
        <c:barDir val="col"/>
        <c:grouping val="clustered"/>
        <c:varyColors val="0"/>
        <c:ser>
          <c:idx val="1"/>
          <c:order val="0"/>
          <c:tx>
            <c:strRef>
              <c:f>Sheet1!$C$1</c:f>
              <c:strCache>
                <c:ptCount val="1"/>
                <c:pt idx="0">
                  <c:v>Proportion of the value of overruns</c:v>
                </c:pt>
              </c:strCache>
            </c:strRef>
          </c:tx>
          <c:spPr>
            <a:solidFill>
              <a:schemeClr val="bg2"/>
            </a:solidFill>
            <a:ln w="3175">
              <a:solidFill>
                <a:schemeClr val="tx1"/>
              </a:solidFill>
            </a:ln>
          </c:spPr>
          <c:invertIfNegative val="0"/>
          <c:dPt>
            <c:idx val="0"/>
            <c:invertIfNegative val="0"/>
            <c:bubble3D val="0"/>
            <c:spPr>
              <a:solidFill>
                <a:schemeClr val="accent2"/>
              </a:solidFill>
              <a:ln w="3175">
                <a:solidFill>
                  <a:schemeClr val="tx1"/>
                </a:solidFill>
              </a:ln>
            </c:spPr>
            <c:extLst xmlns:c16r2="http://schemas.microsoft.com/office/drawing/2015/06/chart">
              <c:ext xmlns:c16="http://schemas.microsoft.com/office/drawing/2014/chart" uri="{C3380CC4-5D6E-409C-BE32-E72D297353CC}">
                <c16:uniqueId val="{00000001-8736-45E8-9A75-E7722D74EA10}"/>
              </c:ext>
            </c:extLst>
          </c:dPt>
          <c:dPt>
            <c:idx val="2"/>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3-8736-45E8-9A75-E7722D74EA10}"/>
              </c:ext>
            </c:extLst>
          </c:dPt>
          <c:dPt>
            <c:idx val="3"/>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5-8736-45E8-9A75-E7722D74EA10}"/>
              </c:ext>
            </c:extLst>
          </c:dPt>
          <c:dPt>
            <c:idx val="4"/>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7-8736-45E8-9A75-E7722D74EA10}"/>
              </c:ext>
            </c:extLst>
          </c:dPt>
          <c:cat>
            <c:strRef>
              <c:f>Sheet1!$A$2:$A$6</c:f>
              <c:strCache>
                <c:ptCount val="5"/>
                <c:pt idx="0">
                  <c:v>≤ 25%</c:v>
                </c:pt>
                <c:pt idx="1">
                  <c:v>0%</c:v>
                </c:pt>
                <c:pt idx="2">
                  <c:v>≤ 25%</c:v>
                </c:pt>
                <c:pt idx="3">
                  <c:v>25% - 50%</c:v>
                </c:pt>
                <c:pt idx="4">
                  <c:v>&gt; 50%</c:v>
                </c:pt>
              </c:strCache>
            </c:strRef>
          </c:cat>
          <c:val>
            <c:numRef>
              <c:f>Sheet1!$C$2:$C$6</c:f>
              <c:numCache>
                <c:formatCode>General</c:formatCode>
                <c:ptCount val="5"/>
                <c:pt idx="0">
                  <c:v>-9.3806523427906399</c:v>
                </c:pt>
                <c:pt idx="1">
                  <c:v>0</c:v>
                </c:pt>
                <c:pt idx="2">
                  <c:v>6.3760096257778898</c:v>
                </c:pt>
                <c:pt idx="3">
                  <c:v>4.2610451985695201</c:v>
                </c:pt>
                <c:pt idx="4">
                  <c:v>98.743597518443167</c:v>
                </c:pt>
              </c:numCache>
            </c:numRef>
          </c:val>
          <c:extLst xmlns:c16r2="http://schemas.microsoft.com/office/drawing/2015/06/chart">
            <c:ext xmlns:c16="http://schemas.microsoft.com/office/drawing/2014/chart" uri="{C3380CC4-5D6E-409C-BE32-E72D297353CC}">
              <c16:uniqueId val="{00000008-8736-45E8-9A75-E7722D74EA10}"/>
            </c:ext>
          </c:extLst>
        </c:ser>
        <c:dLbls>
          <c:showLegendKey val="0"/>
          <c:showVal val="0"/>
          <c:showCatName val="0"/>
          <c:showSerName val="0"/>
          <c:showPercent val="0"/>
          <c:showBubbleSize val="0"/>
        </c:dLbls>
        <c:gapWidth val="56"/>
        <c:axId val="661493496"/>
        <c:axId val="661494672"/>
      </c:barChart>
      <c:catAx>
        <c:axId val="661493496"/>
        <c:scaling>
          <c:orientation val="minMax"/>
        </c:scaling>
        <c:delete val="0"/>
        <c:axPos val="b"/>
        <c:numFmt formatCode="General" sourceLinked="0"/>
        <c:majorTickMark val="out"/>
        <c:minorTickMark val="none"/>
        <c:tickLblPos val="low"/>
        <c:txPr>
          <a:bodyPr/>
          <a:lstStyle/>
          <a:p>
            <a:pPr>
              <a:defRPr sz="2200"/>
            </a:pPr>
            <a:endParaRPr lang="en-US"/>
          </a:p>
        </c:txPr>
        <c:crossAx val="661494672"/>
        <c:crosses val="autoZero"/>
        <c:auto val="1"/>
        <c:lblAlgn val="ctr"/>
        <c:lblOffset val="100"/>
        <c:noMultiLvlLbl val="0"/>
      </c:catAx>
      <c:valAx>
        <c:axId val="661494672"/>
        <c:scaling>
          <c:orientation val="minMax"/>
          <c:max val="100"/>
        </c:scaling>
        <c:delete val="0"/>
        <c:axPos val="l"/>
        <c:majorGridlines/>
        <c:numFmt formatCode="#,##0" sourceLinked="0"/>
        <c:majorTickMark val="out"/>
        <c:minorTickMark val="none"/>
        <c:tickLblPos val="nextTo"/>
        <c:spPr>
          <a:solidFill>
            <a:schemeClr val="bg1"/>
          </a:solidFill>
        </c:spPr>
        <c:txPr>
          <a:bodyPr/>
          <a:lstStyle/>
          <a:p>
            <a:pPr>
              <a:defRPr sz="2200"/>
            </a:pPr>
            <a:endParaRPr lang="en-US"/>
          </a:p>
        </c:txPr>
        <c:crossAx val="661493496"/>
        <c:crosses val="autoZero"/>
        <c:crossBetween val="between"/>
        <c:majorUnit val="2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Cancellation rate</c:v>
                </c:pt>
              </c:strCache>
            </c:strRef>
          </c:tx>
          <c:spPr>
            <a:solidFill>
              <a:schemeClr val="accent2"/>
            </a:solidFill>
            <a:ln w="3175">
              <a:solidFill>
                <a:schemeClr val="tx1"/>
              </a:solidFill>
            </a:ln>
          </c:spPr>
          <c:invertIfNegative val="0"/>
          <c:cat>
            <c:strRef>
              <c:f>Sheet1!$A$2:$A$4</c:f>
              <c:strCache>
                <c:ptCount val="3"/>
                <c:pt idx="0">
                  <c:v>Prior to a formal funding commitment</c:v>
                </c:pt>
                <c:pt idx="1">
                  <c:v>Budget commitment - 
under construction</c:v>
                </c:pt>
                <c:pt idx="2">
                  <c:v>During construction</c:v>
                </c:pt>
              </c:strCache>
            </c:strRef>
          </c:cat>
          <c:val>
            <c:numRef>
              <c:f>Sheet1!$B$2:$B$4</c:f>
              <c:numCache>
                <c:formatCode>General</c:formatCode>
                <c:ptCount val="3"/>
                <c:pt idx="0">
                  <c:v>28.147595665775782</c:v>
                </c:pt>
                <c:pt idx="1">
                  <c:v>14.834044762995436</c:v>
                </c:pt>
                <c:pt idx="2">
                  <c:v>13.670781746536187</c:v>
                </c:pt>
              </c:numCache>
            </c:numRef>
          </c:val>
          <c:extLst xmlns:c16r2="http://schemas.microsoft.com/office/drawing/2015/06/chart">
            <c:ext xmlns:c16="http://schemas.microsoft.com/office/drawing/2014/chart" uri="{C3380CC4-5D6E-409C-BE32-E72D297353CC}">
              <c16:uniqueId val="{00000000-A1E9-4A6E-92C1-0EE9ACB5E69F}"/>
            </c:ext>
          </c:extLst>
        </c:ser>
        <c:dLbls>
          <c:showLegendKey val="0"/>
          <c:showVal val="0"/>
          <c:showCatName val="0"/>
          <c:showSerName val="0"/>
          <c:showPercent val="0"/>
          <c:showBubbleSize val="0"/>
        </c:dLbls>
        <c:gapWidth val="180"/>
        <c:axId val="483446168"/>
        <c:axId val="483445776"/>
      </c:barChart>
      <c:catAx>
        <c:axId val="483446168"/>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483445776"/>
        <c:crosses val="autoZero"/>
        <c:auto val="1"/>
        <c:lblAlgn val="ctr"/>
        <c:lblOffset val="100"/>
        <c:noMultiLvlLbl val="0"/>
      </c:catAx>
      <c:valAx>
        <c:axId val="483445776"/>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hade val="95000"/>
                <a:satMod val="105000"/>
              </a:schemeClr>
            </a:solidFill>
          </a:ln>
        </c:spPr>
        <c:txPr>
          <a:bodyPr/>
          <a:lstStyle/>
          <a:p>
            <a:pPr>
              <a:defRPr sz="2200"/>
            </a:pPr>
            <a:endParaRPr lang="en-US"/>
          </a:p>
        </c:txPr>
        <c:crossAx val="483446168"/>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8547345043408E-2"/>
          <c:y val="2.7879702537182902E-2"/>
          <c:w val="0.94594134867756896"/>
          <c:h val="0.78791032370953595"/>
        </c:manualLayout>
      </c:layout>
      <c:barChart>
        <c:barDir val="col"/>
        <c:grouping val="clustered"/>
        <c:varyColors val="0"/>
        <c:ser>
          <c:idx val="0"/>
          <c:order val="0"/>
          <c:tx>
            <c:strRef>
              <c:f>Sheet1!$B$1</c:f>
              <c:strCache>
                <c:ptCount val="1"/>
                <c:pt idx="0">
                  <c:v>Underrun </c:v>
                </c:pt>
              </c:strCache>
            </c:strRef>
          </c:tx>
          <c:spPr>
            <a:solidFill>
              <a:schemeClr val="accent2"/>
            </a:solidFill>
            <a:ln w="3175">
              <a:solidFill>
                <a:schemeClr val="tx1"/>
              </a:solidFill>
            </a:ln>
          </c:spPr>
          <c:invertIfNegative val="0"/>
          <c:dPt>
            <c:idx val="1"/>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1-EAFA-4EF8-9805-82967022B749}"/>
              </c:ext>
            </c:extLst>
          </c:dPt>
          <c:cat>
            <c:strRef>
              <c:f>Sheet1!$A$2:$A$3</c:f>
              <c:strCache>
                <c:ptCount val="2"/>
                <c:pt idx="0">
                  <c:v>Assumed</c:v>
                </c:pt>
                <c:pt idx="1">
                  <c:v>Observed</c:v>
                </c:pt>
              </c:strCache>
            </c:strRef>
          </c:cat>
          <c:val>
            <c:numRef>
              <c:f>Sheet1!$B$2:$B$3</c:f>
              <c:numCache>
                <c:formatCode>General</c:formatCode>
                <c:ptCount val="2"/>
                <c:pt idx="0">
                  <c:v>25</c:v>
                </c:pt>
                <c:pt idx="1">
                  <c:v>9.2250922509224953</c:v>
                </c:pt>
              </c:numCache>
            </c:numRef>
          </c:val>
          <c:extLst xmlns:c16r2="http://schemas.microsoft.com/office/drawing/2015/06/chart">
            <c:ext xmlns:c16="http://schemas.microsoft.com/office/drawing/2014/chart" uri="{C3380CC4-5D6E-409C-BE32-E72D297353CC}">
              <c16:uniqueId val="{00000002-EAFA-4EF8-9805-82967022B749}"/>
            </c:ext>
          </c:extLst>
        </c:ser>
        <c:ser>
          <c:idx val="1"/>
          <c:order val="1"/>
          <c:tx>
            <c:strRef>
              <c:f>Sheet1!$C$1</c:f>
              <c:strCache>
                <c:ptCount val="1"/>
                <c:pt idx="0">
                  <c:v>On budget</c:v>
                </c:pt>
              </c:strCache>
            </c:strRef>
          </c:tx>
          <c:spPr>
            <a:ln w="3175">
              <a:solidFill>
                <a:schemeClr val="tx1"/>
              </a:solidFill>
            </a:ln>
          </c:spPr>
          <c:invertIfNegative val="0"/>
          <c:dPt>
            <c:idx val="1"/>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4-EAFA-4EF8-9805-82967022B749}"/>
              </c:ext>
            </c:extLst>
          </c:dPt>
          <c:cat>
            <c:strRef>
              <c:f>Sheet1!$A$2:$A$3</c:f>
              <c:strCache>
                <c:ptCount val="2"/>
                <c:pt idx="0">
                  <c:v>Assumed</c:v>
                </c:pt>
                <c:pt idx="1">
                  <c:v>Observed</c:v>
                </c:pt>
              </c:strCache>
            </c:strRef>
          </c:cat>
          <c:val>
            <c:numRef>
              <c:f>Sheet1!$C$2:$C$3</c:f>
              <c:numCache>
                <c:formatCode>General</c:formatCode>
                <c:ptCount val="2"/>
                <c:pt idx="0">
                  <c:v>50</c:v>
                </c:pt>
                <c:pt idx="1">
                  <c:v>56.642066420664207</c:v>
                </c:pt>
              </c:numCache>
            </c:numRef>
          </c:val>
          <c:extLst xmlns:c16r2="http://schemas.microsoft.com/office/drawing/2015/06/chart">
            <c:ext xmlns:c16="http://schemas.microsoft.com/office/drawing/2014/chart" uri="{C3380CC4-5D6E-409C-BE32-E72D297353CC}">
              <c16:uniqueId val="{00000005-EAFA-4EF8-9805-82967022B749}"/>
            </c:ext>
          </c:extLst>
        </c:ser>
        <c:ser>
          <c:idx val="2"/>
          <c:order val="2"/>
          <c:tx>
            <c:strRef>
              <c:f>Sheet1!$D$1</c:f>
              <c:strCache>
                <c:ptCount val="1"/>
                <c:pt idx="0">
                  <c:v>Overrun</c:v>
                </c:pt>
              </c:strCache>
            </c:strRef>
          </c:tx>
          <c:spPr>
            <a:solidFill>
              <a:schemeClr val="accent2"/>
            </a:solidFill>
            <a:ln w="3175">
              <a:solidFill>
                <a:schemeClr val="tx1"/>
              </a:solidFill>
            </a:ln>
          </c:spPr>
          <c:invertIfNegative val="0"/>
          <c:dPt>
            <c:idx val="1"/>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7-EAFA-4EF8-9805-82967022B749}"/>
              </c:ext>
            </c:extLst>
          </c:dPt>
          <c:cat>
            <c:strRef>
              <c:f>Sheet1!$A$2:$A$3</c:f>
              <c:strCache>
                <c:ptCount val="2"/>
                <c:pt idx="0">
                  <c:v>Assumed</c:v>
                </c:pt>
                <c:pt idx="1">
                  <c:v>Observed</c:v>
                </c:pt>
              </c:strCache>
            </c:strRef>
          </c:cat>
          <c:val>
            <c:numRef>
              <c:f>Sheet1!$D$2:$D$3</c:f>
              <c:numCache>
                <c:formatCode>General</c:formatCode>
                <c:ptCount val="2"/>
                <c:pt idx="0">
                  <c:v>25</c:v>
                </c:pt>
                <c:pt idx="1">
                  <c:v>34.132841328413299</c:v>
                </c:pt>
              </c:numCache>
            </c:numRef>
          </c:val>
          <c:extLst xmlns:c16r2="http://schemas.microsoft.com/office/drawing/2015/06/chart">
            <c:ext xmlns:c16="http://schemas.microsoft.com/office/drawing/2014/chart" uri="{C3380CC4-5D6E-409C-BE32-E72D297353CC}">
              <c16:uniqueId val="{00000008-EAFA-4EF8-9805-82967022B749}"/>
            </c:ext>
          </c:extLst>
        </c:ser>
        <c:dLbls>
          <c:showLegendKey val="0"/>
          <c:showVal val="0"/>
          <c:showCatName val="0"/>
          <c:showSerName val="0"/>
          <c:showPercent val="0"/>
          <c:showBubbleSize val="0"/>
        </c:dLbls>
        <c:gapWidth val="130"/>
        <c:overlap val="-20"/>
        <c:axId val="191123416"/>
        <c:axId val="191119104"/>
      </c:barChart>
      <c:catAx>
        <c:axId val="191123416"/>
        <c:scaling>
          <c:orientation val="minMax"/>
        </c:scaling>
        <c:delete val="0"/>
        <c:axPos val="b"/>
        <c:numFmt formatCode="General" sourceLinked="0"/>
        <c:majorTickMark val="out"/>
        <c:minorTickMark val="none"/>
        <c:tickLblPos val="none"/>
        <c:spPr>
          <a:ln>
            <a:solidFill>
              <a:schemeClr val="tx1"/>
            </a:solidFill>
          </a:ln>
        </c:spPr>
        <c:crossAx val="191119104"/>
        <c:crosses val="autoZero"/>
        <c:auto val="1"/>
        <c:lblAlgn val="ctr"/>
        <c:lblOffset val="100"/>
        <c:noMultiLvlLbl val="0"/>
      </c:catAx>
      <c:valAx>
        <c:axId val="19111910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1123416"/>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238684993007254E-2"/>
          <c:y val="3.4451568707509643E-2"/>
          <c:w val="0.92983318854010588"/>
          <c:h val="0.92729957571871346"/>
        </c:manualLayout>
      </c:layout>
      <c:barChart>
        <c:barDir val="col"/>
        <c:grouping val="clustered"/>
        <c:varyColors val="0"/>
        <c:ser>
          <c:idx val="0"/>
          <c:order val="0"/>
          <c:tx>
            <c:strRef>
              <c:f>Sheet1!$B$1</c:f>
              <c:strCache>
                <c:ptCount val="1"/>
                <c:pt idx="0">
                  <c:v>Less than 300m</c:v>
                </c:pt>
              </c:strCache>
            </c:strRef>
          </c:tx>
          <c:spPr>
            <a:solidFill>
              <a:schemeClr val="accent3"/>
            </a:solidFill>
            <a:ln w="3175">
              <a:solidFill>
                <a:schemeClr val="tx1"/>
              </a:solidFill>
            </a:ln>
          </c:spPr>
          <c:invertIfNegative val="0"/>
          <c:cat>
            <c:strRef>
              <c:f>Sheet1!$A$3:$A$4</c:f>
              <c:strCache>
                <c:ptCount val="1"/>
                <c:pt idx="0">
                  <c:v>Mean overrun</c:v>
                </c:pt>
              </c:strCache>
            </c:strRef>
          </c:cat>
          <c:val>
            <c:numRef>
              <c:f>Sheet1!$B$2:$B$3</c:f>
              <c:numCache>
                <c:formatCode>General</c:formatCode>
                <c:ptCount val="2"/>
                <c:pt idx="0">
                  <c:v>30.612244897959201</c:v>
                </c:pt>
                <c:pt idx="1">
                  <c:v>23.152565722986012</c:v>
                </c:pt>
              </c:numCache>
            </c:numRef>
          </c:val>
          <c:extLst xmlns:c16r2="http://schemas.microsoft.com/office/drawing/2015/06/chart">
            <c:ext xmlns:c16="http://schemas.microsoft.com/office/drawing/2014/chart" uri="{C3380CC4-5D6E-409C-BE32-E72D297353CC}">
              <c16:uniqueId val="{00000000-DF86-4AEB-915B-818C70C711D5}"/>
            </c:ext>
          </c:extLst>
        </c:ser>
        <c:ser>
          <c:idx val="1"/>
          <c:order val="1"/>
          <c:tx>
            <c:strRef>
              <c:f>Sheet1!$C$1</c:f>
              <c:strCache>
                <c:ptCount val="1"/>
                <c:pt idx="0">
                  <c:v>300m-600m</c:v>
                </c:pt>
              </c:strCache>
            </c:strRef>
          </c:tx>
          <c:spPr>
            <a:ln w="3175">
              <a:solidFill>
                <a:schemeClr val="tx1"/>
              </a:solidFill>
            </a:ln>
          </c:spPr>
          <c:invertIfNegative val="0"/>
          <c:cat>
            <c:strRef>
              <c:f>Sheet1!$A$3:$A$4</c:f>
              <c:strCache>
                <c:ptCount val="1"/>
                <c:pt idx="0">
                  <c:v>Mean overrun</c:v>
                </c:pt>
              </c:strCache>
            </c:strRef>
          </c:cat>
          <c:val>
            <c:numRef>
              <c:f>Sheet1!$C$2:$C$3</c:f>
              <c:numCache>
                <c:formatCode>General</c:formatCode>
                <c:ptCount val="2"/>
                <c:pt idx="0">
                  <c:v>46.6666666666667</c:v>
                </c:pt>
                <c:pt idx="1">
                  <c:v>32.525539320938002</c:v>
                </c:pt>
              </c:numCache>
            </c:numRef>
          </c:val>
          <c:extLst xmlns:c16r2="http://schemas.microsoft.com/office/drawing/2015/06/chart">
            <c:ext xmlns:c16="http://schemas.microsoft.com/office/drawing/2014/chart" uri="{C3380CC4-5D6E-409C-BE32-E72D297353CC}">
              <c16:uniqueId val="{00000001-DF86-4AEB-915B-818C70C711D5}"/>
            </c:ext>
          </c:extLst>
        </c:ser>
        <c:ser>
          <c:idx val="2"/>
          <c:order val="2"/>
          <c:tx>
            <c:strRef>
              <c:f>Sheet1!$D$1</c:f>
              <c:strCache>
                <c:ptCount val="1"/>
                <c:pt idx="0">
                  <c:v>Greater than 600m</c:v>
                </c:pt>
              </c:strCache>
            </c:strRef>
          </c:tx>
          <c:spPr>
            <a:solidFill>
              <a:schemeClr val="accent1"/>
            </a:solidFill>
            <a:ln w="3175">
              <a:solidFill>
                <a:schemeClr val="tx1"/>
              </a:solidFill>
            </a:ln>
          </c:spPr>
          <c:invertIfNegative val="0"/>
          <c:dPt>
            <c:idx val="0"/>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0-9FA7-400D-BD72-249A9B5802DD}"/>
              </c:ext>
            </c:extLst>
          </c:dPt>
          <c:dPt>
            <c:idx val="1"/>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1-9FA7-400D-BD72-249A9B5802DD}"/>
              </c:ext>
            </c:extLst>
          </c:dPt>
          <c:cat>
            <c:strRef>
              <c:f>Sheet1!$A$3:$A$4</c:f>
              <c:strCache>
                <c:ptCount val="1"/>
                <c:pt idx="0">
                  <c:v>Mean overrun</c:v>
                </c:pt>
              </c:strCache>
            </c:strRef>
          </c:cat>
          <c:val>
            <c:numRef>
              <c:f>Sheet1!$D$2:$D$3</c:f>
              <c:numCache>
                <c:formatCode>General</c:formatCode>
                <c:ptCount val="2"/>
                <c:pt idx="0">
                  <c:v>53.658536585365901</c:v>
                </c:pt>
                <c:pt idx="1">
                  <c:v>54.17782593601099</c:v>
                </c:pt>
              </c:numCache>
            </c:numRef>
          </c:val>
          <c:extLst xmlns:c16r2="http://schemas.microsoft.com/office/drawing/2015/06/chart">
            <c:ext xmlns:c16="http://schemas.microsoft.com/office/drawing/2014/chart" uri="{C3380CC4-5D6E-409C-BE32-E72D297353CC}">
              <c16:uniqueId val="{00000002-DF86-4AEB-915B-818C70C711D5}"/>
            </c:ext>
          </c:extLst>
        </c:ser>
        <c:dLbls>
          <c:showLegendKey val="0"/>
          <c:showVal val="0"/>
          <c:showCatName val="0"/>
          <c:showSerName val="0"/>
          <c:showPercent val="0"/>
          <c:showBubbleSize val="0"/>
        </c:dLbls>
        <c:gapWidth val="150"/>
        <c:axId val="191123024"/>
        <c:axId val="541547304"/>
      </c:barChart>
      <c:catAx>
        <c:axId val="191123024"/>
        <c:scaling>
          <c:orientation val="minMax"/>
        </c:scaling>
        <c:delete val="0"/>
        <c:axPos val="b"/>
        <c:numFmt formatCode="General" sourceLinked="0"/>
        <c:majorTickMark val="out"/>
        <c:minorTickMark val="none"/>
        <c:tickLblPos val="none"/>
        <c:spPr>
          <a:ln>
            <a:solidFill>
              <a:schemeClr val="tx1"/>
            </a:solidFill>
          </a:ln>
        </c:spPr>
        <c:crossAx val="541547304"/>
        <c:crosses val="autoZero"/>
        <c:auto val="1"/>
        <c:lblAlgn val="ctr"/>
        <c:lblOffset val="100"/>
        <c:noMultiLvlLbl val="0"/>
      </c:catAx>
      <c:valAx>
        <c:axId val="541547304"/>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191123024"/>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1112131273055766E-2"/>
          <c:y val="4.5136427469536E-2"/>
          <c:w val="0.88249806061162517"/>
          <c:h val="0.86232589676290461"/>
        </c:manualLayout>
      </c:layout>
      <c:barChart>
        <c:barDir val="col"/>
        <c:grouping val="clustered"/>
        <c:varyColors val="0"/>
        <c:ser>
          <c:idx val="0"/>
          <c:order val="0"/>
          <c:tx>
            <c:strRef>
              <c:f>Sheet1!$B$1</c:f>
              <c:strCache>
                <c:ptCount val="1"/>
                <c:pt idx="0">
                  <c:v>Series 1</c:v>
                </c:pt>
              </c:strCache>
            </c:strRef>
          </c:tx>
          <c:spPr>
            <a:solidFill>
              <a:schemeClr val="accent2"/>
            </a:solidFill>
            <a:ln w="3175">
              <a:solidFill>
                <a:srgbClr val="000000"/>
              </a:solidFill>
            </a:ln>
            <a:effectLst/>
          </c:spPr>
          <c:invertIfNegative val="0"/>
          <c:dPt>
            <c:idx val="0"/>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1-8091-43AB-8943-90ED7F8E319B}"/>
              </c:ext>
            </c:extLst>
          </c:dPt>
          <c:dPt>
            <c:idx val="1"/>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2-8091-43AB-8943-90ED7F8E319B}"/>
              </c:ext>
            </c:extLst>
          </c:dPt>
          <c:dPt>
            <c:idx val="3"/>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4-8091-43AB-8943-90ED7F8E319B}"/>
              </c:ext>
            </c:extLst>
          </c:dPt>
          <c:dPt>
            <c:idx val="4"/>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5-8091-43AB-8943-90ED7F8E319B}"/>
              </c:ext>
            </c:extLst>
          </c:dPt>
          <c:dPt>
            <c:idx val="6"/>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7-8091-43AB-8943-90ED7F8E319B}"/>
              </c:ext>
            </c:extLst>
          </c:dPt>
          <c:dPt>
            <c:idx val="7"/>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8-8091-43AB-8943-90ED7F8E319B}"/>
              </c:ext>
            </c:extLst>
          </c:dPt>
          <c:cat>
            <c:strRef>
              <c:f>Sheet1!$A$2:$A$11</c:f>
              <c:strCache>
                <c:ptCount val="9"/>
                <c:pt idx="1">
                  <c:v>Road</c:v>
                </c:pt>
                <c:pt idx="2">
                  <c:v>Rail</c:v>
                </c:pt>
                <c:pt idx="4">
                  <c:v>Road</c:v>
                </c:pt>
                <c:pt idx="5">
                  <c:v>Rail</c:v>
                </c:pt>
                <c:pt idx="7">
                  <c:v>Road</c:v>
                </c:pt>
                <c:pt idx="8">
                  <c:v>Rail</c:v>
                </c:pt>
              </c:strCache>
            </c:strRef>
          </c:cat>
          <c:val>
            <c:numRef>
              <c:f>Sheet1!$B$2:$B$11</c:f>
              <c:numCache>
                <c:formatCode>0.00%</c:formatCode>
                <c:ptCount val="10"/>
                <c:pt idx="0">
                  <c:v>0</c:v>
                </c:pt>
                <c:pt idx="1">
                  <c:v>19.692079478752468</c:v>
                </c:pt>
                <c:pt idx="2">
                  <c:v>8.1099088422508299</c:v>
                </c:pt>
                <c:pt idx="3">
                  <c:v>0</c:v>
                </c:pt>
                <c:pt idx="4">
                  <c:v>9.6177262397399996</c:v>
                </c:pt>
                <c:pt idx="5">
                  <c:v>8.3802633732184901</c:v>
                </c:pt>
                <c:pt idx="6">
                  <c:v>0</c:v>
                </c:pt>
                <c:pt idx="7">
                  <c:v>29.30980571849247</c:v>
                </c:pt>
                <c:pt idx="8">
                  <c:v>16.490172215469318</c:v>
                </c:pt>
                <c:pt idx="9">
                  <c:v>0</c:v>
                </c:pt>
              </c:numCache>
            </c:numRef>
          </c:val>
          <c:extLst xmlns:c16r2="http://schemas.microsoft.com/office/drawing/2015/06/chart">
            <c:ext xmlns:c16="http://schemas.microsoft.com/office/drawing/2014/chart" uri="{C3380CC4-5D6E-409C-BE32-E72D297353CC}">
              <c16:uniqueId val="{00000009-8091-43AB-8943-90ED7F8E319B}"/>
            </c:ext>
          </c:extLst>
        </c:ser>
        <c:dLbls>
          <c:showLegendKey val="0"/>
          <c:showVal val="0"/>
          <c:showCatName val="0"/>
          <c:showSerName val="0"/>
          <c:showPercent val="0"/>
          <c:showBubbleSize val="0"/>
        </c:dLbls>
        <c:gapWidth val="20"/>
        <c:overlap val="31"/>
        <c:axId val="409982808"/>
        <c:axId val="660506944"/>
      </c:barChart>
      <c:catAx>
        <c:axId val="409982808"/>
        <c:scaling>
          <c:orientation val="minMax"/>
        </c:scaling>
        <c:delete val="0"/>
        <c:axPos val="b"/>
        <c:numFmt formatCode="General" sourceLinked="0"/>
        <c:majorTickMark val="out"/>
        <c:minorTickMark val="none"/>
        <c:tickLblPos val="none"/>
        <c:spPr>
          <a:ln>
            <a:solidFill>
              <a:schemeClr val="tx1"/>
            </a:solidFill>
          </a:ln>
        </c:spPr>
        <c:crossAx val="660506944"/>
        <c:crosses val="autoZero"/>
        <c:auto val="1"/>
        <c:lblAlgn val="ctr"/>
        <c:lblOffset val="100"/>
        <c:tickMarkSkip val="3"/>
        <c:noMultiLvlLbl val="0"/>
      </c:catAx>
      <c:valAx>
        <c:axId val="660506944"/>
        <c:scaling>
          <c:orientation val="minMax"/>
          <c:max val="30"/>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409982808"/>
        <c:crosses val="autoZero"/>
        <c:crossBetween val="midCat"/>
        <c:majorUnit val="5"/>
        <c:minorUnit val="0.02"/>
      </c:valAx>
      <c:spPr>
        <a:solidFill>
          <a:schemeClr val="bg1"/>
        </a:solidFill>
        <a:ln>
          <a:noFill/>
        </a:ln>
      </c:spPr>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w="3175">
              <a:solidFill>
                <a:schemeClr val="tx1"/>
              </a:solidFill>
            </a:ln>
          </c:spPr>
          <c:invertIfNegative val="0"/>
          <c:cat>
            <c:strRef>
              <c:f>Sheet1!$A$2:$A$5</c:f>
              <c:strCache>
                <c:ptCount val="4"/>
                <c:pt idx="0">
                  <c:v>Expected 
value</c:v>
                </c:pt>
                <c:pt idx="1">
                  <c:v>Probability 
pricing</c:v>
                </c:pt>
                <c:pt idx="2">
                  <c:v>Sensitivity analysis </c:v>
                </c:pt>
                <c:pt idx="3">
                  <c:v>Reference class forecasting</c:v>
                </c:pt>
              </c:strCache>
            </c:strRef>
          </c:cat>
          <c:val>
            <c:numRef>
              <c:f>Sheet1!$B$2:$B$5</c:f>
              <c:numCache>
                <c:formatCode>General</c:formatCode>
                <c:ptCount val="4"/>
                <c:pt idx="0">
                  <c:v>58.064516129032263</c:v>
                </c:pt>
                <c:pt idx="1">
                  <c:v>45.161290322580641</c:v>
                </c:pt>
                <c:pt idx="2">
                  <c:v>45.161290322580641</c:v>
                </c:pt>
                <c:pt idx="3">
                  <c:v>19.35483870967742</c:v>
                </c:pt>
              </c:numCache>
            </c:numRef>
          </c:val>
          <c:extLst xmlns:c16r2="http://schemas.microsoft.com/office/drawing/2015/06/chart">
            <c:ext xmlns:c16="http://schemas.microsoft.com/office/drawing/2014/chart" uri="{C3380CC4-5D6E-409C-BE32-E72D297353CC}">
              <c16:uniqueId val="{00000000-064E-419F-8CDF-F27921C659DA}"/>
            </c:ext>
          </c:extLst>
        </c:ser>
        <c:dLbls>
          <c:showLegendKey val="0"/>
          <c:showVal val="0"/>
          <c:showCatName val="0"/>
          <c:showSerName val="0"/>
          <c:showPercent val="0"/>
          <c:showBubbleSize val="0"/>
        </c:dLbls>
        <c:gapWidth val="150"/>
        <c:axId val="729599328"/>
        <c:axId val="729599720"/>
      </c:barChart>
      <c:catAx>
        <c:axId val="729599328"/>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729599720"/>
        <c:crosses val="autoZero"/>
        <c:auto val="1"/>
        <c:lblAlgn val="ctr"/>
        <c:lblOffset val="100"/>
        <c:noMultiLvlLbl val="0"/>
      </c:catAx>
      <c:valAx>
        <c:axId val="729599720"/>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729599328"/>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90812350539515896"/>
        </c:manualLayout>
      </c:layout>
      <c:barChart>
        <c:barDir val="col"/>
        <c:grouping val="stacked"/>
        <c:varyColors val="0"/>
        <c:ser>
          <c:idx val="1"/>
          <c:order val="0"/>
          <c:tx>
            <c:strRef>
              <c:f>Sheet1!$C$1</c:f>
              <c:strCache>
                <c:ptCount val="1"/>
                <c:pt idx="0">
                  <c:v>Series 2</c:v>
                </c:pt>
              </c:strCache>
            </c:strRef>
          </c:tx>
          <c:spPr>
            <a:solidFill>
              <a:schemeClr val="accent4"/>
            </a:solidFill>
            <a:ln w="3175">
              <a:solidFill>
                <a:schemeClr val="tx1"/>
              </a:solidFill>
            </a:ln>
            <a:effectLst/>
          </c:spPr>
          <c:invertIfNegative val="0"/>
          <c:cat>
            <c:strRef>
              <c:f>Sheet1!$A$2:$A$3</c:f>
              <c:strCache>
                <c:ptCount val="2"/>
                <c:pt idx="0">
                  <c:v>Contingency required for 90% confidence at the portfolio level</c:v>
                </c:pt>
                <c:pt idx="1">
                  <c:v>Contingency required for 90% confidence at the project level</c:v>
                </c:pt>
              </c:strCache>
            </c:strRef>
          </c:cat>
          <c:val>
            <c:numRef>
              <c:f>Sheet1!$C$2:$C$3</c:f>
              <c:numCache>
                <c:formatCode>0.00</c:formatCode>
                <c:ptCount val="2"/>
                <c:pt idx="0">
                  <c:v>100</c:v>
                </c:pt>
                <c:pt idx="1">
                  <c:v>100</c:v>
                </c:pt>
              </c:numCache>
            </c:numRef>
          </c:val>
          <c:extLst xmlns:c16r2="http://schemas.microsoft.com/office/drawing/2015/06/chart">
            <c:ext xmlns:c16="http://schemas.microsoft.com/office/drawing/2014/chart" uri="{C3380CC4-5D6E-409C-BE32-E72D297353CC}">
              <c16:uniqueId val="{00000000-0FAD-40E2-8CE7-2F9756853A3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2-0FAD-40E2-8CE7-2F9756853A3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0FAD-40E2-8CE7-2F9756853A33}"/>
              </c:ext>
            </c:extLst>
          </c:dPt>
          <c:dPt>
            <c:idx val="2"/>
            <c:invertIfNegative val="0"/>
            <c:bubble3D val="0"/>
            <c:spPr>
              <a:solidFill>
                <a:schemeClr val="accent1"/>
              </a:solidFill>
              <a:ln w="3175">
                <a:solidFill>
                  <a:srgbClr val="000000"/>
                </a:solidFill>
              </a:ln>
              <a:effectLst/>
            </c:spPr>
            <c:extLst xmlns:c16r2="http://schemas.microsoft.com/office/drawing/2015/06/chart">
              <c:ext xmlns:c16="http://schemas.microsoft.com/office/drawing/2014/chart" uri="{C3380CC4-5D6E-409C-BE32-E72D297353CC}">
                <c16:uniqueId val="{00000006-0FAD-40E2-8CE7-2F9756853A33}"/>
              </c:ext>
            </c:extLst>
          </c:dPt>
          <c:cat>
            <c:strRef>
              <c:f>Sheet1!$A$2:$A$3</c:f>
              <c:strCache>
                <c:ptCount val="2"/>
                <c:pt idx="0">
                  <c:v>Contingency required for 90% confidence at the portfolio level</c:v>
                </c:pt>
                <c:pt idx="1">
                  <c:v>Contingency required for 90% confidence at the project level</c:v>
                </c:pt>
              </c:strCache>
            </c:strRef>
          </c:cat>
          <c:val>
            <c:numRef>
              <c:f>Sheet1!$B$2:$B$3</c:f>
              <c:numCache>
                <c:formatCode>0.00</c:formatCode>
                <c:ptCount val="2"/>
                <c:pt idx="0">
                  <c:v>70</c:v>
                </c:pt>
                <c:pt idx="1">
                  <c:v>24</c:v>
                </c:pt>
              </c:numCache>
            </c:numRef>
          </c:val>
          <c:extLst xmlns:c16r2="http://schemas.microsoft.com/office/drawing/2015/06/chart">
            <c:ext xmlns:c16="http://schemas.microsoft.com/office/drawing/2014/chart" uri="{C3380CC4-5D6E-409C-BE32-E72D297353CC}">
              <c16:uniqueId val="{00000007-0FAD-40E2-8CE7-2F9756853A33}"/>
            </c:ext>
          </c:extLst>
        </c:ser>
        <c:dLbls>
          <c:showLegendKey val="0"/>
          <c:showVal val="0"/>
          <c:showCatName val="0"/>
          <c:showSerName val="0"/>
          <c:showPercent val="0"/>
          <c:showBubbleSize val="0"/>
        </c:dLbls>
        <c:gapWidth val="190"/>
        <c:overlap val="100"/>
        <c:axId val="661493104"/>
        <c:axId val="661496632"/>
      </c:barChart>
      <c:catAx>
        <c:axId val="661493104"/>
        <c:scaling>
          <c:orientation val="minMax"/>
        </c:scaling>
        <c:delete val="0"/>
        <c:axPos val="b"/>
        <c:numFmt formatCode="General" sourceLinked="0"/>
        <c:majorTickMark val="out"/>
        <c:minorTickMark val="none"/>
        <c:tickLblPos val="none"/>
        <c:spPr>
          <a:ln>
            <a:solidFill>
              <a:schemeClr val="tx1"/>
            </a:solidFill>
          </a:ln>
        </c:spPr>
        <c:crossAx val="661496632"/>
        <c:crosses val="autoZero"/>
        <c:auto val="1"/>
        <c:lblAlgn val="ctr"/>
        <c:lblOffset val="100"/>
        <c:noMultiLvlLbl val="0"/>
      </c:catAx>
      <c:valAx>
        <c:axId val="661496632"/>
        <c:scaling>
          <c:orientation val="minMax"/>
          <c:max val="2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661493104"/>
        <c:crosses val="autoZero"/>
        <c:crossBetween val="between"/>
        <c:majorUnit val="50"/>
      </c:valAx>
      <c:spPr>
        <a:solidFill>
          <a:schemeClr val="bg1"/>
        </a:solidFill>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244801130627896E-2"/>
          <c:y val="6.3527411762455993E-2"/>
          <c:w val="0.92675519886937208"/>
          <c:h val="0.78062787984835202"/>
        </c:manualLayout>
      </c:layout>
      <c:barChart>
        <c:barDir val="col"/>
        <c:grouping val="clustered"/>
        <c:varyColors val="0"/>
        <c:ser>
          <c:idx val="0"/>
          <c:order val="0"/>
          <c:tx>
            <c:strRef>
              <c:f>Sheet1!$B$1</c:f>
              <c:strCache>
                <c:ptCount val="1"/>
                <c:pt idx="0">
                  <c:v>Proportion of projects</c:v>
                </c:pt>
              </c:strCache>
            </c:strRef>
          </c:tx>
          <c:spPr>
            <a:solidFill>
              <a:schemeClr val="accent2"/>
            </a:solidFill>
            <a:ln w="3175">
              <a:solidFill>
                <a:schemeClr val="tx1"/>
              </a:solidFill>
            </a:ln>
          </c:spPr>
          <c:invertIfNegative val="0"/>
          <c:dPt>
            <c:idx val="0"/>
            <c:invertIfNegative val="0"/>
            <c:bubble3D val="0"/>
            <c:extLst xmlns:c16r2="http://schemas.microsoft.com/office/drawing/2015/06/chart">
              <c:ext xmlns:c16="http://schemas.microsoft.com/office/drawing/2014/chart" uri="{C3380CC4-5D6E-409C-BE32-E72D297353CC}">
                <c16:uniqueId val="{00000000-407B-4267-81F1-1BBB1DD2A022}"/>
              </c:ext>
            </c:extLst>
          </c:dPt>
          <c:dPt>
            <c:idx val="1"/>
            <c:invertIfNegative val="0"/>
            <c:bubble3D val="0"/>
            <c:spPr>
              <a:solidFill>
                <a:schemeClr val="accent1"/>
              </a:solidFill>
              <a:ln w="3175">
                <a:solidFill>
                  <a:schemeClr val="tx1"/>
                </a:solidFill>
              </a:ln>
            </c:spPr>
            <c:extLst xmlns:c16r2="http://schemas.microsoft.com/office/drawing/2015/06/chart">
              <c:ext xmlns:c16="http://schemas.microsoft.com/office/drawing/2014/chart" uri="{C3380CC4-5D6E-409C-BE32-E72D297353CC}">
                <c16:uniqueId val="{00000002-407B-4267-81F1-1BBB1DD2A022}"/>
              </c:ext>
            </c:extLst>
          </c:dPt>
          <c:dPt>
            <c:idx val="2"/>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4-407B-4267-81F1-1BBB1DD2A022}"/>
              </c:ext>
            </c:extLst>
          </c:dPt>
          <c:dPt>
            <c:idx val="3"/>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6-407B-4267-81F1-1BBB1DD2A022}"/>
              </c:ext>
            </c:extLst>
          </c:dPt>
          <c:dPt>
            <c:idx val="4"/>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8-407B-4267-81F1-1BBB1DD2A022}"/>
              </c:ext>
            </c:extLst>
          </c:dPt>
          <c:cat>
            <c:strRef>
              <c:f>Sheet1!$A$2:$A$6</c:f>
              <c:strCache>
                <c:ptCount val="5"/>
                <c:pt idx="0">
                  <c:v>≤ 25%</c:v>
                </c:pt>
                <c:pt idx="1">
                  <c:v>0%</c:v>
                </c:pt>
                <c:pt idx="2">
                  <c:v>≤ 25%</c:v>
                </c:pt>
                <c:pt idx="3">
                  <c:v>25% - 50%</c:v>
                </c:pt>
                <c:pt idx="4">
                  <c:v>&gt; 50%</c:v>
                </c:pt>
              </c:strCache>
            </c:strRef>
          </c:cat>
          <c:val>
            <c:numRef>
              <c:f>Sheet1!$B$2:$B$6</c:f>
              <c:numCache>
                <c:formatCode>General</c:formatCode>
                <c:ptCount val="5"/>
                <c:pt idx="0">
                  <c:v>9.2250922509225113</c:v>
                </c:pt>
                <c:pt idx="1">
                  <c:v>56.642066420664207</c:v>
                </c:pt>
                <c:pt idx="2">
                  <c:v>11.2546125461255</c:v>
                </c:pt>
                <c:pt idx="3">
                  <c:v>5.7195571955719604</c:v>
                </c:pt>
                <c:pt idx="4">
                  <c:v>17.158671586715858</c:v>
                </c:pt>
              </c:numCache>
            </c:numRef>
          </c:val>
          <c:extLst xmlns:c16r2="http://schemas.microsoft.com/office/drawing/2015/06/chart">
            <c:ext xmlns:c16="http://schemas.microsoft.com/office/drawing/2014/chart" uri="{C3380CC4-5D6E-409C-BE32-E72D297353CC}">
              <c16:uniqueId val="{00000009-407B-4267-81F1-1BBB1DD2A022}"/>
            </c:ext>
          </c:extLst>
        </c:ser>
        <c:dLbls>
          <c:showLegendKey val="0"/>
          <c:showVal val="0"/>
          <c:showCatName val="0"/>
          <c:showSerName val="0"/>
          <c:showPercent val="0"/>
          <c:showBubbleSize val="0"/>
        </c:dLbls>
        <c:gapWidth val="56"/>
        <c:axId val="661485656"/>
        <c:axId val="661488400"/>
      </c:barChart>
      <c:catAx>
        <c:axId val="661485656"/>
        <c:scaling>
          <c:orientation val="minMax"/>
        </c:scaling>
        <c:delete val="0"/>
        <c:axPos val="b"/>
        <c:numFmt formatCode="General" sourceLinked="0"/>
        <c:majorTickMark val="out"/>
        <c:minorTickMark val="none"/>
        <c:tickLblPos val="low"/>
        <c:txPr>
          <a:bodyPr/>
          <a:lstStyle/>
          <a:p>
            <a:pPr>
              <a:defRPr sz="2200"/>
            </a:pPr>
            <a:endParaRPr lang="en-US"/>
          </a:p>
        </c:txPr>
        <c:crossAx val="661488400"/>
        <c:crosses val="autoZero"/>
        <c:auto val="1"/>
        <c:lblAlgn val="ctr"/>
        <c:lblOffset val="100"/>
        <c:noMultiLvlLbl val="0"/>
      </c:catAx>
      <c:valAx>
        <c:axId val="661488400"/>
        <c:scaling>
          <c:orientation val="minMax"/>
          <c:max val="100"/>
        </c:scaling>
        <c:delete val="0"/>
        <c:axPos val="l"/>
        <c:majorGridlines/>
        <c:numFmt formatCode="#,##0" sourceLinked="0"/>
        <c:majorTickMark val="out"/>
        <c:minorTickMark val="none"/>
        <c:tickLblPos val="nextTo"/>
        <c:spPr>
          <a:solidFill>
            <a:schemeClr val="bg1"/>
          </a:solidFill>
        </c:spPr>
        <c:txPr>
          <a:bodyPr/>
          <a:lstStyle/>
          <a:p>
            <a:pPr>
              <a:defRPr sz="2200"/>
            </a:pPr>
            <a:endParaRPr lang="en-US"/>
          </a:p>
        </c:txPr>
        <c:crossAx val="661485656"/>
        <c:crosses val="autoZero"/>
        <c:crossBetween val="between"/>
        <c:majorUnit val="2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823844134867746E-2"/>
          <c:y val="3.2013852435112275E-2"/>
          <c:w val="0.90835564304461947"/>
          <c:h val="0.76261956838728495"/>
        </c:manualLayout>
      </c:layout>
      <c:barChart>
        <c:barDir val="col"/>
        <c:grouping val="stacked"/>
        <c:varyColors val="0"/>
        <c:ser>
          <c:idx val="0"/>
          <c:order val="0"/>
          <c:tx>
            <c:strRef>
              <c:f>Sheet1!$B$1</c:f>
              <c:strCache>
                <c:ptCount val="1"/>
                <c:pt idx="0">
                  <c:v>Sample size</c:v>
                </c:pt>
              </c:strCache>
            </c:strRef>
          </c:tx>
          <c:spPr>
            <a:solidFill>
              <a:schemeClr val="accent2"/>
            </a:solidFill>
            <a:ln w="3175">
              <a:solidFill>
                <a:schemeClr val="tx1"/>
              </a:solidFill>
            </a:ln>
          </c:spPr>
          <c:invertIfNegative val="0"/>
          <c:dPt>
            <c:idx val="5"/>
            <c:invertIfNegative val="0"/>
            <c:bubble3D val="0"/>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1-C91D-4975-9F88-E9BAD2E07B18}"/>
              </c:ext>
            </c:extLst>
          </c:dPt>
          <c:dPt>
            <c:idx val="6"/>
            <c:invertIfNegative val="0"/>
            <c:bubble3D val="0"/>
            <c:spPr>
              <a:noFill/>
              <a:ln w="3175">
                <a:solidFill>
                  <a:schemeClr val="tx1"/>
                </a:solidFill>
              </a:ln>
            </c:spPr>
            <c:extLst xmlns:c16r2="http://schemas.microsoft.com/office/drawing/2015/06/chart">
              <c:ext xmlns:c16="http://schemas.microsoft.com/office/drawing/2014/chart" uri="{C3380CC4-5D6E-409C-BE32-E72D297353CC}">
                <c16:uniqueId val="{00000003-C91D-4975-9F88-E9BAD2E07B18}"/>
              </c:ext>
            </c:extLst>
          </c:dPt>
          <c:cat>
            <c:strRef>
              <c:f>Sheet1!$A$2:$A$7</c:f>
              <c:strCache>
                <c:ptCount val="6"/>
                <c:pt idx="0">
                  <c:v>Victorian Auditor General 2010</c:v>
                </c:pt>
                <c:pt idx="1">
                  <c:v>Duffield et al.
 2008</c:v>
                </c:pt>
                <c:pt idx="2">
                  <c:v>Wood
2010</c:v>
                </c:pt>
                <c:pt idx="3">
                  <c:v>NSW Auditor General 2015</c:v>
                </c:pt>
                <c:pt idx="4">
                  <c:v>Love et al.
 2013</c:v>
                </c:pt>
                <c:pt idx="5">
                  <c:v>Grattan Institute 2016</c:v>
                </c:pt>
              </c:strCache>
            </c:strRef>
          </c:cat>
          <c:val>
            <c:numRef>
              <c:f>Sheet1!$B$2:$B$7</c:f>
              <c:numCache>
                <c:formatCode>General</c:formatCode>
                <c:ptCount val="6"/>
                <c:pt idx="0">
                  <c:v>7</c:v>
                </c:pt>
                <c:pt idx="1">
                  <c:v>23</c:v>
                </c:pt>
                <c:pt idx="2">
                  <c:v>46</c:v>
                </c:pt>
                <c:pt idx="3">
                  <c:v>50</c:v>
                </c:pt>
                <c:pt idx="4">
                  <c:v>62</c:v>
                </c:pt>
                <c:pt idx="5">
                  <c:v>542</c:v>
                </c:pt>
              </c:numCache>
            </c:numRef>
          </c:val>
          <c:extLst xmlns:c16r2="http://schemas.microsoft.com/office/drawing/2015/06/chart">
            <c:ext xmlns:c16="http://schemas.microsoft.com/office/drawing/2014/chart" uri="{C3380CC4-5D6E-409C-BE32-E72D297353CC}">
              <c16:uniqueId val="{00000004-C91D-4975-9F88-E9BAD2E07B18}"/>
            </c:ext>
          </c:extLst>
        </c:ser>
        <c:ser>
          <c:idx val="1"/>
          <c:order val="1"/>
          <c:tx>
            <c:strRef>
              <c:f>Sheet1!$C$1</c:f>
              <c:strCache>
                <c:ptCount val="1"/>
                <c:pt idx="0">
                  <c:v>Column1</c:v>
                </c:pt>
              </c:strCache>
            </c:strRef>
          </c:tx>
          <c:spPr>
            <a:noFill/>
            <a:ln w="28575">
              <a:solidFill>
                <a:schemeClr val="tx2"/>
              </a:solidFill>
              <a:prstDash val="dash"/>
            </a:ln>
          </c:spPr>
          <c:invertIfNegative val="0"/>
          <c:cat>
            <c:strRef>
              <c:f>Sheet1!$A$2:$A$7</c:f>
              <c:strCache>
                <c:ptCount val="6"/>
                <c:pt idx="0">
                  <c:v>Victorian Auditor General 2010</c:v>
                </c:pt>
                <c:pt idx="1">
                  <c:v>Duffield et al.
 2008</c:v>
                </c:pt>
                <c:pt idx="2">
                  <c:v>Wood
2010</c:v>
                </c:pt>
                <c:pt idx="3">
                  <c:v>NSW Auditor General 2015</c:v>
                </c:pt>
                <c:pt idx="4">
                  <c:v>Love et al.
 2013</c:v>
                </c:pt>
                <c:pt idx="5">
                  <c:v>Grattan Institute 2016</c:v>
                </c:pt>
              </c:strCache>
            </c:strRef>
          </c:cat>
          <c:val>
            <c:numRef>
              <c:f>Sheet1!$C$2:$C$7</c:f>
              <c:numCache>
                <c:formatCode>General</c:formatCode>
                <c:ptCount val="6"/>
              </c:numCache>
            </c:numRef>
          </c:val>
          <c:extLst xmlns:c16r2="http://schemas.microsoft.com/office/drawing/2015/06/chart">
            <c:ext xmlns:c16="http://schemas.microsoft.com/office/drawing/2014/chart" uri="{C3380CC4-5D6E-409C-BE32-E72D297353CC}">
              <c16:uniqueId val="{00000005-C91D-4975-9F88-E9BAD2E07B18}"/>
            </c:ext>
          </c:extLst>
        </c:ser>
        <c:dLbls>
          <c:showLegendKey val="0"/>
          <c:showVal val="0"/>
          <c:showCatName val="0"/>
          <c:showSerName val="0"/>
          <c:showPercent val="0"/>
          <c:showBubbleSize val="0"/>
        </c:dLbls>
        <c:gapWidth val="43"/>
        <c:overlap val="100"/>
        <c:axId val="661487616"/>
        <c:axId val="661487224"/>
      </c:barChart>
      <c:catAx>
        <c:axId val="661487616"/>
        <c:scaling>
          <c:orientation val="minMax"/>
        </c:scaling>
        <c:delete val="0"/>
        <c:axPos val="b"/>
        <c:numFmt formatCode="General" sourceLinked="0"/>
        <c:majorTickMark val="out"/>
        <c:minorTickMark val="none"/>
        <c:tickLblPos val="nextTo"/>
        <c:spPr>
          <a:ln>
            <a:solidFill>
              <a:schemeClr val="tx1"/>
            </a:solidFill>
          </a:ln>
        </c:spPr>
        <c:txPr>
          <a:bodyPr/>
          <a:lstStyle/>
          <a:p>
            <a:pPr>
              <a:defRPr sz="2100"/>
            </a:pPr>
            <a:endParaRPr lang="en-US"/>
          </a:p>
        </c:txPr>
        <c:crossAx val="661487224"/>
        <c:crosses val="autoZero"/>
        <c:auto val="1"/>
        <c:lblAlgn val="ctr"/>
        <c:lblOffset val="100"/>
        <c:noMultiLvlLbl val="0"/>
      </c:catAx>
      <c:valAx>
        <c:axId val="661487224"/>
        <c:scaling>
          <c:orientation val="minMax"/>
          <c:max val="6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661487616"/>
        <c:crosses val="autoZero"/>
        <c:crossBetween val="between"/>
        <c:majorUnit val="150"/>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480813296909605E-2"/>
          <c:y val="2.7879702537182853E-2"/>
          <c:w val="0.92302877821231799"/>
          <c:h val="0.82920647419072613"/>
        </c:manualLayout>
      </c:layout>
      <c:lineChart>
        <c:grouping val="standard"/>
        <c:varyColors val="0"/>
        <c:ser>
          <c:idx val="1"/>
          <c:order val="0"/>
          <c:tx>
            <c:strRef>
              <c:f>Sheet1!$B$1</c:f>
              <c:strCache>
                <c:ptCount val="1"/>
                <c:pt idx="0">
                  <c:v>We know these overruns occur:</c:v>
                </c:pt>
              </c:strCache>
            </c:strRef>
          </c:tx>
          <c:spPr>
            <a:ln w="50800">
              <a:solidFill>
                <a:schemeClr val="tx2"/>
              </a:solidFill>
            </a:ln>
          </c:spPr>
          <c:marker>
            <c:symbol val="circle"/>
            <c:size val="10"/>
            <c:spPr>
              <a:solidFill>
                <a:schemeClr val="bg1"/>
              </a:solidFill>
              <a:ln w="50800">
                <a:solidFill>
                  <a:schemeClr val="tx2"/>
                </a:solidFill>
              </a:ln>
            </c:spPr>
          </c:marker>
          <c:cat>
            <c:strRef>
              <c:f>Sheet1!$A$2:$A$5</c:f>
              <c:strCache>
                <c:ptCount val="4"/>
                <c:pt idx="0">
                  <c:v>First public cost
announcement</c:v>
                </c:pt>
                <c:pt idx="1">
                  <c:v>Formal funding commitment</c:v>
                </c:pt>
                <c:pt idx="2">
                  <c:v>Commencement of construction</c:v>
                </c:pt>
                <c:pt idx="3">
                  <c:v>Project 
completion</c:v>
                </c:pt>
              </c:strCache>
            </c:strRef>
          </c:cat>
          <c:val>
            <c:numRef>
              <c:f>Sheet1!$B$2:$B$5</c:f>
              <c:numCache>
                <c:formatCode>0.00</c:formatCode>
                <c:ptCount val="4"/>
                <c:pt idx="0">
                  <c:v>0</c:v>
                </c:pt>
                <c:pt idx="1">
                  <c:v>8.8570235635675392</c:v>
                </c:pt>
                <c:pt idx="2">
                  <c:v>15.252280327531501</c:v>
                </c:pt>
                <c:pt idx="3">
                  <c:v>24.395649319664201</c:v>
                </c:pt>
              </c:numCache>
            </c:numRef>
          </c:val>
          <c:smooth val="0"/>
          <c:extLst xmlns:c16r2="http://schemas.microsoft.com/office/drawing/2015/06/chart">
            <c:ext xmlns:c16="http://schemas.microsoft.com/office/drawing/2014/chart" uri="{C3380CC4-5D6E-409C-BE32-E72D297353CC}">
              <c16:uniqueId val="{00000000-CA4A-4664-AAB1-7D808AEFD768}"/>
            </c:ext>
          </c:extLst>
        </c:ser>
        <c:ser>
          <c:idx val="0"/>
          <c:order val="1"/>
          <c:tx>
            <c:strRef>
              <c:f>Sheet1!$C$1</c:f>
              <c:strCache>
                <c:ptCount val="1"/>
                <c:pt idx="0">
                  <c:v>It could be as high as this</c:v>
                </c:pt>
              </c:strCache>
            </c:strRef>
          </c:tx>
          <c:spPr>
            <a:ln w="50800">
              <a:solidFill>
                <a:schemeClr val="accent2"/>
              </a:solidFill>
              <a:prstDash val="solid"/>
            </a:ln>
          </c:spPr>
          <c:marker>
            <c:symbol val="circle"/>
            <c:size val="10"/>
            <c:spPr>
              <a:solidFill>
                <a:schemeClr val="bg1"/>
              </a:solidFill>
              <a:ln w="50800">
                <a:solidFill>
                  <a:schemeClr val="accent2"/>
                </a:solidFill>
              </a:ln>
            </c:spPr>
          </c:marker>
          <c:cat>
            <c:strRef>
              <c:f>Sheet1!$A$2:$A$5</c:f>
              <c:strCache>
                <c:ptCount val="4"/>
                <c:pt idx="0">
                  <c:v>First public cost
announcement</c:v>
                </c:pt>
                <c:pt idx="1">
                  <c:v>Formal funding commitment</c:v>
                </c:pt>
                <c:pt idx="2">
                  <c:v>Commencement of construction</c:v>
                </c:pt>
                <c:pt idx="3">
                  <c:v>Project 
completion</c:v>
                </c:pt>
              </c:strCache>
            </c:strRef>
          </c:cat>
          <c:val>
            <c:numRef>
              <c:f>Sheet1!$C$2:$C$5</c:f>
              <c:numCache>
                <c:formatCode>0.00</c:formatCode>
                <c:ptCount val="4"/>
                <c:pt idx="0">
                  <c:v>0</c:v>
                </c:pt>
                <c:pt idx="1">
                  <c:v>19.356704929355299</c:v>
                </c:pt>
                <c:pt idx="2">
                  <c:v>31.983939674432797</c:v>
                </c:pt>
                <c:pt idx="3">
                  <c:v>42.454690084309398</c:v>
                </c:pt>
              </c:numCache>
            </c:numRef>
          </c:val>
          <c:smooth val="0"/>
          <c:extLst xmlns:c16r2="http://schemas.microsoft.com/office/drawing/2015/06/chart">
            <c:ext xmlns:c16="http://schemas.microsoft.com/office/drawing/2014/chart" uri="{C3380CC4-5D6E-409C-BE32-E72D297353CC}">
              <c16:uniqueId val="{00000001-CA4A-4664-AAB1-7D808AEFD768}"/>
            </c:ext>
          </c:extLst>
        </c:ser>
        <c:dLbls>
          <c:showLegendKey val="0"/>
          <c:showVal val="0"/>
          <c:showCatName val="0"/>
          <c:showSerName val="0"/>
          <c:showPercent val="0"/>
          <c:showBubbleSize val="0"/>
        </c:dLbls>
        <c:marker val="1"/>
        <c:smooth val="0"/>
        <c:axId val="661486440"/>
        <c:axId val="661485264"/>
      </c:lineChart>
      <c:catAx>
        <c:axId val="661486440"/>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661485264"/>
        <c:crosses val="autoZero"/>
        <c:auto val="1"/>
        <c:lblAlgn val="ctr"/>
        <c:lblOffset val="100"/>
        <c:noMultiLvlLbl val="0"/>
      </c:catAx>
      <c:valAx>
        <c:axId val="661485264"/>
        <c:scaling>
          <c:orientation val="minMax"/>
          <c:max val="5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rgbClr val="000000"/>
            </a:solidFill>
          </a:ln>
        </c:spPr>
        <c:txPr>
          <a:bodyPr/>
          <a:lstStyle/>
          <a:p>
            <a:pPr>
              <a:defRPr sz="2200"/>
            </a:pPr>
            <a:endParaRPr lang="en-US"/>
          </a:p>
        </c:txPr>
        <c:crossAx val="661486440"/>
        <c:crossesAt val="1"/>
        <c:crossBetween val="between"/>
        <c:majorUnit val="10"/>
      </c:valAx>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Causes of cost overruns</c:v>
                </c:pt>
              </c:strCache>
            </c:strRef>
          </c:tx>
          <c:spPr>
            <a:ln>
              <a:solidFill>
                <a:schemeClr val="tx1"/>
              </a:solidFill>
            </a:ln>
          </c:spPr>
          <c:dPt>
            <c:idx val="0"/>
            <c:bubble3D val="0"/>
            <c:spPr>
              <a:solidFill>
                <a:schemeClr val="accent2"/>
              </a:solidFill>
              <a:ln w="3175">
                <a:solidFill>
                  <a:schemeClr val="tx1"/>
                </a:solidFill>
              </a:ln>
            </c:spPr>
            <c:extLst xmlns:c16r2="http://schemas.microsoft.com/office/drawing/2015/06/chart">
              <c:ext xmlns:c16="http://schemas.microsoft.com/office/drawing/2014/chart" uri="{C3380CC4-5D6E-409C-BE32-E72D297353CC}">
                <c16:uniqueId val="{00000001-4C13-4457-80FA-745A818FE9E9}"/>
              </c:ext>
            </c:extLst>
          </c:dPt>
          <c:dPt>
            <c:idx val="1"/>
            <c:bubble3D val="0"/>
            <c:explosion val="3"/>
            <c:spPr>
              <a:solidFill>
                <a:schemeClr val="tx2"/>
              </a:solidFill>
              <a:ln w="3175">
                <a:solidFill>
                  <a:schemeClr val="tx1"/>
                </a:solidFill>
              </a:ln>
            </c:spPr>
            <c:extLst xmlns:c16r2="http://schemas.microsoft.com/office/drawing/2015/06/chart">
              <c:ext xmlns:c16="http://schemas.microsoft.com/office/drawing/2014/chart" uri="{C3380CC4-5D6E-409C-BE32-E72D297353CC}">
                <c16:uniqueId val="{00000003-4C13-4457-80FA-745A818FE9E9}"/>
              </c:ext>
            </c:extLst>
          </c:dPt>
          <c:dPt>
            <c:idx val="2"/>
            <c:bubble3D val="0"/>
            <c:spPr>
              <a:solidFill>
                <a:schemeClr val="accent2"/>
              </a:solidFill>
              <a:ln w="3175">
                <a:solidFill>
                  <a:schemeClr val="tx1"/>
                </a:solidFill>
              </a:ln>
            </c:spPr>
            <c:extLst xmlns:c16r2="http://schemas.microsoft.com/office/drawing/2015/06/chart">
              <c:ext xmlns:c16="http://schemas.microsoft.com/office/drawing/2014/chart" uri="{C3380CC4-5D6E-409C-BE32-E72D297353CC}">
                <c16:uniqueId val="{00000005-4C13-4457-80FA-745A818FE9E9}"/>
              </c:ext>
            </c:extLst>
          </c:dPt>
          <c:cat>
            <c:strRef>
              <c:f>Sheet1!$A$2:$A$4</c:f>
              <c:strCache>
                <c:ptCount val="3"/>
                <c:pt idx="0">
                  <c:v>Chunk for formatting</c:v>
                </c:pt>
                <c:pt idx="1">
                  <c:v>Scope changes</c:v>
                </c:pt>
                <c:pt idx="2">
                  <c:v>Other/unknown</c:v>
                </c:pt>
              </c:strCache>
            </c:strRef>
          </c:cat>
          <c:val>
            <c:numRef>
              <c:f>Sheet1!$B$2:$B$4</c:f>
              <c:numCache>
                <c:formatCode>0.0000000000000%</c:formatCode>
                <c:ptCount val="3"/>
                <c:pt idx="0" formatCode="0%">
                  <c:v>0.18</c:v>
                </c:pt>
                <c:pt idx="1">
                  <c:v>0.113592360020931</c:v>
                </c:pt>
                <c:pt idx="2">
                  <c:v>0.70640763997906797</c:v>
                </c:pt>
              </c:numCache>
            </c:numRef>
          </c:val>
          <c:extLst xmlns:c16r2="http://schemas.microsoft.com/office/drawing/2015/06/chart">
            <c:ext xmlns:c16="http://schemas.microsoft.com/office/drawing/2014/chart" uri="{C3380CC4-5D6E-409C-BE32-E72D297353CC}">
              <c16:uniqueId val="{00000006-4C13-4457-80FA-745A818FE9E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401798986394698E-2"/>
          <c:y val="3.2013852435112275E-2"/>
          <c:w val="0.90015059980301071"/>
          <c:h val="0.88715879265091868"/>
        </c:manualLayout>
      </c:layout>
      <c:barChart>
        <c:barDir val="col"/>
        <c:grouping val="stacked"/>
        <c:varyColors val="0"/>
        <c:ser>
          <c:idx val="0"/>
          <c:order val="0"/>
          <c:tx>
            <c:strRef>
              <c:f>Sheet1!$B$1</c:f>
              <c:strCache>
                <c:ptCount val="1"/>
                <c:pt idx="0">
                  <c:v>Possible or under consideration</c:v>
                </c:pt>
              </c:strCache>
            </c:strRef>
          </c:tx>
          <c:spPr>
            <a:solidFill>
              <a:srgbClr val="A02226"/>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Sheet1!$B$2:$B$3</c:f>
              <c:numCache>
                <c:formatCode>General</c:formatCode>
                <c:ptCount val="2"/>
                <c:pt idx="0">
                  <c:v>32.472324723247198</c:v>
                </c:pt>
                <c:pt idx="1">
                  <c:v>74.297620996807794</c:v>
                </c:pt>
              </c:numCache>
            </c:numRef>
          </c:val>
          <c:extLst xmlns:c16r2="http://schemas.microsoft.com/office/drawing/2015/06/chart">
            <c:ext xmlns:c16="http://schemas.microsoft.com/office/drawing/2014/chart" uri="{C3380CC4-5D6E-409C-BE32-E72D297353CC}">
              <c16:uniqueId val="{00000004-5209-4D50-B579-8C7A94DE13DE}"/>
            </c:ext>
          </c:extLst>
        </c:ser>
        <c:ser>
          <c:idx val="1"/>
          <c:order val="1"/>
          <c:tx>
            <c:strRef>
              <c:f>Sheet1!$C$1</c:f>
              <c:strCache>
                <c:ptCount val="1"/>
                <c:pt idx="0">
                  <c:v>Committed</c:v>
                </c:pt>
              </c:strCache>
            </c:strRef>
          </c:tx>
          <c:spPr>
            <a:solidFill>
              <a:srgbClr val="F68B33"/>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Sheet1!$C$2:$C$3</c:f>
              <c:numCache>
                <c:formatCode>General</c:formatCode>
                <c:ptCount val="2"/>
                <c:pt idx="0">
                  <c:v>26.199261992619899</c:v>
                </c:pt>
                <c:pt idx="1">
                  <c:v>6.584531480805091</c:v>
                </c:pt>
              </c:numCache>
            </c:numRef>
          </c:val>
          <c:extLst xmlns:c16r2="http://schemas.microsoft.com/office/drawing/2015/06/chart">
            <c:ext xmlns:c16="http://schemas.microsoft.com/office/drawing/2014/chart" uri="{C3380CC4-5D6E-409C-BE32-E72D297353CC}">
              <c16:uniqueId val="{00000006-5209-4D50-B579-8C7A94DE13DE}"/>
            </c:ext>
          </c:extLst>
        </c:ser>
        <c:ser>
          <c:idx val="2"/>
          <c:order val="2"/>
          <c:tx>
            <c:strRef>
              <c:f>Sheet1!$D$1</c:f>
              <c:strCache>
                <c:ptCount val="1"/>
                <c:pt idx="0">
                  <c:v>Under construction</c:v>
                </c:pt>
              </c:strCache>
            </c:strRef>
          </c:tx>
          <c:spPr>
            <a:solidFill>
              <a:srgbClr val="FFC35A"/>
            </a:solidFill>
            <a:ln w="3175">
              <a:solidFill>
                <a:schemeClr val="tx1"/>
              </a:solidFill>
            </a:ln>
          </c:spPr>
          <c:invertIfNegative val="0"/>
          <c:cat>
            <c:strRef>
              <c:f>Sheet1!$A$2:$A$3</c:f>
              <c:strCache>
                <c:ptCount val="2"/>
                <c:pt idx="0">
                  <c:v>Percentage of projects</c:v>
                </c:pt>
                <c:pt idx="1">
                  <c:v>Percentage of the cost of cost overruns</c:v>
                </c:pt>
              </c:strCache>
            </c:strRef>
          </c:cat>
          <c:val>
            <c:numRef>
              <c:f>Sheet1!$D$2:$D$3</c:f>
              <c:numCache>
                <c:formatCode>General</c:formatCode>
                <c:ptCount val="2"/>
                <c:pt idx="0">
                  <c:v>41.3284132841328</c:v>
                </c:pt>
                <c:pt idx="1">
                  <c:v>19.117847522387098</c:v>
                </c:pt>
              </c:numCache>
            </c:numRef>
          </c:val>
          <c:extLst xmlns:c16r2="http://schemas.microsoft.com/office/drawing/2015/06/chart">
            <c:ext xmlns:c16="http://schemas.microsoft.com/office/drawing/2014/chart" uri="{C3380CC4-5D6E-409C-BE32-E72D297353CC}">
              <c16:uniqueId val="{00000008-5209-4D50-B579-8C7A94DE13DE}"/>
            </c:ext>
          </c:extLst>
        </c:ser>
        <c:dLbls>
          <c:showLegendKey val="0"/>
          <c:showVal val="0"/>
          <c:showCatName val="0"/>
          <c:showSerName val="0"/>
          <c:showPercent val="0"/>
          <c:showBubbleSize val="0"/>
        </c:dLbls>
        <c:gapWidth val="300"/>
        <c:overlap val="100"/>
        <c:axId val="661497416"/>
        <c:axId val="661497808"/>
      </c:barChart>
      <c:catAx>
        <c:axId val="661497416"/>
        <c:scaling>
          <c:orientation val="minMax"/>
        </c:scaling>
        <c:delete val="0"/>
        <c:axPos val="b"/>
        <c:numFmt formatCode="General" sourceLinked="1"/>
        <c:majorTickMark val="none"/>
        <c:minorTickMark val="none"/>
        <c:tickLblPos val="nextTo"/>
        <c:spPr>
          <a:ln>
            <a:solidFill>
              <a:schemeClr val="tx1"/>
            </a:solidFill>
          </a:ln>
        </c:spPr>
        <c:txPr>
          <a:bodyPr/>
          <a:lstStyle/>
          <a:p>
            <a:pPr>
              <a:defRPr sz="2000"/>
            </a:pPr>
            <a:endParaRPr lang="en-US"/>
          </a:p>
        </c:txPr>
        <c:crossAx val="661497808"/>
        <c:crosses val="autoZero"/>
        <c:auto val="1"/>
        <c:lblAlgn val="ctr"/>
        <c:lblOffset val="100"/>
        <c:noMultiLvlLbl val="0"/>
      </c:catAx>
      <c:valAx>
        <c:axId val="66149780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661497416"/>
        <c:crosses val="autoZero"/>
        <c:crossBetween val="between"/>
        <c:majorUnit val="25"/>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499658531325262E-2"/>
          <c:y val="2.7879706602465238E-2"/>
          <c:w val="0.90307558011163203"/>
          <c:h val="0.84053686796979699"/>
        </c:manualLayout>
      </c:layout>
      <c:lineChart>
        <c:grouping val="standard"/>
        <c:varyColors val="0"/>
        <c:ser>
          <c:idx val="0"/>
          <c:order val="0"/>
          <c:tx>
            <c:strRef>
              <c:f>Sheet1!$B$1</c:f>
              <c:strCache>
                <c:ptCount val="1"/>
                <c:pt idx="0">
                  <c:v>Possible or under consideration</c:v>
                </c:pt>
              </c:strCache>
            </c:strRef>
          </c:tx>
          <c:spPr>
            <a:ln w="50800">
              <a:solidFill>
                <a:schemeClr val="tx2"/>
              </a:solidFill>
            </a:ln>
          </c:spPr>
          <c:marker>
            <c:symbol val="circle"/>
            <c:size val="10"/>
            <c:spPr>
              <a:solidFill>
                <a:schemeClr val="bg1"/>
              </a:solidFill>
              <a:ln w="50800">
                <a:solidFill>
                  <a:schemeClr val="tx2"/>
                </a:solidFill>
              </a:ln>
            </c:spPr>
          </c:marker>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Sheet1!$B$2:$B$5</c:f>
              <c:numCache>
                <c:formatCode>General</c:formatCode>
                <c:ptCount val="4"/>
                <c:pt idx="0">
                  <c:v>225.61739171599601</c:v>
                </c:pt>
                <c:pt idx="1">
                  <c:v>282.58437889660797</c:v>
                </c:pt>
                <c:pt idx="2">
                  <c:v>311.73791506947299</c:v>
                </c:pt>
                <c:pt idx="3">
                  <c:v>342.30085500233798</c:v>
                </c:pt>
              </c:numCache>
            </c:numRef>
          </c:val>
          <c:smooth val="0"/>
          <c:extLst xmlns:c16r2="http://schemas.microsoft.com/office/drawing/2015/06/chart">
            <c:ext xmlns:c16="http://schemas.microsoft.com/office/drawing/2014/chart" uri="{C3380CC4-5D6E-409C-BE32-E72D297353CC}">
              <c16:uniqueId val="{00000000-9BE9-4984-B91C-78917B2D912D}"/>
            </c:ext>
          </c:extLst>
        </c:ser>
        <c:ser>
          <c:idx val="1"/>
          <c:order val="1"/>
          <c:tx>
            <c:strRef>
              <c:f>Sheet1!$C$1</c:f>
              <c:strCache>
                <c:ptCount val="1"/>
                <c:pt idx="0">
                  <c:v>Committed</c:v>
                </c:pt>
              </c:strCache>
            </c:strRef>
          </c:tx>
          <c:spPr>
            <a:ln w="50800">
              <a:solidFill>
                <a:schemeClr val="accent2"/>
              </a:solidFill>
            </a:ln>
          </c:spPr>
          <c:marker>
            <c:symbol val="circle"/>
            <c:size val="10"/>
            <c:spPr>
              <a:solidFill>
                <a:schemeClr val="bg1"/>
              </a:solidFill>
              <a:ln w="50800">
                <a:solidFill>
                  <a:schemeClr val="accent2"/>
                </a:solidFill>
              </a:ln>
            </c:spPr>
          </c:marker>
          <c:dPt>
            <c:idx val="1"/>
            <c:bubble3D val="0"/>
            <c:spPr>
              <a:ln w="50800">
                <a:solidFill>
                  <a:schemeClr val="accent2"/>
                </a:solidFill>
                <a:prstDash val="sysDash"/>
              </a:ln>
            </c:spPr>
            <c:extLst xmlns:c16r2="http://schemas.microsoft.com/office/drawing/2015/06/chart">
              <c:ext xmlns:c16="http://schemas.microsoft.com/office/drawing/2014/chart" uri="{C3380CC4-5D6E-409C-BE32-E72D297353CC}">
                <c16:uniqueId val="{00000002-9BE9-4984-B91C-78917B2D912D}"/>
              </c:ext>
            </c:extLst>
          </c:dPt>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Sheet1!$C$2:$C$5</c:f>
              <c:numCache>
                <c:formatCode>General</c:formatCode>
                <c:ptCount val="4"/>
                <c:pt idx="0">
                  <c:v>208.32046927089101</c:v>
                </c:pt>
                <c:pt idx="1">
                  <c:v>208.38334520604599</c:v>
                </c:pt>
                <c:pt idx="2">
                  <c:v>223.276889452407</c:v>
                </c:pt>
                <c:pt idx="3">
                  <c:v>221.13738724294001</c:v>
                </c:pt>
              </c:numCache>
            </c:numRef>
          </c:val>
          <c:smooth val="0"/>
          <c:extLst xmlns:c16r2="http://schemas.microsoft.com/office/drawing/2015/06/chart">
            <c:ext xmlns:c16="http://schemas.microsoft.com/office/drawing/2014/chart" uri="{C3380CC4-5D6E-409C-BE32-E72D297353CC}">
              <c16:uniqueId val="{00000003-9BE9-4984-B91C-78917B2D912D}"/>
            </c:ext>
          </c:extLst>
        </c:ser>
        <c:ser>
          <c:idx val="2"/>
          <c:order val="2"/>
          <c:tx>
            <c:strRef>
              <c:f>Sheet1!$D$1</c:f>
              <c:strCache>
                <c:ptCount val="1"/>
                <c:pt idx="0">
                  <c:v>Under construction</c:v>
                </c:pt>
              </c:strCache>
            </c:strRef>
          </c:tx>
          <c:spPr>
            <a:ln w="50800">
              <a:solidFill>
                <a:schemeClr val="accent3"/>
              </a:solidFill>
              <a:prstDash val="sysDash"/>
            </a:ln>
          </c:spPr>
          <c:marker>
            <c:symbol val="circle"/>
            <c:size val="10"/>
            <c:spPr>
              <a:solidFill>
                <a:schemeClr val="bg1"/>
              </a:solidFill>
              <a:ln w="50800">
                <a:solidFill>
                  <a:schemeClr val="accent3"/>
                </a:solidFill>
              </a:ln>
            </c:spPr>
          </c:marker>
          <c:dPt>
            <c:idx val="3"/>
            <c:bubble3D val="0"/>
            <c:spPr>
              <a:ln w="50800">
                <a:solidFill>
                  <a:schemeClr val="accent3"/>
                </a:solidFill>
                <a:prstDash val="solid"/>
              </a:ln>
            </c:spPr>
            <c:extLst xmlns:c16r2="http://schemas.microsoft.com/office/drawing/2015/06/chart">
              <c:ext xmlns:c16="http://schemas.microsoft.com/office/drawing/2014/chart" uri="{C3380CC4-5D6E-409C-BE32-E72D297353CC}">
                <c16:uniqueId val="{00000005-9BE9-4984-B91C-78917B2D912D}"/>
              </c:ext>
            </c:extLst>
          </c:dPt>
          <c:cat>
            <c:strRef>
              <c:f>Sheet1!$A$2:$A$5</c:f>
              <c:strCache>
                <c:ptCount val="4"/>
                <c:pt idx="0">
                  <c:v>Mean project size when possible or under consideration (assume zero overrun if not observed)</c:v>
                </c:pt>
                <c:pt idx="1">
                  <c:v>Mean project size when committed (assume zero overrun if not observed)</c:v>
                </c:pt>
                <c:pt idx="2">
                  <c:v>Mean project size when under construction (assume zero overrun if not observed)</c:v>
                </c:pt>
                <c:pt idx="3">
                  <c:v>Mean project size when completed (assume zero overrun if not observed)</c:v>
                </c:pt>
              </c:strCache>
            </c:strRef>
          </c:cat>
          <c:val>
            <c:numRef>
              <c:f>Sheet1!$D$2:$D$5</c:f>
              <c:numCache>
                <c:formatCode>General</c:formatCode>
                <c:ptCount val="4"/>
                <c:pt idx="0">
                  <c:v>196.47803222319999</c:v>
                </c:pt>
                <c:pt idx="1">
                  <c:v>196.47803222319999</c:v>
                </c:pt>
                <c:pt idx="2">
                  <c:v>196.47803222319999</c:v>
                </c:pt>
                <c:pt idx="3">
                  <c:v>220.06858111984599</c:v>
                </c:pt>
              </c:numCache>
            </c:numRef>
          </c:val>
          <c:smooth val="0"/>
          <c:extLst xmlns:c16r2="http://schemas.microsoft.com/office/drawing/2015/06/chart">
            <c:ext xmlns:c16="http://schemas.microsoft.com/office/drawing/2014/chart" uri="{C3380CC4-5D6E-409C-BE32-E72D297353CC}">
              <c16:uniqueId val="{00000006-9BE9-4984-B91C-78917B2D912D}"/>
            </c:ext>
          </c:extLst>
        </c:ser>
        <c:dLbls>
          <c:showLegendKey val="0"/>
          <c:showVal val="0"/>
          <c:showCatName val="0"/>
          <c:showSerName val="0"/>
          <c:showPercent val="0"/>
          <c:showBubbleSize val="0"/>
        </c:dLbls>
        <c:marker val="1"/>
        <c:smooth val="0"/>
        <c:axId val="661498984"/>
        <c:axId val="661499376"/>
      </c:lineChart>
      <c:catAx>
        <c:axId val="661498984"/>
        <c:scaling>
          <c:orientation val="minMax"/>
        </c:scaling>
        <c:delete val="0"/>
        <c:axPos val="b"/>
        <c:numFmt formatCode="General" sourceLinked="0"/>
        <c:majorTickMark val="out"/>
        <c:minorTickMark val="none"/>
        <c:tickLblPos val="none"/>
        <c:spPr>
          <a:ln>
            <a:solidFill>
              <a:schemeClr val="tx1"/>
            </a:solidFill>
          </a:ln>
        </c:spPr>
        <c:crossAx val="661499376"/>
        <c:crossesAt val="140"/>
        <c:auto val="1"/>
        <c:lblAlgn val="ctr"/>
        <c:lblOffset val="100"/>
        <c:noMultiLvlLbl val="0"/>
      </c:catAx>
      <c:valAx>
        <c:axId val="661499376"/>
        <c:scaling>
          <c:orientation val="minMax"/>
          <c:max val="350"/>
          <c:min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661498984"/>
        <c:crossesAt val="1"/>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558853220270503E-2"/>
          <c:y val="2.2754593175852999E-2"/>
          <c:w val="0.95812709469008694"/>
          <c:h val="0.90268197725284305"/>
        </c:manualLayout>
      </c:layout>
      <c:barChart>
        <c:barDir val="col"/>
        <c:grouping val="stacked"/>
        <c:varyColors val="0"/>
        <c:ser>
          <c:idx val="2"/>
          <c:order val="0"/>
          <c:tx>
            <c:strRef>
              <c:f>Sheet1!$D$1</c:f>
              <c:strCache>
                <c:ptCount val="1"/>
                <c:pt idx="0">
                  <c:v>IA projects</c:v>
                </c:pt>
              </c:strCache>
            </c:strRef>
          </c:tx>
          <c:spPr>
            <a:solidFill>
              <a:schemeClr val="accent3"/>
            </a:solidFill>
            <a:ln w="3175">
              <a:solidFill>
                <a:schemeClr val="tx1"/>
              </a:solidFill>
            </a:ln>
          </c:spPr>
          <c:invertIfNegative val="0"/>
          <c:cat>
            <c:strRef>
              <c:f>Sheet1!$A$2:$A$4</c:f>
              <c:strCache>
                <c:ptCount val="3"/>
                <c:pt idx="0">
                  <c:v>Coalition</c:v>
                </c:pt>
                <c:pt idx="1">
                  <c:v>Labor</c:v>
                </c:pt>
                <c:pt idx="2">
                  <c:v>Greens</c:v>
                </c:pt>
              </c:strCache>
            </c:strRef>
          </c:cat>
          <c:val>
            <c:numRef>
              <c:f>Sheet1!$D$2:$D$4</c:f>
              <c:numCache>
                <c:formatCode>#,##0</c:formatCode>
                <c:ptCount val="3"/>
                <c:pt idx="0">
                  <c:v>14.579534666791529</c:v>
                </c:pt>
                <c:pt idx="1">
                  <c:v>3.0051463130611173</c:v>
                </c:pt>
                <c:pt idx="2">
                  <c:v>0</c:v>
                </c:pt>
              </c:numCache>
            </c:numRef>
          </c:val>
          <c:extLst xmlns:c16r2="http://schemas.microsoft.com/office/drawing/2015/06/chart">
            <c:ext xmlns:c16="http://schemas.microsoft.com/office/drawing/2014/chart" uri="{C3380CC4-5D6E-409C-BE32-E72D297353CC}">
              <c16:uniqueId val="{00000000-49DB-4A2A-A193-CA159BEDA707}"/>
            </c:ext>
          </c:extLst>
        </c:ser>
        <c:ser>
          <c:idx val="1"/>
          <c:order val="1"/>
          <c:tx>
            <c:strRef>
              <c:f>Sheet1!$C$1</c:f>
              <c:strCache>
                <c:ptCount val="1"/>
                <c:pt idx="0">
                  <c:v>IA initiatives</c:v>
                </c:pt>
              </c:strCache>
            </c:strRef>
          </c:tx>
          <c:spPr>
            <a:solidFill>
              <a:schemeClr val="accent2"/>
            </a:solidFill>
            <a:ln w="3175">
              <a:solidFill>
                <a:schemeClr val="tx1"/>
              </a:solidFill>
            </a:ln>
          </c:spPr>
          <c:invertIfNegative val="0"/>
          <c:cat>
            <c:strRef>
              <c:f>Sheet1!$A$2:$A$4</c:f>
              <c:strCache>
                <c:ptCount val="3"/>
                <c:pt idx="0">
                  <c:v>Coalition</c:v>
                </c:pt>
                <c:pt idx="1">
                  <c:v>Labor</c:v>
                </c:pt>
                <c:pt idx="2">
                  <c:v>Greens</c:v>
                </c:pt>
              </c:strCache>
            </c:strRef>
          </c:cat>
          <c:val>
            <c:numRef>
              <c:f>Sheet1!$C$2:$C$4</c:f>
              <c:numCache>
                <c:formatCode>#,##0</c:formatCode>
                <c:ptCount val="3"/>
                <c:pt idx="0">
                  <c:v>59.860557951814087</c:v>
                </c:pt>
                <c:pt idx="1">
                  <c:v>62.86766086923857</c:v>
                </c:pt>
                <c:pt idx="2">
                  <c:v>53.987351534783279</c:v>
                </c:pt>
              </c:numCache>
            </c:numRef>
          </c:val>
          <c:extLst xmlns:c16r2="http://schemas.microsoft.com/office/drawing/2015/06/chart">
            <c:ext xmlns:c16="http://schemas.microsoft.com/office/drawing/2014/chart" uri="{C3380CC4-5D6E-409C-BE32-E72D297353CC}">
              <c16:uniqueId val="{00000001-49DB-4A2A-A193-CA159BEDA707}"/>
            </c:ext>
          </c:extLst>
        </c:ser>
        <c:ser>
          <c:idx val="0"/>
          <c:order val="2"/>
          <c:tx>
            <c:strRef>
              <c:f>Sheet1!$B$1</c:f>
              <c:strCache>
                <c:ptCount val="1"/>
                <c:pt idx="0">
                  <c:v>Not on IA</c:v>
                </c:pt>
              </c:strCache>
            </c:strRef>
          </c:tx>
          <c:spPr>
            <a:solidFill>
              <a:schemeClr val="tx2"/>
            </a:solidFill>
            <a:ln w="3175">
              <a:solidFill>
                <a:schemeClr val="tx1"/>
              </a:solidFill>
            </a:ln>
          </c:spPr>
          <c:invertIfNegative val="0"/>
          <c:cat>
            <c:strRef>
              <c:f>Sheet1!$A$2:$A$4</c:f>
              <c:strCache>
                <c:ptCount val="3"/>
                <c:pt idx="0">
                  <c:v>Coalition</c:v>
                </c:pt>
                <c:pt idx="1">
                  <c:v>Labor</c:v>
                </c:pt>
                <c:pt idx="2">
                  <c:v>Greens</c:v>
                </c:pt>
              </c:strCache>
            </c:strRef>
          </c:cat>
          <c:val>
            <c:numRef>
              <c:f>Sheet1!$B$2:$B$4</c:f>
              <c:numCache>
                <c:formatCode>#,##0</c:formatCode>
                <c:ptCount val="3"/>
                <c:pt idx="0">
                  <c:v>25.559907381394382</c:v>
                </c:pt>
                <c:pt idx="1">
                  <c:v>34.127192817700312</c:v>
                </c:pt>
                <c:pt idx="2">
                  <c:v>46.012648465216721</c:v>
                </c:pt>
              </c:numCache>
            </c:numRef>
          </c:val>
          <c:extLst xmlns:c16r2="http://schemas.microsoft.com/office/drawing/2015/06/chart">
            <c:ext xmlns:c16="http://schemas.microsoft.com/office/drawing/2014/chart" uri="{C3380CC4-5D6E-409C-BE32-E72D297353CC}">
              <c16:uniqueId val="{00000002-49DB-4A2A-A193-CA159BEDA707}"/>
            </c:ext>
          </c:extLst>
        </c:ser>
        <c:dLbls>
          <c:showLegendKey val="0"/>
          <c:showVal val="0"/>
          <c:showCatName val="0"/>
          <c:showSerName val="0"/>
          <c:showPercent val="0"/>
          <c:showBubbleSize val="0"/>
        </c:dLbls>
        <c:gapWidth val="110"/>
        <c:overlap val="100"/>
        <c:axId val="483446952"/>
        <c:axId val="483444992"/>
      </c:barChart>
      <c:catAx>
        <c:axId val="483446952"/>
        <c:scaling>
          <c:orientation val="minMax"/>
        </c:scaling>
        <c:delete val="0"/>
        <c:axPos val="b"/>
        <c:numFmt formatCode="General" sourceLinked="1"/>
        <c:majorTickMark val="none"/>
        <c:minorTickMark val="none"/>
        <c:tickLblPos val="nextTo"/>
        <c:spPr>
          <a:ln>
            <a:solidFill>
              <a:srgbClr val="000000"/>
            </a:solidFill>
          </a:ln>
        </c:spPr>
        <c:txPr>
          <a:bodyPr/>
          <a:lstStyle/>
          <a:p>
            <a:pPr>
              <a:defRPr sz="2200"/>
            </a:pPr>
            <a:endParaRPr lang="en-US"/>
          </a:p>
        </c:txPr>
        <c:crossAx val="483444992"/>
        <c:crosses val="autoZero"/>
        <c:auto val="1"/>
        <c:lblAlgn val="ctr"/>
        <c:lblOffset val="100"/>
        <c:noMultiLvlLbl val="0"/>
      </c:catAx>
      <c:valAx>
        <c:axId val="483444992"/>
        <c:scaling>
          <c:orientation val="minMax"/>
          <c:max val="1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483446952"/>
        <c:crossesAt val="1"/>
        <c:crossBetween val="between"/>
        <c:majorUnit val="20"/>
      </c:valAx>
      <c:spPr>
        <a:noFill/>
        <a:ln w="254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xmlns:c16r2="http://schemas.microsoft.com/office/drawing/2015/06/char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xmlns:c16r2="http://schemas.microsoft.com/office/drawing/2015/06/char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6-56E9-4536-9410-9A28D00DB853}"/>
              </c:ext>
            </c:extLst>
          </c:dPt>
          <c:dPt>
            <c:idx val="3"/>
            <c:invertIfNegative val="0"/>
            <c:bubble3D val="0"/>
            <c:spPr>
              <a:solidFill>
                <a:schemeClr val="bg2"/>
              </a:solidFill>
              <a:ln w="3175">
                <a:solidFill>
                  <a:srgbClr val="000000"/>
                </a:solidFill>
              </a:ln>
              <a:effectLst/>
            </c:spPr>
            <c:extLst xmlns:c16r2="http://schemas.microsoft.com/office/drawing/2015/06/char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6E9-4536-9410-9A28D00DB853}"/>
                </c:ext>
                <c:ext xmlns:c15="http://schemas.microsoft.com/office/drawing/2012/chart" uri="{CE6537A1-D6FC-4f65-9D91-7224C49458BB}">
                  <c15:layout/>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6E9-4536-9410-9A28D00DB853}"/>
                </c:ext>
                <c:ext xmlns:c15="http://schemas.microsoft.com/office/drawing/2012/chart" uri="{CE6537A1-D6FC-4f65-9D91-7224C49458BB}">
                  <c15:layout/>
                </c:ext>
              </c:extLst>
            </c:dLbl>
            <c:dLbl>
              <c:idx val="3"/>
              <c:layout/>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6E9-4536-9410-9A28D00DB853}"/>
                </c:ext>
                <c:ext xmlns:c15="http://schemas.microsoft.com/office/drawing/2012/chart" uri="{CE6537A1-D6FC-4f65-9D91-7224C49458BB}">
                  <c15:layout/>
                  <c15:dlblFieldTable/>
                  <c15:showDataLabelsRange val="0"/>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xmlns:c16r2="http://schemas.microsoft.com/office/drawing/2015/06/char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70"/>
        <c:overlap val="100"/>
        <c:axId val="661500160"/>
        <c:axId val="661499768"/>
      </c:barChart>
      <c:scatterChart>
        <c:scatterStyle val="lineMarker"/>
        <c:varyColors val="0"/>
        <c:ser>
          <c:idx val="2"/>
          <c:order val="2"/>
          <c:tx>
            <c:v>Error bars</c:v>
          </c:tx>
          <c:spPr>
            <a:ln>
              <a:noFill/>
            </a:ln>
          </c:spPr>
          <c:marker>
            <c:symbol val="none"/>
          </c:marker>
          <c:dPt>
            <c:idx val="0"/>
            <c:bubble3D val="0"/>
            <c:spPr>
              <a:ln>
                <a:noFill/>
              </a:ln>
            </c:spPr>
            <c:extLst xmlns:c16r2="http://schemas.microsoft.com/office/drawing/2015/06/chart">
              <c:ext xmlns:c16="http://schemas.microsoft.com/office/drawing/2014/chart" uri="{C3380CC4-5D6E-409C-BE32-E72D297353CC}">
                <c16:uniqueId val="{0000000B-56E9-4536-9410-9A28D00DB853}"/>
              </c:ext>
            </c:extLst>
          </c:dPt>
          <c:dPt>
            <c:idx val="1"/>
            <c:bubble3D val="0"/>
            <c:extLst xmlns:c16r2="http://schemas.microsoft.com/office/drawing/2015/06/chart">
              <c:ext xmlns:c16="http://schemas.microsoft.com/office/drawing/2014/chart" uri="{C3380CC4-5D6E-409C-BE32-E72D297353CC}">
                <c16:uniqueId val="{0000000D-56E9-4536-9410-9A28D00DB853}"/>
              </c:ext>
            </c:extLst>
          </c:dPt>
          <c:dPt>
            <c:idx val="2"/>
            <c:bubble3D val="0"/>
            <c:extLst xmlns:c16r2="http://schemas.microsoft.com/office/drawing/2015/06/chart">
              <c:ext xmlns:c16="http://schemas.microsoft.com/office/drawing/2014/chart" uri="{C3380CC4-5D6E-409C-BE32-E72D297353CC}">
                <c16:uniqueId val="{0000000F-56E9-4536-9410-9A28D00DB853}"/>
              </c:ext>
            </c:extLst>
          </c:dPt>
          <c:errBars>
            <c:errDir val="x"/>
            <c:errBarType val="minus"/>
            <c:errValType val="fixedVal"/>
            <c:noEndCap val="1"/>
            <c:val val="0.42000000000000004"/>
            <c:spPr>
              <a:ln>
                <a:prstDash val="dash"/>
              </a:ln>
            </c:spPr>
          </c:errBars>
          <c:xVal>
            <c:numRef>
              <c:f>Sheet1!$D$2:$D$4</c:f>
              <c:numCache>
                <c:formatCode>0.00</c:formatCode>
                <c:ptCount val="3"/>
                <c:pt idx="0">
                  <c:v>1.71</c:v>
                </c:pt>
                <c:pt idx="1">
                  <c:v>2.71</c:v>
                </c:pt>
                <c:pt idx="2">
                  <c:v>3.71</c:v>
                </c:pt>
              </c:numCache>
            </c:numRef>
          </c:xVal>
          <c:yVal>
            <c:numRef>
              <c:f>Sheet1!$E$2:$E$4</c:f>
              <c:numCache>
                <c:formatCode>0.00</c:formatCode>
                <c:ptCount val="3"/>
                <c:pt idx="0">
                  <c:v>8.8570235635675392</c:v>
                </c:pt>
                <c:pt idx="1">
                  <c:v>15.252280327531519</c:v>
                </c:pt>
                <c:pt idx="2">
                  <c:v>24.395649319664159</c:v>
                </c:pt>
              </c:numCache>
            </c:numRef>
          </c:yVal>
          <c:smooth val="0"/>
          <c:extLst xmlns:c16r2="http://schemas.microsoft.com/office/drawing/2015/06/char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661500160"/>
        <c:axId val="661499768"/>
      </c:scatterChart>
      <c:catAx>
        <c:axId val="661500160"/>
        <c:scaling>
          <c:orientation val="minMax"/>
        </c:scaling>
        <c:delete val="0"/>
        <c:axPos val="b"/>
        <c:numFmt formatCode="General" sourceLinked="0"/>
        <c:majorTickMark val="out"/>
        <c:minorTickMark val="none"/>
        <c:tickLblPos val="nextTo"/>
        <c:spPr>
          <a:ln>
            <a:solidFill>
              <a:schemeClr val="tx1"/>
            </a:solidFill>
          </a:ln>
        </c:spPr>
        <c:crossAx val="661499768"/>
        <c:crosses val="autoZero"/>
        <c:auto val="1"/>
        <c:lblAlgn val="ctr"/>
        <c:lblOffset val="100"/>
        <c:noMultiLvlLbl val="0"/>
      </c:catAx>
      <c:valAx>
        <c:axId val="661499768"/>
        <c:scaling>
          <c:orientation val="minMax"/>
          <c:max val="25"/>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661500160"/>
        <c:crosses val="autoZero"/>
        <c:crossBetween val="between"/>
        <c:majorUnit val="5"/>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0.10207</cdr:x>
      <cdr:y>0.38602</cdr:y>
    </cdr:from>
    <cdr:to>
      <cdr:x>0.23501</cdr:x>
      <cdr:y>0.48726</cdr:y>
    </cdr:to>
    <cdr:sp macro="" textlink="">
      <cdr:nvSpPr>
        <cdr:cNvPr id="2" name="TextBox 1"/>
        <cdr:cNvSpPr txBox="1"/>
      </cdr:nvSpPr>
      <cdr:spPr>
        <a:xfrm xmlns:a="http://schemas.openxmlformats.org/drawingml/2006/main">
          <a:off x="1014144" y="2582012"/>
          <a:ext cx="1320874" cy="677108"/>
        </a:xfrm>
        <a:prstGeom xmlns:a="http://schemas.openxmlformats.org/drawingml/2006/main" prst="rect">
          <a:avLst/>
        </a:prstGeom>
        <a:noFill xmlns:a="http://schemas.openxmlformats.org/drawingml/2006/main"/>
      </cdr:spPr>
      <cdr:txBody>
        <a:bodyPr xmlns:a="http://schemas.openxmlformats.org/drawingml/2006/main" vertOverflow="clip" wrap="none" lIns="0" tIns="0" rIns="0" bIns="0" rtlCol="0">
          <a:spAutoFit/>
        </a:bodyPr>
        <a:lstStyle xmlns:a="http://schemas.openxmlformats.org/drawingml/2006/main"/>
        <a:p xmlns:a="http://schemas.openxmlformats.org/drawingml/2006/main">
          <a:pPr algn="r"/>
          <a:r>
            <a:rPr lang="en-AU" sz="2200" b="1" dirty="0">
              <a:solidFill>
                <a:schemeClr val="accent3"/>
              </a:solidFill>
            </a:rPr>
            <a:t>Less than</a:t>
          </a:r>
        </a:p>
        <a:p xmlns:a="http://schemas.openxmlformats.org/drawingml/2006/main">
          <a:pPr algn="r"/>
          <a:r>
            <a:rPr lang="en-AU" sz="2200" b="1" dirty="0">
              <a:solidFill>
                <a:schemeClr val="accent3"/>
              </a:solidFill>
            </a:rPr>
            <a:t>$300m</a:t>
          </a:r>
        </a:p>
      </cdr:txBody>
    </cdr:sp>
  </cdr:relSizeAnchor>
  <cdr:relSizeAnchor xmlns:cdr="http://schemas.openxmlformats.org/drawingml/2006/chartDrawing">
    <cdr:from>
      <cdr:x>0.21918</cdr:x>
      <cdr:y>0.13928</cdr:y>
    </cdr:from>
    <cdr:to>
      <cdr:x>0.33921</cdr:x>
      <cdr:y>0.24051</cdr:y>
    </cdr:to>
    <cdr:sp macro="" textlink="">
      <cdr:nvSpPr>
        <cdr:cNvPr id="3" name="TextBox 1"/>
        <cdr:cNvSpPr txBox="1"/>
      </cdr:nvSpPr>
      <cdr:spPr>
        <a:xfrm xmlns:a="http://schemas.openxmlformats.org/drawingml/2006/main">
          <a:off x="2177728" y="931581"/>
          <a:ext cx="1192634" cy="677108"/>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AU" sz="2200" b="1" dirty="0">
              <a:solidFill>
                <a:schemeClr val="accent2"/>
              </a:solidFill>
            </a:rPr>
            <a:t>$300m</a:t>
          </a:r>
          <a:br>
            <a:rPr lang="en-AU" sz="2200" b="1" dirty="0">
              <a:solidFill>
                <a:schemeClr val="accent2"/>
              </a:solidFill>
            </a:rPr>
          </a:br>
          <a:r>
            <a:rPr lang="en-AU" sz="2200" b="1" dirty="0">
              <a:solidFill>
                <a:schemeClr val="accent2"/>
              </a:solidFill>
            </a:rPr>
            <a:t> – $600m</a:t>
          </a:r>
        </a:p>
      </cdr:txBody>
    </cdr:sp>
  </cdr:relSizeAnchor>
  <cdr:relSizeAnchor xmlns:cdr="http://schemas.openxmlformats.org/drawingml/2006/chartDrawing">
    <cdr:from>
      <cdr:x>0.3441</cdr:x>
      <cdr:y>0.02872</cdr:y>
    </cdr:from>
    <cdr:to>
      <cdr:x>0.51318</cdr:x>
      <cdr:y>0.12995</cdr:y>
    </cdr:to>
    <cdr:sp macro="" textlink="">
      <cdr:nvSpPr>
        <cdr:cNvPr id="4" name="TextBox 1"/>
        <cdr:cNvSpPr txBox="1"/>
      </cdr:nvSpPr>
      <cdr:spPr>
        <a:xfrm xmlns:a="http://schemas.openxmlformats.org/drawingml/2006/main">
          <a:off x="3418998" y="192080"/>
          <a:ext cx="1679947" cy="677108"/>
        </a:xfrm>
        <a:prstGeom xmlns:a="http://schemas.openxmlformats.org/drawingml/2006/main" prst="rect">
          <a:avLst/>
        </a:prstGeom>
        <a:noFill xmlns:a="http://schemas.openxmlformats.org/drawingml/2006/main"/>
      </cdr:spPr>
      <cdr:txBody>
        <a:bodyPr xmlns:a="http://schemas.openxmlformats.org/drawingml/2006/main" wrap="non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AU" sz="2200" b="1" dirty="0">
              <a:solidFill>
                <a:schemeClr val="tx2"/>
              </a:solidFill>
            </a:rPr>
            <a:t>Greater than</a:t>
          </a:r>
        </a:p>
        <a:p xmlns:a="http://schemas.openxmlformats.org/drawingml/2006/main">
          <a:pPr algn="l"/>
          <a:r>
            <a:rPr lang="en-AU" sz="2200" b="1" dirty="0">
              <a:solidFill>
                <a:schemeClr val="tx2"/>
              </a:solidFill>
            </a:rPr>
            <a:t>$600m</a:t>
          </a:r>
        </a:p>
      </cdr:txBody>
    </cdr:sp>
  </cdr:relSizeAnchor>
</c:userShapes>
</file>

<file path=ppt/drawings/drawing2.xml><?xml version="1.0" encoding="utf-8"?>
<c:userShapes xmlns:c="http://schemas.openxmlformats.org/drawingml/2006/chart">
  <cdr:relSizeAnchor xmlns:cdr="http://schemas.openxmlformats.org/drawingml/2006/chartDrawing">
    <cdr:from>
      <cdr:x>0.17987</cdr:x>
      <cdr:y>0.6569</cdr:y>
    </cdr:from>
    <cdr:to>
      <cdr:x>0.41644</cdr:x>
      <cdr:y>0.75564</cdr:y>
    </cdr:to>
    <cdr:sp macro="" textlink="">
      <cdr:nvSpPr>
        <cdr:cNvPr id="2" name="TextBox 1"/>
        <cdr:cNvSpPr txBox="1"/>
      </cdr:nvSpPr>
      <cdr:spPr>
        <a:xfrm xmlns:a="http://schemas.openxmlformats.org/drawingml/2006/main">
          <a:off x="1751960" y="4505048"/>
          <a:ext cx="2304179" cy="677108"/>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spAutoFit/>
        </a:bodyPr>
        <a:lstStyle xmlns:a="http://schemas.openxmlformats.org/drawingml/2006/main"/>
        <a:p xmlns:a="http://schemas.openxmlformats.org/drawingml/2006/main">
          <a:pPr algn="ctr"/>
          <a:r>
            <a:rPr lang="en-AU" sz="2200" b="0" dirty="0" smtClean="0">
              <a:solidFill>
                <a:schemeClr val="tx1"/>
              </a:solidFill>
            </a:rPr>
            <a:t>Project</a:t>
          </a:r>
        </a:p>
        <a:p xmlns:a="http://schemas.openxmlformats.org/drawingml/2006/main">
          <a:pPr algn="ctr"/>
          <a:r>
            <a:rPr lang="en-AU" sz="2200" b="0" dirty="0" smtClean="0">
              <a:solidFill>
                <a:schemeClr val="tx1"/>
              </a:solidFill>
            </a:rPr>
            <a:t>budget</a:t>
          </a:r>
          <a:endParaRPr lang="en-AU" sz="2200" b="0" dirty="0">
            <a:solidFill>
              <a:schemeClr val="tx1"/>
            </a:solidFill>
          </a:endParaRPr>
        </a:p>
      </cdr:txBody>
    </cdr:sp>
  </cdr:relSizeAnchor>
  <cdr:relSizeAnchor xmlns:cdr="http://schemas.openxmlformats.org/drawingml/2006/chartDrawing">
    <cdr:from>
      <cdr:x>0.63691</cdr:x>
      <cdr:y>0.65299</cdr:y>
    </cdr:from>
    <cdr:to>
      <cdr:x>0.87349</cdr:x>
      <cdr:y>0.75172</cdr:y>
    </cdr:to>
    <cdr:sp macro="" textlink="">
      <cdr:nvSpPr>
        <cdr:cNvPr id="9" name="TextBox 1"/>
        <cdr:cNvSpPr txBox="1"/>
      </cdr:nvSpPr>
      <cdr:spPr>
        <a:xfrm xmlns:a="http://schemas.openxmlformats.org/drawingml/2006/main">
          <a:off x="6203480" y="4478195"/>
          <a:ext cx="2304276" cy="67710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b="0" dirty="0" smtClean="0">
              <a:solidFill>
                <a:schemeClr val="tx1"/>
              </a:solidFill>
            </a:rPr>
            <a:t>Project</a:t>
          </a:r>
        </a:p>
        <a:p xmlns:a="http://schemas.openxmlformats.org/drawingml/2006/main">
          <a:pPr algn="ctr"/>
          <a:r>
            <a:rPr lang="en-AU" sz="2200" b="0" dirty="0" smtClean="0">
              <a:solidFill>
                <a:schemeClr val="tx1"/>
              </a:solidFill>
            </a:rPr>
            <a:t>budget</a:t>
          </a:r>
          <a:endParaRPr lang="en-AU" sz="2200" b="0"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10/22/2016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a:t>
            </a:fld>
            <a:endParaRPr lang="en-US"/>
          </a:p>
        </p:txBody>
      </p:sp>
    </p:spTree>
    <p:extLst>
      <p:ext uri="{BB962C8B-B14F-4D97-AF65-F5344CB8AC3E}">
        <p14:creationId xmlns:p14="http://schemas.microsoft.com/office/powerpoint/2010/main" val="817207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Few projects are cancelled once announced </a:t>
            </a:r>
            <a:br>
              <a:rPr lang="en-AU" sz="1200" b="1" kern="1200" baseline="0" dirty="0">
                <a:solidFill>
                  <a:schemeClr val="tx1"/>
                </a:solidFill>
                <a:effectLst/>
                <a:latin typeface="Arial" charset="0"/>
                <a:ea typeface="ＭＳ Ｐゴシック" pitchFamily="34" charset="-128"/>
                <a:cs typeface="+mn-cs"/>
              </a:rPr>
            </a:br>
            <a:r>
              <a:rPr lang="en-AU" sz="1200" b="0" kern="1200" baseline="0" dirty="0">
                <a:solidFill>
                  <a:schemeClr val="tx1"/>
                </a:solidFill>
                <a:effectLst/>
                <a:latin typeface="Arial" charset="0"/>
                <a:ea typeface="ＭＳ Ｐゴシック" pitchFamily="34" charset="-128"/>
                <a:cs typeface="+mn-cs"/>
              </a:rPr>
              <a:t>Subtitle: </a:t>
            </a:r>
            <a:r>
              <a:rPr lang="en-AU" sz="1200" kern="1200" baseline="0" dirty="0">
                <a:solidFill>
                  <a:schemeClr val="tx1"/>
                </a:solidFill>
                <a:effectLst/>
                <a:latin typeface="Arial" charset="0"/>
                <a:ea typeface="ＭＳ Ｐゴシック" pitchFamily="34" charset="-128"/>
                <a:cs typeface="+mn-cs"/>
              </a:rPr>
              <a:t>Percentage of projects cancelled at each project stage</a:t>
            </a:r>
          </a:p>
          <a:p>
            <a:endParaRPr lang="en-AU" sz="1200" b="1"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planned or completed between 2001 and 2015. </a:t>
            </a:r>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Sources: </a:t>
            </a:r>
            <a:r>
              <a:rPr lang="en-US" sz="1200" dirty="0"/>
              <a:t>Deloitte Investment Monitor dataset; </a:t>
            </a:r>
            <a:r>
              <a:rPr lang="en-AU" sz="1200" dirty="0"/>
              <a:t>Grattan analysis.</a:t>
            </a:r>
            <a:endParaRPr lang="en-US" sz="1200" dirty="0"/>
          </a:p>
          <a:p>
            <a:endParaRPr lang="en-AU" sz="1200" b="0"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Results\Survival analysis</a:t>
            </a:r>
            <a:endParaRPr lang="en-AU" sz="1200" b="0" kern="1200" baseline="0" dirty="0">
              <a:solidFill>
                <a:schemeClr val="tx1"/>
              </a:solidFill>
              <a:effectLst/>
              <a:latin typeface="Arial" charset="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11</a:t>
            </a:fld>
            <a:endParaRPr lang="en-US"/>
          </a:p>
        </p:txBody>
      </p:sp>
    </p:spTree>
    <p:extLst>
      <p:ext uri="{BB962C8B-B14F-4D97-AF65-F5344CB8AC3E}">
        <p14:creationId xmlns:p14="http://schemas.microsoft.com/office/powerpoint/2010/main" val="122219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p>
          <a:p>
            <a:endParaRPr lang="en-AU" dirty="0"/>
          </a:p>
          <a:p>
            <a:r>
              <a:rPr lang="en-AU" dirty="0"/>
              <a:t>Title:</a:t>
            </a:r>
            <a:r>
              <a:rPr lang="en-AU" baseline="0" dirty="0"/>
              <a:t> </a:t>
            </a:r>
            <a:r>
              <a:rPr lang="en-AU" sz="1200" b="0" i="0" kern="1200" baseline="0" dirty="0">
                <a:solidFill>
                  <a:schemeClr val="tx1"/>
                </a:solidFill>
                <a:effectLst/>
                <a:latin typeface="Arial" charset="0"/>
                <a:ea typeface="ＭＳ Ｐゴシック" pitchFamily="34" charset="-128"/>
                <a:cs typeface="+mn-cs"/>
              </a:rPr>
              <a:t>Experts systematically underestimate the likelihood of cost overruns</a:t>
            </a:r>
          </a:p>
          <a:p>
            <a:r>
              <a:rPr lang="en-AU" sz="1200" b="0" i="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Assumed and observed probability distributions of cost overruns, per cent</a:t>
            </a:r>
          </a:p>
          <a:p>
            <a:endParaRPr lang="en-AU" sz="1200" b="0" i="1" kern="1200" baseline="0" dirty="0">
              <a:solidFill>
                <a:schemeClr val="tx1"/>
              </a:solidFill>
              <a:effectLst/>
              <a:latin typeface="Arial" charset="0"/>
              <a:ea typeface="ＭＳ Ｐゴシック" pitchFamily="34" charset="-128"/>
              <a:cs typeface="+mn-cs"/>
            </a:endParaRPr>
          </a:p>
          <a:p>
            <a:r>
              <a:rPr lang="en-AU" sz="1200" b="0" i="1" kern="1200" baseline="0" dirty="0">
                <a:solidFill>
                  <a:schemeClr val="tx1"/>
                </a:solidFill>
                <a:effectLst/>
                <a:latin typeface="Arial" charset="0"/>
                <a:ea typeface="ＭＳ Ｐゴシック" pitchFamily="34" charset="-128"/>
                <a:cs typeface="+mn-cs"/>
              </a:rPr>
              <a:t>Notes: The assumed prevalence of cost overruns is inferred from the common representation of cost risk as symmetrically distributed in cost estimation guidance, and the assumption that budget costs are P75 – P90 costs, which implies that no more than 25% of projects being expected to experience cost overruns. </a:t>
            </a:r>
          </a:p>
          <a:p>
            <a:r>
              <a:rPr lang="en-AU" sz="1200" b="0" i="1" kern="1200" baseline="0" dirty="0">
                <a:solidFill>
                  <a:schemeClr val="tx1"/>
                </a:solidFill>
                <a:effectLst/>
                <a:latin typeface="Arial" charset="0"/>
                <a:ea typeface="ＭＳ Ｐゴシック" pitchFamily="34" charset="-128"/>
                <a:cs typeface="+mn-cs"/>
              </a:rPr>
              <a:t>Sources: Australian risk management guidelines referenced in appendix XX, and Deloitte Investment Monitor, Grattan analysis</a:t>
            </a:r>
          </a:p>
          <a:p>
            <a:endParaRPr lang="en-AU" sz="1200" b="0" i="1" kern="1200" baseline="0" dirty="0">
              <a:solidFill>
                <a:schemeClr val="tx1"/>
              </a:solidFill>
              <a:effectLst/>
              <a:latin typeface="Arial" charset="0"/>
              <a:ea typeface="ＭＳ Ｐゴシック" pitchFamily="34" charset="-128"/>
              <a:cs typeface="+mn-cs"/>
            </a:endParaRPr>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5259">
              <a:defRPr/>
            </a:pPr>
            <a:endParaRPr lang="en-US" dirty="0">
              <a:latin typeface="Arial"/>
              <a:cs typeface="Arial"/>
            </a:endParaRPr>
          </a:p>
          <a:p>
            <a:endParaRPr lang="en-AU" sz="1200" b="0" i="1" kern="1200" baseline="0" dirty="0">
              <a:solidFill>
                <a:schemeClr val="tx1"/>
              </a:solidFill>
              <a:effectLst/>
              <a:latin typeface="Arial" charset="0"/>
              <a:ea typeface="ＭＳ Ｐゴシック" pitchFamily="34" charset="-128"/>
              <a:cs typeface="+mn-cs"/>
            </a:endParaRPr>
          </a:p>
          <a:p>
            <a:endParaRPr lang="en-AU" sz="1200" b="0" i="1" kern="1200" baseline="0" dirty="0">
              <a:solidFill>
                <a:schemeClr val="tx1"/>
              </a:solidFill>
              <a:effectLst/>
              <a:latin typeface="Arial" charset="0"/>
              <a:ea typeface="ＭＳ Ｐゴシック" pitchFamily="34" charset="-128"/>
              <a:cs typeface="+mn-cs"/>
            </a:endParaRPr>
          </a:p>
          <a:p>
            <a:endParaRPr lang="en-AU" b="0" i="0"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12</a:t>
            </a:fld>
            <a:endParaRPr lang="en-US"/>
          </a:p>
        </p:txBody>
      </p:sp>
    </p:spTree>
    <p:extLst>
      <p:ext uri="{BB962C8B-B14F-4D97-AF65-F5344CB8AC3E}">
        <p14:creationId xmlns:p14="http://schemas.microsoft.com/office/powerpoint/2010/main" val="23475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Cost overruns are more common and larger on average among big projects </a:t>
            </a:r>
          </a:p>
          <a:p>
            <a:r>
              <a:rPr lang="en-AU" sz="1200" b="0" kern="1200" baseline="0" dirty="0">
                <a:solidFill>
                  <a:schemeClr val="tx1"/>
                </a:solidFill>
                <a:effectLst/>
                <a:latin typeface="Arial" charset="0"/>
                <a:ea typeface="ＭＳ Ｐゴシック" pitchFamily="34" charset="-128"/>
                <a:cs typeface="+mn-cs"/>
              </a:rPr>
              <a:t>Subtitle: </a:t>
            </a:r>
            <a:r>
              <a:rPr lang="en-AU" sz="1200" kern="1200" baseline="0" dirty="0">
                <a:solidFill>
                  <a:schemeClr val="tx1"/>
                </a:solidFill>
                <a:effectLst/>
                <a:latin typeface="Arial" charset="0"/>
                <a:ea typeface="ＭＳ Ｐゴシック" pitchFamily="34" charset="-128"/>
                <a:cs typeface="+mn-cs"/>
              </a:rPr>
              <a:t>Prevalence and average magnitude of cost overruns as a percentage of initial project costs by project size, per cent</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 Project size is defined by project value at the commencement of construction. </a:t>
            </a:r>
          </a:p>
          <a:p>
            <a:r>
              <a:rPr lang="en-AU" sz="1200" i="0" kern="1200" baseline="0" dirty="0">
                <a:solidFill>
                  <a:schemeClr val="tx1"/>
                </a:solidFill>
                <a:effectLst/>
                <a:latin typeface="Arial" charset="0"/>
                <a:ea typeface="ＭＳ Ｐゴシック" pitchFamily="34" charset="-128"/>
                <a:cs typeface="+mn-cs"/>
              </a:rPr>
              <a:t>Source:</a:t>
            </a:r>
            <a:r>
              <a:rPr lang="en-AU" sz="1200" i="1" kern="1200" baseline="0" dirty="0">
                <a:solidFill>
                  <a:schemeClr val="tx1"/>
                </a:solidFill>
                <a:effectLst/>
                <a:latin typeface="Arial" charset="0"/>
                <a:ea typeface="ＭＳ Ｐゴシック" pitchFamily="34" charset="-128"/>
                <a:cs typeface="+mn-cs"/>
              </a:rPr>
              <a:t> Deloitte Investment Monitor; Grattan analysis</a:t>
            </a:r>
          </a:p>
          <a:p>
            <a:endParaRPr lang="en-AU" sz="1200" i="1"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Results\Overall cost overruns</a:t>
            </a:r>
          </a:p>
          <a:p>
            <a:endParaRPr lang="en-AU" sz="1200" kern="1200" baseline="0" dirty="0">
              <a:solidFill>
                <a:schemeClr val="tx1"/>
              </a:solidFill>
              <a:effectLst/>
              <a:latin typeface="Arial" charset="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13</a:t>
            </a:fld>
            <a:endParaRPr lang="en-US"/>
          </a:p>
        </p:txBody>
      </p:sp>
    </p:spTree>
    <p:extLst>
      <p:ext uri="{BB962C8B-B14F-4D97-AF65-F5344CB8AC3E}">
        <p14:creationId xmlns:p14="http://schemas.microsoft.com/office/powerpoint/2010/main" val="389514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Both road and rail</a:t>
            </a:r>
            <a:r>
              <a:rPr lang="en-AU" baseline="0" dirty="0">
                <a:latin typeface="Arial"/>
                <a:cs typeface="Arial"/>
              </a:rPr>
              <a:t> projects suffer from cost overruns, but at different stages</a:t>
            </a:r>
          </a:p>
          <a:p>
            <a:pPr defTabSz="915259">
              <a:defRPr/>
            </a:pPr>
            <a:r>
              <a:rPr lang="en-AU" sz="1200" kern="1200" baseline="0" dirty="0">
                <a:solidFill>
                  <a:schemeClr val="tx1"/>
                </a:solidFill>
                <a:effectLst/>
                <a:latin typeface="Arial" charset="0"/>
                <a:ea typeface="ＭＳ Ｐゴシック" pitchFamily="34" charset="-128"/>
                <a:cs typeface="+mn-cs"/>
              </a:rPr>
              <a:t>Subtitle: Average magnitude of cost overruns on Australian transport infrastructure projects completed between 2000 – 2015 by project mode</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14</a:t>
            </a:fld>
            <a:endParaRPr lang="en-US"/>
          </a:p>
        </p:txBody>
      </p:sp>
    </p:spTree>
    <p:extLst>
      <p:ext uri="{BB962C8B-B14F-4D97-AF65-F5344CB8AC3E}">
        <p14:creationId xmlns:p14="http://schemas.microsoft.com/office/powerpoint/2010/main" val="28762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kern="1200" baseline="0" dirty="0">
                <a:solidFill>
                  <a:schemeClr val="tx1"/>
                </a:solidFill>
                <a:effectLst/>
                <a:latin typeface="Arial" charset="0"/>
                <a:ea typeface="ＭＳ Ｐゴシック" pitchFamily="34" charset="-128"/>
                <a:cs typeface="+mn-cs"/>
              </a:rPr>
              <a:t>Australia’s various guidelines on risk measurement do not recommend any approach consistently.</a:t>
            </a:r>
          </a:p>
          <a:p>
            <a:pPr defTabSz="915259">
              <a:defRPr/>
            </a:pPr>
            <a:r>
              <a:rPr lang="en-AU" sz="1200" kern="1200" baseline="0" dirty="0">
                <a:solidFill>
                  <a:schemeClr val="tx1"/>
                </a:solidFill>
                <a:effectLst/>
                <a:latin typeface="Arial" charset="0"/>
                <a:ea typeface="ＭＳ Ｐゴシック" pitchFamily="34" charset="-128"/>
                <a:cs typeface="+mn-cs"/>
              </a:rPr>
              <a:t>Subtitle: Proportion of guidelines on quantitative risk assessment on transport infrastructure projects that recommend the use of each key risk assessment tool, per cent</a:t>
            </a:r>
            <a:endParaRPr lang="en-US" dirty="0">
              <a:latin typeface="Arial"/>
              <a:cs typeface="Arial"/>
            </a:endParaRPr>
          </a:p>
          <a:p>
            <a:endParaRPr lang="en-AU" sz="1200" i="1" kern="1200" baseline="0" dirty="0">
              <a:solidFill>
                <a:schemeClr val="tx1"/>
              </a:solidFill>
              <a:effectLst/>
              <a:latin typeface="Arial" charset="0"/>
              <a:ea typeface="ＭＳ Ｐゴシック" pitchFamily="34" charset="-128"/>
              <a:cs typeface="+mn-cs"/>
            </a:endParaRPr>
          </a:p>
          <a:p>
            <a:r>
              <a:rPr lang="en-AU" sz="1200" b="0" i="1" kern="1200" baseline="0" dirty="0">
                <a:solidFill>
                  <a:schemeClr val="tx1"/>
                </a:solidFill>
                <a:effectLst/>
                <a:latin typeface="Arial" charset="0"/>
                <a:ea typeface="ＭＳ Ｐゴシック" pitchFamily="34" charset="-128"/>
                <a:cs typeface="+mn-cs"/>
              </a:rPr>
              <a:t>Sources: Australian risk management guidelines referenced in appendix XX, and Deloitte Investment Monitor, Grattan analysis</a:t>
            </a:r>
          </a:p>
          <a:p>
            <a:pPr defTabSz="915259">
              <a:defRPr/>
            </a:pPr>
            <a:endParaRPr lang="en-AU" dirty="0"/>
          </a:p>
          <a:p>
            <a:pPr defTabSz="915259">
              <a:defRPr/>
            </a:pPr>
            <a:r>
              <a:rPr lang="en-AU" dirty="0"/>
              <a:t>Analysis</a:t>
            </a:r>
            <a:r>
              <a:rPr lang="en-AU" baseline="0" dirty="0"/>
              <a:t> in C:\Users\ldanks\Dropbox (Grattan Institute)\Transport Program\Project - Project-level Study\Analysis\Spreadsheets\Project appraisal process analysis\Project appraisal process</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15</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16</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Small contingencies can achieve a lot when they are managed at the portfolio level</a:t>
            </a:r>
          </a:p>
          <a:p>
            <a:pPr defTabSz="915259">
              <a:defRPr/>
            </a:pPr>
            <a:r>
              <a:rPr lang="en-AU" sz="1200" kern="1200" baseline="0" dirty="0">
                <a:solidFill>
                  <a:schemeClr val="tx1"/>
                </a:solidFill>
                <a:effectLst/>
                <a:latin typeface="Arial" charset="0"/>
                <a:ea typeface="ＭＳ Ｐゴシック" pitchFamily="34" charset="-128"/>
                <a:cs typeface="+mn-cs"/>
              </a:rPr>
              <a:t>Subtitle: Value of the contingencies required to cover the costs of 90% of the cost overruns that occur after a formal budget commitment, under different contingency management schemes</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2000 and 2015  </a:t>
            </a:r>
          </a:p>
          <a:p>
            <a:r>
              <a:rPr lang="en-AU" sz="1200" i="1" kern="1200" baseline="0" dirty="0">
                <a:solidFill>
                  <a:schemeClr val="tx1"/>
                </a:solidFill>
                <a:effectLst/>
                <a:latin typeface="Arial" charset="0"/>
                <a:ea typeface="ＭＳ Ｐゴシック" pitchFamily="34" charset="-128"/>
                <a:cs typeface="+mn-cs"/>
              </a:rPr>
              <a:t>Sources: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Study\Analysis\Spreadsheets\Results\Summary statistics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17</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 Large cost overruns are uncommon, but expensive</a:t>
            </a:r>
            <a:br>
              <a:rPr lang="en-AU" sz="1200" b="1" kern="1200" baseline="0" dirty="0">
                <a:solidFill>
                  <a:schemeClr val="tx1"/>
                </a:solidFill>
                <a:effectLst/>
                <a:latin typeface="Arial" charset="0"/>
                <a:ea typeface="ＭＳ Ｐゴシック" pitchFamily="34" charset="-128"/>
                <a:cs typeface="+mn-cs"/>
              </a:rPr>
            </a:br>
            <a:r>
              <a:rPr lang="en-AU" sz="1200" kern="1200" baseline="0" dirty="0">
                <a:solidFill>
                  <a:schemeClr val="tx1"/>
                </a:solidFill>
                <a:effectLst/>
                <a:latin typeface="Arial" charset="0"/>
                <a:ea typeface="ＭＳ Ｐゴシック" pitchFamily="34" charset="-128"/>
                <a:cs typeface="+mn-cs"/>
              </a:rPr>
              <a:t>Subtitle:  per cent</a:t>
            </a:r>
          </a:p>
          <a:p>
            <a:endParaRPr lang="en-AU" sz="1200" i="0"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Notes:</a:t>
            </a:r>
            <a:r>
              <a:rPr lang="en-AU" sz="1200" kern="1200" baseline="0" dirty="0">
                <a:solidFill>
                  <a:schemeClr val="tx1"/>
                </a:solidFill>
                <a:effectLst/>
                <a:latin typeface="Arial" charset="0"/>
                <a:ea typeface="ＭＳ Ｐゴシック" pitchFamily="34" charset="-128"/>
                <a:cs typeface="+mn-cs"/>
              </a:rPr>
              <a:t>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a:t>
            </a:r>
            <a:br>
              <a:rPr lang="en-AU" sz="1200" i="1" kern="1200" baseline="0" dirty="0">
                <a:solidFill>
                  <a:schemeClr val="tx1"/>
                </a:solidFill>
                <a:effectLst/>
                <a:latin typeface="Arial" charset="0"/>
                <a:ea typeface="ＭＳ Ｐゴシック" pitchFamily="34" charset="-128"/>
                <a:cs typeface="+mn-cs"/>
              </a:rPr>
            </a:br>
            <a:r>
              <a:rPr lang="en-AU" sz="1200" i="1" kern="1200" baseline="0" dirty="0">
                <a:solidFill>
                  <a:schemeClr val="tx1"/>
                </a:solidFill>
                <a:effectLst/>
                <a:latin typeface="Arial" charset="0"/>
                <a:ea typeface="ＭＳ Ｐゴシック" pitchFamily="34" charset="-128"/>
                <a:cs typeface="+mn-cs"/>
              </a:rPr>
              <a:t>Source: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2</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This</a:t>
            </a:r>
            <a:r>
              <a:rPr lang="en-AU" baseline="0" dirty="0">
                <a:latin typeface="Arial"/>
                <a:cs typeface="Arial"/>
              </a:rPr>
              <a:t> report analyses upwards of nine times more Australian projects than previous studies</a:t>
            </a:r>
            <a:endParaRPr lang="en-AU" dirty="0">
              <a:latin typeface="Arial"/>
              <a:cs typeface="Arial"/>
            </a:endParaRPr>
          </a:p>
          <a:p>
            <a:pPr defTabSz="915259">
              <a:defRPr/>
            </a:pPr>
            <a:endParaRPr lang="en-AU" dirty="0">
              <a:latin typeface="Arial"/>
              <a:cs typeface="Arial"/>
            </a:endParaRPr>
          </a:p>
          <a:p>
            <a:pPr defTabSz="915259">
              <a:defRPr/>
            </a:pPr>
            <a:r>
              <a:rPr lang="en-AU" sz="1200" kern="1200" baseline="0" dirty="0">
                <a:solidFill>
                  <a:schemeClr val="tx1"/>
                </a:solidFill>
                <a:effectLst/>
                <a:latin typeface="Arial" charset="0"/>
                <a:ea typeface="ＭＳ Ｐゴシック" pitchFamily="34" charset="-128"/>
                <a:cs typeface="+mn-cs"/>
              </a:rPr>
              <a:t>Subtitle: Sample sizes of previous studies into cost overruns on Australian transport infrastructure projects. </a:t>
            </a:r>
          </a:p>
          <a:p>
            <a:r>
              <a:rPr lang="en-AU" sz="1200" i="1" kern="1200" baseline="0" dirty="0">
                <a:solidFill>
                  <a:schemeClr val="tx1"/>
                </a:solidFill>
                <a:effectLst/>
                <a:latin typeface="Arial" charset="0"/>
                <a:ea typeface="ＭＳ Ｐゴシック" pitchFamily="34" charset="-128"/>
                <a:cs typeface="+mn-cs"/>
              </a:rPr>
              <a:t>Sources: Cited studies and Deloitte Investment Monitor, Grattan analysis.</a:t>
            </a:r>
            <a:endParaRPr lang="en-AU" baseline="0" dirty="0"/>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3</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5259"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US" dirty="0">
              <a:latin typeface="Arial"/>
              <a:cs typeface="Arial"/>
            </a:endParaRPr>
          </a:p>
          <a:p>
            <a:pPr defTabSz="915259">
              <a:defRPr/>
            </a:pPr>
            <a:r>
              <a:rPr lang="en-US" dirty="0">
                <a:latin typeface="Arial"/>
                <a:cs typeface="Arial"/>
              </a:rPr>
              <a:t>Title: Project stages</a:t>
            </a:r>
          </a:p>
        </p:txBody>
      </p:sp>
      <p:sp>
        <p:nvSpPr>
          <p:cNvPr id="4" name="Slide Number Placeholder 3"/>
          <p:cNvSpPr>
            <a:spLocks noGrp="1"/>
          </p:cNvSpPr>
          <p:nvPr>
            <p:ph type="sldNum" sz="quarter" idx="10"/>
          </p:nvPr>
        </p:nvSpPr>
        <p:spPr/>
        <p:txBody>
          <a:bodyPr/>
          <a:lstStyle/>
          <a:p>
            <a:fld id="{EE67FFEB-41A8-4E33-A442-87C345D03039}" type="slidenum">
              <a:rPr lang="en-US" smtClean="0"/>
              <a:pPr/>
              <a:t>4</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Cost overruns are likely to be higher than reported</a:t>
            </a:r>
          </a:p>
          <a:p>
            <a:pPr defTabSz="915259">
              <a:defRPr/>
            </a:pPr>
            <a:r>
              <a:rPr lang="en-AU" sz="1200" kern="1200" baseline="0" dirty="0">
                <a:solidFill>
                  <a:schemeClr val="tx1"/>
                </a:solidFill>
                <a:effectLst/>
                <a:latin typeface="Arial" charset="0"/>
                <a:ea typeface="ＭＳ Ｐゴシック" pitchFamily="34" charset="-128"/>
                <a:cs typeface="+mn-cs"/>
              </a:rPr>
              <a:t>Subtitle: Average cost overrun rates as a proportion of initial costs, by project stage.</a:t>
            </a:r>
          </a:p>
          <a:p>
            <a:pPr defTabSz="915259">
              <a:defRPr/>
            </a:pPr>
            <a:endParaRPr lang="en-AU" sz="1200" i="1" kern="1200" baseline="0" dirty="0">
              <a:solidFill>
                <a:schemeClr val="tx1"/>
              </a:solidFill>
              <a:effectLst/>
              <a:latin typeface="Arial" charset="0"/>
              <a:ea typeface="ＭＳ Ｐゴシック" pitchFamily="34" charset="-128"/>
              <a:cs typeface="+mn-cs"/>
            </a:endParaRPr>
          </a:p>
          <a:p>
            <a:pPr defTabSz="915259">
              <a:defRPr/>
            </a:pPr>
            <a:r>
              <a:rPr lang="en-AU" sz="1200" i="1" kern="1200" baseline="0" dirty="0">
                <a:solidFill>
                  <a:schemeClr val="tx1"/>
                </a:solidFill>
                <a:effectLst/>
                <a:latin typeface="Arial" charset="0"/>
                <a:ea typeface="ＭＳ Ｐゴシック" pitchFamily="34" charset="-128"/>
                <a:cs typeface="+mn-cs"/>
              </a:rPr>
              <a:t>Notes:  </a:t>
            </a:r>
            <a:r>
              <a:rPr lang="en-AU" sz="1200" kern="1200" baseline="0" dirty="0">
                <a:solidFill>
                  <a:schemeClr val="tx1"/>
                </a:solidFill>
                <a:effectLst/>
                <a:latin typeface="Arial" charset="0"/>
                <a:ea typeface="ＭＳ Ｐゴシック" pitchFamily="34" charset="-128"/>
                <a:cs typeface="+mn-cs"/>
              </a:rPr>
              <a:t>All cost overrun estimates contained elsewhere in this report have been estimated under the assumption that no overrun occurred where not observed directly, which is the illustrated by the lower bound illustrated in this graph. Australian transport projects completed between 2001 and 2015. </a:t>
            </a:r>
            <a:br>
              <a:rPr lang="en-AU" sz="1200" kern="1200" baseline="0" dirty="0">
                <a:solidFill>
                  <a:schemeClr val="tx1"/>
                </a:solidFill>
                <a:effectLst/>
                <a:latin typeface="Arial" charset="0"/>
                <a:ea typeface="ＭＳ Ｐゴシック" pitchFamily="34" charset="-128"/>
                <a:cs typeface="+mn-cs"/>
              </a:rPr>
            </a:br>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and Grattan dataset; </a:t>
            </a:r>
            <a:r>
              <a:rPr lang="en-AU" sz="1200" dirty="0"/>
              <a:t>Grattan analysis.</a:t>
            </a:r>
            <a:endParaRPr lang="en-US" sz="1200" dirty="0"/>
          </a:p>
          <a:p>
            <a:pPr defTabSz="914107">
              <a:defRPr/>
            </a:pPr>
            <a:r>
              <a:rPr lang="en-AU" i="0" dirty="0"/>
              <a:t>Analysis</a:t>
            </a:r>
            <a:r>
              <a:rPr lang="en-AU" i="0" baseline="0" dirty="0"/>
              <a:t> in C:\Users\ldanks\Dropbox (Grattan Institute)\Transport Program\Project - Project-level Study\Analysis\Spreadsheets\IM Results\Overall cost overruns</a:t>
            </a:r>
          </a:p>
          <a:p>
            <a:pPr defTabSz="915259">
              <a:defRPr/>
            </a:pPr>
            <a:endParaRPr lang="en-US" dirty="0">
              <a:latin typeface="Arial"/>
              <a:cs typeface="Arial"/>
            </a:endParaRPr>
          </a:p>
          <a:p>
            <a:pPr defTabSz="915259">
              <a:defRPr/>
            </a:pP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Most cost overruns are not attributable to substantive scope changes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Proportion of cost overruns attributable to scope changes, per cent</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Based upon detailed investigation of 56 Australian transport infrastructure projects completed between 2008 and 2013, using publicly available data sources.  The value of scope changes have been estimated where possible as the percentage of the total project cost (where scope changes were described as a percentage of project scope), or else by the total value of cost overruns incurred during the period the scope change took place.</a:t>
            </a: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 </a:t>
            </a:r>
            <a:r>
              <a:rPr lang="en-AU" dirty="0"/>
              <a:t>Grattan </a:t>
            </a:r>
            <a:r>
              <a:rPr lang="en-AU" baseline="0" dirty="0"/>
              <a:t>analysis.</a:t>
            </a:r>
          </a:p>
          <a:p>
            <a:endParaRPr lang="en-US" dirty="0">
              <a:latin typeface="Arial"/>
              <a:cs typeface="Arial"/>
            </a:endParaRPr>
          </a:p>
          <a:p>
            <a:r>
              <a:rPr lang="en-US" dirty="0">
                <a:latin typeface="Arial"/>
                <a:cs typeface="Arial"/>
              </a:rPr>
              <a:t>Analysis in analysis tab of C:\Users\ldanks\Dropbox (Grattan Institute)\Transport Program\Project - Project-level Study\Analysis\Spreadsheets\Grattan dataset analysis\</a:t>
            </a:r>
            <a:r>
              <a:rPr lang="en-AU" dirty="0">
                <a:latin typeface="Arial"/>
                <a:cs typeface="Arial"/>
              </a:rPr>
              <a:t>Analysis of the Grattan dataset 20160929</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6</a:t>
            </a:fld>
            <a:endParaRPr lang="en-US"/>
          </a:p>
        </p:txBody>
      </p:sp>
    </p:spTree>
    <p:extLst>
      <p:ext uri="{BB962C8B-B14F-4D97-AF65-F5344CB8AC3E}">
        <p14:creationId xmlns:p14="http://schemas.microsoft.com/office/powerpoint/2010/main" val="131666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1" kern="1200" baseline="0" dirty="0">
                <a:solidFill>
                  <a:schemeClr val="tx1"/>
                </a:solidFill>
                <a:effectLst/>
                <a:latin typeface="Arial" charset="0"/>
                <a:ea typeface="ＭＳ Ｐゴシック" pitchFamily="34" charset="-128"/>
                <a:cs typeface="+mn-cs"/>
              </a:rPr>
              <a:t>The projects with early initial cost announced account for most of the value of cost overruns</a:t>
            </a:r>
          </a:p>
          <a:p>
            <a:pPr defTabSz="915259">
              <a:defRPr/>
            </a:pPr>
            <a:r>
              <a:rPr lang="en-AU" sz="1200" kern="1200" baseline="0" dirty="0">
                <a:solidFill>
                  <a:schemeClr val="tx1"/>
                </a:solidFill>
                <a:effectLst/>
                <a:latin typeface="Arial" charset="0"/>
                <a:ea typeface="ＭＳ Ｐゴシック" pitchFamily="34" charset="-128"/>
                <a:cs typeface="+mn-cs"/>
              </a:rPr>
              <a:t>Subtitle: Per cent</a:t>
            </a: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a:t>
            </a:r>
          </a:p>
          <a:p>
            <a:r>
              <a:rPr lang="en-AU" sz="1200" i="1" kern="1200" baseline="0" dirty="0">
                <a:solidFill>
                  <a:schemeClr val="tx1"/>
                </a:solidFill>
                <a:effectLst/>
                <a:latin typeface="Arial" charset="0"/>
                <a:ea typeface="ＭＳ Ｐゴシック" pitchFamily="34" charset="-128"/>
                <a:cs typeface="+mn-cs"/>
              </a:rPr>
              <a:t>Source: Deloitte Investment Monitor, Grattan analysis.</a:t>
            </a:r>
          </a:p>
          <a:p>
            <a:endParaRPr lang="en-AU" baseline="0" dirty="0"/>
          </a:p>
          <a:p>
            <a:pPr defTabSz="914107">
              <a:defRPr/>
            </a:pPr>
            <a:r>
              <a:rPr lang="en-AU" i="0" dirty="0"/>
              <a:t>Analysis</a:t>
            </a:r>
            <a:r>
              <a:rPr lang="en-AU" i="0" baseline="0" dirty="0"/>
              <a:t> in C:\Users\ldanks\Dropbox (Grattan Institute)\Transport Program\Project - Project-level Study\Analysis\Spreadsheets\IM results\Summary statistics</a:t>
            </a:r>
          </a:p>
          <a:p>
            <a:pPr defTabSz="914107">
              <a:defRPr/>
            </a:pPr>
            <a:endParaRPr lang="en-AU" i="0" baseline="0" dirty="0"/>
          </a:p>
          <a:p>
            <a:endParaRPr lang="en-AU" dirty="0"/>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7</a:t>
            </a:fld>
            <a:endParaRPr lang="en-US"/>
          </a:p>
        </p:txBody>
      </p:sp>
    </p:spTree>
    <p:extLst>
      <p:ext uri="{BB962C8B-B14F-4D97-AF65-F5344CB8AC3E}">
        <p14:creationId xmlns:p14="http://schemas.microsoft.com/office/powerpoint/2010/main" val="30169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endParaRPr lang="en-AU" dirty="0"/>
          </a:p>
          <a:p>
            <a:r>
              <a:rPr lang="en-AU" dirty="0"/>
              <a:t>Title: </a:t>
            </a:r>
            <a:r>
              <a:rPr lang="en-AU" sz="1200" b="1" kern="1200" baseline="0" dirty="0">
                <a:solidFill>
                  <a:schemeClr val="tx1"/>
                </a:solidFill>
                <a:effectLst/>
                <a:latin typeface="Arial" charset="0"/>
                <a:ea typeface="ＭＳ Ｐゴシック" pitchFamily="34" charset="-128"/>
                <a:cs typeface="+mn-cs"/>
              </a:rPr>
              <a:t>Projects announced earlier have larger percentage cost overruns at all stages of the project lifecycle</a:t>
            </a:r>
          </a:p>
          <a:p>
            <a:r>
              <a:rPr lang="en-AU" sz="1200" b="0" kern="1200" baseline="0" dirty="0">
                <a:solidFill>
                  <a:schemeClr val="tx1"/>
                </a:solidFill>
                <a:effectLst/>
                <a:latin typeface="Arial" charset="0"/>
                <a:ea typeface="ＭＳ Ｐゴシック" pitchFamily="34" charset="-128"/>
                <a:cs typeface="+mn-cs"/>
              </a:rPr>
              <a:t>Subtitle: Average project size of each cohort, by project stage</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Australian transport projects, completed between 2001 and 2015. Projects’ maturities at the time of initial cost announcements are inferred from each project’s stated maturity when the project entered the Deloitte Investment Monitor. Where initial cost announcements were very low profile, it is possible that the Deloitte Investment Monitor may have missed the announcement and erroneously recorded the first cost announcement as having occurred when the project reached a more mature stage. Given this data collection methodology, it should be noted late initial cost announcements may in fact reflect that earlier cost announcements were of a particularly low profile. </a:t>
            </a:r>
          </a:p>
          <a:p>
            <a:r>
              <a:rPr lang="en-AU" sz="1200" b="0" i="0" kern="1200" baseline="0" dirty="0" err="1">
                <a:solidFill>
                  <a:schemeClr val="tx1"/>
                </a:solidFill>
                <a:effectLst/>
                <a:latin typeface="Arial" charset="0"/>
                <a:ea typeface="ＭＳ Ｐゴシック" pitchFamily="34" charset="-128"/>
                <a:cs typeface="+mn-cs"/>
              </a:rPr>
              <a:t>Source:</a:t>
            </a:r>
            <a:r>
              <a:rPr lang="en-AU" sz="1200" i="1" kern="1200" baseline="0" dirty="0" err="1">
                <a:solidFill>
                  <a:schemeClr val="tx1"/>
                </a:solidFill>
                <a:effectLst/>
                <a:latin typeface="Arial" charset="0"/>
                <a:ea typeface="ＭＳ Ｐゴシック" pitchFamily="34" charset="-128"/>
                <a:cs typeface="+mn-cs"/>
              </a:rPr>
              <a:t>Deloitte</a:t>
            </a:r>
            <a:r>
              <a:rPr lang="en-AU" sz="1200" i="1" kern="1200" baseline="0" dirty="0">
                <a:solidFill>
                  <a:schemeClr val="tx1"/>
                </a:solidFill>
                <a:effectLst/>
                <a:latin typeface="Arial" charset="0"/>
                <a:ea typeface="ＭＳ Ｐゴシック" pitchFamily="34" charset="-128"/>
                <a:cs typeface="+mn-cs"/>
              </a:rPr>
              <a:t> Investment Monitor, Grattan analysis.</a:t>
            </a:r>
          </a:p>
          <a:p>
            <a:endParaRPr lang="en-AU" sz="1200" i="1"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i="0" dirty="0"/>
              <a:t>Analysis</a:t>
            </a:r>
            <a:r>
              <a:rPr lang="en-AU" i="0" baseline="0" dirty="0"/>
              <a:t> in C:\Users\ldanks\Dropbox (Grattan Institute)\Transport Program\Project - Project-level Study\Analysis\Spreadsheets\IM results\Summary statistics</a:t>
            </a:r>
          </a:p>
          <a:p>
            <a:endParaRPr lang="en-AU" sz="1200" i="1" kern="1200" baseline="0" dirty="0">
              <a:solidFill>
                <a:schemeClr val="tx1"/>
              </a:solidFill>
              <a:effectLst/>
              <a:latin typeface="Arial" charset="0"/>
              <a:ea typeface="ＭＳ Ｐゴシック" pitchFamily="34" charset="-128"/>
              <a:cs typeface="+mn-cs"/>
            </a:endParaRPr>
          </a:p>
          <a:p>
            <a:endParaRPr lang="en-AU" sz="1200" b="0" i="1" kern="1200" baseline="0" dirty="0">
              <a:solidFill>
                <a:schemeClr val="tx1"/>
              </a:solidFill>
              <a:effectLst/>
              <a:latin typeface="Arial" charset="0"/>
              <a:ea typeface="ＭＳ Ｐゴシック" pitchFamily="34" charset="-128"/>
              <a:cs typeface="+mn-cs"/>
            </a:endParaRPr>
          </a:p>
          <a:p>
            <a:endParaRPr lang="en-AU" b="0" i="0"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251477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81625" cy="3725863"/>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b="1" baseline="0" dirty="0"/>
          </a:p>
          <a:p>
            <a:endParaRPr lang="en-AU" b="1" baseline="0" dirty="0"/>
          </a:p>
          <a:p>
            <a:r>
              <a:rPr lang="en-AU" baseline="0" dirty="0"/>
              <a:t>Title</a:t>
            </a:r>
            <a:r>
              <a:rPr lang="en-AU" b="0" baseline="0" dirty="0"/>
              <a:t>: </a:t>
            </a:r>
            <a:r>
              <a:rPr lang="en-AU" sz="1200" b="0" kern="1200" baseline="0" dirty="0">
                <a:solidFill>
                  <a:schemeClr val="tx1"/>
                </a:solidFill>
                <a:effectLst/>
                <a:latin typeface="Arial" charset="0"/>
                <a:ea typeface="ＭＳ Ｐゴシック" pitchFamily="34" charset="-128"/>
                <a:cs typeface="+mn-cs"/>
              </a:rPr>
              <a:t>The vast majority of committed money from</a:t>
            </a:r>
            <a:br>
              <a:rPr lang="en-AU" sz="1200" b="0" kern="1200" baseline="0" dirty="0">
                <a:solidFill>
                  <a:schemeClr val="tx1"/>
                </a:solidFill>
                <a:effectLst/>
                <a:latin typeface="Arial" charset="0"/>
                <a:ea typeface="ＭＳ Ｐゴシック" pitchFamily="34" charset="-128"/>
                <a:cs typeface="+mn-cs"/>
              </a:rPr>
            </a:br>
            <a:r>
              <a:rPr lang="en-AU" sz="1200" b="0" kern="1200" baseline="0" dirty="0">
                <a:solidFill>
                  <a:schemeClr val="tx1"/>
                </a:solidFill>
                <a:effectLst/>
                <a:latin typeface="Arial" charset="0"/>
                <a:ea typeface="ＭＳ Ｐゴシック" pitchFamily="34" charset="-128"/>
                <a:cs typeface="+mn-cs"/>
              </a:rPr>
              <a:t>all 3 major parties is for projects not endorsed by Infrastructure Australia</a:t>
            </a:r>
          </a:p>
          <a:p>
            <a:endParaRPr lang="en-AU" sz="1200" b="0" kern="1200" baseline="0" dirty="0">
              <a:solidFill>
                <a:schemeClr val="tx1"/>
              </a:solidFill>
              <a:effectLst/>
              <a:latin typeface="Arial" charset="0"/>
              <a:ea typeface="ＭＳ Ｐゴシック" pitchFamily="34" charset="-128"/>
              <a:cs typeface="+mn-cs"/>
            </a:endParaRPr>
          </a:p>
          <a:p>
            <a:r>
              <a:rPr lang="en-AU" sz="1200" b="0" kern="1200" baseline="0" dirty="0">
                <a:solidFill>
                  <a:schemeClr val="tx1"/>
                </a:solidFill>
                <a:effectLst/>
                <a:latin typeface="Arial" charset="0"/>
                <a:ea typeface="ＭＳ Ｐゴシック" pitchFamily="34" charset="-128"/>
                <a:cs typeface="+mn-cs"/>
              </a:rPr>
              <a:t>Sub</a:t>
            </a:r>
            <a:r>
              <a:rPr lang="en-AU" sz="1200" kern="1200" baseline="0" dirty="0">
                <a:solidFill>
                  <a:schemeClr val="tx1"/>
                </a:solidFill>
                <a:effectLst/>
                <a:latin typeface="Arial" charset="0"/>
                <a:ea typeface="ＭＳ Ｐゴシック" pitchFamily="34" charset="-128"/>
                <a:cs typeface="+mn-cs"/>
              </a:rPr>
              <a:t>title: Value of specific election commitments to transport infrastructure projects, $2016 billion </a:t>
            </a:r>
            <a:endParaRPr lang="en-US" sz="1200" kern="1200" baseline="0" dirty="0">
              <a:solidFill>
                <a:schemeClr val="tx1"/>
              </a:solidFill>
              <a:effectLst/>
              <a:latin typeface="Arial" charset="0"/>
              <a:ea typeface="ＭＳ Ｐゴシック" pitchFamily="3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i="1" kern="1200" baseline="0" dirty="0">
                <a:solidFill>
                  <a:schemeClr val="tx1"/>
                </a:solidFill>
                <a:effectLst/>
                <a:latin typeface="Arial" charset="0"/>
                <a:ea typeface="ＭＳ Ｐゴシック" pitchFamily="34" charset="-128"/>
                <a:cs typeface="+mn-cs"/>
              </a:rPr>
              <a:t>Notes: </a:t>
            </a:r>
            <a:r>
              <a:rPr lang="en-AU" sz="1200" i="1" kern="1200" baseline="0" dirty="0" err="1">
                <a:solidFill>
                  <a:schemeClr val="tx1"/>
                </a:solidFill>
                <a:effectLst/>
                <a:latin typeface="Arial" charset="0"/>
                <a:ea typeface="ＭＳ Ｐゴシック" pitchFamily="34" charset="-128"/>
                <a:cs typeface="+mn-cs"/>
              </a:rPr>
              <a:t>IIncludes</a:t>
            </a:r>
            <a:r>
              <a:rPr lang="en-AU" sz="1200" i="1" kern="1200" baseline="0" dirty="0">
                <a:solidFill>
                  <a:schemeClr val="tx1"/>
                </a:solidFill>
                <a:effectLst/>
                <a:latin typeface="Arial" charset="0"/>
                <a:ea typeface="ＭＳ Ｐゴシック" pitchFamily="34" charset="-128"/>
                <a:cs typeface="+mn-cs"/>
              </a:rPr>
              <a:t> projects where a specific dollar amount could be discerned from campaign material or, in the case of the coalition, from the 2016-17 budget papers. Excludes projects for which construction has already commenced.</a:t>
            </a: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i="1" kern="1200" baseline="0" dirty="0">
                <a:solidFill>
                  <a:schemeClr val="tx1"/>
                </a:solidFill>
                <a:effectLst/>
                <a:latin typeface="Arial" charset="0"/>
                <a:ea typeface="ＭＳ Ｐゴシック" pitchFamily="34" charset="-128"/>
                <a:cs typeface="+mn-cs"/>
              </a:rPr>
              <a:t>Source: Liberal Party (2016); Australian </a:t>
            </a:r>
            <a:r>
              <a:rPr lang="en-AU" sz="1200" i="1" kern="1200" baseline="0" dirty="0" err="1">
                <a:solidFill>
                  <a:schemeClr val="tx1"/>
                </a:solidFill>
                <a:effectLst/>
                <a:latin typeface="Arial" charset="0"/>
                <a:ea typeface="ＭＳ Ｐゴシック" pitchFamily="34" charset="-128"/>
                <a:cs typeface="+mn-cs"/>
              </a:rPr>
              <a:t>Labor</a:t>
            </a:r>
            <a:r>
              <a:rPr lang="en-AU" sz="1200" i="1" kern="1200" baseline="0" dirty="0">
                <a:solidFill>
                  <a:schemeClr val="tx1"/>
                </a:solidFill>
                <a:effectLst/>
                <a:latin typeface="Arial" charset="0"/>
                <a:ea typeface="ＭＳ Ｐゴシック" pitchFamily="34" charset="-128"/>
                <a:cs typeface="+mn-cs"/>
              </a:rPr>
              <a:t> Party (2016); Australian Greens (2016); Treasury (2016); Treasury (2014); Infrastructure Australia (2016); Grattan analysis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AU" baseline="0" dirty="0"/>
          </a:p>
          <a:p>
            <a:r>
              <a:rPr lang="en-AU" baseline="0" dirty="0"/>
              <a:t>Analysis in Dropbox (Grattan Institute)\Transport Program\Program wide research\20160517 Election promises.xlsx</a:t>
            </a:r>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3126884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ctrTitle"/>
          </p:nvPr>
        </p:nvSpPr>
        <p:spPr/>
        <p:txBody>
          <a:bodyPr/>
          <a:lstStyle/>
          <a:p>
            <a:r>
              <a:rPr lang="en-AU" dirty="0"/>
              <a:t>Charts for cost overruns on transport infrastructure projects report </a:t>
            </a:r>
          </a:p>
        </p:txBody>
      </p:sp>
      <p:sp>
        <p:nvSpPr>
          <p:cNvPr id="134149" name="Rectangle 5"/>
          <p:cNvSpPr>
            <a:spLocks noGrp="1" noChangeArrowheads="1"/>
          </p:cNvSpPr>
          <p:nvPr>
            <p:ph type="subTitle" idx="1"/>
          </p:nvPr>
        </p:nvSpPr>
        <p:spPr>
          <a:xfrm>
            <a:off x="1928664" y="5301208"/>
            <a:ext cx="7345363" cy="738664"/>
          </a:xfrm>
        </p:spPr>
        <p:txBody>
          <a:bodyPr/>
          <a:lstStyle/>
          <a:p>
            <a:r>
              <a:rPr lang="en-AU" dirty="0"/>
              <a:t>October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629015948"/>
              </p:ext>
            </p:extLst>
          </p:nvPr>
        </p:nvGraphicFramePr>
        <p:xfrm>
          <a:off x="-1080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898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253" y="-1251520"/>
            <a:ext cx="9361040" cy="677108"/>
          </a:xfrm>
          <a:prstGeom prst="rect">
            <a:avLst/>
          </a:prstGeom>
          <a:noFill/>
        </p:spPr>
        <p:txBody>
          <a:bodyPr wrap="square" lIns="0" tIns="0" rIns="0" bIns="0" rtlCol="0">
            <a:spAutoFit/>
          </a:bodyPr>
          <a:lstStyle/>
          <a:p>
            <a:r>
              <a:rPr lang="en-AU" sz="2200" b="1" dirty="0"/>
              <a:t>Few projects are cancelled once announced</a:t>
            </a:r>
          </a:p>
          <a:p>
            <a:r>
              <a:rPr lang="en-AU" sz="2200" dirty="0"/>
              <a:t>Proportion of projects cancelled at each project stage</a:t>
            </a:r>
          </a:p>
        </p:txBody>
      </p:sp>
      <p:graphicFrame>
        <p:nvGraphicFramePr>
          <p:cNvPr id="2" name="Chart 1"/>
          <p:cNvGraphicFramePr/>
          <p:nvPr>
            <p:extLst>
              <p:ext uri="{D42A27DB-BD31-4B8C-83A1-F6EECF244321}">
                <p14:modId xmlns:p14="http://schemas.microsoft.com/office/powerpoint/2010/main" val="2166879782"/>
              </p:ext>
            </p:extLst>
          </p:nvPr>
        </p:nvGraphicFramePr>
        <p:xfrm>
          <a:off x="-762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18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220391142"/>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15637" y="5743540"/>
            <a:ext cx="1319272" cy="338554"/>
          </a:xfrm>
          <a:prstGeom prst="rect">
            <a:avLst/>
          </a:prstGeom>
          <a:noFill/>
        </p:spPr>
        <p:txBody>
          <a:bodyPr wrap="none" lIns="0" tIns="0" rIns="0" bIns="0" rtlCol="0">
            <a:spAutoFit/>
          </a:bodyPr>
          <a:lstStyle/>
          <a:p>
            <a:r>
              <a:rPr lang="en-AU" sz="2200" dirty="0"/>
              <a:t>Underruns</a:t>
            </a:r>
          </a:p>
        </p:txBody>
      </p:sp>
      <p:sp>
        <p:nvSpPr>
          <p:cNvPr id="4" name="TextBox 3"/>
          <p:cNvSpPr txBox="1"/>
          <p:nvPr/>
        </p:nvSpPr>
        <p:spPr>
          <a:xfrm>
            <a:off x="2616468" y="5743540"/>
            <a:ext cx="864019" cy="677108"/>
          </a:xfrm>
          <a:prstGeom prst="rect">
            <a:avLst/>
          </a:prstGeom>
          <a:noFill/>
        </p:spPr>
        <p:txBody>
          <a:bodyPr wrap="none" lIns="0" tIns="0" rIns="0" bIns="0" rtlCol="0">
            <a:spAutoFit/>
          </a:bodyPr>
          <a:lstStyle/>
          <a:p>
            <a:pPr algn="ctr"/>
            <a:r>
              <a:rPr lang="en-AU" sz="2200" dirty="0"/>
              <a:t>On</a:t>
            </a:r>
          </a:p>
          <a:p>
            <a:pPr algn="ctr"/>
            <a:r>
              <a:rPr lang="en-AU" sz="2200" dirty="0"/>
              <a:t>budget</a:t>
            </a:r>
          </a:p>
        </p:txBody>
      </p:sp>
      <p:sp>
        <p:nvSpPr>
          <p:cNvPr id="5" name="TextBox 4"/>
          <p:cNvSpPr txBox="1"/>
          <p:nvPr/>
        </p:nvSpPr>
        <p:spPr>
          <a:xfrm>
            <a:off x="3662046" y="5743540"/>
            <a:ext cx="1162178" cy="338554"/>
          </a:xfrm>
          <a:prstGeom prst="rect">
            <a:avLst/>
          </a:prstGeom>
          <a:noFill/>
        </p:spPr>
        <p:txBody>
          <a:bodyPr wrap="none" lIns="0" tIns="0" rIns="0" bIns="0" rtlCol="0">
            <a:spAutoFit/>
          </a:bodyPr>
          <a:lstStyle/>
          <a:p>
            <a:r>
              <a:rPr lang="en-AU" sz="2200" dirty="0"/>
              <a:t>Overruns</a:t>
            </a:r>
          </a:p>
        </p:txBody>
      </p:sp>
      <p:sp>
        <p:nvSpPr>
          <p:cNvPr id="6" name="TextBox 5"/>
          <p:cNvSpPr txBox="1"/>
          <p:nvPr/>
        </p:nvSpPr>
        <p:spPr>
          <a:xfrm>
            <a:off x="5699909" y="5743540"/>
            <a:ext cx="1319272" cy="338554"/>
          </a:xfrm>
          <a:prstGeom prst="rect">
            <a:avLst/>
          </a:prstGeom>
          <a:noFill/>
        </p:spPr>
        <p:txBody>
          <a:bodyPr wrap="none" lIns="0" tIns="0" rIns="0" bIns="0" rtlCol="0">
            <a:spAutoFit/>
          </a:bodyPr>
          <a:lstStyle/>
          <a:p>
            <a:r>
              <a:rPr lang="en-AU" sz="2200" dirty="0"/>
              <a:t>Underruns</a:t>
            </a:r>
          </a:p>
        </p:txBody>
      </p:sp>
      <p:sp>
        <p:nvSpPr>
          <p:cNvPr id="7" name="TextBox 6"/>
          <p:cNvSpPr txBox="1"/>
          <p:nvPr/>
        </p:nvSpPr>
        <p:spPr>
          <a:xfrm>
            <a:off x="7200740" y="5743540"/>
            <a:ext cx="864019" cy="677108"/>
          </a:xfrm>
          <a:prstGeom prst="rect">
            <a:avLst/>
          </a:prstGeom>
          <a:noFill/>
        </p:spPr>
        <p:txBody>
          <a:bodyPr wrap="none" lIns="0" tIns="0" rIns="0" bIns="0" rtlCol="0">
            <a:spAutoFit/>
          </a:bodyPr>
          <a:lstStyle/>
          <a:p>
            <a:pPr algn="ctr"/>
            <a:r>
              <a:rPr lang="en-AU" sz="2200" dirty="0"/>
              <a:t>On</a:t>
            </a:r>
          </a:p>
          <a:p>
            <a:pPr algn="ctr"/>
            <a:r>
              <a:rPr lang="en-AU" sz="2200" dirty="0"/>
              <a:t>budget</a:t>
            </a:r>
          </a:p>
        </p:txBody>
      </p:sp>
      <p:sp>
        <p:nvSpPr>
          <p:cNvPr id="8" name="TextBox 7"/>
          <p:cNvSpPr txBox="1"/>
          <p:nvPr/>
        </p:nvSpPr>
        <p:spPr>
          <a:xfrm>
            <a:off x="8246318" y="5743540"/>
            <a:ext cx="1162178" cy="338554"/>
          </a:xfrm>
          <a:prstGeom prst="rect">
            <a:avLst/>
          </a:prstGeom>
          <a:noFill/>
        </p:spPr>
        <p:txBody>
          <a:bodyPr wrap="none" lIns="0" tIns="0" rIns="0" bIns="0" rtlCol="0">
            <a:spAutoFit/>
          </a:bodyPr>
          <a:lstStyle/>
          <a:p>
            <a:r>
              <a:rPr lang="en-AU" sz="2200" dirty="0"/>
              <a:t>Overruns</a:t>
            </a:r>
          </a:p>
        </p:txBody>
      </p:sp>
      <p:sp>
        <p:nvSpPr>
          <p:cNvPr id="12" name="TextBox 11"/>
          <p:cNvSpPr txBox="1"/>
          <p:nvPr/>
        </p:nvSpPr>
        <p:spPr>
          <a:xfrm>
            <a:off x="1635429" y="6500658"/>
            <a:ext cx="2826095" cy="338554"/>
          </a:xfrm>
          <a:prstGeom prst="rect">
            <a:avLst/>
          </a:prstGeom>
          <a:noFill/>
        </p:spPr>
        <p:txBody>
          <a:bodyPr wrap="none" lIns="0" tIns="0" rIns="0" bIns="0" rtlCol="0">
            <a:spAutoFit/>
          </a:bodyPr>
          <a:lstStyle/>
          <a:p>
            <a:r>
              <a:rPr lang="en-AU" sz="2200" b="1" dirty="0"/>
              <a:t>Assumed prevalence</a:t>
            </a:r>
          </a:p>
        </p:txBody>
      </p:sp>
      <p:sp>
        <p:nvSpPr>
          <p:cNvPr id="13" name="TextBox 12"/>
          <p:cNvSpPr txBox="1"/>
          <p:nvPr/>
        </p:nvSpPr>
        <p:spPr>
          <a:xfrm>
            <a:off x="6203671" y="6500658"/>
            <a:ext cx="2858155" cy="338554"/>
          </a:xfrm>
          <a:prstGeom prst="rect">
            <a:avLst/>
          </a:prstGeom>
          <a:noFill/>
        </p:spPr>
        <p:txBody>
          <a:bodyPr wrap="none" lIns="0" tIns="0" rIns="0" bIns="0" rtlCol="0">
            <a:spAutoFit/>
          </a:bodyPr>
          <a:lstStyle/>
          <a:p>
            <a:r>
              <a:rPr lang="en-AU" sz="2200" b="1" dirty="0"/>
              <a:t>Observed prevalence</a:t>
            </a:r>
          </a:p>
        </p:txBody>
      </p:sp>
    </p:spTree>
    <p:extLst>
      <p:ext uri="{BB962C8B-B14F-4D97-AF65-F5344CB8AC3E}">
        <p14:creationId xmlns:p14="http://schemas.microsoft.com/office/powerpoint/2010/main" val="220359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0377971"/>
              </p:ext>
            </p:extLst>
          </p:nvPr>
        </p:nvGraphicFramePr>
        <p:xfrm>
          <a:off x="472" y="-1"/>
          <a:ext cx="9936008" cy="668872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22412" y="6519446"/>
            <a:ext cx="4733474" cy="338554"/>
          </a:xfrm>
          <a:prstGeom prst="rect">
            <a:avLst/>
          </a:prstGeom>
          <a:noFill/>
        </p:spPr>
        <p:txBody>
          <a:bodyPr wrap="square" lIns="0" tIns="0" rIns="0" bIns="0" rtlCol="0">
            <a:spAutoFit/>
          </a:bodyPr>
          <a:lstStyle/>
          <a:p>
            <a:pPr algn="ctr"/>
            <a:r>
              <a:rPr lang="en-AU" sz="2200" dirty="0"/>
              <a:t>Prevalence of cost overruns</a:t>
            </a:r>
          </a:p>
        </p:txBody>
      </p:sp>
      <p:sp>
        <p:nvSpPr>
          <p:cNvPr id="6" name="TextBox 5"/>
          <p:cNvSpPr txBox="1"/>
          <p:nvPr/>
        </p:nvSpPr>
        <p:spPr>
          <a:xfrm>
            <a:off x="4949190" y="6519446"/>
            <a:ext cx="5040560" cy="338554"/>
          </a:xfrm>
          <a:prstGeom prst="rect">
            <a:avLst/>
          </a:prstGeom>
          <a:noFill/>
        </p:spPr>
        <p:txBody>
          <a:bodyPr wrap="square" lIns="0" tIns="0" rIns="0" bIns="0" rtlCol="0">
            <a:spAutoFit/>
          </a:bodyPr>
          <a:lstStyle/>
          <a:p>
            <a:pPr algn="ctr"/>
            <a:r>
              <a:rPr lang="en-AU" sz="2200" dirty="0"/>
              <a:t>Magnitude of cost overruns</a:t>
            </a:r>
          </a:p>
        </p:txBody>
      </p:sp>
    </p:spTree>
    <p:extLst>
      <p:ext uri="{BB962C8B-B14F-4D97-AF65-F5344CB8AC3E}">
        <p14:creationId xmlns:p14="http://schemas.microsoft.com/office/powerpoint/2010/main" val="191161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687366071"/>
              </p:ext>
            </p:extLst>
          </p:nvPr>
        </p:nvGraphicFramePr>
        <p:xfrm>
          <a:off x="-60960" y="-137160"/>
          <a:ext cx="10281592"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59592" y="6085463"/>
            <a:ext cx="2579663" cy="769441"/>
          </a:xfrm>
          <a:prstGeom prst="rect">
            <a:avLst/>
          </a:prstGeom>
          <a:solidFill>
            <a:schemeClr val="bg1"/>
          </a:solidFill>
        </p:spPr>
        <p:txBody>
          <a:bodyPr wrap="square" rtlCol="0">
            <a:spAutoFit/>
          </a:bodyPr>
          <a:lstStyle/>
          <a:p>
            <a:pPr algn="ctr"/>
            <a:r>
              <a:rPr lang="en-AU" sz="2200" dirty="0"/>
              <a:t>First announced to contracted</a:t>
            </a:r>
          </a:p>
        </p:txBody>
      </p:sp>
      <p:sp>
        <p:nvSpPr>
          <p:cNvPr id="8" name="TextBox 7"/>
          <p:cNvSpPr txBox="1"/>
          <p:nvPr/>
        </p:nvSpPr>
        <p:spPr>
          <a:xfrm>
            <a:off x="4171960" y="6085463"/>
            <a:ext cx="1932323" cy="769441"/>
          </a:xfrm>
          <a:prstGeom prst="rect">
            <a:avLst/>
          </a:prstGeom>
          <a:noFill/>
        </p:spPr>
        <p:txBody>
          <a:bodyPr wrap="square" rtlCol="0">
            <a:spAutoFit/>
          </a:bodyPr>
          <a:lstStyle/>
          <a:p>
            <a:pPr algn="ctr"/>
            <a:r>
              <a:rPr lang="en-AU" sz="2200" dirty="0"/>
              <a:t>Contracted to completed</a:t>
            </a:r>
          </a:p>
        </p:txBody>
      </p:sp>
      <p:sp>
        <p:nvSpPr>
          <p:cNvPr id="6" name="TextBox 5"/>
          <p:cNvSpPr txBox="1"/>
          <p:nvPr/>
        </p:nvSpPr>
        <p:spPr>
          <a:xfrm>
            <a:off x="7146384" y="6119428"/>
            <a:ext cx="1932323" cy="430887"/>
          </a:xfrm>
          <a:prstGeom prst="rect">
            <a:avLst/>
          </a:prstGeom>
          <a:noFill/>
        </p:spPr>
        <p:txBody>
          <a:bodyPr wrap="square" rtlCol="0">
            <a:spAutoFit/>
          </a:bodyPr>
          <a:lstStyle/>
          <a:p>
            <a:pPr algn="ctr"/>
            <a:r>
              <a:rPr lang="en-AU" sz="2200" dirty="0"/>
              <a:t>Overall</a:t>
            </a:r>
          </a:p>
        </p:txBody>
      </p:sp>
      <p:sp>
        <p:nvSpPr>
          <p:cNvPr id="2" name="TextBox 1"/>
          <p:cNvSpPr txBox="1"/>
          <p:nvPr/>
        </p:nvSpPr>
        <p:spPr>
          <a:xfrm>
            <a:off x="1031042" y="1269440"/>
            <a:ext cx="1099660" cy="677108"/>
          </a:xfrm>
          <a:prstGeom prst="rect">
            <a:avLst/>
          </a:prstGeom>
          <a:noFill/>
        </p:spPr>
        <p:txBody>
          <a:bodyPr wrap="none" lIns="0" tIns="0" rIns="0" bIns="0" rtlCol="0">
            <a:spAutoFit/>
          </a:bodyPr>
          <a:lstStyle/>
          <a:p>
            <a:pPr algn="ctr"/>
            <a:r>
              <a:rPr lang="en-US" sz="2200" b="1" dirty="0">
                <a:solidFill>
                  <a:schemeClr val="tx2"/>
                </a:solidFill>
              </a:rPr>
              <a:t>Road</a:t>
            </a:r>
          </a:p>
          <a:p>
            <a:pPr algn="ctr"/>
            <a:r>
              <a:rPr lang="en-US" sz="2200" b="1" dirty="0">
                <a:solidFill>
                  <a:schemeClr val="tx2"/>
                </a:solidFill>
              </a:rPr>
              <a:t>projects</a:t>
            </a:r>
          </a:p>
        </p:txBody>
      </p:sp>
      <p:sp>
        <p:nvSpPr>
          <p:cNvPr id="9" name="TextBox 8"/>
          <p:cNvSpPr txBox="1"/>
          <p:nvPr/>
        </p:nvSpPr>
        <p:spPr>
          <a:xfrm>
            <a:off x="2074540" y="3308906"/>
            <a:ext cx="1099660" cy="677108"/>
          </a:xfrm>
          <a:prstGeom prst="rect">
            <a:avLst/>
          </a:prstGeom>
          <a:noFill/>
        </p:spPr>
        <p:txBody>
          <a:bodyPr wrap="none" lIns="0" tIns="0" rIns="0" bIns="0" rtlCol="0">
            <a:spAutoFit/>
          </a:bodyPr>
          <a:lstStyle/>
          <a:p>
            <a:pPr algn="ctr"/>
            <a:r>
              <a:rPr lang="en-US" sz="2200" b="1" dirty="0">
                <a:solidFill>
                  <a:schemeClr val="accent2"/>
                </a:solidFill>
              </a:rPr>
              <a:t>Rail</a:t>
            </a:r>
          </a:p>
          <a:p>
            <a:pPr algn="ctr"/>
            <a:r>
              <a:rPr lang="en-US" sz="2200" b="1" dirty="0">
                <a:solidFill>
                  <a:schemeClr val="accent2"/>
                </a:solidFill>
              </a:rPr>
              <a:t>projects</a:t>
            </a:r>
          </a:p>
        </p:txBody>
      </p:sp>
    </p:spTree>
    <p:extLst>
      <p:ext uri="{BB962C8B-B14F-4D97-AF65-F5344CB8AC3E}">
        <p14:creationId xmlns:p14="http://schemas.microsoft.com/office/powerpoint/2010/main" val="2684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981210384"/>
              </p:ext>
            </p:extLst>
          </p:nvPr>
        </p:nvGraphicFramePr>
        <p:xfrm>
          <a:off x="-720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898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0DE"/>
        </a:solidFill>
        <a:effectLst/>
      </p:bgPr>
    </p:bg>
    <p:spTree>
      <p:nvGrpSpPr>
        <p:cNvPr id="1" name=""/>
        <p:cNvGrpSpPr/>
        <p:nvPr/>
      </p:nvGrpSpPr>
      <p:grpSpPr>
        <a:xfrm>
          <a:off x="0" y="0"/>
          <a:ext cx="0" cy="0"/>
          <a:chOff x="0" y="0"/>
          <a:chExt cx="0" cy="0"/>
        </a:xfrm>
      </p:grpSpPr>
      <p:cxnSp>
        <p:nvCxnSpPr>
          <p:cNvPr id="5" name="Straight Connector 4"/>
          <p:cNvCxnSpPr/>
          <p:nvPr/>
        </p:nvCxnSpPr>
        <p:spPr bwMode="auto">
          <a:xfrm>
            <a:off x="334329" y="6364059"/>
            <a:ext cx="94154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252017" y="3148348"/>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39833" y="4850157"/>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25614" y="1446537"/>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70893" y="548680"/>
            <a:ext cx="10015920" cy="6109257"/>
            <a:chOff x="296917" y="-1320495"/>
            <a:chExt cx="9384112" cy="8110287"/>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4"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29450"/>
              <a:ext cx="608451" cy="449444"/>
            </a:xfrm>
            <a:prstGeom prst="rect">
              <a:avLst/>
            </a:prstGeom>
            <a:noFill/>
          </p:spPr>
          <p:txBody>
            <a:bodyPr wrap="square" lIns="0" tIns="0" rIns="0" bIns="0" rtlCol="0">
              <a:spAutoFit/>
            </a:bodyPr>
            <a:lstStyle/>
            <a:p>
              <a:r>
                <a:rPr lang="en-AU" sz="2200" b="1" dirty="0">
                  <a:solidFill>
                    <a:schemeClr val="bg1"/>
                  </a:solidFill>
                </a:rPr>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296917" y="-1320495"/>
              <a:ext cx="2613662" cy="1021464"/>
            </a:xfrm>
            <a:prstGeom prst="rect">
              <a:avLst/>
            </a:prstGeom>
            <a:noFill/>
          </p:spPr>
          <p:txBody>
            <a:bodyPr wrap="square" rtlCol="0">
              <a:spAutoFit/>
            </a:bodyPr>
            <a:lstStyle/>
            <a:p>
              <a:pPr algn="ctr"/>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78221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166700917"/>
              </p:ext>
            </p:extLst>
          </p:nvPr>
        </p:nvGraphicFramePr>
        <p:xfrm>
          <a:off x="-1584" y="0"/>
          <a:ext cx="9739944"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967788" y="6482824"/>
            <a:ext cx="4953000" cy="338554"/>
          </a:xfrm>
          <a:prstGeom prst="rect">
            <a:avLst/>
          </a:prstGeom>
          <a:noFill/>
        </p:spPr>
        <p:txBody>
          <a:bodyPr wrap="square" lIns="0" tIns="0" rIns="0" bIns="0" rtlCol="0">
            <a:spAutoFit/>
          </a:bodyPr>
          <a:lstStyle/>
          <a:p>
            <a:pPr algn="ctr"/>
            <a:r>
              <a:rPr lang="en-AU" sz="2200" dirty="0"/>
              <a:t>Managed at the portfolio level</a:t>
            </a:r>
          </a:p>
        </p:txBody>
      </p:sp>
      <p:sp>
        <p:nvSpPr>
          <p:cNvPr id="7" name="TextBox 6"/>
          <p:cNvSpPr txBox="1"/>
          <p:nvPr/>
        </p:nvSpPr>
        <p:spPr>
          <a:xfrm>
            <a:off x="922246" y="6482824"/>
            <a:ext cx="3960440" cy="338554"/>
          </a:xfrm>
          <a:prstGeom prst="rect">
            <a:avLst/>
          </a:prstGeom>
          <a:noFill/>
        </p:spPr>
        <p:txBody>
          <a:bodyPr wrap="square" lIns="0" tIns="0" rIns="0" bIns="0" rtlCol="0">
            <a:spAutoFit/>
          </a:bodyPr>
          <a:lstStyle/>
          <a:p>
            <a:pPr algn="ctr"/>
            <a:r>
              <a:rPr lang="en-AU" sz="2200" dirty="0"/>
              <a:t>Managed at the project level</a:t>
            </a:r>
          </a:p>
        </p:txBody>
      </p:sp>
      <p:sp>
        <p:nvSpPr>
          <p:cNvPr id="3" name="Rectangle 2"/>
          <p:cNvSpPr/>
          <p:nvPr/>
        </p:nvSpPr>
        <p:spPr>
          <a:xfrm>
            <a:off x="2528978" y="1971744"/>
            <a:ext cx="801823" cy="461665"/>
          </a:xfrm>
          <a:prstGeom prst="rect">
            <a:avLst/>
          </a:prstGeom>
        </p:spPr>
        <p:txBody>
          <a:bodyPr wrap="none" anchor="ctr">
            <a:spAutoFit/>
          </a:bodyPr>
          <a:lstStyle/>
          <a:p>
            <a:pPr algn="ctr"/>
            <a:r>
              <a:rPr lang="en-AU" b="1" dirty="0">
                <a:solidFill>
                  <a:schemeClr val="bg1"/>
                </a:solidFill>
              </a:rPr>
              <a:t>70%</a:t>
            </a:r>
          </a:p>
        </p:txBody>
      </p:sp>
      <p:sp>
        <p:nvSpPr>
          <p:cNvPr id="8" name="Rectangle 7"/>
          <p:cNvSpPr/>
          <p:nvPr/>
        </p:nvSpPr>
        <p:spPr>
          <a:xfrm>
            <a:off x="6953123" y="2679303"/>
            <a:ext cx="801822" cy="461665"/>
          </a:xfrm>
          <a:prstGeom prst="rect">
            <a:avLst/>
          </a:prstGeom>
        </p:spPr>
        <p:txBody>
          <a:bodyPr wrap="none" anchor="ctr">
            <a:spAutoFit/>
          </a:bodyPr>
          <a:lstStyle/>
          <a:p>
            <a:pPr algn="ctr"/>
            <a:r>
              <a:rPr lang="en-AU" b="1" dirty="0">
                <a:solidFill>
                  <a:schemeClr val="bg1"/>
                </a:solidFill>
              </a:rPr>
              <a:t>24%</a:t>
            </a:r>
          </a:p>
        </p:txBody>
      </p:sp>
    </p:spTree>
    <p:extLst>
      <p:ext uri="{BB962C8B-B14F-4D97-AF65-F5344CB8AC3E}">
        <p14:creationId xmlns:p14="http://schemas.microsoft.com/office/powerpoint/2010/main" val="147297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2826356262"/>
              </p:ext>
            </p:extLst>
          </p:nvPr>
        </p:nvGraphicFramePr>
        <p:xfrm>
          <a:off x="23592" y="3750349"/>
          <a:ext cx="9882408" cy="317425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bwMode="auto">
          <a:xfrm>
            <a:off x="3008784" y="5877272"/>
            <a:ext cx="126642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4" name="Content Placeholder 4"/>
          <p:cNvGraphicFramePr>
            <a:graphicFrameLocks/>
          </p:cNvGraphicFramePr>
          <p:nvPr>
            <p:extLst>
              <p:ext uri="{D42A27DB-BD31-4B8C-83A1-F6EECF244321}">
                <p14:modId xmlns:p14="http://schemas.microsoft.com/office/powerpoint/2010/main" val="1367314159"/>
              </p:ext>
            </p:extLst>
          </p:nvPr>
        </p:nvGraphicFramePr>
        <p:xfrm>
          <a:off x="0" y="455712"/>
          <a:ext cx="9906000" cy="2829272"/>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Straight Connector 4"/>
          <p:cNvCxnSpPr/>
          <p:nvPr/>
        </p:nvCxnSpPr>
        <p:spPr bwMode="auto">
          <a:xfrm>
            <a:off x="4525982" y="620688"/>
            <a:ext cx="0" cy="216024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 name="Straight Connector 5"/>
          <p:cNvCxnSpPr/>
          <p:nvPr/>
        </p:nvCxnSpPr>
        <p:spPr bwMode="auto">
          <a:xfrm>
            <a:off x="2720752" y="705053"/>
            <a:ext cx="0" cy="207587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a:off x="4491230" y="4005064"/>
            <a:ext cx="34752" cy="237795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Straight Connector 7"/>
          <p:cNvCxnSpPr/>
          <p:nvPr/>
        </p:nvCxnSpPr>
        <p:spPr bwMode="auto">
          <a:xfrm>
            <a:off x="2720752" y="4005064"/>
            <a:ext cx="0" cy="237795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9" name="TextBox 8"/>
          <p:cNvSpPr txBox="1"/>
          <p:nvPr/>
        </p:nvSpPr>
        <p:spPr>
          <a:xfrm>
            <a:off x="704528" y="705053"/>
            <a:ext cx="2189961" cy="384721"/>
          </a:xfrm>
          <a:prstGeom prst="rect">
            <a:avLst/>
          </a:prstGeom>
          <a:noFill/>
        </p:spPr>
        <p:txBody>
          <a:bodyPr wrap="square" rtlCol="0">
            <a:spAutoFit/>
          </a:bodyPr>
          <a:lstStyle/>
          <a:p>
            <a:r>
              <a:rPr lang="en-AU" sz="1900" b="1" dirty="0">
                <a:solidFill>
                  <a:schemeClr val="accent2"/>
                </a:solidFill>
              </a:rPr>
              <a:t>Cost underruns</a:t>
            </a:r>
          </a:p>
        </p:txBody>
      </p:sp>
      <p:sp>
        <p:nvSpPr>
          <p:cNvPr id="10" name="TextBox 9"/>
          <p:cNvSpPr txBox="1"/>
          <p:nvPr/>
        </p:nvSpPr>
        <p:spPr>
          <a:xfrm>
            <a:off x="2700174" y="740023"/>
            <a:ext cx="1858047" cy="384721"/>
          </a:xfrm>
          <a:prstGeom prst="rect">
            <a:avLst/>
          </a:prstGeom>
          <a:noFill/>
        </p:spPr>
        <p:txBody>
          <a:bodyPr wrap="square" rtlCol="0">
            <a:spAutoFit/>
          </a:bodyPr>
          <a:lstStyle/>
          <a:p>
            <a:pPr algn="ctr"/>
            <a:r>
              <a:rPr lang="en-AU" sz="1900" b="1" dirty="0">
                <a:solidFill>
                  <a:schemeClr val="accent1"/>
                </a:solidFill>
              </a:rPr>
              <a:t>On budget</a:t>
            </a:r>
          </a:p>
        </p:txBody>
      </p:sp>
      <p:sp>
        <p:nvSpPr>
          <p:cNvPr id="11" name="TextBox 10"/>
          <p:cNvSpPr txBox="1"/>
          <p:nvPr/>
        </p:nvSpPr>
        <p:spPr>
          <a:xfrm>
            <a:off x="4688853" y="740022"/>
            <a:ext cx="2268414" cy="384721"/>
          </a:xfrm>
          <a:prstGeom prst="rect">
            <a:avLst/>
          </a:prstGeom>
          <a:noFill/>
        </p:spPr>
        <p:txBody>
          <a:bodyPr wrap="square" rtlCol="0">
            <a:spAutoFit/>
          </a:bodyPr>
          <a:lstStyle/>
          <a:p>
            <a:r>
              <a:rPr lang="en-AU" sz="1900" b="1" dirty="0">
                <a:solidFill>
                  <a:schemeClr val="tx2"/>
                </a:solidFill>
              </a:rPr>
              <a:t>Cost overruns</a:t>
            </a:r>
          </a:p>
        </p:txBody>
      </p:sp>
      <p:sp>
        <p:nvSpPr>
          <p:cNvPr id="27" name="TextBox 26"/>
          <p:cNvSpPr txBox="1"/>
          <p:nvPr/>
        </p:nvSpPr>
        <p:spPr>
          <a:xfrm>
            <a:off x="109730" y="-27384"/>
            <a:ext cx="9235758" cy="338554"/>
          </a:xfrm>
          <a:prstGeom prst="rect">
            <a:avLst/>
          </a:prstGeom>
          <a:noFill/>
        </p:spPr>
        <p:txBody>
          <a:bodyPr wrap="square" lIns="0" tIns="0" rIns="0" bIns="0" rtlCol="0">
            <a:spAutoFit/>
          </a:bodyPr>
          <a:lstStyle/>
          <a:p>
            <a:r>
              <a:rPr lang="en-AU" sz="2200" b="1" dirty="0"/>
              <a:t>Frequency of cost overruns as a proportion of all projects, </a:t>
            </a:r>
            <a:r>
              <a:rPr lang="en-AU" sz="2200" b="1"/>
              <a:t>per cent </a:t>
            </a:r>
            <a:endParaRPr lang="en-AU" sz="2200" b="1" dirty="0"/>
          </a:p>
        </p:txBody>
      </p:sp>
      <p:sp>
        <p:nvSpPr>
          <p:cNvPr id="28" name="TextBox 27"/>
          <p:cNvSpPr txBox="1"/>
          <p:nvPr/>
        </p:nvSpPr>
        <p:spPr>
          <a:xfrm>
            <a:off x="46379" y="3450486"/>
            <a:ext cx="9537920" cy="338554"/>
          </a:xfrm>
          <a:prstGeom prst="rect">
            <a:avLst/>
          </a:prstGeom>
          <a:noFill/>
        </p:spPr>
        <p:txBody>
          <a:bodyPr wrap="square" lIns="0" tIns="0" rIns="0" bIns="0" rtlCol="0">
            <a:spAutoFit/>
          </a:bodyPr>
          <a:lstStyle/>
          <a:p>
            <a:r>
              <a:rPr lang="en-AU" sz="2200" b="1" dirty="0"/>
              <a:t>Value of cost overruns as a proportion of total cost overruns, per cent </a:t>
            </a:r>
          </a:p>
        </p:txBody>
      </p:sp>
    </p:spTree>
    <p:extLst>
      <p:ext uri="{BB962C8B-B14F-4D97-AF65-F5344CB8AC3E}">
        <p14:creationId xmlns:p14="http://schemas.microsoft.com/office/powerpoint/2010/main" val="88898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73374642"/>
              </p:ext>
            </p:extLst>
          </p:nvPr>
        </p:nvGraphicFramePr>
        <p:xfrm>
          <a:off x="-6480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76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114550"/>
            <a:ext cx="1992536" cy="876300"/>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t>First </a:t>
            </a:r>
            <a:br>
              <a:rPr lang="en-AU" sz="2000" b="1" dirty="0"/>
            </a:br>
            <a:r>
              <a:rPr lang="en-AU" sz="2000" b="1" dirty="0"/>
              <a:t>public cost announcement</a:t>
            </a:r>
            <a:endParaRPr kumimoji="0" lang="en-AU" sz="2000" b="1" i="0" u="none" strike="noStrike" cap="none" normalizeH="0" baseline="0" dirty="0">
              <a:ln>
                <a:noFill/>
              </a:ln>
              <a:solidFill>
                <a:schemeClr val="tx1"/>
              </a:solidFill>
              <a:effectLst/>
            </a:endParaRPr>
          </a:p>
        </p:txBody>
      </p:sp>
      <p:sp>
        <p:nvSpPr>
          <p:cNvPr id="9" name="Rectangle 8"/>
          <p:cNvSpPr/>
          <p:nvPr/>
        </p:nvSpPr>
        <p:spPr bwMode="auto">
          <a:xfrm>
            <a:off x="2549120" y="2114550"/>
            <a:ext cx="2044700" cy="8763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t>Formal funding commitment</a:t>
            </a:r>
            <a:endParaRPr kumimoji="0" lang="en-AU" sz="2000" b="1" i="0" u="none" strike="noStrike" cap="none" normalizeH="0" baseline="0" dirty="0">
              <a:ln>
                <a:noFill/>
              </a:ln>
              <a:solidFill>
                <a:schemeClr val="tx1"/>
              </a:solidFill>
              <a:effectLst/>
            </a:endParaRPr>
          </a:p>
        </p:txBody>
      </p:sp>
      <p:sp>
        <p:nvSpPr>
          <p:cNvPr id="10" name="Rectangle 9"/>
          <p:cNvSpPr/>
          <p:nvPr/>
        </p:nvSpPr>
        <p:spPr bwMode="auto">
          <a:xfrm>
            <a:off x="5150404" y="2114550"/>
            <a:ext cx="2198340" cy="8763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solidFill>
                  <a:schemeClr val="bg1"/>
                </a:solidFill>
              </a:rPr>
              <a:t>Commencement of construction</a:t>
            </a:r>
            <a:endParaRPr kumimoji="0" lang="en-AU" sz="2000" b="1" i="0" u="none" strike="noStrike" cap="none" normalizeH="0" baseline="0" dirty="0">
              <a:ln>
                <a:noFill/>
              </a:ln>
              <a:solidFill>
                <a:schemeClr val="bg1"/>
              </a:solidFill>
              <a:effectLst/>
            </a:endParaRPr>
          </a:p>
        </p:txBody>
      </p:sp>
      <p:sp>
        <p:nvSpPr>
          <p:cNvPr id="11" name="Rectangle 10"/>
          <p:cNvSpPr/>
          <p:nvPr/>
        </p:nvSpPr>
        <p:spPr bwMode="auto">
          <a:xfrm>
            <a:off x="7905328" y="2114550"/>
            <a:ext cx="1992536" cy="882650"/>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AU" sz="2000" b="1" dirty="0">
                <a:solidFill>
                  <a:schemeClr val="bg1"/>
                </a:solidFill>
              </a:rPr>
              <a:t>Project completion</a:t>
            </a:r>
            <a:endParaRPr kumimoji="0" lang="en-AU" sz="2000" b="1" i="0" u="none" strike="noStrike" cap="none" normalizeH="0" baseline="0" dirty="0">
              <a:ln>
                <a:noFill/>
              </a:ln>
              <a:solidFill>
                <a:schemeClr val="bg1"/>
              </a:solidFill>
              <a:effectLst/>
            </a:endParaRPr>
          </a:p>
        </p:txBody>
      </p:sp>
      <p:sp>
        <p:nvSpPr>
          <p:cNvPr id="12" name="Chevron 11"/>
          <p:cNvSpPr/>
          <p:nvPr/>
        </p:nvSpPr>
        <p:spPr bwMode="auto">
          <a:xfrm>
            <a:off x="2124778" y="2265362"/>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3" name="Chevron 12"/>
          <p:cNvSpPr/>
          <p:nvPr/>
        </p:nvSpPr>
        <p:spPr bwMode="auto">
          <a:xfrm>
            <a:off x="4726062" y="2235200"/>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14" name="Chevron 13"/>
          <p:cNvSpPr/>
          <p:nvPr/>
        </p:nvSpPr>
        <p:spPr bwMode="auto">
          <a:xfrm>
            <a:off x="7480986" y="2265362"/>
            <a:ext cx="292100" cy="635000"/>
          </a:xfrm>
          <a:prstGeom prst="chevr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181500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712430481"/>
              </p:ext>
            </p:extLst>
          </p:nvPr>
        </p:nvGraphicFramePr>
        <p:xfrm>
          <a:off x="-45721" y="0"/>
          <a:ext cx="9906001"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4491788" y="4754140"/>
            <a:ext cx="3581109" cy="1015663"/>
          </a:xfrm>
          <a:prstGeom prst="rect">
            <a:avLst/>
          </a:prstGeom>
        </p:spPr>
        <p:txBody>
          <a:bodyPr wrap="none" lIns="0" tIns="0" rIns="0" bIns="0">
            <a:spAutoFit/>
          </a:bodyPr>
          <a:lstStyle/>
          <a:p>
            <a:pPr algn="ctr"/>
            <a:r>
              <a:rPr lang="en-AU" sz="2200" b="1" dirty="0">
                <a:solidFill>
                  <a:schemeClr val="tx2"/>
                </a:solidFill>
              </a:rPr>
              <a:t>Assuming no cost overrun</a:t>
            </a:r>
          </a:p>
          <a:p>
            <a:pPr algn="ctr"/>
            <a:r>
              <a:rPr lang="en-AU" sz="2200" b="1" dirty="0">
                <a:solidFill>
                  <a:schemeClr val="tx2"/>
                </a:solidFill>
              </a:rPr>
              <a:t>occurred where not</a:t>
            </a:r>
          </a:p>
          <a:p>
            <a:pPr algn="ctr"/>
            <a:r>
              <a:rPr lang="en-AU" sz="2200" b="1" dirty="0">
                <a:solidFill>
                  <a:schemeClr val="tx2"/>
                </a:solidFill>
              </a:rPr>
              <a:t>observed directly</a:t>
            </a:r>
            <a:endParaRPr lang="en-US" sz="2200" b="1" dirty="0">
              <a:solidFill>
                <a:schemeClr val="tx2"/>
              </a:solidFill>
            </a:endParaRPr>
          </a:p>
        </p:txBody>
      </p:sp>
      <p:sp>
        <p:nvSpPr>
          <p:cNvPr id="5" name="Rectangle 4"/>
          <p:cNvSpPr/>
          <p:nvPr/>
        </p:nvSpPr>
        <p:spPr>
          <a:xfrm>
            <a:off x="3035521" y="1363346"/>
            <a:ext cx="3093796" cy="1015663"/>
          </a:xfrm>
          <a:prstGeom prst="rect">
            <a:avLst/>
          </a:prstGeom>
        </p:spPr>
        <p:txBody>
          <a:bodyPr wrap="none" lIns="0" tIns="0" rIns="0" bIns="0">
            <a:spAutoFit/>
          </a:bodyPr>
          <a:lstStyle/>
          <a:p>
            <a:pPr algn="ctr"/>
            <a:r>
              <a:rPr lang="en-AU" sz="2200" b="1" dirty="0">
                <a:solidFill>
                  <a:schemeClr val="accent2"/>
                </a:solidFill>
              </a:rPr>
              <a:t>Assuming the average </a:t>
            </a:r>
            <a:br>
              <a:rPr lang="en-AU" sz="2200" b="1" dirty="0">
                <a:solidFill>
                  <a:schemeClr val="accent2"/>
                </a:solidFill>
              </a:rPr>
            </a:br>
            <a:r>
              <a:rPr lang="en-AU" sz="2200" b="1" dirty="0">
                <a:solidFill>
                  <a:schemeClr val="accent2"/>
                </a:solidFill>
              </a:rPr>
              <a:t>rate of overrun where</a:t>
            </a:r>
          </a:p>
          <a:p>
            <a:pPr algn="ctr"/>
            <a:r>
              <a:rPr lang="en-AU" sz="2200" b="1" dirty="0">
                <a:solidFill>
                  <a:schemeClr val="accent2"/>
                </a:solidFill>
              </a:rPr>
              <a:t>not observed directly</a:t>
            </a:r>
            <a:endParaRPr lang="en-US" sz="2200" b="1" dirty="0">
              <a:solidFill>
                <a:schemeClr val="accent2"/>
              </a:solidFill>
            </a:endParaRPr>
          </a:p>
        </p:txBody>
      </p:sp>
    </p:spTree>
    <p:extLst>
      <p:ext uri="{BB962C8B-B14F-4D97-AF65-F5344CB8AC3E}">
        <p14:creationId xmlns:p14="http://schemas.microsoft.com/office/powerpoint/2010/main" val="1946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2688" y="1784254"/>
            <a:ext cx="2792760" cy="1107996"/>
          </a:xfrm>
          <a:prstGeom prst="rect">
            <a:avLst/>
          </a:prstGeom>
          <a:noFill/>
        </p:spPr>
        <p:txBody>
          <a:bodyPr wrap="square" lIns="0" tIns="0" rIns="0" bIns="0" rtlCol="0">
            <a:spAutoFit/>
          </a:bodyPr>
          <a:lstStyle/>
          <a:p>
            <a:r>
              <a:rPr lang="en-AU" b="1" dirty="0">
                <a:solidFill>
                  <a:schemeClr val="tx2"/>
                </a:solidFill>
              </a:rPr>
              <a:t>11% directly attributable to scope changes</a:t>
            </a:r>
          </a:p>
        </p:txBody>
      </p:sp>
      <p:sp>
        <p:nvSpPr>
          <p:cNvPr id="4" name="TextBox 3"/>
          <p:cNvSpPr txBox="1"/>
          <p:nvPr/>
        </p:nvSpPr>
        <p:spPr>
          <a:xfrm>
            <a:off x="6192688" y="3645024"/>
            <a:ext cx="2448272" cy="677108"/>
          </a:xfrm>
          <a:prstGeom prst="rect">
            <a:avLst/>
          </a:prstGeom>
          <a:noFill/>
        </p:spPr>
        <p:txBody>
          <a:bodyPr wrap="square" lIns="0" tIns="0" rIns="0" bIns="0" rtlCol="0">
            <a:spAutoFit/>
          </a:bodyPr>
          <a:lstStyle/>
          <a:p>
            <a:r>
              <a:rPr lang="en-AU" sz="2200" b="1" dirty="0">
                <a:solidFill>
                  <a:schemeClr val="accent2"/>
                </a:solidFill>
              </a:rPr>
              <a:t>89% attributable to other causes</a:t>
            </a:r>
          </a:p>
        </p:txBody>
      </p:sp>
      <p:grpSp>
        <p:nvGrpSpPr>
          <p:cNvPr id="7" name="Group 6"/>
          <p:cNvGrpSpPr>
            <a:grpSpLocks noChangeAspect="1"/>
          </p:cNvGrpSpPr>
          <p:nvPr/>
        </p:nvGrpSpPr>
        <p:grpSpPr>
          <a:xfrm>
            <a:off x="560512" y="188640"/>
            <a:ext cx="4966190" cy="4788000"/>
            <a:chOff x="0" y="0"/>
            <a:chExt cx="7113240" cy="6858000"/>
          </a:xfrm>
        </p:grpSpPr>
        <p:graphicFrame>
          <p:nvGraphicFramePr>
            <p:cNvPr id="2" name="Content Placeholder 4"/>
            <p:cNvGraphicFramePr>
              <a:graphicFrameLocks/>
            </p:cNvGraphicFramePr>
            <p:nvPr>
              <p:extLst>
                <p:ext uri="{D42A27DB-BD31-4B8C-83A1-F6EECF244321}">
                  <p14:modId xmlns:p14="http://schemas.microsoft.com/office/powerpoint/2010/main" val="1756024900"/>
                </p:ext>
              </p:extLst>
            </p:nvPr>
          </p:nvGraphicFramePr>
          <p:xfrm>
            <a:off x="0" y="0"/>
            <a:ext cx="7113240" cy="685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bwMode="auto">
            <a:xfrm>
              <a:off x="3540763" y="238237"/>
              <a:ext cx="0" cy="3093835"/>
            </a:xfrm>
            <a:prstGeom prst="line">
              <a:avLst/>
            </a:prstGeom>
            <a:solidFill>
              <a:schemeClr val="accent1"/>
            </a:solidFill>
            <a:ln w="76200" cap="flat" cmpd="sng" algn="ctr">
              <a:solidFill>
                <a:schemeClr val="accent2"/>
              </a:solidFill>
              <a:prstDash val="solid"/>
              <a:round/>
              <a:headEnd type="none" w="med" len="med"/>
              <a:tailEnd type="none" w="med" len="med"/>
            </a:ln>
            <a:effectLst/>
          </p:spPr>
        </p:cxnSp>
        <p:sp>
          <p:nvSpPr>
            <p:cNvPr id="10" name="Triangle 9"/>
            <p:cNvSpPr/>
            <p:nvPr/>
          </p:nvSpPr>
          <p:spPr bwMode="auto">
            <a:xfrm rot="20102224">
              <a:off x="3376273" y="2826929"/>
              <a:ext cx="576064" cy="504056"/>
            </a:xfrm>
            <a:prstGeom prst="triangl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Tree>
    <p:extLst>
      <p:ext uri="{BB962C8B-B14F-4D97-AF65-F5344CB8AC3E}">
        <p14:creationId xmlns:p14="http://schemas.microsoft.com/office/powerpoint/2010/main" val="88898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245954336"/>
              </p:ext>
            </p:extLst>
          </p:nvPr>
        </p:nvGraphicFramePr>
        <p:xfrm>
          <a:off x="-77316" y="0"/>
          <a:ext cx="9937596"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623052" y="332656"/>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accent3"/>
                </a:solidFill>
                <a:cs typeface="Arial"/>
              </a:rPr>
              <a:t>Projects with first cost</a:t>
            </a:r>
          </a:p>
          <a:p>
            <a:pPr algn="ctr"/>
            <a:r>
              <a:rPr lang="en-AU" sz="2200" b="1" dirty="0">
                <a:solidFill>
                  <a:schemeClr val="accent3"/>
                </a:solidFill>
                <a:cs typeface="Arial"/>
              </a:rPr>
              <a:t>announced during</a:t>
            </a:r>
          </a:p>
          <a:p>
            <a:pPr algn="ctr"/>
            <a:r>
              <a:rPr lang="en-AU" sz="2200" b="1" dirty="0">
                <a:solidFill>
                  <a:schemeClr val="accent3"/>
                </a:solidFill>
                <a:cs typeface="Arial"/>
              </a:rPr>
              <a:t>construction</a:t>
            </a:r>
          </a:p>
        </p:txBody>
      </p:sp>
      <p:sp>
        <p:nvSpPr>
          <p:cNvPr id="6" name="Rectangle 5"/>
          <p:cNvSpPr/>
          <p:nvPr/>
        </p:nvSpPr>
        <p:spPr>
          <a:xfrm>
            <a:off x="3623052" y="2381108"/>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accent2"/>
                </a:solidFill>
                <a:cs typeface="Arial"/>
              </a:rPr>
              <a:t>Projects with first cost</a:t>
            </a:r>
          </a:p>
          <a:p>
            <a:pPr algn="ctr"/>
            <a:r>
              <a:rPr lang="en-AU" sz="2200" b="1" dirty="0">
                <a:solidFill>
                  <a:schemeClr val="accent2"/>
                </a:solidFill>
                <a:cs typeface="Arial"/>
              </a:rPr>
              <a:t>announced alongside</a:t>
            </a:r>
          </a:p>
          <a:p>
            <a:pPr algn="ctr"/>
            <a:r>
              <a:rPr lang="en-AU" sz="2200" b="1" dirty="0">
                <a:solidFill>
                  <a:schemeClr val="accent2"/>
                </a:solidFill>
                <a:cs typeface="Arial"/>
              </a:rPr>
              <a:t>a budget commitment</a:t>
            </a:r>
          </a:p>
        </p:txBody>
      </p:sp>
      <p:sp>
        <p:nvSpPr>
          <p:cNvPr id="7" name="Rectangle 6"/>
          <p:cNvSpPr/>
          <p:nvPr/>
        </p:nvSpPr>
        <p:spPr>
          <a:xfrm>
            <a:off x="3623052" y="4429561"/>
            <a:ext cx="3103982" cy="1015663"/>
          </a:xfrm>
          <a:prstGeom prst="rect">
            <a:avLst/>
          </a:prstGeom>
          <a:solidFill>
            <a:schemeClr val="bg1"/>
          </a:solidFill>
        </p:spPr>
        <p:txBody>
          <a:bodyPr wrap="none" lIns="36000" tIns="0" rIns="36000" bIns="0" anchor="ctr">
            <a:spAutoFit/>
          </a:bodyPr>
          <a:lstStyle/>
          <a:p>
            <a:pPr algn="ctr"/>
            <a:r>
              <a:rPr lang="en-AU" sz="2200" b="1" dirty="0">
                <a:solidFill>
                  <a:schemeClr val="tx2"/>
                </a:solidFill>
                <a:cs typeface="Arial"/>
              </a:rPr>
              <a:t>Projects with first cost</a:t>
            </a:r>
          </a:p>
          <a:p>
            <a:pPr algn="ctr"/>
            <a:r>
              <a:rPr lang="en-AU" sz="2200" b="1" dirty="0">
                <a:solidFill>
                  <a:schemeClr val="tx2"/>
                </a:solidFill>
                <a:cs typeface="Arial"/>
              </a:rPr>
              <a:t>announced prior to a</a:t>
            </a:r>
          </a:p>
          <a:p>
            <a:pPr algn="ctr"/>
            <a:r>
              <a:rPr lang="en-AU" sz="2200" b="1" dirty="0">
                <a:solidFill>
                  <a:schemeClr val="tx2"/>
                </a:solidFill>
                <a:cs typeface="Arial"/>
              </a:rPr>
              <a:t>budget commitment</a:t>
            </a:r>
          </a:p>
        </p:txBody>
      </p:sp>
    </p:spTree>
    <p:extLst>
      <p:ext uri="{BB962C8B-B14F-4D97-AF65-F5344CB8AC3E}">
        <p14:creationId xmlns:p14="http://schemas.microsoft.com/office/powerpoint/2010/main" val="378396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03573996"/>
              </p:ext>
            </p:extLst>
          </p:nvPr>
        </p:nvGraphicFramePr>
        <p:xfrm>
          <a:off x="-60960" y="1"/>
          <a:ext cx="9906000" cy="818152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14991" y="6136268"/>
            <a:ext cx="2465419" cy="677108"/>
          </a:xfrm>
          <a:prstGeom prst="rect">
            <a:avLst/>
          </a:prstGeom>
          <a:noFill/>
        </p:spPr>
        <p:txBody>
          <a:bodyPr wrap="none" lIns="0" tIns="0" rIns="0" bIns="0" rtlCol="0">
            <a:spAutoFit/>
          </a:bodyPr>
          <a:lstStyle/>
          <a:p>
            <a:pPr algn="ctr"/>
            <a:r>
              <a:rPr lang="en-AU" sz="2200" dirty="0"/>
              <a:t>First public</a:t>
            </a:r>
          </a:p>
          <a:p>
            <a:pPr algn="ctr"/>
            <a:r>
              <a:rPr lang="en-AU" sz="2200" dirty="0"/>
              <a:t>cost announcement</a:t>
            </a:r>
          </a:p>
        </p:txBody>
      </p:sp>
      <p:sp>
        <p:nvSpPr>
          <p:cNvPr id="6" name="TextBox 5"/>
          <p:cNvSpPr txBox="1"/>
          <p:nvPr/>
        </p:nvSpPr>
        <p:spPr>
          <a:xfrm>
            <a:off x="3152418" y="6136268"/>
            <a:ext cx="1822615" cy="677108"/>
          </a:xfrm>
          <a:prstGeom prst="rect">
            <a:avLst/>
          </a:prstGeom>
          <a:noFill/>
        </p:spPr>
        <p:txBody>
          <a:bodyPr wrap="none" lIns="0" tIns="0" rIns="0" bIns="0" rtlCol="0">
            <a:spAutoFit/>
          </a:bodyPr>
          <a:lstStyle/>
          <a:p>
            <a:pPr algn="ctr"/>
            <a:r>
              <a:rPr lang="en-AU" sz="2200" dirty="0"/>
              <a:t>Formal budget</a:t>
            </a:r>
          </a:p>
          <a:p>
            <a:pPr algn="ctr"/>
            <a:r>
              <a:rPr lang="en-AU" sz="2200" dirty="0"/>
              <a:t>commitment</a:t>
            </a:r>
          </a:p>
        </p:txBody>
      </p:sp>
      <p:sp>
        <p:nvSpPr>
          <p:cNvPr id="7" name="TextBox 6"/>
          <p:cNvSpPr txBox="1"/>
          <p:nvPr/>
        </p:nvSpPr>
        <p:spPr>
          <a:xfrm>
            <a:off x="5289798" y="6136268"/>
            <a:ext cx="2072682" cy="677108"/>
          </a:xfrm>
          <a:prstGeom prst="rect">
            <a:avLst/>
          </a:prstGeom>
          <a:noFill/>
        </p:spPr>
        <p:txBody>
          <a:bodyPr wrap="none" lIns="0" tIns="0" rIns="0" bIns="0" rtlCol="0">
            <a:spAutoFit/>
          </a:bodyPr>
          <a:lstStyle/>
          <a:p>
            <a:pPr algn="ctr"/>
            <a:r>
              <a:rPr lang="en-AU" sz="2200" dirty="0"/>
              <a:t>Commencement</a:t>
            </a:r>
          </a:p>
          <a:p>
            <a:pPr algn="ctr"/>
            <a:r>
              <a:rPr lang="en-AU" sz="2200" dirty="0"/>
              <a:t>of construction</a:t>
            </a:r>
          </a:p>
        </p:txBody>
      </p:sp>
      <p:sp>
        <p:nvSpPr>
          <p:cNvPr id="8" name="TextBox 7"/>
          <p:cNvSpPr txBox="1"/>
          <p:nvPr/>
        </p:nvSpPr>
        <p:spPr>
          <a:xfrm>
            <a:off x="7878658" y="6136268"/>
            <a:ext cx="1365758" cy="338554"/>
          </a:xfrm>
          <a:prstGeom prst="rect">
            <a:avLst/>
          </a:prstGeom>
          <a:noFill/>
        </p:spPr>
        <p:txBody>
          <a:bodyPr wrap="none" lIns="0" tIns="0" rIns="0" bIns="0" rtlCol="0">
            <a:spAutoFit/>
          </a:bodyPr>
          <a:lstStyle/>
          <a:p>
            <a:pPr algn="ctr"/>
            <a:r>
              <a:rPr lang="en-AU" sz="2200" dirty="0"/>
              <a:t>Completed</a:t>
            </a:r>
          </a:p>
        </p:txBody>
      </p:sp>
      <p:sp>
        <p:nvSpPr>
          <p:cNvPr id="9" name="TextBox 8"/>
          <p:cNvSpPr txBox="1"/>
          <p:nvPr/>
        </p:nvSpPr>
        <p:spPr>
          <a:xfrm>
            <a:off x="3220312" y="360080"/>
            <a:ext cx="3099342" cy="1015663"/>
          </a:xfrm>
          <a:prstGeom prst="rect">
            <a:avLst/>
          </a:prstGeom>
          <a:noFill/>
        </p:spPr>
        <p:txBody>
          <a:bodyPr wrap="square" lIns="0" tIns="0" rIns="0" bIns="0" rtlCol="0">
            <a:spAutoFit/>
          </a:bodyPr>
          <a:lstStyle/>
          <a:p>
            <a:pPr algn="ctr"/>
            <a:r>
              <a:rPr lang="en-AU" sz="2200" b="1" dirty="0">
                <a:solidFill>
                  <a:schemeClr val="tx2"/>
                </a:solidFill>
              </a:rPr>
              <a:t>Projects with first cost announced prior to a budget commitment</a:t>
            </a:r>
          </a:p>
        </p:txBody>
      </p:sp>
      <p:sp>
        <p:nvSpPr>
          <p:cNvPr id="10" name="TextBox 9"/>
          <p:cNvSpPr txBox="1"/>
          <p:nvPr/>
        </p:nvSpPr>
        <p:spPr>
          <a:xfrm>
            <a:off x="2689046" y="2634620"/>
            <a:ext cx="6608058" cy="1015663"/>
          </a:xfrm>
          <a:prstGeom prst="rect">
            <a:avLst/>
          </a:prstGeom>
          <a:noFill/>
        </p:spPr>
        <p:txBody>
          <a:bodyPr wrap="square" lIns="0" tIns="0" rIns="0" bIns="0" rtlCol="0">
            <a:spAutoFit/>
          </a:bodyPr>
          <a:lstStyle/>
          <a:p>
            <a:pPr algn="ctr"/>
            <a:r>
              <a:rPr lang="en-AU" sz="2200" b="1" dirty="0">
                <a:solidFill>
                  <a:schemeClr val="accent2"/>
                </a:solidFill>
              </a:rPr>
              <a:t>Projects with first cost</a:t>
            </a:r>
          </a:p>
          <a:p>
            <a:pPr algn="ctr"/>
            <a:r>
              <a:rPr lang="en-AU" sz="2200" b="1" dirty="0">
                <a:solidFill>
                  <a:schemeClr val="accent2"/>
                </a:solidFill>
              </a:rPr>
              <a:t>announced as a budget commitment,</a:t>
            </a:r>
          </a:p>
          <a:p>
            <a:pPr algn="ctr"/>
            <a:r>
              <a:rPr lang="en-AU" sz="2200" b="1" dirty="0">
                <a:solidFill>
                  <a:schemeClr val="accent2"/>
                </a:solidFill>
              </a:rPr>
              <a:t>prior to construction commencing</a:t>
            </a:r>
          </a:p>
        </p:txBody>
      </p:sp>
      <p:sp>
        <p:nvSpPr>
          <p:cNvPr id="11" name="TextBox 10"/>
          <p:cNvSpPr txBox="1"/>
          <p:nvPr/>
        </p:nvSpPr>
        <p:spPr>
          <a:xfrm>
            <a:off x="4243968" y="4488518"/>
            <a:ext cx="5788868" cy="677108"/>
          </a:xfrm>
          <a:prstGeom prst="rect">
            <a:avLst/>
          </a:prstGeom>
          <a:noFill/>
        </p:spPr>
        <p:txBody>
          <a:bodyPr wrap="square" lIns="0" tIns="0" rIns="0" bIns="0" rtlCol="0">
            <a:spAutoFit/>
          </a:bodyPr>
          <a:lstStyle/>
          <a:p>
            <a:pPr algn="ctr"/>
            <a:r>
              <a:rPr lang="en-AU" sz="2200" b="1" dirty="0">
                <a:solidFill>
                  <a:schemeClr val="accent3"/>
                </a:solidFill>
              </a:rPr>
              <a:t>Projects with first cost</a:t>
            </a:r>
          </a:p>
          <a:p>
            <a:pPr algn="ctr"/>
            <a:r>
              <a:rPr lang="en-AU" sz="2200" b="1" dirty="0">
                <a:solidFill>
                  <a:schemeClr val="accent3"/>
                </a:solidFill>
              </a:rPr>
              <a:t>announced during construction </a:t>
            </a:r>
          </a:p>
        </p:txBody>
      </p:sp>
    </p:spTree>
    <p:extLst>
      <p:ext uri="{BB962C8B-B14F-4D97-AF65-F5344CB8AC3E}">
        <p14:creationId xmlns:p14="http://schemas.microsoft.com/office/powerpoint/2010/main" val="187764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163573674"/>
              </p:ext>
            </p:extLst>
          </p:nvPr>
        </p:nvGraphicFramePr>
        <p:xfrm>
          <a:off x="0" y="0"/>
          <a:ext cx="819336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
          <p:cNvSpPr txBox="1"/>
          <p:nvPr/>
        </p:nvSpPr>
        <p:spPr>
          <a:xfrm>
            <a:off x="7833320" y="1434262"/>
            <a:ext cx="173361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tx2"/>
                </a:solidFill>
              </a:rPr>
              <a:t>Not on IA list</a:t>
            </a:r>
          </a:p>
        </p:txBody>
      </p:sp>
      <p:sp>
        <p:nvSpPr>
          <p:cNvPr id="12" name="TextBox 1"/>
          <p:cNvSpPr txBox="1"/>
          <p:nvPr/>
        </p:nvSpPr>
        <p:spPr>
          <a:xfrm>
            <a:off x="7833320" y="4048036"/>
            <a:ext cx="2304256"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accent2"/>
                </a:solidFill>
              </a:rPr>
              <a:t>On IA list as initiative only</a:t>
            </a:r>
          </a:p>
        </p:txBody>
      </p:sp>
      <p:sp>
        <p:nvSpPr>
          <p:cNvPr id="13" name="TextBox 1"/>
          <p:cNvSpPr txBox="1"/>
          <p:nvPr/>
        </p:nvSpPr>
        <p:spPr>
          <a:xfrm>
            <a:off x="7833320" y="5898758"/>
            <a:ext cx="2304256" cy="33855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a:solidFill>
                  <a:schemeClr val="accent3"/>
                </a:solidFill>
              </a:rPr>
              <a:t>On IA list</a:t>
            </a:r>
          </a:p>
        </p:txBody>
      </p:sp>
    </p:spTree>
    <p:extLst>
      <p:ext uri="{BB962C8B-B14F-4D97-AF65-F5344CB8AC3E}">
        <p14:creationId xmlns:p14="http://schemas.microsoft.com/office/powerpoint/2010/main" val="55387559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Chart guidebook</Template>
  <TotalTime>22873</TotalTime>
  <Words>1477</Words>
  <Application>Microsoft Office PowerPoint</Application>
  <PresentationFormat>A4 Paper (210x297 mm)</PresentationFormat>
  <Paragraphs>239</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ＭＳ Ｐゴシック</vt:lpstr>
      <vt:lpstr>Arial</vt:lpstr>
      <vt:lpstr>Chart guidebook</vt:lpstr>
      <vt:lpstr>NEW IMPROVED Charts for REPORTS 16 MAY 2016</vt:lpstr>
      <vt:lpstr>Charts for cost overruns on transport infrastructure projects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915</cp:revision>
  <cp:lastPrinted>2016-10-19T22:49:31Z</cp:lastPrinted>
  <dcterms:created xsi:type="dcterms:W3CDTF">2015-10-22T04:00:31Z</dcterms:created>
  <dcterms:modified xsi:type="dcterms:W3CDTF">2016-10-22T12:00:41Z</dcterms:modified>
</cp:coreProperties>
</file>