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4"/>
  </p:notesMasterIdLst>
  <p:handoutMasterIdLst>
    <p:handoutMasterId r:id="rId5"/>
  </p:handoutMasterIdLst>
  <p:sldIdLst>
    <p:sldId id="816" r:id="rId3"/>
  </p:sldIdLst>
  <p:sldSz cx="9906000" cy="2700338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6" userDrawn="1">
          <p15:clr>
            <a:srgbClr val="A4A3A4"/>
          </p15:clr>
        </p15:guide>
        <p15:guide id="2" orient="horz" pos="32" userDrawn="1">
          <p15:clr>
            <a:srgbClr val="A4A3A4"/>
          </p15:clr>
        </p15:guide>
        <p15:guide id="3" pos="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226"/>
    <a:srgbClr val="ECB19C"/>
    <a:srgbClr val="D4582A"/>
    <a:srgbClr val="FEF07B"/>
    <a:srgbClr val="FF3300"/>
    <a:srgbClr val="0303BD"/>
    <a:srgbClr val="FFE07F"/>
    <a:srgbClr val="FFC35A"/>
    <a:srgbClr val="F68B33"/>
    <a:srgbClr val="6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2" autoAdjust="0"/>
    <p:restoredTop sz="73535" autoAdjust="0"/>
  </p:normalViewPr>
  <p:slideViewPr>
    <p:cSldViewPr>
      <p:cViewPr varScale="1">
        <p:scale>
          <a:sx n="86" d="100"/>
          <a:sy n="86" d="100"/>
        </p:scale>
        <p:origin x="96" y="3096"/>
      </p:cViewPr>
      <p:guideLst>
        <p:guide orient="horz" pos="1576"/>
        <p:guide orient="horz" pos="32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244801130627896E-2"/>
          <c:y val="6.3527411762455993E-2"/>
          <c:w val="0.92675519886937208"/>
          <c:h val="0.78062787984835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 of projects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170-432E-BB98-3164CB5A6E3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F170-432E-BB98-3164CB5A6E3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F170-432E-BB98-3164CB5A6E3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F170-432E-BB98-3164CB5A6E3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F170-432E-BB98-3164CB5A6E3B}"/>
              </c:ext>
            </c:extLst>
          </c:dPt>
          <c:cat>
            <c:strRef>
              <c:f>Sheet1!$A$2:$A$6</c:f>
              <c:strCache>
                <c:ptCount val="5"/>
                <c:pt idx="0">
                  <c:v>≤ 25%</c:v>
                </c:pt>
                <c:pt idx="1">
                  <c:v>0%</c:v>
                </c:pt>
                <c:pt idx="2">
                  <c:v>≤ 25%</c:v>
                </c:pt>
                <c:pt idx="3">
                  <c:v>25% - 50%</c:v>
                </c:pt>
                <c:pt idx="4">
                  <c:v>&gt; 50%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9.2250922509225113</c:v>
                </c:pt>
                <c:pt idx="1">
                  <c:v>56.642066420664207</c:v>
                </c:pt>
                <c:pt idx="2">
                  <c:v>11.2546125461255</c:v>
                </c:pt>
                <c:pt idx="3">
                  <c:v>5.7195571955719604</c:v>
                </c:pt>
                <c:pt idx="4">
                  <c:v>17.158671586715858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170-432E-BB98-3164CB5A6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axId val="635412576"/>
        <c:axId val="635419632"/>
      </c:barChart>
      <c:scatterChart>
        <c:scatterStyle val="lineMarker"/>
        <c:varyColors val="0"/>
        <c:ser>
          <c:idx val="1"/>
          <c:order val="1"/>
          <c:tx>
            <c:v>Dotted lines</c:v>
          </c:tx>
          <c:spPr>
            <a:ln w="9525">
              <a:solidFill>
                <a:schemeClr val="tx1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C-F170-432E-BB98-3164CB5A6E3B}"/>
              </c:ext>
            </c:extLst>
          </c:dPt>
          <c:xVal>
            <c:numRef>
              <c:f>Sheet1!$F$2:$F$5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2.5</c:v>
                </c:pt>
                <c:pt idx="3">
                  <c:v>2.5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0</c:v>
                </c:pt>
                <c:pt idx="3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170-432E-BB98-3164CB5A6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412576"/>
        <c:axId val="635419632"/>
      </c:scatterChart>
      <c:catAx>
        <c:axId val="635412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35419632"/>
        <c:crosses val="autoZero"/>
        <c:auto val="1"/>
        <c:lblAlgn val="ctr"/>
        <c:lblOffset val="100"/>
        <c:noMultiLvlLbl val="0"/>
      </c:catAx>
      <c:valAx>
        <c:axId val="63541963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35412576"/>
        <c:crosses val="autoZero"/>
        <c:crossBetween val="between"/>
        <c:majorUnit val="25"/>
      </c:valAx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1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r">
              <a:defRPr sz="1200"/>
            </a:lvl1pPr>
          </a:lstStyle>
          <a:p>
            <a:fld id="{EFC9C15E-BCC7-7848-B45B-7DE616F2296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1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200"/>
            </a:lvl1pPr>
          </a:lstStyle>
          <a:p>
            <a:fld id="{577BE747-FE01-894D-A5F1-59AD1E1D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5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3429000" y="746125"/>
            <a:ext cx="136667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6" y="4721747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5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429000" y="746125"/>
            <a:ext cx="1366678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259">
              <a:defRPr/>
            </a:pPr>
            <a:r>
              <a:rPr lang="en-AU" dirty="0">
                <a:latin typeface="Arial"/>
                <a:cs typeface="Arial"/>
              </a:rPr>
              <a:t>This</a:t>
            </a:r>
            <a:r>
              <a:rPr lang="en-AU" baseline="0" dirty="0">
                <a:latin typeface="Arial"/>
                <a:cs typeface="Arial"/>
              </a:rPr>
              <a:t> chart has been reviewed on 21/10/2016.</a:t>
            </a:r>
            <a:endParaRPr lang="en-AU" dirty="0">
              <a:latin typeface="Arial"/>
              <a:cs typeface="Arial"/>
            </a:endParaRPr>
          </a:p>
          <a:p>
            <a:pPr defTabSz="915259">
              <a:defRPr/>
            </a:pPr>
            <a:endParaRPr lang="en-AU" dirty="0">
              <a:latin typeface="Arial"/>
              <a:cs typeface="Arial"/>
            </a:endParaRPr>
          </a:p>
          <a:p>
            <a:pPr defTabSz="915259">
              <a:defRPr/>
            </a:pPr>
            <a:r>
              <a:rPr lang="en-AU" dirty="0">
                <a:latin typeface="Arial"/>
                <a:cs typeface="Arial"/>
              </a:rPr>
              <a:t>Title: </a:t>
            </a:r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Large cost overruns are uncommon, but expensive</a:t>
            </a:r>
            <a:b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</a:b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 Frequency of cost overruns as a proportion of all projects, per cent</a:t>
            </a:r>
          </a:p>
          <a:p>
            <a:endParaRPr lang="en-AU" sz="1200" i="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Australian transport projects completed between 2001 and 2015</a:t>
            </a:r>
            <a:b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</a:b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Deloitte Investment Monitor, Grattan analysis.</a:t>
            </a:r>
          </a:p>
          <a:p>
            <a:endParaRPr lang="en-AU" baseline="0" dirty="0"/>
          </a:p>
          <a:p>
            <a:pPr defTabSz="914107">
              <a:defRPr/>
            </a:pPr>
            <a:r>
              <a:rPr lang="en-AU" i="0" dirty="0"/>
              <a:t>Analysis</a:t>
            </a:r>
            <a:r>
              <a:rPr lang="en-AU" i="0" baseline="0" dirty="0"/>
              <a:t> in C:\Users\ldanks\Dropbox (Grattan Institute)\Transport Program\Project - Project-level Study\Analysis\Spreadsheets\IM Results\Overall cost overruns</a:t>
            </a:r>
          </a:p>
          <a:p>
            <a:pPr defTabSz="915259"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1" y="1265159"/>
            <a:ext cx="7345363" cy="240030"/>
          </a:xfrm>
          <a:prstGeom prst="rect">
            <a:avLst/>
          </a:prstGeom>
        </p:spPr>
        <p:txBody>
          <a:bodyPr/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1" y="1616456"/>
            <a:ext cx="7345363" cy="143768"/>
          </a:xfrm>
          <a:prstGeom prst="rect">
            <a:avLst/>
          </a:prstGeom>
        </p:spPr>
        <p:txBody>
          <a:bodyPr/>
          <a:lstStyle>
            <a:lvl1pPr algn="r">
              <a:defRPr sz="126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2459058"/>
            <a:ext cx="2311400" cy="1875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2459058"/>
            <a:ext cx="3136900" cy="1875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2459058"/>
            <a:ext cx="2311400" cy="187523"/>
          </a:xfrm>
          <a:prstGeom prst="rect">
            <a:avLst/>
          </a:prstGeom>
        </p:spPr>
        <p:txBody>
          <a:bodyPr/>
          <a:lstStyle>
            <a:lvl1pPr eaLnBrk="0" hangingPunct="0">
              <a:defRPr sz="735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386299"/>
            <a:ext cx="4249738" cy="42567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1" y="179537"/>
            <a:ext cx="6913563" cy="181761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1" y="423804"/>
            <a:ext cx="8642349" cy="10904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2465309"/>
            <a:ext cx="8188324" cy="18752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215872"/>
            <a:ext cx="6913563" cy="1454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1" y="1265159"/>
            <a:ext cx="7345363" cy="240030"/>
          </a:xfrm>
          <a:prstGeom prst="rect">
            <a:avLst/>
          </a:prstGeom>
        </p:spPr>
        <p:txBody>
          <a:bodyPr/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1" y="1616456"/>
            <a:ext cx="7345363" cy="143768"/>
          </a:xfrm>
          <a:prstGeom prst="rect">
            <a:avLst/>
          </a:prstGeom>
        </p:spPr>
        <p:txBody>
          <a:bodyPr/>
          <a:lstStyle>
            <a:lvl1pPr algn="r">
              <a:defRPr sz="126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2459058"/>
            <a:ext cx="2311400" cy="1875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2459058"/>
            <a:ext cx="3136900" cy="1875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2459058"/>
            <a:ext cx="2311400" cy="187523"/>
          </a:xfrm>
          <a:prstGeom prst="rect">
            <a:avLst/>
          </a:prstGeom>
        </p:spPr>
        <p:txBody>
          <a:bodyPr/>
          <a:lstStyle>
            <a:lvl1pPr eaLnBrk="0" hangingPunct="0">
              <a:defRPr sz="735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386299"/>
            <a:ext cx="4249738" cy="425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6" y="253160"/>
            <a:ext cx="6913563" cy="1081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4" y="423802"/>
            <a:ext cx="8642349" cy="72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1" y="45924"/>
            <a:ext cx="6913563" cy="181761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1" y="272749"/>
            <a:ext cx="8642349" cy="10904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2465309"/>
            <a:ext cx="8188324" cy="18752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215872"/>
            <a:ext cx="6913563" cy="1454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69" r:id="rId9"/>
    <p:sldLayoutId id="2147483650" r:id="rId10"/>
    <p:sldLayoutId id="2147483662" r:id="rId11"/>
    <p:sldLayoutId id="2147483665" r:id="rId12"/>
    <p:sldLayoutId id="2147483653" r:id="rId13"/>
    <p:sldLayoutId id="2147483654" r:id="rId14"/>
    <p:sldLayoutId id="2147483655" r:id="rId15"/>
    <p:sldLayoutId id="2147483656" r:id="rId16"/>
    <p:sldLayoutId id="214748365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2400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48006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7200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9601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630" b="1">
          <a:solidFill>
            <a:schemeClr val="tx1"/>
          </a:solidFill>
          <a:latin typeface="+mn-lt"/>
          <a:ea typeface="+mn-ea"/>
          <a:cs typeface="+mn-cs"/>
        </a:defRPr>
      </a:lvl1pPr>
      <a:lvl2pPr marL="94179" indent="-93345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630">
          <a:solidFill>
            <a:schemeClr val="tx1"/>
          </a:solidFill>
          <a:latin typeface="+mn-lt"/>
          <a:ea typeface="+mn-ea"/>
        </a:defRPr>
      </a:lvl2pPr>
      <a:lvl3pPr marL="211693" indent="-116681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630">
          <a:solidFill>
            <a:schemeClr val="tx1"/>
          </a:solidFill>
          <a:latin typeface="+mn-lt"/>
          <a:ea typeface="+mn-ea"/>
        </a:defRPr>
      </a:lvl3pPr>
      <a:lvl4pPr marL="294204" indent="-75009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630">
          <a:solidFill>
            <a:schemeClr val="tx1"/>
          </a:solidFill>
          <a:latin typeface="+mn-lt"/>
          <a:ea typeface="+mn-ea"/>
        </a:defRPr>
      </a:lvl4pPr>
      <a:lvl5pPr marL="41421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5pPr>
      <a:lvl6pPr marL="65424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6pPr>
      <a:lvl7pPr marL="89427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7pPr>
      <a:lvl8pPr marL="113430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8pPr>
      <a:lvl9pPr marL="137433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2400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48006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7200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9601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630" b="1">
          <a:solidFill>
            <a:schemeClr val="tx1"/>
          </a:solidFill>
          <a:latin typeface="+mn-lt"/>
          <a:ea typeface="+mn-ea"/>
          <a:cs typeface="+mn-cs"/>
        </a:defRPr>
      </a:lvl1pPr>
      <a:lvl2pPr marL="94179" indent="-93345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630">
          <a:solidFill>
            <a:schemeClr val="tx1"/>
          </a:solidFill>
          <a:latin typeface="+mn-lt"/>
          <a:ea typeface="+mn-ea"/>
        </a:defRPr>
      </a:lvl2pPr>
      <a:lvl3pPr marL="211693" indent="-116681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630">
          <a:solidFill>
            <a:schemeClr val="tx1"/>
          </a:solidFill>
          <a:latin typeface="+mn-lt"/>
          <a:ea typeface="+mn-ea"/>
        </a:defRPr>
      </a:lvl3pPr>
      <a:lvl4pPr marL="294204" indent="-75009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630">
          <a:solidFill>
            <a:schemeClr val="tx1"/>
          </a:solidFill>
          <a:latin typeface="+mn-lt"/>
          <a:ea typeface="+mn-ea"/>
        </a:defRPr>
      </a:lvl4pPr>
      <a:lvl5pPr marL="41421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5pPr>
      <a:lvl6pPr marL="65424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6pPr>
      <a:lvl7pPr marL="89427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7pPr>
      <a:lvl8pPr marL="113430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8pPr>
      <a:lvl9pPr marL="137433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956042"/>
              </p:ext>
            </p:extLst>
          </p:nvPr>
        </p:nvGraphicFramePr>
        <p:xfrm>
          <a:off x="0" y="12497"/>
          <a:ext cx="9720000" cy="2926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25139" y="206464"/>
            <a:ext cx="1207062" cy="58477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900" b="1" dirty="0">
                <a:solidFill>
                  <a:schemeClr val="accent2"/>
                </a:solidFill>
              </a:rPr>
              <a:t>Cost</a:t>
            </a:r>
          </a:p>
          <a:p>
            <a:pPr algn="ctr"/>
            <a:r>
              <a:rPr lang="en-AU" sz="1900" b="1" dirty="0">
                <a:solidFill>
                  <a:schemeClr val="accent2"/>
                </a:solidFill>
              </a:rPr>
              <a:t>underruns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4856" y="352656"/>
            <a:ext cx="1219886" cy="2923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900" b="1" dirty="0">
                <a:solidFill>
                  <a:schemeClr val="accent1"/>
                </a:solidFill>
              </a:rPr>
              <a:t>On budget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3794" y="352656"/>
            <a:ext cx="1655903" cy="2923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900" b="1" dirty="0">
                <a:solidFill>
                  <a:schemeClr val="tx2"/>
                </a:solidFill>
              </a:rPr>
              <a:t>Cost overruns</a:t>
            </a:r>
          </a:p>
        </p:txBody>
      </p:sp>
    </p:spTree>
    <p:extLst>
      <p:ext uri="{BB962C8B-B14F-4D97-AF65-F5344CB8AC3E}">
        <p14:creationId xmlns:p14="http://schemas.microsoft.com/office/powerpoint/2010/main" val="888986942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22628</TotalTime>
  <Words>25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Chart guidebook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Owain Peter Alexander Emslie</dc:creator>
  <cp:lastModifiedBy>Cameron Chisholm</cp:lastModifiedBy>
  <cp:revision>897</cp:revision>
  <cp:lastPrinted>2016-10-19T22:49:31Z</cp:lastPrinted>
  <dcterms:created xsi:type="dcterms:W3CDTF">2015-10-22T04:00:31Z</dcterms:created>
  <dcterms:modified xsi:type="dcterms:W3CDTF">2016-10-21T07:03:16Z</dcterms:modified>
</cp:coreProperties>
</file>