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4"/>
  </p:notesMasterIdLst>
  <p:handoutMasterIdLst>
    <p:handoutMasterId r:id="rId5"/>
  </p:handoutMasterIdLst>
  <p:sldIdLst>
    <p:sldId id="819" r:id="rId3"/>
  </p:sldIdLst>
  <p:sldSz cx="9906000" cy="5040313"/>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941" userDrawn="1">
          <p15:clr>
            <a:srgbClr val="A4A3A4"/>
          </p15:clr>
        </p15:guide>
        <p15:guide id="2" orient="horz" pos="59" userDrawn="1">
          <p15:clr>
            <a:srgbClr val="A4A3A4"/>
          </p15:clr>
        </p15:guide>
        <p15:guide id="3" pos="398"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0DE"/>
    <a:srgbClr val="A02226"/>
    <a:srgbClr val="ECB19C"/>
    <a:srgbClr val="D4582A"/>
    <a:srgbClr val="FEF07B"/>
    <a:srgbClr val="FF3300"/>
    <a:srgbClr val="0303BD"/>
    <a:srgbClr val="FFE07F"/>
    <a:srgbClr val="FFC35A"/>
    <a:srgbClr val="F68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2" autoAdjust="0"/>
    <p:restoredTop sz="73535" autoAdjust="0"/>
  </p:normalViewPr>
  <p:slideViewPr>
    <p:cSldViewPr>
      <p:cViewPr varScale="1">
        <p:scale>
          <a:sx n="63" d="100"/>
          <a:sy n="63" d="100"/>
        </p:scale>
        <p:origin x="66" y="2832"/>
      </p:cViewPr>
      <p:guideLst>
        <p:guide orient="horz" pos="2941"/>
        <p:guide orient="horz" pos="59"/>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Causes of cost overruns</c:v>
                </c:pt>
              </c:strCache>
            </c:strRef>
          </c:tx>
          <c:spPr>
            <a:ln>
              <a:solidFill>
                <a:schemeClr val="tx1"/>
              </a:solidFill>
            </a:ln>
          </c:spPr>
          <c:dPt>
            <c:idx val="0"/>
            <c:bubble3D val="0"/>
            <c:spPr>
              <a:solidFill>
                <a:schemeClr val="accent2"/>
              </a:solidFill>
              <a:ln w="3175">
                <a:solidFill>
                  <a:schemeClr val="tx1"/>
                </a:solidFill>
              </a:ln>
            </c:spPr>
            <c:extLst>
              <c:ext xmlns:c16="http://schemas.microsoft.com/office/drawing/2014/chart" uri="{C3380CC4-5D6E-409C-BE32-E72D297353CC}">
                <c16:uniqueId val="{00000001-4C13-4457-80FA-745A818FE9E9}"/>
              </c:ext>
            </c:extLst>
          </c:dPt>
          <c:dPt>
            <c:idx val="1"/>
            <c:bubble3D val="0"/>
            <c:explosion val="3"/>
            <c:spPr>
              <a:solidFill>
                <a:schemeClr val="tx2"/>
              </a:solidFill>
              <a:ln w="3175">
                <a:solidFill>
                  <a:schemeClr val="tx1"/>
                </a:solidFill>
              </a:ln>
            </c:spPr>
            <c:extLst>
              <c:ext xmlns:c16="http://schemas.microsoft.com/office/drawing/2014/chart" uri="{C3380CC4-5D6E-409C-BE32-E72D297353CC}">
                <c16:uniqueId val="{00000003-4C13-4457-80FA-745A818FE9E9}"/>
              </c:ext>
            </c:extLst>
          </c:dPt>
          <c:dPt>
            <c:idx val="2"/>
            <c:bubble3D val="0"/>
            <c:spPr>
              <a:solidFill>
                <a:schemeClr val="accent2"/>
              </a:solidFill>
              <a:ln w="3175">
                <a:solidFill>
                  <a:schemeClr val="tx1"/>
                </a:solidFill>
              </a:ln>
            </c:spPr>
            <c:extLst>
              <c:ext xmlns:c16="http://schemas.microsoft.com/office/drawing/2014/chart" uri="{C3380CC4-5D6E-409C-BE32-E72D297353CC}">
                <c16:uniqueId val="{00000005-4C13-4457-80FA-745A818FE9E9}"/>
              </c:ext>
            </c:extLst>
          </c:dPt>
          <c:cat>
            <c:strRef>
              <c:f>Sheet1!$A$2:$A$4</c:f>
              <c:strCache>
                <c:ptCount val="3"/>
                <c:pt idx="0">
                  <c:v>Chunk for formatting</c:v>
                </c:pt>
                <c:pt idx="1">
                  <c:v>Scope changes</c:v>
                </c:pt>
                <c:pt idx="2">
                  <c:v>Other/unknown</c:v>
                </c:pt>
              </c:strCache>
            </c:strRef>
          </c:cat>
          <c:val>
            <c:numRef>
              <c:f>Sheet1!$B$2:$B$4</c:f>
              <c:numCache>
                <c:formatCode>0.0000000000000%</c:formatCode>
                <c:ptCount val="3"/>
                <c:pt idx="0" formatCode="0%">
                  <c:v>0.18</c:v>
                </c:pt>
                <c:pt idx="1">
                  <c:v>0.113592360020931</c:v>
                </c:pt>
                <c:pt idx="2">
                  <c:v>0.70640763997906797</c:v>
                </c:pt>
              </c:numCache>
            </c:numRef>
          </c:val>
          <c:extLst>
            <c:ext xmlns:c16="http://schemas.microsoft.com/office/drawing/2014/chart" uri="{C3380CC4-5D6E-409C-BE32-E72D297353CC}">
              <c16:uniqueId val="{00000006-4C13-4457-80FA-745A818FE9E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10/21/2016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255588" y="746125"/>
            <a:ext cx="7319963"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5588" y="746125"/>
            <a:ext cx="7319963" cy="3725863"/>
          </a:xfrm>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Most cost overruns are not attributable to substantive scope changes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Proportion of cost overruns attributable to scope changes, per cent</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Based upon detailed investigation of 56 Australian transport infrastructure projects completed between 2008 and 2013, using publicly available data sources.  The value of scope changes have been estimated where possible as the percentage of the total project cost (where scope changes were described as a percentage of project scope), or else by the total value of cost overruns incurred during the period the scope change took place.</a:t>
            </a: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 </a:t>
            </a:r>
            <a:r>
              <a:rPr lang="en-AU" dirty="0"/>
              <a:t>Grattan </a:t>
            </a:r>
            <a:r>
              <a:rPr lang="en-AU" baseline="0" dirty="0"/>
              <a:t>analysis.</a:t>
            </a:r>
          </a:p>
          <a:p>
            <a:endParaRPr lang="en-US" dirty="0">
              <a:latin typeface="Arial"/>
              <a:cs typeface="Arial"/>
            </a:endParaRPr>
          </a:p>
          <a:p>
            <a:r>
              <a:rPr lang="en-US" dirty="0">
                <a:latin typeface="Arial"/>
                <a:cs typeface="Arial"/>
              </a:rPr>
              <a:t>Analysis in analysis tab of C:\Users\ldanks\Dropbox (Grattan Institute)\Transport Program\Project - Project-level Study\Analysis\Spreadsheets\Grattan dataset analysis\</a:t>
            </a:r>
            <a:r>
              <a:rPr lang="en-AU" dirty="0">
                <a:latin typeface="Arial"/>
                <a:cs typeface="Arial"/>
              </a:rPr>
              <a:t>Analysis of the Grattan dataset 20160929</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a:t>
            </a:fld>
            <a:endParaRPr lang="en-US"/>
          </a:p>
        </p:txBody>
      </p:sp>
    </p:spTree>
    <p:extLst>
      <p:ext uri="{BB962C8B-B14F-4D97-AF65-F5344CB8AC3E}">
        <p14:creationId xmlns:p14="http://schemas.microsoft.com/office/powerpoint/2010/main" val="1316667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0" y="2361481"/>
            <a:ext cx="7345363" cy="448028"/>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20" y="3017194"/>
            <a:ext cx="7345363" cy="268350"/>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4589952"/>
            <a:ext cx="23114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4589952"/>
            <a:ext cx="31369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4589952"/>
            <a:ext cx="2311400" cy="350022"/>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721045"/>
            <a:ext cx="4249738" cy="7945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0" y="335113"/>
            <a:ext cx="6913563" cy="33926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0" y="791050"/>
            <a:ext cx="8642349" cy="203545"/>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4601619"/>
            <a:ext cx="8188324" cy="350022"/>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7" y="402934"/>
            <a:ext cx="6913563" cy="27144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0" y="2361481"/>
            <a:ext cx="7345363" cy="448028"/>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20" y="3017194"/>
            <a:ext cx="7345363" cy="268350"/>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4589952"/>
            <a:ext cx="23114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4589952"/>
            <a:ext cx="3136900" cy="3500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4589952"/>
            <a:ext cx="2311400" cy="350022"/>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721045"/>
            <a:ext cx="4249738" cy="794550"/>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5" y="472534"/>
            <a:ext cx="6913563" cy="201846"/>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4" y="791049"/>
            <a:ext cx="8642349" cy="135721"/>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0" y="85719"/>
            <a:ext cx="6913563" cy="33926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0" y="509100"/>
            <a:ext cx="8642349" cy="203545"/>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4601619"/>
            <a:ext cx="8188324" cy="350022"/>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7" y="402934"/>
            <a:ext cx="6913563" cy="27144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2688" y="1702170"/>
            <a:ext cx="2792760" cy="1107996"/>
          </a:xfrm>
          <a:prstGeom prst="rect">
            <a:avLst/>
          </a:prstGeom>
          <a:noFill/>
        </p:spPr>
        <p:txBody>
          <a:bodyPr wrap="square" lIns="0" tIns="0" rIns="0" bIns="0" rtlCol="0">
            <a:spAutoFit/>
          </a:bodyPr>
          <a:lstStyle/>
          <a:p>
            <a:r>
              <a:rPr lang="en-AU" b="1" dirty="0">
                <a:solidFill>
                  <a:schemeClr val="tx2"/>
                </a:solidFill>
              </a:rPr>
              <a:t>11% directly attributable to scope changes</a:t>
            </a:r>
          </a:p>
        </p:txBody>
      </p:sp>
      <p:sp>
        <p:nvSpPr>
          <p:cNvPr id="4" name="TextBox 3"/>
          <p:cNvSpPr txBox="1"/>
          <p:nvPr/>
        </p:nvSpPr>
        <p:spPr>
          <a:xfrm>
            <a:off x="6192688" y="3562940"/>
            <a:ext cx="2448272" cy="677108"/>
          </a:xfrm>
          <a:prstGeom prst="rect">
            <a:avLst/>
          </a:prstGeom>
          <a:noFill/>
        </p:spPr>
        <p:txBody>
          <a:bodyPr wrap="square" lIns="0" tIns="0" rIns="0" bIns="0" rtlCol="0">
            <a:spAutoFit/>
          </a:bodyPr>
          <a:lstStyle/>
          <a:p>
            <a:r>
              <a:rPr lang="en-AU" sz="2200" b="1" dirty="0">
                <a:solidFill>
                  <a:schemeClr val="accent2"/>
                </a:solidFill>
              </a:rPr>
              <a:t>89% attributable to other causes</a:t>
            </a:r>
          </a:p>
        </p:txBody>
      </p:sp>
      <p:grpSp>
        <p:nvGrpSpPr>
          <p:cNvPr id="7" name="Group 6"/>
          <p:cNvGrpSpPr>
            <a:grpSpLocks noChangeAspect="1"/>
          </p:cNvGrpSpPr>
          <p:nvPr/>
        </p:nvGrpSpPr>
        <p:grpSpPr>
          <a:xfrm>
            <a:off x="560512" y="106556"/>
            <a:ext cx="4966190" cy="4788000"/>
            <a:chOff x="0" y="0"/>
            <a:chExt cx="7113240" cy="6858000"/>
          </a:xfrm>
        </p:grpSpPr>
        <p:graphicFrame>
          <p:nvGraphicFramePr>
            <p:cNvPr id="2" name="Content Placeholder 4"/>
            <p:cNvGraphicFramePr>
              <a:graphicFrameLocks/>
            </p:cNvGraphicFramePr>
            <p:nvPr>
              <p:extLst>
                <p:ext uri="{D42A27DB-BD31-4B8C-83A1-F6EECF244321}">
                  <p14:modId xmlns:p14="http://schemas.microsoft.com/office/powerpoint/2010/main" val="1756024900"/>
                </p:ext>
              </p:extLst>
            </p:nvPr>
          </p:nvGraphicFramePr>
          <p:xfrm>
            <a:off x="0" y="0"/>
            <a:ext cx="7113240" cy="685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bwMode="auto">
            <a:xfrm>
              <a:off x="3540763" y="238237"/>
              <a:ext cx="0" cy="3093835"/>
            </a:xfrm>
            <a:prstGeom prst="line">
              <a:avLst/>
            </a:prstGeom>
            <a:solidFill>
              <a:schemeClr val="accent1"/>
            </a:solidFill>
            <a:ln w="76200" cap="flat" cmpd="sng" algn="ctr">
              <a:solidFill>
                <a:schemeClr val="accent2"/>
              </a:solidFill>
              <a:prstDash val="solid"/>
              <a:round/>
              <a:headEnd type="none" w="med" len="med"/>
              <a:tailEnd type="none" w="med" len="med"/>
            </a:ln>
            <a:effectLst/>
          </p:spPr>
        </p:cxnSp>
        <p:sp>
          <p:nvSpPr>
            <p:cNvPr id="10" name="Triangle 9"/>
            <p:cNvSpPr/>
            <p:nvPr/>
          </p:nvSpPr>
          <p:spPr bwMode="auto">
            <a:xfrm rot="20102224">
              <a:off x="3376273" y="2826929"/>
              <a:ext cx="576064" cy="504056"/>
            </a:xfrm>
            <a:prstGeom prst="triangl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Tree>
    <p:extLst>
      <p:ext uri="{BB962C8B-B14F-4D97-AF65-F5344CB8AC3E}">
        <p14:creationId xmlns:p14="http://schemas.microsoft.com/office/powerpoint/2010/main" val="888986942"/>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22843</TotalTime>
  <Words>151</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ＭＳ Ｐゴシック</vt:lpstr>
      <vt:lpstr>Arial</vt:lpstr>
      <vt:lpstr>Chart guidebook</vt:lpstr>
      <vt:lpstr>NEW IMPROVED Charts for REPORTS 16 MAY 2016</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914</cp:revision>
  <cp:lastPrinted>2016-10-19T22:49:31Z</cp:lastPrinted>
  <dcterms:created xsi:type="dcterms:W3CDTF">2015-10-22T04:00:31Z</dcterms:created>
  <dcterms:modified xsi:type="dcterms:W3CDTF">2016-10-21T07:01:02Z</dcterms:modified>
</cp:coreProperties>
</file>