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4"/>
  </p:notesMasterIdLst>
  <p:handoutMasterIdLst>
    <p:handoutMasterId r:id="rId5"/>
  </p:handoutMasterIdLst>
  <p:sldIdLst>
    <p:sldId id="817" r:id="rId3"/>
  </p:sldIdLst>
  <p:sldSz cx="9906000" cy="36004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orient="horz" pos="42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226"/>
    <a:srgbClr val="ECB19C"/>
    <a:srgbClr val="D4582A"/>
    <a:srgbClr val="FEF07B"/>
    <a:srgbClr val="FF3300"/>
    <a:srgbClr val="0303BD"/>
    <a:srgbClr val="FFE07F"/>
    <a:srgbClr val="FFC35A"/>
    <a:srgbClr val="F68B33"/>
    <a:srgbClr val="6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2" autoAdjust="0"/>
    <p:restoredTop sz="73535" autoAdjust="0"/>
  </p:normalViewPr>
  <p:slideViewPr>
    <p:cSldViewPr>
      <p:cViewPr varScale="1">
        <p:scale>
          <a:sx n="86" d="100"/>
          <a:sy n="86" d="100"/>
        </p:scale>
        <p:origin x="96" y="2856"/>
      </p:cViewPr>
      <p:guideLst>
        <p:guide orient="horz" pos="2101"/>
        <p:guide orient="horz" pos="4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44801130627896E-2"/>
          <c:y val="6.3527411762455993E-2"/>
          <c:w val="0.92675519886937208"/>
          <c:h val="0.78062787984835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Proportion of the value of overruns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170-432E-BB98-3164CB5A6E3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170-432E-BB98-3164CB5A6E3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F170-432E-BB98-3164CB5A6E3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170-432E-BB98-3164CB5A6E3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F170-432E-BB98-3164CB5A6E3B}"/>
              </c:ext>
            </c:extLst>
          </c:dPt>
          <c:cat>
            <c:strRef>
              <c:f>Sheet1!$A$2:$A$6</c:f>
              <c:strCache>
                <c:ptCount val="5"/>
                <c:pt idx="0">
                  <c:v>≤ 25%</c:v>
                </c:pt>
                <c:pt idx="1">
                  <c:v>0%</c:v>
                </c:pt>
                <c:pt idx="2">
                  <c:v>≤ 25%</c:v>
                </c:pt>
                <c:pt idx="3">
                  <c:v>25% – 50%</c:v>
                </c:pt>
                <c:pt idx="4">
                  <c:v>&gt; 50%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-9.3806523427906399</c:v>
                </c:pt>
                <c:pt idx="1">
                  <c:v>0</c:v>
                </c:pt>
                <c:pt idx="2">
                  <c:v>6.3760096257778898</c:v>
                </c:pt>
                <c:pt idx="3">
                  <c:v>4.2610451985695201</c:v>
                </c:pt>
                <c:pt idx="4">
                  <c:v>98.743597518443167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axId val="422400800"/>
        <c:axId val="422400016"/>
      </c:barChart>
      <c:scatterChart>
        <c:scatterStyle val="lineMarker"/>
        <c:varyColors val="0"/>
        <c:ser>
          <c:idx val="1"/>
          <c:order val="1"/>
          <c:tx>
            <c:v>Dotted lines</c:v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C-F170-432E-BB98-3164CB5A6E3B}"/>
              </c:ext>
            </c:extLst>
          </c:dPt>
          <c:xVal>
            <c:numRef>
              <c:f>Sheet1!$F$2:$F$5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2.5</c:v>
                </c:pt>
                <c:pt idx="3">
                  <c:v>2.5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-25</c:v>
                </c:pt>
                <c:pt idx="1">
                  <c:v>100</c:v>
                </c:pt>
                <c:pt idx="2">
                  <c:v>-25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400800"/>
        <c:axId val="422400016"/>
      </c:scatterChart>
      <c:catAx>
        <c:axId val="422400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22400016"/>
        <c:crosses val="autoZero"/>
        <c:auto val="1"/>
        <c:lblAlgn val="ctr"/>
        <c:lblOffset val="100"/>
        <c:noMultiLvlLbl val="0"/>
      </c:catAx>
      <c:valAx>
        <c:axId val="422400016"/>
        <c:scaling>
          <c:orientation val="minMax"/>
          <c:max val="100"/>
          <c:min val="-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22400800"/>
        <c:crosses val="autoZero"/>
        <c:crossBetween val="between"/>
        <c:majorUnit val="25"/>
      </c:valAx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720850" y="746125"/>
            <a:ext cx="102504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20850" y="746125"/>
            <a:ext cx="102504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This</a:t>
            </a:r>
            <a:r>
              <a:rPr lang="en-AU" baseline="0" dirty="0">
                <a:latin typeface="Arial"/>
                <a:cs typeface="Arial"/>
              </a:rPr>
              <a:t> chart has been reviewed on 21/10/2016.</a:t>
            </a: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Title: </a:t>
            </a:r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Large cost overruns are uncommon, but expensive</a:t>
            </a:r>
            <a:b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 Frequency of cost overruns as a proportion of all projects, per cent</a:t>
            </a:r>
          </a:p>
          <a:p>
            <a:endParaRPr lang="en-AU" sz="1200" i="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Australian transport projects completed between 2001 and 2015</a:t>
            </a:r>
            <a:b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Deloitte Investment Monitor, Grattan analysis.</a:t>
            </a:r>
          </a:p>
          <a:p>
            <a:endParaRPr lang="en-AU" baseline="0" dirty="0"/>
          </a:p>
          <a:p>
            <a:pPr defTabSz="914107">
              <a:defRPr/>
            </a:pPr>
            <a:r>
              <a:rPr lang="en-AU" i="0" dirty="0"/>
              <a:t>Analysis</a:t>
            </a:r>
            <a:r>
              <a:rPr lang="en-AU" i="0" baseline="0" dirty="0"/>
              <a:t> in C:\Users\ldanks\Dropbox (Grattan Institute)\Transport Program\Project - Project-level Study\Analysis\Spreadsheets\IM Results\Overall cost overruns</a:t>
            </a:r>
          </a:p>
          <a:p>
            <a:pPr defTabSz="915259"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1686878"/>
            <a:ext cx="7345363" cy="32004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2155274"/>
            <a:ext cx="7345363" cy="191691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3278743"/>
            <a:ext cx="23114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3278743"/>
            <a:ext cx="31369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3278743"/>
            <a:ext cx="2311400" cy="250031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515064"/>
            <a:ext cx="4249738" cy="56757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239382"/>
            <a:ext cx="6913563" cy="242348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565071"/>
            <a:ext cx="8642349" cy="14539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3287078"/>
            <a:ext cx="8188324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87828"/>
            <a:ext cx="6913563" cy="1938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1686878"/>
            <a:ext cx="7345363" cy="32004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2155274"/>
            <a:ext cx="7345363" cy="191691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3278743"/>
            <a:ext cx="23114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3278743"/>
            <a:ext cx="3136900" cy="2500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3278743"/>
            <a:ext cx="2311400" cy="250031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515064"/>
            <a:ext cx="4249738" cy="567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5" y="337546"/>
            <a:ext cx="6913563" cy="1441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565070"/>
            <a:ext cx="8642349" cy="96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61232"/>
            <a:ext cx="6913563" cy="242348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363665"/>
            <a:ext cx="8642349" cy="14539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3287078"/>
            <a:ext cx="8188324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87828"/>
            <a:ext cx="6913563" cy="1938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897676"/>
              </p:ext>
            </p:extLst>
          </p:nvPr>
        </p:nvGraphicFramePr>
        <p:xfrm>
          <a:off x="0" y="0"/>
          <a:ext cx="97200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7158270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22756</TotalTime>
  <Words>19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Chart guidebook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Cameron Chisholm</cp:lastModifiedBy>
  <cp:revision>897</cp:revision>
  <cp:lastPrinted>2016-10-19T22:49:31Z</cp:lastPrinted>
  <dcterms:created xsi:type="dcterms:W3CDTF">2015-10-22T04:00:31Z</dcterms:created>
  <dcterms:modified xsi:type="dcterms:W3CDTF">2016-10-21T07:02:27Z</dcterms:modified>
</cp:coreProperties>
</file>