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charts/chart26.xml" ContentType="application/vnd.openxmlformats-officedocument.drawingml.chart+xml"/>
  <Override PartName="/ppt/notesSlides/notesSlide26.xml" ContentType="application/vnd.openxmlformats-officedocument.presentationml.notesSlide+xml"/>
  <Override PartName="/ppt/charts/chart27.xml" ContentType="application/vnd.openxmlformats-officedocument.drawingml.chart+xml"/>
  <Override PartName="/ppt/notesSlides/notesSlide27.xml" ContentType="application/vnd.openxmlformats-officedocument.presentationml.notesSlide+xml"/>
  <Override PartName="/ppt/charts/chart28.xml" ContentType="application/vnd.openxmlformats-officedocument.drawingml.chart+xml"/>
  <Override PartName="/ppt/notesSlides/notesSlide28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charts/chart37.xml" ContentType="application/vnd.openxmlformats-officedocument.drawingml.chart+xml"/>
  <Override PartName="/ppt/notesSlides/notesSlide37.xml" ContentType="application/vnd.openxmlformats-officedocument.presentationml.notesSlide+xml"/>
  <Override PartName="/ppt/charts/chart38.xml" ContentType="application/vnd.openxmlformats-officedocument.drawingml.chart+xml"/>
  <Override PartName="/ppt/theme/themeOverride34.xml" ContentType="application/vnd.openxmlformats-officedocument.themeOverride+xml"/>
  <Override PartName="/ppt/charts/chart39.xml" ContentType="application/vnd.openxmlformats-officedocument.drawingml.chart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charts/chart40.xml" ContentType="application/vnd.openxmlformats-officedocument.drawingml.chart+xml"/>
  <Override PartName="/ppt/theme/themeOverride36.xml" ContentType="application/vnd.openxmlformats-officedocument.themeOverride+xml"/>
  <Override PartName="/ppt/drawings/drawing2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41.xml" ContentType="application/vnd.openxmlformats-officedocument.drawingml.chart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charts/chart42.xml" ContentType="application/vnd.openxmlformats-officedocument.drawingml.chart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charts/chart43.xml" ContentType="application/vnd.openxmlformats-officedocument.drawingml.chart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charts/chart44.xml" ContentType="application/vnd.openxmlformats-officedocument.drawingml.chart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charts/chart45.xml" ContentType="application/vnd.openxmlformats-officedocument.drawingml.chart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charts/chart46.xml" ContentType="application/vnd.openxmlformats-officedocument.drawingml.chart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charts/chart47.xml" ContentType="application/vnd.openxmlformats-officedocument.drawingml.chart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charts/chart48.xml" ContentType="application/vnd.openxmlformats-officedocument.drawingml.chart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charts/chart49.xml" ContentType="application/vnd.openxmlformats-officedocument.drawingml.chart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charts/chart50.xml" ContentType="application/vnd.openxmlformats-officedocument.drawingml.chart+xml"/>
  <Override PartName="/ppt/notesSlides/notesSlide49.xml" ContentType="application/vnd.openxmlformats-officedocument.presentationml.notesSlide+xml"/>
  <Override PartName="/ppt/charts/chart51.xml" ContentType="application/vnd.openxmlformats-officedocument.drawingml.chart+xml"/>
  <Override PartName="/ppt/theme/themeOverride46.xml" ContentType="application/vnd.openxmlformats-officedocument.themeOverride+xml"/>
  <Override PartName="/ppt/notesSlides/notesSlide50.xml" ContentType="application/vnd.openxmlformats-officedocument.presentationml.notesSlide+xml"/>
  <Override PartName="/ppt/charts/chart52.xml" ContentType="application/vnd.openxmlformats-officedocument.drawingml.chart+xml"/>
  <Override PartName="/ppt/notesSlides/notesSlide51.xml" ContentType="application/vnd.openxmlformats-officedocument.presentationml.notesSlide+xml"/>
  <Override PartName="/ppt/charts/chart53.xml" ContentType="application/vnd.openxmlformats-officedocument.drawingml.chart+xml"/>
  <Override PartName="/ppt/notesSlides/notesSlide52.xml" ContentType="application/vnd.openxmlformats-officedocument.presentationml.notesSlide+xml"/>
  <Override PartName="/ppt/charts/chart54.xml" ContentType="application/vnd.openxmlformats-officedocument.drawingml.chart+xml"/>
  <Override PartName="/ppt/theme/themeOverride47.xml" ContentType="application/vnd.openxmlformats-officedocument.themeOverride+xml"/>
  <Override PartName="/ppt/notesSlides/notesSlide53.xml" ContentType="application/vnd.openxmlformats-officedocument.presentationml.notesSlide+xml"/>
  <Override PartName="/ppt/charts/chart55.xml" ContentType="application/vnd.openxmlformats-officedocument.drawingml.chart+xml"/>
  <Override PartName="/ppt/theme/themeOverride48.xml" ContentType="application/vnd.openxmlformats-officedocument.themeOverride+xml"/>
  <Override PartName="/ppt/notesSlides/notesSlide54.xml" ContentType="application/vnd.openxmlformats-officedocument.presentationml.notesSlide+xml"/>
  <Override PartName="/ppt/charts/chart56.xml" ContentType="application/vnd.openxmlformats-officedocument.drawingml.chart+xml"/>
  <Override PartName="/ppt/theme/themeOverride49.xml" ContentType="application/vnd.openxmlformats-officedocument.themeOverride+xml"/>
  <Override PartName="/ppt/notesSlides/notesSlide55.xml" ContentType="application/vnd.openxmlformats-officedocument.presentationml.notesSlide+xml"/>
  <Override PartName="/ppt/charts/chart57.xml" ContentType="application/vnd.openxmlformats-officedocument.drawingml.chart+xml"/>
  <Override PartName="/ppt/theme/themeOverride50.xml" ContentType="application/vnd.openxmlformats-officedocument.themeOverride+xml"/>
  <Override PartName="/ppt/notesSlides/notesSlide56.xml" ContentType="application/vnd.openxmlformats-officedocument.presentationml.notesSlide+xml"/>
  <Override PartName="/ppt/charts/chart58.xml" ContentType="application/vnd.openxmlformats-officedocument.drawingml.chart+xml"/>
  <Override PartName="/ppt/theme/themeOverride51.xml" ContentType="application/vnd.openxmlformats-officedocument.themeOverride+xml"/>
  <Override PartName="/ppt/notesSlides/notesSlide57.xml" ContentType="application/vnd.openxmlformats-officedocument.presentationml.notesSlide+xml"/>
  <Override PartName="/ppt/charts/chart59.xml" ContentType="application/vnd.openxmlformats-officedocument.drawingml.chart+xml"/>
  <Override PartName="/ppt/theme/themeOverride5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1"/>
  </p:notesMasterIdLst>
  <p:sldIdLst>
    <p:sldId id="552" r:id="rId3"/>
    <p:sldId id="564" r:id="rId4"/>
    <p:sldId id="544" r:id="rId5"/>
    <p:sldId id="588" r:id="rId6"/>
    <p:sldId id="591" r:id="rId7"/>
    <p:sldId id="589" r:id="rId8"/>
    <p:sldId id="575" r:id="rId9"/>
    <p:sldId id="571" r:id="rId10"/>
    <p:sldId id="559" r:id="rId11"/>
    <p:sldId id="533" r:id="rId12"/>
    <p:sldId id="560" r:id="rId13"/>
    <p:sldId id="543" r:id="rId14"/>
    <p:sldId id="556" r:id="rId15"/>
    <p:sldId id="517" r:id="rId16"/>
    <p:sldId id="520" r:id="rId17"/>
    <p:sldId id="583" r:id="rId18"/>
    <p:sldId id="521" r:id="rId19"/>
    <p:sldId id="580" r:id="rId20"/>
    <p:sldId id="540" r:id="rId21"/>
    <p:sldId id="595" r:id="rId22"/>
    <p:sldId id="567" r:id="rId23"/>
    <p:sldId id="598" r:id="rId24"/>
    <p:sldId id="596" r:id="rId25"/>
    <p:sldId id="597" r:id="rId26"/>
    <p:sldId id="593" r:id="rId27"/>
    <p:sldId id="586" r:id="rId28"/>
    <p:sldId id="565" r:id="rId29"/>
    <p:sldId id="549" r:id="rId30"/>
    <p:sldId id="584" r:id="rId31"/>
    <p:sldId id="594" r:id="rId32"/>
    <p:sldId id="568" r:id="rId33"/>
    <p:sldId id="572" r:id="rId34"/>
    <p:sldId id="585" r:id="rId35"/>
    <p:sldId id="546" r:id="rId36"/>
    <p:sldId id="577" r:id="rId37"/>
    <p:sldId id="592" r:id="rId38"/>
    <p:sldId id="576" r:id="rId39"/>
    <p:sldId id="578" r:id="rId40"/>
    <p:sldId id="579" r:id="rId41"/>
    <p:sldId id="512" r:id="rId42"/>
    <p:sldId id="539" r:id="rId43"/>
    <p:sldId id="545" r:id="rId44"/>
    <p:sldId id="547" r:id="rId45"/>
    <p:sldId id="550" r:id="rId46"/>
    <p:sldId id="527" r:id="rId47"/>
    <p:sldId id="526" r:id="rId48"/>
    <p:sldId id="554" r:id="rId49"/>
    <p:sldId id="505" r:id="rId50"/>
    <p:sldId id="574" r:id="rId51"/>
    <p:sldId id="516" r:id="rId52"/>
    <p:sldId id="581" r:id="rId53"/>
    <p:sldId id="582" r:id="rId54"/>
    <p:sldId id="557" r:id="rId55"/>
    <p:sldId id="518" r:id="rId56"/>
    <p:sldId id="537" r:id="rId57"/>
    <p:sldId id="538" r:id="rId58"/>
    <p:sldId id="566" r:id="rId59"/>
    <p:sldId id="563" r:id="rId60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">
          <p15:clr>
            <a:srgbClr val="A4A3A4"/>
          </p15:clr>
        </p15:guide>
        <p15:guide id="2" orient="horz" pos="3956">
          <p15:clr>
            <a:srgbClr val="A4A3A4"/>
          </p15:clr>
        </p15:guide>
        <p15:guide id="3" pos="6159">
          <p15:clr>
            <a:srgbClr val="A4A3A4"/>
          </p15:clr>
        </p15:guide>
        <p15:guide id="4" pos="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44" autoAdjust="0"/>
    <p:restoredTop sz="77544" autoAdjust="0"/>
  </p:normalViewPr>
  <p:slideViewPr>
    <p:cSldViewPr>
      <p:cViewPr varScale="1">
        <p:scale>
          <a:sx n="98" d="100"/>
          <a:sy n="98" d="100"/>
        </p:scale>
        <p:origin x="-3024" y="-120"/>
      </p:cViewPr>
      <p:guideLst>
        <p:guide orient="horz" pos="100"/>
        <p:guide orient="horz" pos="3956"/>
        <p:guide pos="6159"/>
        <p:guide pos="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848" y="-104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package" Target="../embeddings/Microsoft_Excel_Sheet40.xlsx"/><Relationship Id="rId3" Type="http://schemas.openxmlformats.org/officeDocument/2006/relationships/chartUserShapes" Target="../drawings/drawing2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package" Target="../embeddings/Microsoft_Excel_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package" Target="../embeddings/Microsoft_Excel_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package" Target="../embeddings/Microsoft_Excel_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package" Target="../embeddings/Microsoft_Excel_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package" Target="../embeddings/Microsoft_Excel_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7.xml"/><Relationship Id="rId2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8.xml"/><Relationship Id="rId2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9.xml"/><Relationship Id="rId2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0.xml"/><Relationship Id="rId2" Type="http://schemas.openxmlformats.org/officeDocument/2006/relationships/package" Target="../embeddings/Microsoft_Excel_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1.xml"/><Relationship Id="rId2" Type="http://schemas.openxmlformats.org/officeDocument/2006/relationships/package" Target="../embeddings/Microsoft_Excel_Sheet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2.xml"/><Relationship Id="rId2" Type="http://schemas.openxmlformats.org/officeDocument/2006/relationships/package" Target="../embeddings/Microsoft_Excel_Sheet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7.xlsx"/><Relationship Id="rId3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74096507167373"/>
          <c:y val="0.0279452363862659"/>
          <c:w val="0.890861570840561"/>
          <c:h val="0.8644524320444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 interest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457.1417211275853</c:v>
                </c:pt>
                <c:pt idx="1">
                  <c:v>407.1804677473829</c:v>
                </c:pt>
                <c:pt idx="2">
                  <c:v>472.6762146457248</c:v>
                </c:pt>
                <c:pt idx="3">
                  <c:v>500.1120879140076</c:v>
                </c:pt>
                <c:pt idx="4">
                  <c:v>639.4155421541004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DA-4974-8CD0-765731FBF0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pa interest</c:v>
                </c:pt>
              </c:strCache>
            </c:strRef>
          </c:tx>
          <c:spPr>
            <a:noFill/>
            <a:ln w="9525" cmpd="sng">
              <a:solidFill>
                <a:srgbClr val="000000"/>
              </a:solidFill>
              <a:prstDash val="sysDash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97.61201200920071</c:v>
                </c:pt>
                <c:pt idx="1">
                  <c:v>214.9937754352681</c:v>
                </c:pt>
                <c:pt idx="2">
                  <c:v>231.1912719089202</c:v>
                </c:pt>
                <c:pt idx="3">
                  <c:v>330.3629956684803</c:v>
                </c:pt>
                <c:pt idx="4">
                  <c:v>380.4467444673222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DA-4974-8CD0-765731FB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2142469880"/>
        <c:axId val="-2142386088"/>
      </c:barChart>
      <c:catAx>
        <c:axId val="-214246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2386088"/>
        <c:crosses val="autoZero"/>
        <c:auto val="1"/>
        <c:lblAlgn val="ctr"/>
        <c:lblOffset val="100"/>
        <c:noMultiLvlLbl val="0"/>
      </c:catAx>
      <c:valAx>
        <c:axId val="-2142386088"/>
        <c:scaling>
          <c:orientation val="minMax"/>
          <c:max val="12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2469880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6109428629114"/>
          <c:y val="0.0337037037037037"/>
          <c:w val="0.935389057137089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29.0941786443299</c:v>
                </c:pt>
                <c:pt idx="3">
                  <c:v>19.17373377995544</c:v>
                </c:pt>
                <c:pt idx="4">
                  <c:v>17.09268258987278</c:v>
                </c:pt>
                <c:pt idx="5">
                  <c:v>15.20748355243911</c:v>
                </c:pt>
                <c:pt idx="6">
                  <c:v>13.34817891365233</c:v>
                </c:pt>
                <c:pt idx="7">
                  <c:v>12.5054963075627</c:v>
                </c:pt>
                <c:pt idx="8">
                  <c:v>11.52136411811962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B9-43A0-BFB3-928892D90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0.0</c:v>
                </c:pt>
                <c:pt idx="1">
                  <c:v>24.1078784107363</c:v>
                </c:pt>
                <c:pt idx="2">
                  <c:v>20.25186478436495</c:v>
                </c:pt>
                <c:pt idx="3">
                  <c:v>17.18295507491355</c:v>
                </c:pt>
                <c:pt idx="4">
                  <c:v>16.13599514371368</c:v>
                </c:pt>
                <c:pt idx="5">
                  <c:v>14.49854099573662</c:v>
                </c:pt>
                <c:pt idx="6">
                  <c:v>12.81721562179207</c:v>
                </c:pt>
                <c:pt idx="7">
                  <c:v>11.9886750332683</c:v>
                </c:pt>
                <c:pt idx="8">
                  <c:v>10.86173104030381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B9-43A0-BFB3-928892D9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513400"/>
        <c:axId val="-2084939128"/>
      </c:barChart>
      <c:catAx>
        <c:axId val="-2085513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4939128"/>
        <c:crosses val="autoZero"/>
        <c:auto val="1"/>
        <c:lblAlgn val="ctr"/>
        <c:lblOffset val="100"/>
        <c:noMultiLvlLbl val="0"/>
      </c:catAx>
      <c:valAx>
        <c:axId val="-2084939128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5513400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6109428629114"/>
          <c:y val="0.0337037037037037"/>
          <c:w val="0.935389057137089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36.26460354181603</c:v>
                </c:pt>
                <c:pt idx="5">
                  <c:v>17.56876820245578</c:v>
                </c:pt>
                <c:pt idx="6">
                  <c:v>14.42658802064583</c:v>
                </c:pt>
                <c:pt idx="7">
                  <c:v>12.61892711277158</c:v>
                </c:pt>
                <c:pt idx="8">
                  <c:v>9.410367607200017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8F-4E03-9346-4816E49BB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30.5457009290098</c:v>
                </c:pt>
                <c:pt idx="2">
                  <c:v>22.00843231768205</c:v>
                </c:pt>
                <c:pt idx="3">
                  <c:v>18.67801904312212</c:v>
                </c:pt>
                <c:pt idx="4">
                  <c:v>16.81021872144215</c:v>
                </c:pt>
                <c:pt idx="5">
                  <c:v>15.05317490342903</c:v>
                </c:pt>
                <c:pt idx="6">
                  <c:v>11.98304174176231</c:v>
                </c:pt>
                <c:pt idx="7">
                  <c:v>10.12271492993527</c:v>
                </c:pt>
                <c:pt idx="8">
                  <c:v>6.79578050560494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8F-4E03-9346-4816E49B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153272"/>
        <c:axId val="-2095406072"/>
      </c:barChart>
      <c:catAx>
        <c:axId val="-2095153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95406072"/>
        <c:crosses val="autoZero"/>
        <c:auto val="1"/>
        <c:lblAlgn val="ctr"/>
        <c:lblOffset val="100"/>
        <c:noMultiLvlLbl val="0"/>
      </c:catAx>
      <c:valAx>
        <c:axId val="-2095406072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153272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5975475063141"/>
          <c:y val="0.0283101528594565"/>
          <c:w val="0.917101445295926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grant/CGS ($2014 millions)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"$"#,##0.00;[Red]"$"#,##0.00</c:formatCode>
                <c:ptCount val="26"/>
                <c:pt idx="0">
                  <c:v>3.724167557971015</c:v>
                </c:pt>
                <c:pt idx="1">
                  <c:v>3.81146493220339</c:v>
                </c:pt>
                <c:pt idx="2">
                  <c:v>4.222991923205337</c:v>
                </c:pt>
                <c:pt idx="3">
                  <c:v>4.385539963394343</c:v>
                </c:pt>
                <c:pt idx="4">
                  <c:v>4.50167445424837</c:v>
                </c:pt>
                <c:pt idx="5">
                  <c:v>4.868369378980891</c:v>
                </c:pt>
                <c:pt idx="6">
                  <c:v>4.760339290909091</c:v>
                </c:pt>
                <c:pt idx="7">
                  <c:v>4.669471397014924</c:v>
                </c:pt>
                <c:pt idx="8">
                  <c:v>4.525669488023952</c:v>
                </c:pt>
                <c:pt idx="9">
                  <c:v>4.194998378434303</c:v>
                </c:pt>
                <c:pt idx="10">
                  <c:v>3.919174454413891</c:v>
                </c:pt>
                <c:pt idx="11">
                  <c:v>3.70615753351574</c:v>
                </c:pt>
                <c:pt idx="12">
                  <c:v>3.640448000593447</c:v>
                </c:pt>
                <c:pt idx="13">
                  <c:v>3.641617826560384</c:v>
                </c:pt>
                <c:pt idx="14">
                  <c:v>3.633319476794792</c:v>
                </c:pt>
                <c:pt idx="15">
                  <c:v>3.72016767292077</c:v>
                </c:pt>
                <c:pt idx="16">
                  <c:v>3.919769773269687</c:v>
                </c:pt>
                <c:pt idx="17">
                  <c:v>4.055786565819862</c:v>
                </c:pt>
                <c:pt idx="18">
                  <c:v>4.246007212121213</c:v>
                </c:pt>
                <c:pt idx="19">
                  <c:v>4.452083240259737</c:v>
                </c:pt>
                <c:pt idx="20">
                  <c:v>4.696103043478261</c:v>
                </c:pt>
                <c:pt idx="21">
                  <c:v>5.331895477812176</c:v>
                </c:pt>
                <c:pt idx="22">
                  <c:v>5.390340086172344</c:v>
                </c:pt>
                <c:pt idx="23">
                  <c:v>6.100027190196077</c:v>
                </c:pt>
                <c:pt idx="24">
                  <c:v>6.212510681297703</c:v>
                </c:pt>
                <c:pt idx="25">
                  <c:v>6.44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A7B-4753-8B6C-48FA0474B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Reserch funding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12">
                  <c:v>2.220299207482757</c:v>
                </c:pt>
                <c:pt idx="13">
                  <c:v>2.306081667904072</c:v>
                </c:pt>
                <c:pt idx="14">
                  <c:v>2.500968885421289</c:v>
                </c:pt>
                <c:pt idx="15">
                  <c:v>2.617099615828198</c:v>
                </c:pt>
                <c:pt idx="16">
                  <c:v>2.824685871384247</c:v>
                </c:pt>
                <c:pt idx="17">
                  <c:v>2.949111953758921</c:v>
                </c:pt>
                <c:pt idx="18">
                  <c:v>3.121868976372224</c:v>
                </c:pt>
                <c:pt idx="19">
                  <c:v>3.150771531093052</c:v>
                </c:pt>
                <c:pt idx="20">
                  <c:v>3.270289615240869</c:v>
                </c:pt>
                <c:pt idx="21">
                  <c:v>3.512024217380743</c:v>
                </c:pt>
                <c:pt idx="22">
                  <c:v>3.57166203306542</c:v>
                </c:pt>
                <c:pt idx="23">
                  <c:v>3.783966902463001</c:v>
                </c:pt>
                <c:pt idx="24">
                  <c:v>3.774901870446886</c:v>
                </c:pt>
                <c:pt idx="25">
                  <c:v>3.902242882071699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A7B-4753-8B6C-48FA0474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652696"/>
        <c:axId val="-2043649528"/>
      </c:lineChart>
      <c:catAx>
        <c:axId val="-2043652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43649528"/>
        <c:crosses val="autoZero"/>
        <c:auto val="1"/>
        <c:lblAlgn val="ctr"/>
        <c:lblOffset val="100"/>
        <c:tickLblSkip val="3"/>
        <c:noMultiLvlLbl val="0"/>
      </c:catAx>
      <c:valAx>
        <c:axId val="-2043649528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3652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6109428629114"/>
          <c:y val="0.0337037037037037"/>
          <c:w val="0.935389057137089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</c:v>
                </c:pt>
                <c:pt idx="3">
                  <c:v>20.34984985745827</c:v>
                </c:pt>
                <c:pt idx="4">
                  <c:v>16.77503928839922</c:v>
                </c:pt>
                <c:pt idx="5">
                  <c:v>14.00786121903246</c:v>
                </c:pt>
                <c:pt idx="6">
                  <c:v>11.35577702373915</c:v>
                </c:pt>
                <c:pt idx="7">
                  <c:v>10.19932468577562</c:v>
                </c:pt>
                <c:pt idx="8">
                  <c:v>8.932973248822232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3F-4A10-8650-54721A0C8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</c:v>
                </c:pt>
                <c:pt idx="5">
                  <c:v>12.89330165823448</c:v>
                </c:pt>
                <c:pt idx="6">
                  <c:v>10.6322288771871</c:v>
                </c:pt>
                <c:pt idx="7">
                  <c:v>9.509073097837371</c:v>
                </c:pt>
                <c:pt idx="8">
                  <c:v>8.038084526950403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3F-4A10-8650-54721A0C8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3199096"/>
        <c:axId val="-2084758440"/>
      </c:barChart>
      <c:catAx>
        <c:axId val="-2043199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4758440"/>
        <c:crosses val="autoZero"/>
        <c:auto val="1"/>
        <c:lblAlgn val="ctr"/>
        <c:lblOffset val="100"/>
        <c:noMultiLvlLbl val="0"/>
      </c:catAx>
      <c:valAx>
        <c:axId val="-2084758440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19909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97476992158352"/>
          <c:y val="0.0337037037037037"/>
          <c:w val="0.903366655975493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69-4540-97F4-204E83FE05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69-4540-97F4-204E83FE05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9.44147806104985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69-4540-97F4-204E83FE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95438472"/>
        <c:axId val="-2043321384"/>
      </c:barChart>
      <c:catAx>
        <c:axId val="-2095438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321384"/>
        <c:crosses val="autoZero"/>
        <c:auto val="1"/>
        <c:lblAlgn val="ctr"/>
        <c:lblOffset val="100"/>
        <c:noMultiLvlLbl val="0"/>
      </c:catAx>
      <c:valAx>
        <c:axId val="-2043321384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438472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97476992158352"/>
          <c:y val="0.0337037037037037"/>
          <c:w val="0.903366655975493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breaks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13.24319991967471</c:v>
                </c:pt>
                <c:pt idx="2">
                  <c:v>18.4809288661286</c:v>
                </c:pt>
                <c:pt idx="3">
                  <c:v>19.85466779495129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AA-4371-AA7A-D55FA5268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Break (between 30 to 34)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13.86891458211577</c:v>
                </c:pt>
                <c:pt idx="2">
                  <c:v>22.36051117237441</c:v>
                </c:pt>
                <c:pt idx="3">
                  <c:v>24.38803833367631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AA-4371-AA7A-D55FA526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5571096"/>
        <c:axId val="-2085265176"/>
      </c:barChart>
      <c:catAx>
        <c:axId val="-2085571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5265176"/>
        <c:crosses val="autoZero"/>
        <c:auto val="1"/>
        <c:lblAlgn val="ctr"/>
        <c:lblOffset val="100"/>
        <c:noMultiLvlLbl val="0"/>
      </c:catAx>
      <c:valAx>
        <c:axId val="-2085265176"/>
        <c:scaling>
          <c:orientation val="minMax"/>
          <c:max val="3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557109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38870381586917"/>
          <c:y val="0.0244444444444444"/>
          <c:w val="0.910818190995356"/>
          <c:h val="0.8317098279381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16.88125894134478</c:v>
                </c:pt>
                <c:pt idx="1">
                  <c:v>16.11132889063112</c:v>
                </c:pt>
                <c:pt idx="2">
                  <c:v>14.02266288951841</c:v>
                </c:pt>
                <c:pt idx="3">
                  <c:v>15.776040835859</c:v>
                </c:pt>
                <c:pt idx="4">
                  <c:v>16.30886426592798</c:v>
                </c:pt>
                <c:pt idx="5">
                  <c:v>17.71314668841171</c:v>
                </c:pt>
                <c:pt idx="6">
                  <c:v>16.71707243308634</c:v>
                </c:pt>
                <c:pt idx="7">
                  <c:v>18.09918460098917</c:v>
                </c:pt>
                <c:pt idx="8">
                  <c:v>18.91809103718679</c:v>
                </c:pt>
                <c:pt idx="9">
                  <c:v>20.39417794642351</c:v>
                </c:pt>
                <c:pt idx="10">
                  <c:v>21.46330801595541</c:v>
                </c:pt>
                <c:pt idx="11">
                  <c:v>22.52790033739943</c:v>
                </c:pt>
                <c:pt idx="12">
                  <c:v>24.56634320478656</c:v>
                </c:pt>
                <c:pt idx="13">
                  <c:v>25.95182223073608</c:v>
                </c:pt>
                <c:pt idx="14">
                  <c:v>28.08676830415961</c:v>
                </c:pt>
                <c:pt idx="15">
                  <c:v>29.6673455532926</c:v>
                </c:pt>
                <c:pt idx="16">
                  <c:v>32.0894286502898</c:v>
                </c:pt>
                <c:pt idx="17">
                  <c:v>34.1225626740947</c:v>
                </c:pt>
                <c:pt idx="18">
                  <c:v>36.74075988627552</c:v>
                </c:pt>
                <c:pt idx="19">
                  <c:v>38.99672997982328</c:v>
                </c:pt>
                <c:pt idx="20">
                  <c:v>41.1063768325269</c:v>
                </c:pt>
                <c:pt idx="21">
                  <c:v>43.06266947875864</c:v>
                </c:pt>
                <c:pt idx="22">
                  <c:v>44.1022574375841</c:v>
                </c:pt>
                <c:pt idx="23">
                  <c:v>45.66114152853821</c:v>
                </c:pt>
                <c:pt idx="24">
                  <c:v>47.25951666403412</c:v>
                </c:pt>
                <c:pt idx="25">
                  <c:v>48.20844306120819</c:v>
                </c:pt>
                <c:pt idx="26">
                  <c:v>48.25695581014731</c:v>
                </c:pt>
                <c:pt idx="27">
                  <c:v>48.18531527011207</c:v>
                </c:pt>
                <c:pt idx="28">
                  <c:v>48.0390447969322</c:v>
                </c:pt>
                <c:pt idx="29">
                  <c:v>48.0627983841352</c:v>
                </c:pt>
                <c:pt idx="30">
                  <c:v>46.7654464458648</c:v>
                </c:pt>
                <c:pt idx="31">
                  <c:v>44.04287901990811</c:v>
                </c:pt>
                <c:pt idx="32">
                  <c:v>40.7942238267148</c:v>
                </c:pt>
                <c:pt idx="33">
                  <c:v>38.91767415083458</c:v>
                </c:pt>
                <c:pt idx="34">
                  <c:v>34.75250064119004</c:v>
                </c:pt>
                <c:pt idx="35">
                  <c:v>28.94484740659641</c:v>
                </c:pt>
                <c:pt idx="36">
                  <c:v>25.93021572317938</c:v>
                </c:pt>
                <c:pt idx="37">
                  <c:v>22.24044612104312</c:v>
                </c:pt>
                <c:pt idx="38">
                  <c:v>19.36056838365897</c:v>
                </c:pt>
                <c:pt idx="39">
                  <c:v>15.04896065968047</c:v>
                </c:pt>
                <c:pt idx="40">
                  <c:v>12.38244514106583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AA-41A3-8A3A-D40864D17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36.77685950413223</c:v>
                </c:pt>
                <c:pt idx="1">
                  <c:v>29.18032786885246</c:v>
                </c:pt>
                <c:pt idx="2">
                  <c:v>30.37037037037037</c:v>
                </c:pt>
                <c:pt idx="3">
                  <c:v>29.90825688073379</c:v>
                </c:pt>
                <c:pt idx="4">
                  <c:v>33.02034428794992</c:v>
                </c:pt>
                <c:pt idx="5">
                  <c:v>37.20626631853786</c:v>
                </c:pt>
                <c:pt idx="6">
                  <c:v>32.51028806584334</c:v>
                </c:pt>
                <c:pt idx="7">
                  <c:v>36.6447985004686</c:v>
                </c:pt>
                <c:pt idx="8">
                  <c:v>34.90488006617039</c:v>
                </c:pt>
                <c:pt idx="9">
                  <c:v>39.81281497480202</c:v>
                </c:pt>
                <c:pt idx="10">
                  <c:v>39.03369357914809</c:v>
                </c:pt>
                <c:pt idx="11">
                  <c:v>38.49632560768796</c:v>
                </c:pt>
                <c:pt idx="12">
                  <c:v>39.41176470588209</c:v>
                </c:pt>
                <c:pt idx="13">
                  <c:v>40.8888888888889</c:v>
                </c:pt>
                <c:pt idx="14">
                  <c:v>42.92361380379992</c:v>
                </c:pt>
                <c:pt idx="15">
                  <c:v>44.9659348978047</c:v>
                </c:pt>
                <c:pt idx="16">
                  <c:v>45.35809018567623</c:v>
                </c:pt>
                <c:pt idx="17">
                  <c:v>46.7128027681661</c:v>
                </c:pt>
                <c:pt idx="18">
                  <c:v>47.09480122324143</c:v>
                </c:pt>
                <c:pt idx="19">
                  <c:v>48.8619119878604</c:v>
                </c:pt>
                <c:pt idx="20">
                  <c:v>50.75075075075075</c:v>
                </c:pt>
                <c:pt idx="21">
                  <c:v>52.13185238265855</c:v>
                </c:pt>
                <c:pt idx="22">
                  <c:v>53.63511659807956</c:v>
                </c:pt>
                <c:pt idx="23">
                  <c:v>52.89878807730102</c:v>
                </c:pt>
                <c:pt idx="24">
                  <c:v>54.25925925925925</c:v>
                </c:pt>
                <c:pt idx="25">
                  <c:v>54.88653555219364</c:v>
                </c:pt>
                <c:pt idx="26">
                  <c:v>55.69193003988953</c:v>
                </c:pt>
                <c:pt idx="27">
                  <c:v>54.84920165582484</c:v>
                </c:pt>
                <c:pt idx="28">
                  <c:v>54.81818181818182</c:v>
                </c:pt>
                <c:pt idx="29">
                  <c:v>55.87603559374025</c:v>
                </c:pt>
                <c:pt idx="30">
                  <c:v>52.7373956077946</c:v>
                </c:pt>
                <c:pt idx="31">
                  <c:v>51.15987460815046</c:v>
                </c:pt>
                <c:pt idx="32">
                  <c:v>48.46153846153845</c:v>
                </c:pt>
                <c:pt idx="33">
                  <c:v>46.5799132465799</c:v>
                </c:pt>
                <c:pt idx="34">
                  <c:v>43.5341660543718</c:v>
                </c:pt>
                <c:pt idx="35">
                  <c:v>39.7291196388262</c:v>
                </c:pt>
                <c:pt idx="36">
                  <c:v>36.89587426326114</c:v>
                </c:pt>
                <c:pt idx="37">
                  <c:v>33.43108504398826</c:v>
                </c:pt>
                <c:pt idx="38">
                  <c:v>28.54708138048573</c:v>
                </c:pt>
                <c:pt idx="39">
                  <c:v>23.52700490998363</c:v>
                </c:pt>
                <c:pt idx="40">
                  <c:v>16.58110882956879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DAA-41A3-8A3A-D40864D17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77.16362912060552</c:v>
                </c:pt>
                <c:pt idx="1">
                  <c:v>78.85979729729726</c:v>
                </c:pt>
                <c:pt idx="2">
                  <c:v>80.45699134367929</c:v>
                </c:pt>
                <c:pt idx="3">
                  <c:v>80.38354898336412</c:v>
                </c:pt>
                <c:pt idx="4">
                  <c:v>79.60199004975125</c:v>
                </c:pt>
                <c:pt idx="5">
                  <c:v>79.1503579952265</c:v>
                </c:pt>
                <c:pt idx="6">
                  <c:v>79.22858763471355</c:v>
                </c:pt>
                <c:pt idx="7">
                  <c:v>78.58607958430193</c:v>
                </c:pt>
                <c:pt idx="8">
                  <c:v>77.23324045238485</c:v>
                </c:pt>
                <c:pt idx="9">
                  <c:v>76.53401293863948</c:v>
                </c:pt>
                <c:pt idx="10">
                  <c:v>74.72201630837655</c:v>
                </c:pt>
                <c:pt idx="11">
                  <c:v>73.89801210025897</c:v>
                </c:pt>
                <c:pt idx="12">
                  <c:v>72.68694550063348</c:v>
                </c:pt>
                <c:pt idx="13">
                  <c:v>71.17750439367306</c:v>
                </c:pt>
                <c:pt idx="14">
                  <c:v>70.05965697240863</c:v>
                </c:pt>
                <c:pt idx="15">
                  <c:v>69.38110749185668</c:v>
                </c:pt>
                <c:pt idx="16">
                  <c:v>67.68435885392152</c:v>
                </c:pt>
                <c:pt idx="17">
                  <c:v>65.5958549222798</c:v>
                </c:pt>
                <c:pt idx="18">
                  <c:v>64.57174638487207</c:v>
                </c:pt>
                <c:pt idx="19">
                  <c:v>66.1455201443175</c:v>
                </c:pt>
                <c:pt idx="20">
                  <c:v>65.33637400228017</c:v>
                </c:pt>
                <c:pt idx="21">
                  <c:v>64.74863718958207</c:v>
                </c:pt>
                <c:pt idx="22">
                  <c:v>64.16219439475246</c:v>
                </c:pt>
                <c:pt idx="23">
                  <c:v>59.59715639810426</c:v>
                </c:pt>
                <c:pt idx="24">
                  <c:v>58.7992937021778</c:v>
                </c:pt>
                <c:pt idx="25">
                  <c:v>59.4577553593947</c:v>
                </c:pt>
                <c:pt idx="26">
                  <c:v>56.9986541049798</c:v>
                </c:pt>
                <c:pt idx="27">
                  <c:v>52.69576379974325</c:v>
                </c:pt>
                <c:pt idx="28">
                  <c:v>53.17301269205076</c:v>
                </c:pt>
                <c:pt idx="29">
                  <c:v>48.6562942008485</c:v>
                </c:pt>
                <c:pt idx="30">
                  <c:v>45.83640383198231</c:v>
                </c:pt>
                <c:pt idx="31">
                  <c:v>42.62948207171299</c:v>
                </c:pt>
                <c:pt idx="32">
                  <c:v>40.25862068965516</c:v>
                </c:pt>
                <c:pt idx="33">
                  <c:v>36.15664845173014</c:v>
                </c:pt>
                <c:pt idx="34">
                  <c:v>35.32008830022075</c:v>
                </c:pt>
                <c:pt idx="35">
                  <c:v>28.94736842105263</c:v>
                </c:pt>
                <c:pt idx="36">
                  <c:v>24.27055702917772</c:v>
                </c:pt>
                <c:pt idx="37">
                  <c:v>21.98879551820728</c:v>
                </c:pt>
                <c:pt idx="38">
                  <c:v>17.66513056835637</c:v>
                </c:pt>
                <c:pt idx="39">
                  <c:v>13.50148367952522</c:v>
                </c:pt>
                <c:pt idx="40">
                  <c:v>11.35902636916836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DAA-41A3-8A3A-D40864D17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68.43565730142211</c:v>
                </c:pt>
                <c:pt idx="1">
                  <c:v>71.69057444160607</c:v>
                </c:pt>
                <c:pt idx="2">
                  <c:v>73.87536734232498</c:v>
                </c:pt>
                <c:pt idx="3">
                  <c:v>74.83449554241325</c:v>
                </c:pt>
                <c:pt idx="4">
                  <c:v>76.24473873318924</c:v>
                </c:pt>
                <c:pt idx="5">
                  <c:v>75.9104975005951</c:v>
                </c:pt>
                <c:pt idx="6">
                  <c:v>76.2317643820534</c:v>
                </c:pt>
                <c:pt idx="7">
                  <c:v>75.5324259407526</c:v>
                </c:pt>
                <c:pt idx="8">
                  <c:v>74.96288047512989</c:v>
                </c:pt>
                <c:pt idx="9">
                  <c:v>74.3793445878844</c:v>
                </c:pt>
                <c:pt idx="10">
                  <c:v>73.53549276361113</c:v>
                </c:pt>
                <c:pt idx="11">
                  <c:v>73.4022104757328</c:v>
                </c:pt>
                <c:pt idx="12">
                  <c:v>72.7011494252874</c:v>
                </c:pt>
                <c:pt idx="13">
                  <c:v>71.61596427574656</c:v>
                </c:pt>
                <c:pt idx="14">
                  <c:v>69.80299911790622</c:v>
                </c:pt>
                <c:pt idx="15">
                  <c:v>70.46830200700853</c:v>
                </c:pt>
                <c:pt idx="16">
                  <c:v>69.42419825072885</c:v>
                </c:pt>
                <c:pt idx="17">
                  <c:v>68.07377049180313</c:v>
                </c:pt>
                <c:pt idx="18">
                  <c:v>67.9475587703436</c:v>
                </c:pt>
                <c:pt idx="19">
                  <c:v>66.06031594064144</c:v>
                </c:pt>
                <c:pt idx="20">
                  <c:v>65.24201853758979</c:v>
                </c:pt>
                <c:pt idx="21">
                  <c:v>63.92303580972742</c:v>
                </c:pt>
                <c:pt idx="22">
                  <c:v>62.7643115007736</c:v>
                </c:pt>
                <c:pt idx="23">
                  <c:v>61.74386920980926</c:v>
                </c:pt>
                <c:pt idx="24">
                  <c:v>62.68574573472757</c:v>
                </c:pt>
                <c:pt idx="25">
                  <c:v>57.81420765027294</c:v>
                </c:pt>
                <c:pt idx="26">
                  <c:v>59.81031416716048</c:v>
                </c:pt>
                <c:pt idx="27">
                  <c:v>57.98467884502061</c:v>
                </c:pt>
                <c:pt idx="28">
                  <c:v>54.88578680203045</c:v>
                </c:pt>
                <c:pt idx="29">
                  <c:v>56.15482233502538</c:v>
                </c:pt>
                <c:pt idx="30">
                  <c:v>51.10073382254836</c:v>
                </c:pt>
                <c:pt idx="31">
                  <c:v>50.80058224163027</c:v>
                </c:pt>
                <c:pt idx="32">
                  <c:v>45.85635359116019</c:v>
                </c:pt>
                <c:pt idx="33">
                  <c:v>42.76261373035566</c:v>
                </c:pt>
                <c:pt idx="34">
                  <c:v>37.47747747747722</c:v>
                </c:pt>
                <c:pt idx="35">
                  <c:v>35.22617901828681</c:v>
                </c:pt>
                <c:pt idx="36">
                  <c:v>27.39861523244312</c:v>
                </c:pt>
                <c:pt idx="37">
                  <c:v>26.11683848797252</c:v>
                </c:pt>
                <c:pt idx="38">
                  <c:v>20.30905077262693</c:v>
                </c:pt>
                <c:pt idx="39">
                  <c:v>16.70588235294118</c:v>
                </c:pt>
                <c:pt idx="40">
                  <c:v>14.03225806451613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DAA-41A3-8A3A-D40864D1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657464"/>
        <c:axId val="-2086654072"/>
      </c:lineChart>
      <c:catAx>
        <c:axId val="-2086657464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654072"/>
        <c:crosses val="autoZero"/>
        <c:auto val="1"/>
        <c:lblAlgn val="ctr"/>
        <c:lblOffset val="100"/>
        <c:tickLblSkip val="5"/>
        <c:noMultiLvlLbl val="0"/>
      </c:catAx>
      <c:valAx>
        <c:axId val="-2086654072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657464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  <c:pt idx="4">
                  <c:v>11.31323958555803</c:v>
                </c:pt>
                <c:pt idx="5">
                  <c:v>11.04311402656111</c:v>
                </c:pt>
                <c:pt idx="6">
                  <c:v>11.67100291779126</c:v>
                </c:pt>
                <c:pt idx="7">
                  <c:v>9.55917663025829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21-4F89-B031-3BF5C10A5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19.29864087584169</c:v>
                </c:pt>
                <c:pt idx="4">
                  <c:v>8.852178222495755</c:v>
                </c:pt>
                <c:pt idx="5">
                  <c:v>9.422969660738701</c:v>
                </c:pt>
                <c:pt idx="6">
                  <c:v>10.23128497836188</c:v>
                </c:pt>
                <c:pt idx="7">
                  <c:v>7.721300207246505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6021-4F89-B031-3BF5C10A50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9.44147806104985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  <c:pt idx="4">
                  <c:v>6.189402698331947</c:v>
                </c:pt>
                <c:pt idx="5">
                  <c:v>7.21126046566372</c:v>
                </c:pt>
                <c:pt idx="6">
                  <c:v>8.81967693791752</c:v>
                </c:pt>
                <c:pt idx="7">
                  <c:v>7.624955137357431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6021-4F89-B031-3BF5C10A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95322696"/>
        <c:axId val="-2043553064"/>
      </c:barChart>
      <c:catAx>
        <c:axId val="-2095322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3553064"/>
        <c:crosses val="autoZero"/>
        <c:auto val="1"/>
        <c:lblAlgn val="ctr"/>
        <c:lblOffset val="100"/>
        <c:noMultiLvlLbl val="0"/>
      </c:catAx>
      <c:valAx>
        <c:axId val="-2043553064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32269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CAF-46C8-B8BD-7C80CD1E4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AF-46C8-B8BD-7C80CD1E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5046664"/>
        <c:axId val="-2095353416"/>
      </c:lineChart>
      <c:catAx>
        <c:axId val="-2085046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353416"/>
        <c:crosses val="autoZero"/>
        <c:auto val="1"/>
        <c:lblAlgn val="ctr"/>
        <c:lblOffset val="100"/>
        <c:tickLblSkip val="4"/>
        <c:noMultiLvlLbl val="0"/>
      </c:catAx>
      <c:valAx>
        <c:axId val="-209535341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5046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87135069654755"/>
          <c:y val="0.0337037037037037"/>
          <c:w val="0.904619826367858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fee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E07F"/>
              </a:soli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A9-44F2-A050-C01040C90F8F}"/>
              </c:ext>
            </c:extLst>
          </c:dPt>
          <c:cat>
            <c:strRef>
              <c:f>Sheet1!$A$2:$A$5</c:f>
              <c:strCache>
                <c:ptCount val="4"/>
                <c:pt idx="0">
                  <c:v>HECS-HELP</c:v>
                </c:pt>
                <c:pt idx="1">
                  <c:v>Postgraduate_x000d_FEE-HELP</c:v>
                </c:pt>
                <c:pt idx="2">
                  <c:v>Undergraduate_x000d_FEE-HELP</c:v>
                </c:pt>
                <c:pt idx="3">
                  <c:v>VET FEE-HELP_x000d_(VET Student Loans from 2017)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11.0</c:v>
                </c:pt>
                <c:pt idx="1">
                  <c:v>0.001</c:v>
                </c:pt>
                <c:pt idx="2">
                  <c:v>25.0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A9-44F2-A050-C01040C90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95091288"/>
        <c:axId val="-2095088008"/>
      </c:barChart>
      <c:catAx>
        <c:axId val="-2095091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95088008"/>
        <c:crosses val="autoZero"/>
        <c:auto val="1"/>
        <c:lblAlgn val="ctr"/>
        <c:lblOffset val="100"/>
        <c:noMultiLvlLbl val="0"/>
      </c:catAx>
      <c:valAx>
        <c:axId val="-209508800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09128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4.625199362041432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3.653912443984829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753-489E-A014-1EADDBAB2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6.522041768617853</c:v>
                </c:pt>
                <c:pt idx="4">
                  <c:v>5.359338567928383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5.644068822211983</c:v>
                </c:pt>
                <c:pt idx="9">
                  <c:v>5.451943674031917</c:v>
                </c:pt>
                <c:pt idx="10">
                  <c:v>5.562922538353446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753-489E-A014-1EADDBAB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2083493672"/>
        <c:axId val="-2090016472"/>
      </c:lineChart>
      <c:catAx>
        <c:axId val="-2083493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9001647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90016472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493672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54-45EE-AEBA-66AE1B2D3856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B54-45EE-AEBA-66AE1B2D3856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384.0634931872023</c:v>
                </c:pt>
                <c:pt idx="1">
                  <c:v>436.0645606063938</c:v>
                </c:pt>
                <c:pt idx="2">
                  <c:v>436.0645606063938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B54-45EE-AEBA-66AE1B2D3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B54-45EE-AEBA-66AE1B2D385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384.0634931872023</c:v>
                </c:pt>
                <c:pt idx="2">
                  <c:v>1100.189412142415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B54-45EE-AEBA-66AE1B2D38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1B54-45EE-AEBA-66AE1B2D3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1B54-45EE-AEBA-66AE1B2D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6578600"/>
        <c:axId val="-2042683240"/>
      </c:barChart>
      <c:catAx>
        <c:axId val="-2086578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683240"/>
        <c:crosses val="autoZero"/>
        <c:auto val="1"/>
        <c:lblAlgn val="ctr"/>
        <c:lblOffset val="100"/>
        <c:noMultiLvlLbl val="0"/>
      </c:catAx>
      <c:valAx>
        <c:axId val="-2042683240"/>
        <c:scaling>
          <c:orientation val="minMax"/>
          <c:max val="2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578600"/>
        <c:crosses val="autoZero"/>
        <c:crossBetween val="between"/>
        <c:majorUnit val="5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6109428629114"/>
          <c:y val="0.0337037037037037"/>
          <c:w val="0.935389057137089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38.561493278351</c:v>
                </c:pt>
                <c:pt idx="3">
                  <c:v>18.58352641804026</c:v>
                </c:pt>
                <c:pt idx="4">
                  <c:v>15.36767843219624</c:v>
                </c:pt>
                <c:pt idx="5">
                  <c:v>12.86072917641672</c:v>
                </c:pt>
                <c:pt idx="6">
                  <c:v>10.43213814890258</c:v>
                </c:pt>
                <c:pt idx="7">
                  <c:v>9.379625463378982</c:v>
                </c:pt>
                <c:pt idx="8">
                  <c:v>8.223248301955048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C4-4A70-AF1F-34F0B61AE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26.06135970201129</c:v>
                </c:pt>
                <c:pt idx="2">
                  <c:v>19.76867713882342</c:v>
                </c:pt>
                <c:pt idx="3">
                  <c:v>15.42883369171064</c:v>
                </c:pt>
                <c:pt idx="4">
                  <c:v>13.95998719350555</c:v>
                </c:pt>
                <c:pt idx="5">
                  <c:v>11.84975263640606</c:v>
                </c:pt>
                <c:pt idx="6">
                  <c:v>9.779183255317414</c:v>
                </c:pt>
                <c:pt idx="7">
                  <c:v>8.7554992560283</c:v>
                </c:pt>
                <c:pt idx="8">
                  <c:v>7.407486004251651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0611032"/>
        <c:axId val="-208048576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0.85</c:v>
                </c:pt>
                <c:pt idx="1">
                  <c:v>1.85</c:v>
                </c:pt>
                <c:pt idx="2">
                  <c:v>2.85</c:v>
                </c:pt>
                <c:pt idx="3">
                  <c:v>3.85</c:v>
                </c:pt>
                <c:pt idx="4">
                  <c:v>4.85</c:v>
                </c:pt>
                <c:pt idx="5">
                  <c:v>5.85</c:v>
                </c:pt>
                <c:pt idx="6">
                  <c:v>6.85</c:v>
                </c:pt>
                <c:pt idx="7">
                  <c:v>7.85</c:v>
                </c:pt>
                <c:pt idx="8">
                  <c:v>8.85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C4-4A70-AF1F-34F0B61AE7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1.14</c:v>
                </c:pt>
                <c:pt idx="1">
                  <c:v>2.14</c:v>
                </c:pt>
                <c:pt idx="2">
                  <c:v>3.14</c:v>
                </c:pt>
                <c:pt idx="3">
                  <c:v>4.14</c:v>
                </c:pt>
                <c:pt idx="4">
                  <c:v>5.14</c:v>
                </c:pt>
                <c:pt idx="5">
                  <c:v>6.14</c:v>
                </c:pt>
                <c:pt idx="6">
                  <c:v>7.14</c:v>
                </c:pt>
                <c:pt idx="7">
                  <c:v>8.139999999999998</c:v>
                </c:pt>
                <c:pt idx="8">
                  <c:v>9.139999999999998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0.0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0611032"/>
        <c:axId val="-2080485768"/>
      </c:scatterChart>
      <c:catAx>
        <c:axId val="-2080611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0485768"/>
        <c:crosses val="autoZero"/>
        <c:auto val="1"/>
        <c:lblAlgn val="ctr"/>
        <c:lblOffset val="100"/>
        <c:noMultiLvlLbl val="0"/>
      </c:catAx>
      <c:valAx>
        <c:axId val="-2080485768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611032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5371535270554"/>
          <c:y val="0.251727080829403"/>
          <c:w val="0.801501587195787"/>
          <c:h val="0.627132654452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2318.803172577265</c:v>
                </c:pt>
                <c:pt idx="5">
                  <c:v>2819.691859502422</c:v>
                </c:pt>
                <c:pt idx="7">
                  <c:v>3007.730357142857</c:v>
                </c:pt>
                <c:pt idx="9">
                  <c:v>3492.672413793104</c:v>
                </c:pt>
                <c:pt idx="11">
                  <c:v>3987.67947946698</c:v>
                </c:pt>
                <c:pt idx="13">
                  <c:v>4114.714536318306</c:v>
                </c:pt>
                <c:pt idx="15">
                  <c:v>4188.917972495206</c:v>
                </c:pt>
                <c:pt idx="17">
                  <c:v>1336.699948177455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8B-412D-AE62-78912FD88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0.0</c:v>
                </c:pt>
                <c:pt idx="17">
                  <c:v>3263.730731716085</c:v>
                </c:pt>
                <c:pt idx="19">
                  <c:v>526.3057292049486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147447336"/>
        <c:axId val="-2063098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53254.25133336272</c:v>
                </c:pt>
                <c:pt idx="3">
                  <c:v>57970.07931443158</c:v>
                </c:pt>
                <c:pt idx="5">
                  <c:v>62659.81910005382</c:v>
                </c:pt>
                <c:pt idx="7">
                  <c:v>66838.45238095235</c:v>
                </c:pt>
                <c:pt idx="9">
                  <c:v>69853.44827586201</c:v>
                </c:pt>
                <c:pt idx="11">
                  <c:v>72503.263263036</c:v>
                </c:pt>
                <c:pt idx="13">
                  <c:v>74812.99156942371</c:v>
                </c:pt>
                <c:pt idx="15">
                  <c:v>76162.1449544583</c:v>
                </c:pt>
                <c:pt idx="17">
                  <c:v>76673.84466489235</c:v>
                </c:pt>
                <c:pt idx="19">
                  <c:v>76028.14489967558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349368"/>
        <c:axId val="-2081352424"/>
      </c:lineChart>
      <c:catAx>
        <c:axId val="-2147447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-2063098184"/>
        <c:crosses val="autoZero"/>
        <c:auto val="1"/>
        <c:lblAlgn val="ctr"/>
        <c:lblOffset val="100"/>
        <c:noMultiLvlLbl val="0"/>
      </c:catAx>
      <c:valAx>
        <c:axId val="-2063098184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47447336"/>
        <c:crosses val="autoZero"/>
        <c:crossBetween val="between"/>
        <c:majorUnit val="2000.0"/>
      </c:valAx>
      <c:valAx>
        <c:axId val="-2081352424"/>
        <c:scaling>
          <c:orientation val="minMax"/>
          <c:max val="100000.0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1349368"/>
        <c:crosses val="max"/>
        <c:crossBetween val="between"/>
        <c:majorUnit val="25000.0"/>
      </c:valAx>
      <c:catAx>
        <c:axId val="-2081349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135242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5371535270554"/>
          <c:y val="0.0415836520252809"/>
          <c:w val="0.801501587195787"/>
          <c:h val="0.8355690469746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2750.496098562629</c:v>
                </c:pt>
                <c:pt idx="5">
                  <c:v>2983.051691729323</c:v>
                </c:pt>
                <c:pt idx="7">
                  <c:v>3942.491147308782</c:v>
                </c:pt>
                <c:pt idx="9">
                  <c:v>4590.897048960429</c:v>
                </c:pt>
                <c:pt idx="11">
                  <c:v>4884.93500937169</c:v>
                </c:pt>
                <c:pt idx="13">
                  <c:v>5585.242357812688</c:v>
                </c:pt>
                <c:pt idx="15">
                  <c:v>529.796385728052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B9-4ED7-9C50-5D1B651AB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3790.036460921036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93835224"/>
        <c:axId val="-20935943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54554.58954882402</c:v>
                </c:pt>
                <c:pt idx="3">
                  <c:v>61122.13552361394</c:v>
                </c:pt>
                <c:pt idx="5">
                  <c:v>66290.03759398496</c:v>
                </c:pt>
                <c:pt idx="7">
                  <c:v>71681.65722379603</c:v>
                </c:pt>
                <c:pt idx="9">
                  <c:v>76514.95081600714</c:v>
                </c:pt>
                <c:pt idx="11">
                  <c:v>81415.58348952816</c:v>
                </c:pt>
                <c:pt idx="13">
                  <c:v>85926.8055048106</c:v>
                </c:pt>
                <c:pt idx="15">
                  <c:v>89169.01165299957</c:v>
                </c:pt>
                <c:pt idx="17">
                  <c:v>92974.037528308</c:v>
                </c:pt>
                <c:pt idx="19">
                  <c:v>97016.3579424307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3597736"/>
        <c:axId val="-2093899064"/>
      </c:lineChart>
      <c:catAx>
        <c:axId val="-2093835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93594392"/>
        <c:crosses val="autoZero"/>
        <c:auto val="1"/>
        <c:lblAlgn val="ctr"/>
        <c:lblOffset val="100"/>
        <c:noMultiLvlLbl val="0"/>
      </c:catAx>
      <c:valAx>
        <c:axId val="-2093594392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93835224"/>
        <c:crosses val="autoZero"/>
        <c:crossBetween val="between"/>
        <c:majorUnit val="2000.0"/>
      </c:valAx>
      <c:valAx>
        <c:axId val="-2093899064"/>
        <c:scaling>
          <c:orientation val="minMax"/>
          <c:max val="100000.0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93597736"/>
        <c:crosses val="max"/>
        <c:crossBetween val="between"/>
        <c:majorUnit val="25000.0"/>
      </c:valAx>
      <c:catAx>
        <c:axId val="-2093597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938990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AF-44E5-8A14-510BED409A9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653.12903655</c:v>
                </c:pt>
                <c:pt idx="2">
                  <c:v>885.4905874116068</c:v>
                </c:pt>
                <c:pt idx="3">
                  <c:v>1033.393786276342</c:v>
                </c:pt>
                <c:pt idx="4">
                  <c:v>1114.654041261607</c:v>
                </c:pt>
                <c:pt idx="5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AF-44E5-8A14-510BED409A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DAF-44E5-8A14-510BED409A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ADAF-44E5-8A14-510BED409A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ADAF-44E5-8A14-510BED409A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ADAF-44E5-8A14-510BED409A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DAF-44E5-8A14-510BED409A9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DAF-44E5-8A14-510BED409A9A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DAF-44E5-8A14-510BED409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653.12903655</c:v>
                </c:pt>
                <c:pt idx="1">
                  <c:v>232.3615508616068</c:v>
                </c:pt>
                <c:pt idx="2">
                  <c:v>147.9031988647347</c:v>
                </c:pt>
                <c:pt idx="3">
                  <c:v>81.2602549852653</c:v>
                </c:pt>
                <c:pt idx="4">
                  <c:v>37.5364383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81060248"/>
        <c:axId val="207377319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1.796296296296296</c:v>
                </c:pt>
                <c:pt idx="1">
                  <c:v>2.796296296296296</c:v>
                </c:pt>
                <c:pt idx="2">
                  <c:v>3.796296296296296</c:v>
                </c:pt>
                <c:pt idx="3">
                  <c:v>4.796296296296296</c:v>
                </c:pt>
                <c:pt idx="4">
                  <c:v>5.796296296296296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653.12903655</c:v>
                </c:pt>
                <c:pt idx="1">
                  <c:v>885.4905874116068</c:v>
                </c:pt>
                <c:pt idx="2">
                  <c:v>1033.393786276342</c:v>
                </c:pt>
                <c:pt idx="3">
                  <c:v>1114.654041261607</c:v>
                </c:pt>
                <c:pt idx="4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73762808"/>
        <c:axId val="-2059620152"/>
      </c:scatterChart>
      <c:catAx>
        <c:axId val="-2081060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2073773192"/>
        <c:crosses val="autoZero"/>
        <c:auto val="1"/>
        <c:lblAlgn val="ctr"/>
        <c:lblOffset val="100"/>
        <c:noMultiLvlLbl val="0"/>
      </c:catAx>
      <c:valAx>
        <c:axId val="2073773192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060248"/>
        <c:crosses val="autoZero"/>
        <c:crossBetween val="between"/>
        <c:majorUnit val="500.0"/>
      </c:valAx>
      <c:valAx>
        <c:axId val="-2059620152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2073762808"/>
        <c:crosses val="max"/>
        <c:crossBetween val="midCat"/>
      </c:valAx>
      <c:valAx>
        <c:axId val="2073762808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596201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68-4592-B51B-4773239267C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68-4592-B51B-4773239267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68-4592-B51B-4773239267C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716.125918955213</c:v>
                </c:pt>
                <c:pt idx="2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F68-4592-B51B-477323926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F68-4592-B51B-4773239267C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CF68-4592-B51B-4773239267C7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CF68-4592-B51B-4773239267C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CF68-4592-B51B-4773239267C7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CF68-4592-B51B-4773239267C7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CF68-4592-B51B-4773239267C7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68-4592-B51B-4773239267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716.125918955213</c:v>
                </c:pt>
                <c:pt idx="1">
                  <c:v>436.0645606063938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146789704"/>
        <c:axId val="-208067823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2.796296296296296</c:v>
                </c:pt>
                <c:pt idx="1">
                  <c:v>1.796296296296296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716.125918955213</c:v>
                </c:pt>
                <c:pt idx="1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73956568"/>
        <c:axId val="-2040891672"/>
      </c:scatterChart>
      <c:catAx>
        <c:axId val="-2146789704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678232"/>
        <c:crosses val="autoZero"/>
        <c:auto val="1"/>
        <c:lblAlgn val="ctr"/>
        <c:lblOffset val="100"/>
        <c:noMultiLvlLbl val="0"/>
      </c:catAx>
      <c:valAx>
        <c:axId val="-2080678232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789704"/>
        <c:crosses val="max"/>
        <c:crossBetween val="between"/>
        <c:majorUnit val="500.0"/>
      </c:valAx>
      <c:valAx>
        <c:axId val="-2040891672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2073956568"/>
        <c:crosses val="max"/>
        <c:crossBetween val="midCat"/>
      </c:valAx>
      <c:valAx>
        <c:axId val="207395656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408916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4708257621643"/>
          <c:y val="0.0244444444444444"/>
          <c:w val="0.777434585099939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total value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0.442596226415094</c:v>
                </c:pt>
                <c:pt idx="1">
                  <c:v>1.27999649737303</c:v>
                </c:pt>
                <c:pt idx="2">
                  <c:v>2.190406779661016</c:v>
                </c:pt>
                <c:pt idx="3">
                  <c:v>3.181597989949748</c:v>
                </c:pt>
                <c:pt idx="4">
                  <c:v>4.145733552631579</c:v>
                </c:pt>
                <c:pt idx="5">
                  <c:v>5.144025848142165</c:v>
                </c:pt>
                <c:pt idx="6">
                  <c:v>5.62974343122102</c:v>
                </c:pt>
                <c:pt idx="7">
                  <c:v>6.444359820089955</c:v>
                </c:pt>
                <c:pt idx="8">
                  <c:v>7.311426008968609</c:v>
                </c:pt>
                <c:pt idx="9">
                  <c:v>7.930700296735904</c:v>
                </c:pt>
                <c:pt idx="10">
                  <c:v>8.812387665198238</c:v>
                </c:pt>
                <c:pt idx="11">
                  <c:v>9.63631623931624</c:v>
                </c:pt>
                <c:pt idx="12">
                  <c:v>10.44017718120805</c:v>
                </c:pt>
                <c:pt idx="13">
                  <c:v>11.48948302872063</c:v>
                </c:pt>
                <c:pt idx="14">
                  <c:v>12.66170992366412</c:v>
                </c:pt>
                <c:pt idx="15">
                  <c:v>13.72321339950372</c:v>
                </c:pt>
                <c:pt idx="16">
                  <c:v>14.95024939467312</c:v>
                </c:pt>
                <c:pt idx="17">
                  <c:v>16.15598835855646</c:v>
                </c:pt>
                <c:pt idx="18">
                  <c:v>17.86265678449259</c:v>
                </c:pt>
                <c:pt idx="19">
                  <c:v>19.10340393013101</c:v>
                </c:pt>
                <c:pt idx="20">
                  <c:v>21.36696232508073</c:v>
                </c:pt>
                <c:pt idx="21">
                  <c:v>23.2356388308977</c:v>
                </c:pt>
                <c:pt idx="22">
                  <c:v>25.24731048387097</c:v>
                </c:pt>
                <c:pt idx="23">
                  <c:v>28.53995019920318</c:v>
                </c:pt>
                <c:pt idx="24">
                  <c:v>32.00847665369647</c:v>
                </c:pt>
                <c:pt idx="25">
                  <c:v>34.6754785325779</c:v>
                </c:pt>
                <c:pt idx="26">
                  <c:v>44.57164028651161</c:v>
                </c:pt>
                <c:pt idx="27">
                  <c:v>52.468283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40834040"/>
        <c:axId val="-20807541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 fair value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1">
                  <c:v>7.444205128205126</c:v>
                </c:pt>
                <c:pt idx="12">
                  <c:v>7.759433557046978</c:v>
                </c:pt>
                <c:pt idx="13">
                  <c:v>8.02590861618799</c:v>
                </c:pt>
                <c:pt idx="14">
                  <c:v>8.176778625954194</c:v>
                </c:pt>
                <c:pt idx="15">
                  <c:v>9.284895781637713</c:v>
                </c:pt>
                <c:pt idx="16">
                  <c:v>9.96595641646489</c:v>
                </c:pt>
                <c:pt idx="17">
                  <c:v>11.16342258440046</c:v>
                </c:pt>
                <c:pt idx="18">
                  <c:v>11.8915142531357</c:v>
                </c:pt>
                <c:pt idx="19">
                  <c:v>12.46884497816594</c:v>
                </c:pt>
                <c:pt idx="20">
                  <c:v>14.61131754574811</c:v>
                </c:pt>
                <c:pt idx="21">
                  <c:v>15.89096868475992</c:v>
                </c:pt>
                <c:pt idx="22">
                  <c:v>16.98079233870966</c:v>
                </c:pt>
                <c:pt idx="23">
                  <c:v>21.38576294820717</c:v>
                </c:pt>
                <c:pt idx="24">
                  <c:v>22.78275875486381</c:v>
                </c:pt>
                <c:pt idx="25">
                  <c:v>25.78828418696882</c:v>
                </c:pt>
                <c:pt idx="26">
                  <c:v>30.75638677953487</c:v>
                </c:pt>
                <c:pt idx="27">
                  <c:v>36.807656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834040"/>
        <c:axId val="-2080754120"/>
      </c:lineChart>
      <c:catAx>
        <c:axId val="-2040834040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754120"/>
        <c:crosses val="autoZero"/>
        <c:auto val="1"/>
        <c:lblAlgn val="ctr"/>
        <c:lblOffset val="100"/>
        <c:tickLblSkip val="3"/>
        <c:noMultiLvlLbl val="0"/>
      </c:catAx>
      <c:valAx>
        <c:axId val="-2080754120"/>
        <c:scaling>
          <c:orientation val="minMax"/>
          <c:max val="6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34040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CE7-4FEF-89B2-3584DD7D1E3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E7-4FEF-89B2-3584DD7D1E3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CE7-4FEF-89B2-3584DD7D1E3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611.3023152285522</c:v>
                </c:pt>
                <c:pt idx="2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CE7-4FEF-89B2-3584DD7D1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CE7-4FEF-89B2-3584DD7D1E3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7CE7-4FEF-89B2-3584DD7D1E3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7CE7-4FEF-89B2-3584DD7D1E3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7CE7-4FEF-89B2-3584DD7D1E3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7CE7-4FEF-89B2-3584DD7D1E39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7CE7-4FEF-89B2-3584DD7D1E39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E7-4FEF-89B2-3584DD7D1E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611.3023152285522</c:v>
                </c:pt>
                <c:pt idx="1">
                  <c:v>705.615485971448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2073725032"/>
        <c:axId val="-208070223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3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2.648148148148148</c:v>
                </c:pt>
                <c:pt idx="1">
                  <c:v>1.648148148148148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611.3023152285522</c:v>
                </c:pt>
                <c:pt idx="1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59506120"/>
        <c:axId val="-2146744088"/>
      </c:scatterChart>
      <c:catAx>
        <c:axId val="2073725032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702232"/>
        <c:crosses val="autoZero"/>
        <c:auto val="1"/>
        <c:lblAlgn val="ctr"/>
        <c:lblOffset val="100"/>
        <c:noMultiLvlLbl val="0"/>
      </c:catAx>
      <c:valAx>
        <c:axId val="-2080702232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725032"/>
        <c:crosses val="max"/>
        <c:crossBetween val="between"/>
        <c:majorUnit val="300.0"/>
      </c:valAx>
      <c:valAx>
        <c:axId val="-2146744088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059506120"/>
        <c:crosses val="max"/>
        <c:crossBetween val="midCat"/>
      </c:valAx>
      <c:valAx>
        <c:axId val="-205950612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1467440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13682616596002"/>
          <c:y val="0.0244444444444444"/>
          <c:w val="0.791537149202503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Deferrral cost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Sheet1!$A$2:$A$5</c:f>
              <c:numCache>
                <c:formatCode>@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0.710557</c:v>
                </c:pt>
                <c:pt idx="1">
                  <c:v>1.414644</c:v>
                </c:pt>
                <c:pt idx="2">
                  <c:v>0.451311</c:v>
                </c:pt>
                <c:pt idx="3">
                  <c:v>1.618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59724184"/>
        <c:axId val="-2063239144"/>
      </c:barChart>
      <c:catAx>
        <c:axId val="-205972418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3239144"/>
        <c:crosses val="autoZero"/>
        <c:auto val="1"/>
        <c:lblAlgn val="ctr"/>
        <c:lblOffset val="100"/>
        <c:tickLblSkip val="5"/>
        <c:noMultiLvlLbl val="0"/>
      </c:catAx>
      <c:valAx>
        <c:axId val="-2063239144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72418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E1-440D-845E-3D9075A2E0EF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E1-440D-845E-3D9075A2E0EF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0.4389726004</c:v>
                </c:pt>
                <c:pt idx="1">
                  <c:v>0.705615485971448</c:v>
                </c:pt>
                <c:pt idx="2">
                  <c:v>0.705615485971448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E1-440D-845E-3D9075A2E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EE1-440D-845E-3D9075A2E0EF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0.4389726004</c:v>
                </c:pt>
                <c:pt idx="2">
                  <c:v>1.050274915628552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EE1-440D-845E-3D9075A2E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EE1-440D-845E-3D9075A2E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9EE1-440D-845E-3D9075A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1113752"/>
        <c:axId val="-2080927752"/>
      </c:barChart>
      <c:catAx>
        <c:axId val="-2081113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27752"/>
        <c:crosses val="autoZero"/>
        <c:auto val="1"/>
        <c:lblAlgn val="ctr"/>
        <c:lblOffset val="100"/>
        <c:noMultiLvlLbl val="0"/>
      </c:catAx>
      <c:valAx>
        <c:axId val="-208092775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11375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168094202311"/>
          <c:y val="0.0283101528594565"/>
          <c:w val="0.832061057143252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6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33-4113-B54B-FEF22E8E4B01}"/>
              </c:ext>
            </c:extLst>
          </c:dPt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33-4113-B54B-FEF22E8E4B01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547847.7949999959</c:v>
                </c:pt>
                <c:pt idx="24">
                  <c:v>576273.3520000001</c:v>
                </c:pt>
                <c:pt idx="25">
                  <c:v>596733.567989116</c:v>
                </c:pt>
                <c:pt idx="26">
                  <c:v>608096.0359285679</c:v>
                </c:pt>
                <c:pt idx="27">
                  <c:v>621963.531827782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333-4113-B54B-FEF22E8E4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739400"/>
        <c:axId val="2061742600"/>
      </c:lineChart>
      <c:catAx>
        <c:axId val="2061739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061742600"/>
        <c:crosses val="autoZero"/>
        <c:auto val="1"/>
        <c:lblAlgn val="ctr"/>
        <c:lblOffset val="100"/>
        <c:tickLblSkip val="3"/>
        <c:noMultiLvlLbl val="0"/>
      </c:catAx>
      <c:valAx>
        <c:axId val="206174260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2061739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35-482A-90FD-EDED70E3F910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625.5633137999994</c:v>
                </c:pt>
                <c:pt idx="2">
                  <c:v>1060.5633138</c:v>
                </c:pt>
                <c:pt idx="3">
                  <c:v>1207.700912867131</c:v>
                </c:pt>
                <c:pt idx="4">
                  <c:v>1283.07020445</c:v>
                </c:pt>
                <c:pt idx="5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35-482A-90FD-EDED70E3F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735-482A-90FD-EDED70E3F9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735-482A-90FD-EDED70E3F9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735-482A-90FD-EDED70E3F9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735-482A-90FD-EDED70E3F91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735-482A-90FD-EDED70E3F91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B735-482A-90FD-EDED70E3F910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735-482A-90FD-EDED70E3F9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625.5633137999994</c:v>
                </c:pt>
                <c:pt idx="1">
                  <c:v>435.0</c:v>
                </c:pt>
                <c:pt idx="2">
                  <c:v>147.1375990671313</c:v>
                </c:pt>
                <c:pt idx="3">
                  <c:v>75.36929158286865</c:v>
                </c:pt>
                <c:pt idx="4">
                  <c:v>33.84759675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1416952"/>
        <c:axId val="-206335184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625.5633137999994</c:v>
                </c:pt>
                <c:pt idx="1">
                  <c:v>1060.5633138</c:v>
                </c:pt>
                <c:pt idx="2">
                  <c:v>1207.700912867131</c:v>
                </c:pt>
                <c:pt idx="3">
                  <c:v>1283.07020445</c:v>
                </c:pt>
                <c:pt idx="4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0705704"/>
        <c:axId val="-2059863480"/>
      </c:scatterChart>
      <c:catAx>
        <c:axId val="-2081416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63351848"/>
        <c:crosses val="autoZero"/>
        <c:auto val="1"/>
        <c:lblAlgn val="ctr"/>
        <c:lblOffset val="100"/>
        <c:noMultiLvlLbl val="0"/>
      </c:catAx>
      <c:valAx>
        <c:axId val="-2063351848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416952"/>
        <c:crosses val="autoZero"/>
        <c:crossBetween val="between"/>
        <c:majorUnit val="500.0"/>
      </c:valAx>
      <c:valAx>
        <c:axId val="-2059863480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80705704"/>
        <c:crosses val="max"/>
        <c:crossBetween val="midCat"/>
      </c:valAx>
      <c:valAx>
        <c:axId val="-208070570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59863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66169045645977"/>
          <c:y val="0.0283101528594565"/>
          <c:w val="0.917101445295926"/>
          <c:h val="0.887103366448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CC1-4563-B65A-5BC105892069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"$"#,##0.000;[Red]\-"$"#,##0.000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2.802896985908136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4.222552368149979</c:v>
                </c:pt>
                <c:pt idx="27">
                  <c:v>4.354193576999975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C1-4563-B65A-5BC10589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1076888"/>
        <c:axId val="-2041403448"/>
      </c:barChart>
      <c:catAx>
        <c:axId val="-2041076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41403448"/>
        <c:crosses val="autoZero"/>
        <c:auto val="1"/>
        <c:lblAlgn val="ctr"/>
        <c:lblOffset val="100"/>
        <c:tickLblSkip val="3"/>
        <c:noMultiLvlLbl val="0"/>
      </c:catAx>
      <c:valAx>
        <c:axId val="-2041403448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1076888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330723130499"/>
          <c:y val="0.0283101528594565"/>
          <c:w val="0.830870566411323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#,##0</c:formatCode>
                <c:ptCount val="26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547847.7949999929</c:v>
                </c:pt>
                <c:pt idx="24">
                  <c:v>576241.7719999981</c:v>
                </c:pt>
                <c:pt idx="25">
                  <c:v>601600.0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293-427B-8EE6-90BB18C5C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412872"/>
        <c:axId val="-2147409560"/>
      </c:lineChart>
      <c:catAx>
        <c:axId val="-2147412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47409560"/>
        <c:crosses val="autoZero"/>
        <c:auto val="1"/>
        <c:lblAlgn val="ctr"/>
        <c:lblOffset val="100"/>
        <c:tickLblSkip val="3"/>
        <c:noMultiLvlLbl val="0"/>
      </c:catAx>
      <c:valAx>
        <c:axId val="-214740956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7412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96013839695"/>
          <c:y val="0.0283101528594565"/>
          <c:w val="0.866768005932567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19848.0</c:v>
                </c:pt>
                <c:pt idx="1">
                  <c:v>22299.0</c:v>
                </c:pt>
                <c:pt idx="2">
                  <c:v>25223.0</c:v>
                </c:pt>
                <c:pt idx="3">
                  <c:v>25399.0</c:v>
                </c:pt>
                <c:pt idx="4">
                  <c:v>25882.0</c:v>
                </c:pt>
                <c:pt idx="5">
                  <c:v>26652.0</c:v>
                </c:pt>
                <c:pt idx="6">
                  <c:v>28184.0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7D9-4D6D-A2E7-2ED8EC902F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Postgraduate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21482.0</c:v>
                </c:pt>
                <c:pt idx="1">
                  <c:v>23502.0</c:v>
                </c:pt>
                <c:pt idx="2">
                  <c:v>25648.0</c:v>
                </c:pt>
                <c:pt idx="3">
                  <c:v>26992.0</c:v>
                </c:pt>
                <c:pt idx="4">
                  <c:v>29617.0</c:v>
                </c:pt>
                <c:pt idx="5">
                  <c:v>33611.0</c:v>
                </c:pt>
                <c:pt idx="6">
                  <c:v>36905.0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7D9-4D6D-A2E7-2ED8EC9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106408"/>
        <c:axId val="-2063282904"/>
      </c:lineChart>
      <c:catAx>
        <c:axId val="-2081106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63282904"/>
        <c:crosses val="autoZero"/>
        <c:auto val="1"/>
        <c:lblAlgn val="ctr"/>
        <c:lblOffset val="100"/>
        <c:tickLblSkip val="1"/>
        <c:noMultiLvlLbl val="0"/>
      </c:catAx>
      <c:valAx>
        <c:axId val="-206328290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1106408"/>
        <c:crosses val="autoZero"/>
        <c:crossBetween val="between"/>
        <c:majorUnit val="1000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"$"#,##0.00000;[Red]\-"$"#,##0.00000</c:formatCode>
                <c:ptCount val="11"/>
                <c:pt idx="0">
                  <c:v>0.445146817675545</c:v>
                </c:pt>
                <c:pt idx="1">
                  <c:v>0.539122395256112</c:v>
                </c:pt>
                <c:pt idx="2">
                  <c:v>0.660439672177879</c:v>
                </c:pt>
                <c:pt idx="3">
                  <c:v>0.744835542221616</c:v>
                </c:pt>
                <c:pt idx="4">
                  <c:v>0.878338688832077</c:v>
                </c:pt>
                <c:pt idx="5">
                  <c:v>0.992847809890397</c:v>
                </c:pt>
                <c:pt idx="6">
                  <c:v>1.091835396194557</c:v>
                </c:pt>
                <c:pt idx="7">
                  <c:v>1.222525427888446</c:v>
                </c:pt>
                <c:pt idx="8">
                  <c:v>1.323197916804475</c:v>
                </c:pt>
                <c:pt idx="9">
                  <c:v>1.3760338802644</c:v>
                </c:pt>
                <c:pt idx="10">
                  <c:v>1.483379271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10-40A8-9F7D-AAA82101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"$"#,##0.00000;[Red]\-"$"#,##0.00000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0.0296232508073197</c:v>
                </c:pt>
                <c:pt idx="5">
                  <c:v>0.131935397468685</c:v>
                </c:pt>
                <c:pt idx="6">
                  <c:v>0.222445738256048</c:v>
                </c:pt>
                <c:pt idx="7">
                  <c:v>0.347573443476096</c:v>
                </c:pt>
                <c:pt idx="8">
                  <c:v>0.731211880617704</c:v>
                </c:pt>
                <c:pt idx="9">
                  <c:v>1.78385458177526</c:v>
                </c:pt>
                <c:pt idx="10">
                  <c:v>2.9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410-40A8-9F7D-AAA82101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2137618984"/>
        <c:axId val="-2081377624"/>
      </c:barChart>
      <c:catAx>
        <c:axId val="2137618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377624"/>
        <c:crosses val="autoZero"/>
        <c:auto val="1"/>
        <c:lblAlgn val="ctr"/>
        <c:lblOffset val="100"/>
        <c:tickLblSkip val="2"/>
        <c:noMultiLvlLbl val="0"/>
      </c:catAx>
      <c:valAx>
        <c:axId val="-2081377624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761898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42.23124154438548</c:v>
                </c:pt>
                <c:pt idx="1">
                  <c:v>52.99813780260708</c:v>
                </c:pt>
                <c:pt idx="2">
                  <c:v>60.74728398822213</c:v>
                </c:pt>
                <c:pt idx="3">
                  <c:v>66.07541442218962</c:v>
                </c:pt>
                <c:pt idx="4">
                  <c:v>68.50417827298034</c:v>
                </c:pt>
                <c:pt idx="5">
                  <c:v>69.27710843373474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</c:v>
                </c:pt>
                <c:pt idx="9">
                  <c:v>56.64594788429346</c:v>
                </c:pt>
                <c:pt idx="10">
                  <c:v>51.50434803555512</c:v>
                </c:pt>
                <c:pt idx="11">
                  <c:v>47.62042948345908</c:v>
                </c:pt>
                <c:pt idx="12">
                  <c:v>44.40482586821649</c:v>
                </c:pt>
                <c:pt idx="13">
                  <c:v>42.53465443186238</c:v>
                </c:pt>
                <c:pt idx="14">
                  <c:v>40.31307276960409</c:v>
                </c:pt>
                <c:pt idx="15">
                  <c:v>39.22674872997264</c:v>
                </c:pt>
                <c:pt idx="16">
                  <c:v>39.13780576410753</c:v>
                </c:pt>
                <c:pt idx="17">
                  <c:v>39.08316680940145</c:v>
                </c:pt>
                <c:pt idx="18">
                  <c:v>40.09395184967704</c:v>
                </c:pt>
                <c:pt idx="19">
                  <c:v>41.0954004625766</c:v>
                </c:pt>
                <c:pt idx="20">
                  <c:v>42.79761114797611</c:v>
                </c:pt>
                <c:pt idx="21">
                  <c:v>43.83238518107396</c:v>
                </c:pt>
                <c:pt idx="22">
                  <c:v>45.56706619285671</c:v>
                </c:pt>
                <c:pt idx="23">
                  <c:v>47.47601168126814</c:v>
                </c:pt>
                <c:pt idx="24">
                  <c:v>49.27753189273626</c:v>
                </c:pt>
                <c:pt idx="25">
                  <c:v>50.7757121840311</c:v>
                </c:pt>
                <c:pt idx="26">
                  <c:v>51.64499605988964</c:v>
                </c:pt>
                <c:pt idx="27">
                  <c:v>52.40219066671038</c:v>
                </c:pt>
                <c:pt idx="28">
                  <c:v>53.77798507462686</c:v>
                </c:pt>
                <c:pt idx="29">
                  <c:v>54.12908398476648</c:v>
                </c:pt>
                <c:pt idx="30">
                  <c:v>54.53450352779202</c:v>
                </c:pt>
                <c:pt idx="31">
                  <c:v>53.93119549543352</c:v>
                </c:pt>
                <c:pt idx="32">
                  <c:v>53.47192759157118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48.26560951437067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39.16928278193673</c:v>
                </c:pt>
                <c:pt idx="39">
                  <c:v>34.01321904368481</c:v>
                </c:pt>
                <c:pt idx="40">
                  <c:v>30.14049226747985</c:v>
                </c:pt>
                <c:pt idx="41">
                  <c:v>26.72623389253575</c:v>
                </c:pt>
                <c:pt idx="42">
                  <c:v>23.06994230893887</c:v>
                </c:pt>
                <c:pt idx="43">
                  <c:v>18.52017079854694</c:v>
                </c:pt>
                <c:pt idx="44">
                  <c:v>14.90683229813665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30.55400372439478</c:v>
                </c:pt>
                <c:pt idx="2">
                  <c:v>24.4018005212035</c:v>
                </c:pt>
                <c:pt idx="3">
                  <c:v>20.43689175917383</c:v>
                </c:pt>
                <c:pt idx="4">
                  <c:v>17.90250696378828</c:v>
                </c:pt>
                <c:pt idx="5">
                  <c:v>16.96743305098111</c:v>
                </c:pt>
                <c:pt idx="6">
                  <c:v>17.10958419643308</c:v>
                </c:pt>
                <c:pt idx="7">
                  <c:v>17.85994315397432</c:v>
                </c:pt>
                <c:pt idx="8">
                  <c:v>19.67641418983701</c:v>
                </c:pt>
                <c:pt idx="9">
                  <c:v>21.87664355725556</c:v>
                </c:pt>
                <c:pt idx="10">
                  <c:v>23.92262664707441</c:v>
                </c:pt>
                <c:pt idx="11">
                  <c:v>26.40017411491583</c:v>
                </c:pt>
                <c:pt idx="12">
                  <c:v>29.12128168807698</c:v>
                </c:pt>
                <c:pt idx="13">
                  <c:v>30.70577899258102</c:v>
                </c:pt>
                <c:pt idx="14">
                  <c:v>32.86768712537756</c:v>
                </c:pt>
                <c:pt idx="15">
                  <c:v>34.55207112153184</c:v>
                </c:pt>
                <c:pt idx="16">
                  <c:v>35.91184306127374</c:v>
                </c:pt>
                <c:pt idx="17">
                  <c:v>36.88980873536957</c:v>
                </c:pt>
                <c:pt idx="18">
                  <c:v>37.26834997064004</c:v>
                </c:pt>
                <c:pt idx="19">
                  <c:v>37.0824292424712</c:v>
                </c:pt>
                <c:pt idx="20">
                  <c:v>36.96350364963504</c:v>
                </c:pt>
                <c:pt idx="21">
                  <c:v>36.87526016372971</c:v>
                </c:pt>
                <c:pt idx="22">
                  <c:v>36.10793230139132</c:v>
                </c:pt>
                <c:pt idx="23">
                  <c:v>35.52517570039476</c:v>
                </c:pt>
                <c:pt idx="24">
                  <c:v>34.37255922936735</c:v>
                </c:pt>
                <c:pt idx="25">
                  <c:v>33.28206499933128</c:v>
                </c:pt>
                <c:pt idx="26">
                  <c:v>32.75873391121618</c:v>
                </c:pt>
                <c:pt idx="27">
                  <c:v>31.70891680057708</c:v>
                </c:pt>
                <c:pt idx="28">
                  <c:v>30.6869669509595</c:v>
                </c:pt>
                <c:pt idx="29">
                  <c:v>29.75880269927173</c:v>
                </c:pt>
                <c:pt idx="30">
                  <c:v>29.53020134228188</c:v>
                </c:pt>
                <c:pt idx="31">
                  <c:v>29.24534779921719</c:v>
                </c:pt>
                <c:pt idx="32">
                  <c:v>28.70173949936358</c:v>
                </c:pt>
                <c:pt idx="33">
                  <c:v>28.07493492686146</c:v>
                </c:pt>
                <c:pt idx="34">
                  <c:v>27.94262730515288</c:v>
                </c:pt>
                <c:pt idx="35">
                  <c:v>28.26560951437056</c:v>
                </c:pt>
                <c:pt idx="36">
                  <c:v>29.33659482940407</c:v>
                </c:pt>
                <c:pt idx="37">
                  <c:v>28.53340315049963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29.11130472663907</c:v>
                </c:pt>
                <c:pt idx="41">
                  <c:v>27.85071723802577</c:v>
                </c:pt>
                <c:pt idx="42">
                  <c:v>27.89265573345434</c:v>
                </c:pt>
                <c:pt idx="43">
                  <c:v>24.61920846345038</c:v>
                </c:pt>
                <c:pt idx="44">
                  <c:v>22.60041407867495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Male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38.1953252400797</c:v>
                </c:pt>
                <c:pt idx="1">
                  <c:v>51.20491293532338</c:v>
                </c:pt>
                <c:pt idx="2">
                  <c:v>61.01749317926485</c:v>
                </c:pt>
                <c:pt idx="3">
                  <c:v>67.77513144295123</c:v>
                </c:pt>
                <c:pt idx="4">
                  <c:v>73.19147153688237</c:v>
                </c:pt>
                <c:pt idx="5">
                  <c:v>76.39648205371974</c:v>
                </c:pt>
                <c:pt idx="6">
                  <c:v>79.04327158863697</c:v>
                </c:pt>
                <c:pt idx="7">
                  <c:v>80.86241861457977</c:v>
                </c:pt>
                <c:pt idx="8">
                  <c:v>82.07993872292992</c:v>
                </c:pt>
                <c:pt idx="9">
                  <c:v>82.4761445451101</c:v>
                </c:pt>
                <c:pt idx="10">
                  <c:v>82.9413620272686</c:v>
                </c:pt>
                <c:pt idx="11">
                  <c:v>83.32813528779843</c:v>
                </c:pt>
                <c:pt idx="12">
                  <c:v>83.56000702864169</c:v>
                </c:pt>
                <c:pt idx="13">
                  <c:v>83.6609209299112</c:v>
                </c:pt>
                <c:pt idx="14">
                  <c:v>83.75188692191576</c:v>
                </c:pt>
                <c:pt idx="15">
                  <c:v>83.76951101306861</c:v>
                </c:pt>
                <c:pt idx="16">
                  <c:v>83.62404066580286</c:v>
                </c:pt>
                <c:pt idx="17">
                  <c:v>83.01997458372706</c:v>
                </c:pt>
                <c:pt idx="18">
                  <c:v>83.20538635791577</c:v>
                </c:pt>
                <c:pt idx="19">
                  <c:v>83.15300407331975</c:v>
                </c:pt>
                <c:pt idx="20">
                  <c:v>83.18587070748114</c:v>
                </c:pt>
                <c:pt idx="21">
                  <c:v>82.6885914057832</c:v>
                </c:pt>
                <c:pt idx="22">
                  <c:v>82.67126590260005</c:v>
                </c:pt>
                <c:pt idx="23">
                  <c:v>82.22783825816464</c:v>
                </c:pt>
                <c:pt idx="24">
                  <c:v>82.0884415024868</c:v>
                </c:pt>
                <c:pt idx="25">
                  <c:v>81.7366701203475</c:v>
                </c:pt>
                <c:pt idx="26">
                  <c:v>80.9460334387021</c:v>
                </c:pt>
                <c:pt idx="27">
                  <c:v>80.81871792908018</c:v>
                </c:pt>
                <c:pt idx="28">
                  <c:v>80.5992736077482</c:v>
                </c:pt>
                <c:pt idx="29">
                  <c:v>80.32222264743025</c:v>
                </c:pt>
                <c:pt idx="30">
                  <c:v>79.84220599148537</c:v>
                </c:pt>
                <c:pt idx="31">
                  <c:v>79.01357827476036</c:v>
                </c:pt>
                <c:pt idx="32">
                  <c:v>78.5688644250329</c:v>
                </c:pt>
                <c:pt idx="33">
                  <c:v>76.91938003123873</c:v>
                </c:pt>
                <c:pt idx="34">
                  <c:v>73.63973619126106</c:v>
                </c:pt>
                <c:pt idx="35">
                  <c:v>71.37648522283678</c:v>
                </c:pt>
                <c:pt idx="36">
                  <c:v>69.16111010992971</c:v>
                </c:pt>
                <c:pt idx="37">
                  <c:v>65.27923410075219</c:v>
                </c:pt>
                <c:pt idx="38">
                  <c:v>62.17976552323054</c:v>
                </c:pt>
                <c:pt idx="39">
                  <c:v>53.83126146321558</c:v>
                </c:pt>
                <c:pt idx="40">
                  <c:v>49.51184759090188</c:v>
                </c:pt>
                <c:pt idx="41">
                  <c:v>44.87316496990832</c:v>
                </c:pt>
                <c:pt idx="42">
                  <c:v>39.9836228578112</c:v>
                </c:pt>
                <c:pt idx="43">
                  <c:v>35.74269803386748</c:v>
                </c:pt>
                <c:pt idx="44">
                  <c:v>29.58149779735682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Male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34.26345352418916</c:v>
                </c:pt>
                <c:pt idx="1">
                  <c:v>27.41759950248755</c:v>
                </c:pt>
                <c:pt idx="2">
                  <c:v>21.21649815438933</c:v>
                </c:pt>
                <c:pt idx="3">
                  <c:v>16.51462724127084</c:v>
                </c:pt>
                <c:pt idx="4">
                  <c:v>13.500607380723</c:v>
                </c:pt>
                <c:pt idx="5">
                  <c:v>12.02361144124871</c:v>
                </c:pt>
                <c:pt idx="6">
                  <c:v>10.46893273474931</c:v>
                </c:pt>
                <c:pt idx="7">
                  <c:v>9.702209414024974</c:v>
                </c:pt>
                <c:pt idx="8">
                  <c:v>9.05229440846738</c:v>
                </c:pt>
                <c:pt idx="9">
                  <c:v>8.763650142960481</c:v>
                </c:pt>
                <c:pt idx="10">
                  <c:v>8.48200203287652</c:v>
                </c:pt>
                <c:pt idx="11">
                  <c:v>8.303011401046538</c:v>
                </c:pt>
                <c:pt idx="12">
                  <c:v>8.170795993674222</c:v>
                </c:pt>
                <c:pt idx="13">
                  <c:v>8.16263083353484</c:v>
                </c:pt>
                <c:pt idx="14">
                  <c:v>8.137779607520242</c:v>
                </c:pt>
                <c:pt idx="15">
                  <c:v>8.168722216651627</c:v>
                </c:pt>
                <c:pt idx="16">
                  <c:v>8.236154025050663</c:v>
                </c:pt>
                <c:pt idx="17">
                  <c:v>8.540519404346835</c:v>
                </c:pt>
                <c:pt idx="18">
                  <c:v>8.268311099924489</c:v>
                </c:pt>
                <c:pt idx="19">
                  <c:v>8.499872708757637</c:v>
                </c:pt>
                <c:pt idx="20">
                  <c:v>8.45113393674362</c:v>
                </c:pt>
                <c:pt idx="21">
                  <c:v>8.717191946874651</c:v>
                </c:pt>
                <c:pt idx="22">
                  <c:v>8.560513334075144</c:v>
                </c:pt>
                <c:pt idx="23">
                  <c:v>9.08242612752722</c:v>
                </c:pt>
                <c:pt idx="24">
                  <c:v>8.687477967960518</c:v>
                </c:pt>
                <c:pt idx="25">
                  <c:v>8.98222682712999</c:v>
                </c:pt>
                <c:pt idx="26">
                  <c:v>9.117568648360436</c:v>
                </c:pt>
                <c:pt idx="27">
                  <c:v>9.37045263077277</c:v>
                </c:pt>
                <c:pt idx="28">
                  <c:v>9.242584745762712</c:v>
                </c:pt>
                <c:pt idx="29">
                  <c:v>9.245723470207798</c:v>
                </c:pt>
                <c:pt idx="30">
                  <c:v>9.580908487286645</c:v>
                </c:pt>
                <c:pt idx="31">
                  <c:v>9.716453674121405</c:v>
                </c:pt>
                <c:pt idx="32">
                  <c:v>9.45714171752224</c:v>
                </c:pt>
                <c:pt idx="33">
                  <c:v>10.132564379831</c:v>
                </c:pt>
                <c:pt idx="34">
                  <c:v>10.84501236603463</c:v>
                </c:pt>
                <c:pt idx="35">
                  <c:v>11.80028310384764</c:v>
                </c:pt>
                <c:pt idx="36">
                  <c:v>12.85817264371959</c:v>
                </c:pt>
                <c:pt idx="37">
                  <c:v>13.51265101436061</c:v>
                </c:pt>
                <c:pt idx="38">
                  <c:v>14.69580740097457</c:v>
                </c:pt>
                <c:pt idx="39">
                  <c:v>17.44446708783371</c:v>
                </c:pt>
                <c:pt idx="40">
                  <c:v>18.5181276056784</c:v>
                </c:pt>
                <c:pt idx="41">
                  <c:v>19.69739580403848</c:v>
                </c:pt>
                <c:pt idx="42">
                  <c:v>20.61765221968767</c:v>
                </c:pt>
                <c:pt idx="43">
                  <c:v>21.0478463461757</c:v>
                </c:pt>
                <c:pt idx="44">
                  <c:v>20.80029368575624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551288"/>
        <c:axId val="-2080547976"/>
      </c:lineChart>
      <c:catAx>
        <c:axId val="-2080551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547976"/>
        <c:crosses val="autoZero"/>
        <c:auto val="1"/>
        <c:lblAlgn val="ctr"/>
        <c:lblOffset val="100"/>
        <c:tickLblSkip val="4"/>
        <c:noMultiLvlLbl val="0"/>
      </c:catAx>
      <c:valAx>
        <c:axId val="-2080547976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551288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 HE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42.2312415443855</c:v>
                </c:pt>
                <c:pt idx="1">
                  <c:v>52.9981378026071</c:v>
                </c:pt>
                <c:pt idx="2">
                  <c:v>60.74728398822219</c:v>
                </c:pt>
                <c:pt idx="3">
                  <c:v>66.0754144221896</c:v>
                </c:pt>
                <c:pt idx="4">
                  <c:v>68.50417827298034</c:v>
                </c:pt>
                <c:pt idx="5">
                  <c:v>69.27710843373472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60.90604026845638</c:v>
                </c:pt>
                <c:pt idx="9">
                  <c:v>56.64594788429349</c:v>
                </c:pt>
                <c:pt idx="10">
                  <c:v>51.5043480355551</c:v>
                </c:pt>
                <c:pt idx="11">
                  <c:v>47.6204294834591</c:v>
                </c:pt>
                <c:pt idx="12">
                  <c:v>44.40482586821653</c:v>
                </c:pt>
                <c:pt idx="13">
                  <c:v>42.53465443186241</c:v>
                </c:pt>
                <c:pt idx="14">
                  <c:v>40.31307276960409</c:v>
                </c:pt>
                <c:pt idx="15">
                  <c:v>39.2267487299726</c:v>
                </c:pt>
                <c:pt idx="16">
                  <c:v>39.1378057641075</c:v>
                </c:pt>
                <c:pt idx="17">
                  <c:v>39.0831668094015</c:v>
                </c:pt>
                <c:pt idx="18">
                  <c:v>40.093951849677</c:v>
                </c:pt>
                <c:pt idx="19">
                  <c:v>41.0954004625766</c:v>
                </c:pt>
                <c:pt idx="20">
                  <c:v>42.7976111479761</c:v>
                </c:pt>
                <c:pt idx="21">
                  <c:v>43.832385181074</c:v>
                </c:pt>
                <c:pt idx="22">
                  <c:v>45.5670661928567</c:v>
                </c:pt>
                <c:pt idx="23">
                  <c:v>47.47601168126819</c:v>
                </c:pt>
                <c:pt idx="24">
                  <c:v>49.2775318927363</c:v>
                </c:pt>
                <c:pt idx="25">
                  <c:v>50.775712184031</c:v>
                </c:pt>
                <c:pt idx="26">
                  <c:v>51.64499605988969</c:v>
                </c:pt>
                <c:pt idx="27">
                  <c:v>52.4021906667104</c:v>
                </c:pt>
                <c:pt idx="28">
                  <c:v>53.7779850746269</c:v>
                </c:pt>
                <c:pt idx="29">
                  <c:v>54.1290839847665</c:v>
                </c:pt>
                <c:pt idx="30">
                  <c:v>54.534503527792</c:v>
                </c:pt>
                <c:pt idx="31">
                  <c:v>53.93119549543349</c:v>
                </c:pt>
                <c:pt idx="32">
                  <c:v>53.47192759157118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</c:v>
                </c:pt>
                <c:pt idx="39">
                  <c:v>34.0132190436848</c:v>
                </c:pt>
                <c:pt idx="40">
                  <c:v>30.1404922674798</c:v>
                </c:pt>
                <c:pt idx="41">
                  <c:v>26.72623389253579</c:v>
                </c:pt>
                <c:pt idx="42">
                  <c:v>23.0699423089389</c:v>
                </c:pt>
                <c:pt idx="43">
                  <c:v>18.5201707985469</c:v>
                </c:pt>
                <c:pt idx="44">
                  <c:v>14.9068322981366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 HE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30.5540037243948</c:v>
                </c:pt>
                <c:pt idx="2">
                  <c:v>24.4018005212035</c:v>
                </c:pt>
                <c:pt idx="3">
                  <c:v>20.4368917591738</c:v>
                </c:pt>
                <c:pt idx="4">
                  <c:v>17.90250696378828</c:v>
                </c:pt>
                <c:pt idx="5">
                  <c:v>16.96743305098109</c:v>
                </c:pt>
                <c:pt idx="6">
                  <c:v>17.1095841964331</c:v>
                </c:pt>
                <c:pt idx="7">
                  <c:v>17.8599431539743</c:v>
                </c:pt>
                <c:pt idx="8">
                  <c:v>19.676414189837</c:v>
                </c:pt>
                <c:pt idx="9">
                  <c:v>21.8766435572556</c:v>
                </c:pt>
                <c:pt idx="10">
                  <c:v>23.92262664707439</c:v>
                </c:pt>
                <c:pt idx="11">
                  <c:v>26.4001741149158</c:v>
                </c:pt>
                <c:pt idx="12">
                  <c:v>29.121281688077</c:v>
                </c:pt>
                <c:pt idx="13">
                  <c:v>30.705778992581</c:v>
                </c:pt>
                <c:pt idx="14">
                  <c:v>32.86768712537753</c:v>
                </c:pt>
                <c:pt idx="15">
                  <c:v>34.5520711215318</c:v>
                </c:pt>
                <c:pt idx="16">
                  <c:v>35.91184306127371</c:v>
                </c:pt>
                <c:pt idx="17">
                  <c:v>36.88980873536969</c:v>
                </c:pt>
                <c:pt idx="18">
                  <c:v>37.26834997064</c:v>
                </c:pt>
                <c:pt idx="19">
                  <c:v>37.0824292424712</c:v>
                </c:pt>
                <c:pt idx="20">
                  <c:v>36.963503649635</c:v>
                </c:pt>
                <c:pt idx="21">
                  <c:v>36.87526016372969</c:v>
                </c:pt>
                <c:pt idx="22">
                  <c:v>36.1079323013913</c:v>
                </c:pt>
                <c:pt idx="23">
                  <c:v>35.5251757003947</c:v>
                </c:pt>
                <c:pt idx="24">
                  <c:v>34.3725592293673</c:v>
                </c:pt>
                <c:pt idx="25">
                  <c:v>33.2820649993313</c:v>
                </c:pt>
                <c:pt idx="26">
                  <c:v>32.7587339112162</c:v>
                </c:pt>
                <c:pt idx="27">
                  <c:v>31.70891680057709</c:v>
                </c:pt>
                <c:pt idx="28">
                  <c:v>30.6869669509595</c:v>
                </c:pt>
                <c:pt idx="29">
                  <c:v>29.7588026992717</c:v>
                </c:pt>
                <c:pt idx="30">
                  <c:v>29.5302013422819</c:v>
                </c:pt>
                <c:pt idx="31">
                  <c:v>29.2453477992172</c:v>
                </c:pt>
                <c:pt idx="32">
                  <c:v>28.70173949936358</c:v>
                </c:pt>
                <c:pt idx="33">
                  <c:v>28.0749349268615</c:v>
                </c:pt>
                <c:pt idx="34">
                  <c:v>27.94262730515288</c:v>
                </c:pt>
                <c:pt idx="35">
                  <c:v>28.26560951437059</c:v>
                </c:pt>
                <c:pt idx="36">
                  <c:v>29.3365948294041</c:v>
                </c:pt>
                <c:pt idx="37">
                  <c:v>28.5334031504996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29.1113047266391</c:v>
                </c:pt>
                <c:pt idx="41">
                  <c:v>27.85071723802578</c:v>
                </c:pt>
                <c:pt idx="42">
                  <c:v>27.8926557334543</c:v>
                </c:pt>
                <c:pt idx="43">
                  <c:v>24.6192084634504</c:v>
                </c:pt>
                <c:pt idx="44">
                  <c:v>22.60041407867489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Female Voc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36.67692918859867</c:v>
                </c:pt>
                <c:pt idx="1">
                  <c:v>42.23300970873786</c:v>
                </c:pt>
                <c:pt idx="2">
                  <c:v>45.85853885528152</c:v>
                </c:pt>
                <c:pt idx="3">
                  <c:v>50.95449978469916</c:v>
                </c:pt>
                <c:pt idx="4">
                  <c:v>51.6869918699187</c:v>
                </c:pt>
                <c:pt idx="5">
                  <c:v>52.77885736494364</c:v>
                </c:pt>
                <c:pt idx="6">
                  <c:v>51.95548694197865</c:v>
                </c:pt>
                <c:pt idx="7">
                  <c:v>49.26205105466523</c:v>
                </c:pt>
                <c:pt idx="8">
                  <c:v>46.74848991132243</c:v>
                </c:pt>
                <c:pt idx="9">
                  <c:v>44.25154320987653</c:v>
                </c:pt>
                <c:pt idx="10">
                  <c:v>42.68363589379158</c:v>
                </c:pt>
                <c:pt idx="11">
                  <c:v>40.82580645161271</c:v>
                </c:pt>
                <c:pt idx="12">
                  <c:v>38.47374769855882</c:v>
                </c:pt>
                <c:pt idx="13">
                  <c:v>37.17415249051524</c:v>
                </c:pt>
                <c:pt idx="14">
                  <c:v>36.48733995521601</c:v>
                </c:pt>
                <c:pt idx="15">
                  <c:v>36.4663103961215</c:v>
                </c:pt>
                <c:pt idx="16">
                  <c:v>35.9124554023111</c:v>
                </c:pt>
                <c:pt idx="17">
                  <c:v>35.96048759983184</c:v>
                </c:pt>
                <c:pt idx="18">
                  <c:v>36.5979381443299</c:v>
                </c:pt>
                <c:pt idx="19">
                  <c:v>37.25252916404473</c:v>
                </c:pt>
                <c:pt idx="20">
                  <c:v>39.1569062483876</c:v>
                </c:pt>
                <c:pt idx="21">
                  <c:v>38.80987241162934</c:v>
                </c:pt>
                <c:pt idx="22">
                  <c:v>40.21991380263012</c:v>
                </c:pt>
                <c:pt idx="23">
                  <c:v>41.59432624113475</c:v>
                </c:pt>
                <c:pt idx="24">
                  <c:v>43.173198482933</c:v>
                </c:pt>
                <c:pt idx="25">
                  <c:v>43.5353939324688</c:v>
                </c:pt>
                <c:pt idx="26">
                  <c:v>44.7641428325787</c:v>
                </c:pt>
                <c:pt idx="27">
                  <c:v>45.4944428612139</c:v>
                </c:pt>
                <c:pt idx="28">
                  <c:v>44.97412305922933</c:v>
                </c:pt>
                <c:pt idx="29">
                  <c:v>45.19895703434985</c:v>
                </c:pt>
                <c:pt idx="30">
                  <c:v>46.10217429733074</c:v>
                </c:pt>
                <c:pt idx="31">
                  <c:v>45.5307931943446</c:v>
                </c:pt>
                <c:pt idx="32">
                  <c:v>44.58634092171015</c:v>
                </c:pt>
                <c:pt idx="33">
                  <c:v>44.64274413011834</c:v>
                </c:pt>
                <c:pt idx="34">
                  <c:v>42.0969545484444</c:v>
                </c:pt>
                <c:pt idx="35">
                  <c:v>40.27488546438984</c:v>
                </c:pt>
                <c:pt idx="36">
                  <c:v>38.08199121522694</c:v>
                </c:pt>
                <c:pt idx="37">
                  <c:v>35.1860119047619</c:v>
                </c:pt>
                <c:pt idx="38">
                  <c:v>31.97193093116768</c:v>
                </c:pt>
                <c:pt idx="39">
                  <c:v>27.67813468123267</c:v>
                </c:pt>
                <c:pt idx="40">
                  <c:v>24.24865142563576</c:v>
                </c:pt>
                <c:pt idx="41">
                  <c:v>22.01800798292026</c:v>
                </c:pt>
                <c:pt idx="42">
                  <c:v>18.4414564726666</c:v>
                </c:pt>
                <c:pt idx="43">
                  <c:v>14.05141435547775</c:v>
                </c:pt>
                <c:pt idx="44">
                  <c:v>11.083714923095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Female Voed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33.10159896712682</c:v>
                </c:pt>
                <c:pt idx="1">
                  <c:v>30.56578506863073</c:v>
                </c:pt>
                <c:pt idx="2">
                  <c:v>28.66449511400651</c:v>
                </c:pt>
                <c:pt idx="3">
                  <c:v>25.88632122864934</c:v>
                </c:pt>
                <c:pt idx="4">
                  <c:v>24.62737127371274</c:v>
                </c:pt>
                <c:pt idx="5">
                  <c:v>23.01463920196908</c:v>
                </c:pt>
                <c:pt idx="6">
                  <c:v>23.08632445645182</c:v>
                </c:pt>
                <c:pt idx="7">
                  <c:v>23.65237220497878</c:v>
                </c:pt>
                <c:pt idx="8">
                  <c:v>24.36704793728313</c:v>
                </c:pt>
                <c:pt idx="9">
                  <c:v>25.86805555555556</c:v>
                </c:pt>
                <c:pt idx="10">
                  <c:v>25.96420957426179</c:v>
                </c:pt>
                <c:pt idx="11">
                  <c:v>28.14193548387097</c:v>
                </c:pt>
                <c:pt idx="12">
                  <c:v>29.29337819820963</c:v>
                </c:pt>
                <c:pt idx="13">
                  <c:v>30.7428711296047</c:v>
                </c:pt>
                <c:pt idx="14">
                  <c:v>31.90560946201987</c:v>
                </c:pt>
                <c:pt idx="15">
                  <c:v>32.78056305437716</c:v>
                </c:pt>
                <c:pt idx="16">
                  <c:v>33.71319026572235</c:v>
                </c:pt>
                <c:pt idx="17">
                  <c:v>35.24064733081126</c:v>
                </c:pt>
                <c:pt idx="18">
                  <c:v>35.23852840105114</c:v>
                </c:pt>
                <c:pt idx="19">
                  <c:v>36.1972989980154</c:v>
                </c:pt>
                <c:pt idx="20">
                  <c:v>36.31907538310716</c:v>
                </c:pt>
                <c:pt idx="21">
                  <c:v>36.74440493620582</c:v>
                </c:pt>
                <c:pt idx="22">
                  <c:v>36.2194717648359</c:v>
                </c:pt>
                <c:pt idx="23">
                  <c:v>36.45957446808508</c:v>
                </c:pt>
                <c:pt idx="24">
                  <c:v>35.92115848753017</c:v>
                </c:pt>
                <c:pt idx="25">
                  <c:v>35.90241672856082</c:v>
                </c:pt>
                <c:pt idx="26">
                  <c:v>34.28096520891844</c:v>
                </c:pt>
                <c:pt idx="27">
                  <c:v>33.87289826161289</c:v>
                </c:pt>
                <c:pt idx="28">
                  <c:v>34.4335825186889</c:v>
                </c:pt>
                <c:pt idx="29">
                  <c:v>33.31821788912821</c:v>
                </c:pt>
                <c:pt idx="30">
                  <c:v>33.27440928642978</c:v>
                </c:pt>
                <c:pt idx="31">
                  <c:v>32.51857177090822</c:v>
                </c:pt>
                <c:pt idx="32">
                  <c:v>32.52514035412426</c:v>
                </c:pt>
                <c:pt idx="33">
                  <c:v>31.09929751281564</c:v>
                </c:pt>
                <c:pt idx="34">
                  <c:v>31.62533710451885</c:v>
                </c:pt>
                <c:pt idx="35">
                  <c:v>31.2647507982785</c:v>
                </c:pt>
                <c:pt idx="36">
                  <c:v>30.6661786237189</c:v>
                </c:pt>
                <c:pt idx="37">
                  <c:v>30.91517857142857</c:v>
                </c:pt>
                <c:pt idx="38">
                  <c:v>29.92194275802255</c:v>
                </c:pt>
                <c:pt idx="39">
                  <c:v>29.69183107777597</c:v>
                </c:pt>
                <c:pt idx="40">
                  <c:v>28.83808545252162</c:v>
                </c:pt>
                <c:pt idx="41">
                  <c:v>27.71744175252947</c:v>
                </c:pt>
                <c:pt idx="42">
                  <c:v>25.76307782903131</c:v>
                </c:pt>
                <c:pt idx="43">
                  <c:v>23.17331613378789</c:v>
                </c:pt>
                <c:pt idx="44">
                  <c:v>19.877891276271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121480"/>
        <c:axId val="2073825112"/>
      </c:lineChart>
      <c:catAx>
        <c:axId val="-2081121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825112"/>
        <c:crosses val="autoZero"/>
        <c:auto val="1"/>
        <c:lblAlgn val="ctr"/>
        <c:lblOffset val="100"/>
        <c:tickLblSkip val="4"/>
        <c:noMultiLvlLbl val="0"/>
      </c:catAx>
      <c:valAx>
        <c:axId val="207382511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121480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2645871189178"/>
          <c:y val="0.0244444444444444"/>
          <c:w val="0.894955481526348"/>
          <c:h val="0.811339457567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Diploma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21.96969696969697</c:v>
                </c:pt>
                <c:pt idx="1">
                  <c:v>39.26940639269406</c:v>
                </c:pt>
                <c:pt idx="2">
                  <c:v>49.81549815498155</c:v>
                </c:pt>
                <c:pt idx="3">
                  <c:v>53.55805243445692</c:v>
                </c:pt>
                <c:pt idx="4">
                  <c:v>53.7313432835821</c:v>
                </c:pt>
                <c:pt idx="5">
                  <c:v>60.58394160583939</c:v>
                </c:pt>
                <c:pt idx="6">
                  <c:v>58.08823529411764</c:v>
                </c:pt>
                <c:pt idx="7">
                  <c:v>52.61194029850746</c:v>
                </c:pt>
                <c:pt idx="8">
                  <c:v>35.68627450980392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E2-4C33-8B22-514C06A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</c:v>
                </c:pt>
              </c:strCache>
            </c:strRef>
          </c:tx>
          <c:spPr>
            <a:ln w="50800">
              <a:solidFill>
                <a:srgbClr val="D4582A"/>
              </a:solidFill>
              <a:tailEnd type="none"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38.46153846153845</c:v>
                </c:pt>
                <c:pt idx="1">
                  <c:v>59.62962962962963</c:v>
                </c:pt>
                <c:pt idx="2">
                  <c:v>63.35616438356147</c:v>
                </c:pt>
                <c:pt idx="3">
                  <c:v>62.42990654205607</c:v>
                </c:pt>
                <c:pt idx="4">
                  <c:v>67.7290836653387</c:v>
                </c:pt>
                <c:pt idx="5">
                  <c:v>68.40731070496083</c:v>
                </c:pt>
                <c:pt idx="6">
                  <c:v>71.55688622754457</c:v>
                </c:pt>
                <c:pt idx="7">
                  <c:v>69.64285714285678</c:v>
                </c:pt>
                <c:pt idx="8">
                  <c:v>54.06360424028269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BE2-4C33-8B22-514C06A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Postgrad</c:v>
                </c:pt>
              </c:strCache>
            </c:strRef>
          </c:tx>
          <c:spPr>
            <a:ln w="50800">
              <a:solidFill>
                <a:srgbClr val="FE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42.85714285714268</c:v>
                </c:pt>
                <c:pt idx="1">
                  <c:v>51.04895104895106</c:v>
                </c:pt>
                <c:pt idx="2">
                  <c:v>64.15094339622614</c:v>
                </c:pt>
                <c:pt idx="3">
                  <c:v>67.06827309236948</c:v>
                </c:pt>
                <c:pt idx="4">
                  <c:v>73.943661971831</c:v>
                </c:pt>
                <c:pt idx="5">
                  <c:v>81.14035087719276</c:v>
                </c:pt>
                <c:pt idx="6">
                  <c:v>76.31578947368379</c:v>
                </c:pt>
                <c:pt idx="7">
                  <c:v>73.15789473684211</c:v>
                </c:pt>
                <c:pt idx="8">
                  <c:v>53.80116959064299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BE2-4C33-8B22-514C06A2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878872"/>
        <c:axId val="2073788872"/>
      </c:lineChart>
      <c:catAx>
        <c:axId val="207387887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 rot="0" vert="horz" anchor="ctr" anchorCtr="0"/>
          <a:lstStyle/>
          <a:p>
            <a:pPr>
              <a:defRPr sz="2200"/>
            </a:pPr>
            <a:endParaRPr lang="en-US"/>
          </a:p>
        </c:txPr>
        <c:crossAx val="2073788872"/>
        <c:crosses val="autoZero"/>
        <c:auto val="1"/>
        <c:lblAlgn val="ctr"/>
        <c:lblOffset val="100"/>
        <c:tickLblSkip val="1"/>
        <c:tickMarkSkip val="2"/>
        <c:noMultiLvlLbl val="1"/>
      </c:catAx>
      <c:valAx>
        <c:axId val="207378887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878872"/>
        <c:crossesAt val="1.0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711841055215"/>
          <c:y val="0.0244444444444444"/>
          <c:w val="0.819213670516315"/>
          <c:h val="0.8658511610419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1.652892561983471</c:v>
                </c:pt>
                <c:pt idx="1">
                  <c:v>2.06611570247934</c:v>
                </c:pt>
                <c:pt idx="2">
                  <c:v>4.13223140495868</c:v>
                </c:pt>
                <c:pt idx="3">
                  <c:v>8.677685950413222</c:v>
                </c:pt>
                <c:pt idx="4">
                  <c:v>83.4710743801653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6B-434F-A4F7-4E417E250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14.24332344213648</c:v>
                </c:pt>
                <c:pt idx="1">
                  <c:v>13.05637982195846</c:v>
                </c:pt>
                <c:pt idx="2">
                  <c:v>14.24332344213648</c:v>
                </c:pt>
                <c:pt idx="3">
                  <c:v>16.02373887240356</c:v>
                </c:pt>
                <c:pt idx="4">
                  <c:v>42.43323442136494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6B-434F-A4F7-4E417E25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62678328"/>
        <c:axId val="2073988920"/>
      </c:barChart>
      <c:catAx>
        <c:axId val="-2062678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988920"/>
        <c:crosses val="autoZero"/>
        <c:auto val="1"/>
        <c:lblAlgn val="ctr"/>
        <c:lblOffset val="100"/>
        <c:noMultiLvlLbl val="0"/>
      </c:catAx>
      <c:valAx>
        <c:axId val="2073988920"/>
        <c:scaling>
          <c:orientation val="minMax"/>
        </c:scaling>
        <c:delete val="0"/>
        <c:axPos val="l"/>
        <c:majorGridlines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678328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53914539177975"/>
          <c:y val="0.0256926911374377"/>
          <c:w val="0.929217092164405"/>
          <c:h val="0.862293711499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9.30232558139535</c:v>
                </c:pt>
                <c:pt idx="1">
                  <c:v>4.65116279069768</c:v>
                </c:pt>
                <c:pt idx="2">
                  <c:v>11.6279069767442</c:v>
                </c:pt>
                <c:pt idx="3">
                  <c:v>12.7906976744186</c:v>
                </c:pt>
                <c:pt idx="4">
                  <c:v>61.6279069767442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60-4AB6-8649-F5DA2605B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35.03649635036496</c:v>
                </c:pt>
                <c:pt idx="1">
                  <c:v>16.78832116788321</c:v>
                </c:pt>
                <c:pt idx="2">
                  <c:v>10.21897810218978</c:v>
                </c:pt>
                <c:pt idx="3">
                  <c:v>13.86861313868613</c:v>
                </c:pt>
                <c:pt idx="4">
                  <c:v>24.08759124087591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60-4AB6-8649-F5DA2605B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41154584"/>
        <c:axId val="2073165192"/>
      </c:barChart>
      <c:catAx>
        <c:axId val="-2041154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165192"/>
        <c:crosses val="autoZero"/>
        <c:auto val="1"/>
        <c:lblAlgn val="ctr"/>
        <c:lblOffset val="100"/>
        <c:noMultiLvlLbl val="0"/>
      </c:catAx>
      <c:valAx>
        <c:axId val="207316519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54584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82006864526549"/>
          <c:y val="0.0244444444444444"/>
          <c:w val="0.732562790228144"/>
          <c:h val="0.8946727909011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2.802896985908138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4.222552368149993</c:v>
                </c:pt>
                <c:pt idx="27" formatCode="&quot;$&quot;#,##0.000;[Red]\-&quot;$&quot;#,##0.000">
                  <c:v>4.354193576999992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D4582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0.0299935414424112</c:v>
                </c:pt>
                <c:pt idx="21">
                  <c:v>0.133584589937043</c:v>
                </c:pt>
                <c:pt idx="22">
                  <c:v>0.225226309984249</c:v>
                </c:pt>
                <c:pt idx="23">
                  <c:v>0.351918111519547</c:v>
                </c:pt>
                <c:pt idx="24">
                  <c:v>0.740352029125426</c:v>
                </c:pt>
                <c:pt idx="25">
                  <c:v>1.806152764047451</c:v>
                </c:pt>
                <c:pt idx="26">
                  <c:v>2.936249999999996</c:v>
                </c:pt>
                <c:pt idx="27">
                  <c:v>1.595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0.28337029813812</c:v>
                </c:pt>
                <c:pt idx="15">
                  <c:v>0.360972748034274</c:v>
                </c:pt>
                <c:pt idx="16">
                  <c:v>0.450711152896489</c:v>
                </c:pt>
                <c:pt idx="17">
                  <c:v>0.545861425196813</c:v>
                </c:pt>
                <c:pt idx="18">
                  <c:v>0.668695168080102</c:v>
                </c:pt>
                <c:pt idx="19">
                  <c:v>0.754145986499386</c:v>
                </c:pt>
                <c:pt idx="20">
                  <c:v>0.889317922442478</c:v>
                </c:pt>
                <c:pt idx="21">
                  <c:v>1.005258407514027</c:v>
                </c:pt>
                <c:pt idx="22">
                  <c:v>1.105483338646988</c:v>
                </c:pt>
                <c:pt idx="23">
                  <c:v>1.237806995737052</c:v>
                </c:pt>
                <c:pt idx="24">
                  <c:v>1.339737890764531</c:v>
                </c:pt>
                <c:pt idx="25">
                  <c:v>1.393234303767705</c:v>
                </c:pt>
                <c:pt idx="26">
                  <c:v>1.5019215118875</c:v>
                </c:pt>
                <c:pt idx="27">
                  <c:v>1.527756359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55-49CC-869C-CD34574B77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OS-HELP+SA-HELP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0.0202270164951574</c:v>
                </c:pt>
                <c:pt idx="17">
                  <c:v>0.00947047568102444</c:v>
                </c:pt>
                <c:pt idx="18">
                  <c:v>0.0112697426884977</c:v>
                </c:pt>
                <c:pt idx="19" formatCode="0">
                  <c:v>0.0119016790693231</c:v>
                </c:pt>
                <c:pt idx="20" formatCode="0">
                  <c:v>0.0168033074979817</c:v>
                </c:pt>
                <c:pt idx="21" formatCode="0">
                  <c:v>0.0247872530480167</c:v>
                </c:pt>
                <c:pt idx="22" formatCode="0">
                  <c:v>0.0310192903408518</c:v>
                </c:pt>
                <c:pt idx="23" formatCode="0">
                  <c:v>0.0974073160308765</c:v>
                </c:pt>
                <c:pt idx="24">
                  <c:v>0.131357999219358</c:v>
                </c:pt>
                <c:pt idx="25">
                  <c:v>0.166774794778683</c:v>
                </c:pt>
                <c:pt idx="26">
                  <c:v>0.2284712780625</c:v>
                </c:pt>
                <c:pt idx="27">
                  <c:v>0.250242922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F55-49CC-869C-CD34574B7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90754936"/>
        <c:axId val="-2090212136"/>
      </c:barChart>
      <c:catAx>
        <c:axId val="-2090754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0212136"/>
        <c:crosses val="autoZero"/>
        <c:auto val="1"/>
        <c:lblAlgn val="ctr"/>
        <c:lblOffset val="100"/>
        <c:tickLblSkip val="9"/>
        <c:noMultiLvlLbl val="0"/>
      </c:catAx>
      <c:valAx>
        <c:axId val="-209021213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0754936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040783363618"/>
          <c:y val="0.0244444444444444"/>
          <c:w val="0.830616394104583"/>
          <c:h val="0.8108813065033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HELP repayers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0.30165</c:v>
                </c:pt>
                <c:pt idx="1">
                  <c:v>0.325025</c:v>
                </c:pt>
                <c:pt idx="2">
                  <c:v>0.36425</c:v>
                </c:pt>
                <c:pt idx="3">
                  <c:v>0.36943</c:v>
                </c:pt>
                <c:pt idx="4">
                  <c:v>0.37743</c:v>
                </c:pt>
                <c:pt idx="5">
                  <c:v>0.40461</c:v>
                </c:pt>
                <c:pt idx="6">
                  <c:v>0.424012</c:v>
                </c:pt>
                <c:pt idx="7">
                  <c:v>0.432154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70-414A-92A8-03BE557EE6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HELP debtors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Sheet1!$C$2:$C$9</c:f>
              <c:numCache>
                <c:formatCode>#,##0.00</c:formatCode>
                <c:ptCount val="8"/>
                <c:pt idx="0">
                  <c:v>1.18543</c:v>
                </c:pt>
                <c:pt idx="1">
                  <c:v>1.247465</c:v>
                </c:pt>
                <c:pt idx="2">
                  <c:v>1.313205</c:v>
                </c:pt>
                <c:pt idx="3">
                  <c:v>1.371915</c:v>
                </c:pt>
                <c:pt idx="4">
                  <c:v>1.461955</c:v>
                </c:pt>
                <c:pt idx="5">
                  <c:v>1.5671</c:v>
                </c:pt>
                <c:pt idx="6">
                  <c:v>1.6807</c:v>
                </c:pt>
                <c:pt idx="7">
                  <c:v>1.82329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009272"/>
        <c:axId val="2139004952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>
              <a:noFill/>
            </a:ln>
          </c:spPr>
          <c:marker>
            <c:symbol val="diamond"/>
            <c:size val="17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0.254464624650971</c:v>
                </c:pt>
                <c:pt idx="1">
                  <c:v>0.260548392139258</c:v>
                </c:pt>
                <c:pt idx="2">
                  <c:v>0.277374819620699</c:v>
                </c:pt>
                <c:pt idx="3">
                  <c:v>0.269280531228247</c:v>
                </c:pt>
                <c:pt idx="4">
                  <c:v>0.258168001067064</c:v>
                </c:pt>
                <c:pt idx="5">
                  <c:v>0.258190287792738</c:v>
                </c:pt>
                <c:pt idx="6">
                  <c:v>0.252282977330874</c:v>
                </c:pt>
                <c:pt idx="7">
                  <c:v>0.237018795693499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985592"/>
        <c:axId val="2138993896"/>
      </c:lineChart>
      <c:catAx>
        <c:axId val="2139009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9004952"/>
        <c:crosses val="autoZero"/>
        <c:auto val="1"/>
        <c:lblAlgn val="ctr"/>
        <c:lblOffset val="100"/>
        <c:tickLblSkip val="1"/>
        <c:noMultiLvlLbl val="0"/>
      </c:catAx>
      <c:valAx>
        <c:axId val="2139004952"/>
        <c:scaling>
          <c:orientation val="minMax"/>
          <c:max val="2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9009272"/>
        <c:crosses val="autoZero"/>
        <c:crossBetween val="between"/>
        <c:majorUnit val="1.0"/>
      </c:valAx>
      <c:valAx>
        <c:axId val="2138993896"/>
        <c:scaling>
          <c:orientation val="minMax"/>
          <c:max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985592"/>
        <c:crosses val="max"/>
        <c:crossBetween val="between"/>
        <c:majorUnit val="0.2"/>
      </c:valAx>
      <c:catAx>
        <c:axId val="2138985592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13899389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12268423794965"/>
          <c:y val="0.0467127863297322"/>
          <c:w val="0.895498856560503"/>
          <c:h val="0.8505364621390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8913528"/>
        <c:axId val="21389081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Sheet1!$I$2:$I$26</c:f>
              <c:numCache>
                <c:formatCode>General</c:formatCode>
                <c:ptCount val="25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1993.5</c:v>
                </c:pt>
                <c:pt idx="4">
                  <c:v>1993.5</c:v>
                </c:pt>
                <c:pt idx="5">
                  <c:v>1994.5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900040"/>
        <c:axId val="2138905912"/>
      </c:lineChart>
      <c:catAx>
        <c:axId val="2138913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908136"/>
        <c:crosses val="autoZero"/>
        <c:auto val="1"/>
        <c:lblAlgn val="ctr"/>
        <c:lblOffset val="100"/>
        <c:tickLblSkip val="4"/>
        <c:noMultiLvlLbl val="0"/>
      </c:catAx>
      <c:valAx>
        <c:axId val="2138908136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913528"/>
        <c:crosses val="autoZero"/>
        <c:crossBetween val="between"/>
        <c:majorUnit val="10.0"/>
      </c:valAx>
      <c:valAx>
        <c:axId val="2138905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138900040"/>
        <c:crosses val="max"/>
        <c:crossBetween val="between"/>
      </c:valAx>
      <c:catAx>
        <c:axId val="21389000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138905912"/>
        <c:crosses val="max"/>
        <c:auto val="1"/>
        <c:lblAlgn val="ctr"/>
        <c:lblOffset val="100"/>
        <c:noMultiLvlLbl val="1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barChart>
        <c:barDir val="col"/>
        <c:grouping val="clustered"/>
        <c:varyColors val="0"/>
        <c:ser>
          <c:idx val="3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825800"/>
        <c:axId val="2138829080"/>
      </c:bar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54-465D-BE3D-4477B06B21D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 cmpd="sng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825800"/>
        <c:axId val="2138829080"/>
      </c:lineChart>
      <c:catAx>
        <c:axId val="2138825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829080"/>
        <c:crosses val="autoZero"/>
        <c:auto val="1"/>
        <c:lblAlgn val="ctr"/>
        <c:lblOffset val="100"/>
        <c:tickLblSkip val="4"/>
        <c:noMultiLvlLbl val="0"/>
      </c:catAx>
      <c:valAx>
        <c:axId val="213882908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825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77703490581818"/>
          <c:y val="0.0283101528594565"/>
          <c:w val="0.895306571300885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AA-4F1F-A88F-7F6378AAF4C7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"$"#,##0_);[Red]\("$"#,##0\)</c:formatCode>
                <c:ptCount val="28"/>
                <c:pt idx="0">
                  <c:v>0.411</c:v>
                </c:pt>
                <c:pt idx="1">
                  <c:v>0.475</c:v>
                </c:pt>
                <c:pt idx="2">
                  <c:v>0.548</c:v>
                </c:pt>
                <c:pt idx="3">
                  <c:v>0.633</c:v>
                </c:pt>
                <c:pt idx="4">
                  <c:v>0.639</c:v>
                </c:pt>
                <c:pt idx="5">
                  <c:v>0.664</c:v>
                </c:pt>
                <c:pt idx="6">
                  <c:v>0.668</c:v>
                </c:pt>
                <c:pt idx="7">
                  <c:v>0.719</c:v>
                </c:pt>
                <c:pt idx="8">
                  <c:v>0.895</c:v>
                </c:pt>
                <c:pt idx="9">
                  <c:v>1.049</c:v>
                </c:pt>
                <c:pt idx="10">
                  <c:v>1.188</c:v>
                </c:pt>
                <c:pt idx="11">
                  <c:v>1.275</c:v>
                </c:pt>
                <c:pt idx="12">
                  <c:v>1.367</c:v>
                </c:pt>
                <c:pt idx="13">
                  <c:v>1.45</c:v>
                </c:pt>
                <c:pt idx="14">
                  <c:v>1.47</c:v>
                </c:pt>
                <c:pt idx="15">
                  <c:v>1.457</c:v>
                </c:pt>
                <c:pt idx="16">
                  <c:v>1.557</c:v>
                </c:pt>
                <c:pt idx="17">
                  <c:v>1.719</c:v>
                </c:pt>
                <c:pt idx="18">
                  <c:v>1.887</c:v>
                </c:pt>
                <c:pt idx="19">
                  <c:v>2.055</c:v>
                </c:pt>
                <c:pt idx="20">
                  <c:v>2.258</c:v>
                </c:pt>
                <c:pt idx="21">
                  <c:v>2.467</c:v>
                </c:pt>
                <c:pt idx="22">
                  <c:v>2.646</c:v>
                </c:pt>
                <c:pt idx="23">
                  <c:v>2.992</c:v>
                </c:pt>
                <c:pt idx="24">
                  <c:v>3.601</c:v>
                </c:pt>
                <c:pt idx="25" formatCode="#,##0">
                  <c:v>3.95696129</c:v>
                </c:pt>
                <c:pt idx="26" formatCode="#,##0">
                  <c:v>4.170422092</c:v>
                </c:pt>
                <c:pt idx="27">
                  <c:v>4.381847764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8AA-4F1F-A88F-7F6378A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812232"/>
        <c:axId val="2138754888"/>
      </c:lineChart>
      <c:catAx>
        <c:axId val="2138812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138754888"/>
        <c:crosses val="autoZero"/>
        <c:auto val="1"/>
        <c:lblAlgn val="ctr"/>
        <c:lblOffset val="100"/>
        <c:tickLblSkip val="3"/>
        <c:noMultiLvlLbl val="0"/>
      </c:catAx>
      <c:valAx>
        <c:axId val="2138754888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213881223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3.653912443984829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6A-476F-9A87-944BD8A81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errBars>
            <c:errDir val="y"/>
            <c:errBarType val="minus"/>
            <c:errValType val="cust"/>
            <c:noEndCap val="1"/>
            <c:plus>
              <c:numRef>
                <c:f>{0}</c:f>
              </c:numRef>
            </c:plus>
            <c:minus>
              <c:numRef>
                <c:f>Sheet1!$J$27:$J$47</c:f>
              </c:numRef>
            </c:minus>
            <c:spPr>
              <a:ln>
                <a:solidFill>
                  <a:srgbClr val="000000"/>
                </a:solidFill>
              </a:ln>
            </c:spPr>
          </c:errBars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10.13782608695652</c:v>
                </c:pt>
                <c:pt idx="1">
                  <c:v>8.80809523809524</c:v>
                </c:pt>
                <c:pt idx="2">
                  <c:v>7.89947368421053</c:v>
                </c:pt>
                <c:pt idx="3">
                  <c:v>5.864999999999973</c:v>
                </c:pt>
                <c:pt idx="4">
                  <c:v>5.526521739130435</c:v>
                </c:pt>
                <c:pt idx="5">
                  <c:v>6.570434782608695</c:v>
                </c:pt>
                <c:pt idx="6">
                  <c:v>5.130681818181817</c:v>
                </c:pt>
                <c:pt idx="7">
                  <c:v>6.308999999999997</c:v>
                </c:pt>
                <c:pt idx="8">
                  <c:v>5.27166666666667</c:v>
                </c:pt>
                <c:pt idx="9">
                  <c:v>5.415434782608696</c:v>
                </c:pt>
                <c:pt idx="10">
                  <c:v>5.652619047619033</c:v>
                </c:pt>
                <c:pt idx="11">
                  <c:v>5.341304347826075</c:v>
                </c:pt>
                <c:pt idx="12">
                  <c:v>5.73681818181818</c:v>
                </c:pt>
                <c:pt idx="13">
                  <c:v>6.085526315789473</c:v>
                </c:pt>
                <c:pt idx="14">
                  <c:v>4.32772727272723</c:v>
                </c:pt>
                <c:pt idx="15">
                  <c:v>5.619999999999996</c:v>
                </c:pt>
                <c:pt idx="16">
                  <c:v>5.435</c:v>
                </c:pt>
                <c:pt idx="17">
                  <c:v>4.149999999999999</c:v>
                </c:pt>
                <c:pt idx="18">
                  <c:v>3.5125</c:v>
                </c:pt>
                <c:pt idx="19">
                  <c:v>4.102499999999996</c:v>
                </c:pt>
                <c:pt idx="20">
                  <c:v>2.482499999999999</c:v>
                </c:pt>
                <c:pt idx="21">
                  <c:v>2.5675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6A-476F-9A87-944BD8A81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699816"/>
        <c:axId val="2138703032"/>
      </c:lineChart>
      <c:catAx>
        <c:axId val="2138699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870303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1387030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699816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olid"/>
            </a:ln>
          </c:spPr>
          <c:invertIfNegative val="0"/>
          <c:dPt>
            <c:idx val="2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ECB-4E4B-A7DA-0E131B4FAA87}"/>
              </c:ext>
            </c:extLst>
          </c:dPt>
          <c:dPt>
            <c:idx val="2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ECB-4E4B-A7DA-0E131B4FAA87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7.278484894000272</c:v>
                </c:pt>
                <c:pt idx="1">
                  <c:v>4.131547708883172</c:v>
                </c:pt>
                <c:pt idx="2">
                  <c:v>5.988012791345608</c:v>
                </c:pt>
                <c:pt idx="3">
                  <c:v>6.671462762267473</c:v>
                </c:pt>
                <c:pt idx="4">
                  <c:v>4.162181815216053</c:v>
                </c:pt>
                <c:pt idx="5">
                  <c:v>4.519875538375064</c:v>
                </c:pt>
                <c:pt idx="6">
                  <c:v>0.649276102097247</c:v>
                </c:pt>
                <c:pt idx="7">
                  <c:v>2.14932482814532</c:v>
                </c:pt>
                <c:pt idx="8">
                  <c:v>2.584541053671925</c:v>
                </c:pt>
                <c:pt idx="9">
                  <c:v>3.031808146442367</c:v>
                </c:pt>
                <c:pt idx="10">
                  <c:v>3.136961605776249</c:v>
                </c:pt>
                <c:pt idx="11">
                  <c:v>2.461290720792771</c:v>
                </c:pt>
                <c:pt idx="12">
                  <c:v>2.281755220385447</c:v>
                </c:pt>
                <c:pt idx="13">
                  <c:v>3.304415595777018</c:v>
                </c:pt>
                <c:pt idx="14">
                  <c:v>1.452495030878037</c:v>
                </c:pt>
                <c:pt idx="15">
                  <c:v>3.475897403351079</c:v>
                </c:pt>
                <c:pt idx="16">
                  <c:v>2.354820241892591</c:v>
                </c:pt>
                <c:pt idx="17">
                  <c:v>1.601760752688168</c:v>
                </c:pt>
                <c:pt idx="18">
                  <c:v>1.272101987710058</c:v>
                </c:pt>
                <c:pt idx="19">
                  <c:v>1.305328639940983</c:v>
                </c:pt>
                <c:pt idx="20">
                  <c:v>1.170544064748211</c:v>
                </c:pt>
                <c:pt idx="21">
                  <c:v>1.218677178764391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610552"/>
        <c:axId val="2138608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3.653912443984829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ECB-4E4B-A7DA-0E131B4FA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6.522041768617853</c:v>
                </c:pt>
                <c:pt idx="4">
                  <c:v>5.359338567928383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5.644068822211983</c:v>
                </c:pt>
                <c:pt idx="9">
                  <c:v>5.451943674031917</c:v>
                </c:pt>
                <c:pt idx="10">
                  <c:v>5.562922538353437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610552"/>
        <c:axId val="2138608888"/>
      </c:lineChart>
      <c:catAx>
        <c:axId val="2138610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8608888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1386088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610552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8.203145448970488</c:v>
                </c:pt>
                <c:pt idx="1">
                  <c:v>11.47101102060374</c:v>
                </c:pt>
                <c:pt idx="2">
                  <c:v>7.18171157296862</c:v>
                </c:pt>
                <c:pt idx="3">
                  <c:v>11.0542611827225</c:v>
                </c:pt>
                <c:pt idx="4">
                  <c:v>13.5364464692483</c:v>
                </c:pt>
                <c:pt idx="5">
                  <c:v>8.690829191287838</c:v>
                </c:pt>
                <c:pt idx="6">
                  <c:v>9.047131764280966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37-4AF3-A96D-FC8EA1D75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21.91722523672728</c:v>
                </c:pt>
                <c:pt idx="1">
                  <c:v>32.97345767575277</c:v>
                </c:pt>
                <c:pt idx="2">
                  <c:v>28.08637590566842</c:v>
                </c:pt>
                <c:pt idx="3">
                  <c:v>31.98653198653154</c:v>
                </c:pt>
                <c:pt idx="4">
                  <c:v>20.65009560229445</c:v>
                </c:pt>
                <c:pt idx="5">
                  <c:v>32.11706575446598</c:v>
                </c:pt>
                <c:pt idx="6">
                  <c:v>26.49087221095332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37-4AF3-A96D-FC8EA1D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38534856"/>
        <c:axId val="2138533672"/>
      </c:barChart>
      <c:catAx>
        <c:axId val="2138534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2138533672"/>
        <c:crosses val="autoZero"/>
        <c:auto val="1"/>
        <c:lblAlgn val="ctr"/>
        <c:lblOffset val="100"/>
        <c:noMultiLvlLbl val="0"/>
      </c:catAx>
      <c:valAx>
        <c:axId val="2138533672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53485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AC-4D80-A6E7-E2320BD9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AC-4D80-A6E7-E2320BD9B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AC-4D80-A6E7-E2320BD9B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EAC-4D80-A6E7-E2320BD9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138110504"/>
        <c:axId val="2138107192"/>
      </c:barChart>
      <c:catAx>
        <c:axId val="2138110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2138107192"/>
        <c:crosses val="autoZero"/>
        <c:auto val="1"/>
        <c:lblAlgn val="ctr"/>
        <c:lblOffset val="100"/>
        <c:tickMarkSkip val="3"/>
        <c:noMultiLvlLbl val="0"/>
      </c:catAx>
      <c:valAx>
        <c:axId val="213810719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110504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A8-4057-9312-9A29DC9BA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A8-4057-9312-9A29DC9BA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A8-4057-9312-9A29DC9BA7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A8-4057-9312-9A29DC9B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62398120"/>
        <c:axId val="-2061968088"/>
      </c:barChart>
      <c:catAx>
        <c:axId val="-2062398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61968088"/>
        <c:crosses val="autoZero"/>
        <c:auto val="1"/>
        <c:lblAlgn val="ctr"/>
        <c:lblOffset val="100"/>
        <c:tickMarkSkip val="3"/>
        <c:noMultiLvlLbl val="0"/>
      </c:catAx>
      <c:valAx>
        <c:axId val="-20619680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398120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287.150575522668</c:v>
                </c:pt>
                <c:pt idx="1">
                  <c:v>496.9467105494392</c:v>
                </c:pt>
                <c:pt idx="2">
                  <c:v>483.4380561133936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3D-4782-AF8A-22FD87673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203.241924477332</c:v>
                </c:pt>
                <c:pt idx="1">
                  <c:v>343.836660263958</c:v>
                </c:pt>
                <c:pt idx="2">
                  <c:v>500.2330363908413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3D-4782-AF8A-22FD8767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61517816"/>
        <c:axId val="-2061523976"/>
      </c:barChart>
      <c:catAx>
        <c:axId val="-2061517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23976"/>
        <c:crosses val="autoZero"/>
        <c:auto val="1"/>
        <c:lblAlgn val="ctr"/>
        <c:lblOffset val="100"/>
        <c:noMultiLvlLbl val="0"/>
      </c:catAx>
      <c:valAx>
        <c:axId val="-2061523976"/>
        <c:scaling>
          <c:orientation val="minMax"/>
          <c:max val="1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17816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0</c:formatCode>
                <c:ptCount val="11"/>
                <c:pt idx="0">
                  <c:v>6635.0</c:v>
                </c:pt>
                <c:pt idx="1">
                  <c:v>12714.0</c:v>
                </c:pt>
                <c:pt idx="2">
                  <c:v>16675.0</c:v>
                </c:pt>
                <c:pt idx="3">
                  <c:v>19848.0</c:v>
                </c:pt>
                <c:pt idx="4">
                  <c:v>22299.0</c:v>
                </c:pt>
                <c:pt idx="5">
                  <c:v>25223.0</c:v>
                </c:pt>
                <c:pt idx="6">
                  <c:v>25399.0</c:v>
                </c:pt>
                <c:pt idx="7">
                  <c:v>25882.0</c:v>
                </c:pt>
                <c:pt idx="8">
                  <c:v>26652.0</c:v>
                </c:pt>
                <c:pt idx="9">
                  <c:v>28184.0</c:v>
                </c:pt>
                <c:pt idx="10">
                  <c:v>28872.0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7B-4CF3-8672-0A4D5895C9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0</c:formatCode>
                <c:ptCount val="11"/>
                <c:pt idx="0">
                  <c:v>21417.0</c:v>
                </c:pt>
                <c:pt idx="1">
                  <c:v>21108.0</c:v>
                </c:pt>
                <c:pt idx="2">
                  <c:v>21339.0</c:v>
                </c:pt>
                <c:pt idx="3">
                  <c:v>21482.0</c:v>
                </c:pt>
                <c:pt idx="4">
                  <c:v>23502.0</c:v>
                </c:pt>
                <c:pt idx="5">
                  <c:v>25648.0</c:v>
                </c:pt>
                <c:pt idx="6">
                  <c:v>26992.0</c:v>
                </c:pt>
                <c:pt idx="7">
                  <c:v>29617.0</c:v>
                </c:pt>
                <c:pt idx="8">
                  <c:v>33611.0</c:v>
                </c:pt>
                <c:pt idx="9">
                  <c:v>36905.0</c:v>
                </c:pt>
                <c:pt idx="10">
                  <c:v>39386.0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7B-4CF3-8672-0A4D5895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62076888"/>
        <c:axId val="2061856760"/>
      </c:barChart>
      <c:catAx>
        <c:axId val="2062076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56760"/>
        <c:crosses val="autoZero"/>
        <c:auto val="1"/>
        <c:lblAlgn val="ctr"/>
        <c:lblOffset val="100"/>
        <c:tickLblSkip val="2"/>
        <c:noMultiLvlLbl val="0"/>
      </c:catAx>
      <c:valAx>
        <c:axId val="206185676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2076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03-4880-871A-79860B95B3F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0.0</c:v>
                </c:pt>
                <c:pt idx="1">
                  <c:v>287.150575522668</c:v>
                </c:pt>
                <c:pt idx="2">
                  <c:v>490.3924999999999</c:v>
                </c:pt>
                <c:pt idx="3">
                  <c:v>840.783370813397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03-4880-871A-79860B95B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2D03-4880-871A-79860B95B3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2D03-4880-871A-79860B95B3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2D03-4880-871A-79860B95B3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2D03-4880-871A-79860B95B3F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2D03-4880-871A-79860B95B3F8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03-4880-871A-79860B95B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287.150575522668</c:v>
                </c:pt>
                <c:pt idx="1">
                  <c:v>203.241924477332</c:v>
                </c:pt>
                <c:pt idx="2">
                  <c:v>350.3908708133971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61659448"/>
        <c:axId val="-206165621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Sheet1!$D$2:$D$4</c:f>
              <c:numCache>
                <c:formatCode>_-* #,##0_-;\-* #,##0_-;_-* "-"??_-;_-@_-</c:formatCode>
                <c:ptCount val="3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</c:numCache>
            </c:numRef>
          </c:xVal>
          <c:yVal>
            <c:numRef>
              <c:f>Sheet1!$B$3:$B$5</c:f>
              <c:numCache>
                <c:formatCode>_-* #,##0_-;\-* #,##0_-;_-* "-"??_-;_-@_-</c:formatCode>
                <c:ptCount val="3"/>
                <c:pt idx="0">
                  <c:v>287.150575522668</c:v>
                </c:pt>
                <c:pt idx="1">
                  <c:v>490.3924999999999</c:v>
                </c:pt>
                <c:pt idx="2">
                  <c:v>840.783370813397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61668392"/>
        <c:axId val="-2061661016"/>
      </c:scatterChart>
      <c:catAx>
        <c:axId val="-2061659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61656216"/>
        <c:crosses val="autoZero"/>
        <c:auto val="1"/>
        <c:lblAlgn val="ctr"/>
        <c:lblOffset val="100"/>
        <c:noMultiLvlLbl val="0"/>
      </c:catAx>
      <c:valAx>
        <c:axId val="-2061656216"/>
        <c:scaling>
          <c:orientation val="minMax"/>
          <c:max val="10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659448"/>
        <c:crosses val="autoZero"/>
        <c:crossBetween val="between"/>
        <c:majorUnit val="200.0"/>
      </c:valAx>
      <c:valAx>
        <c:axId val="-2061661016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61668392"/>
        <c:crosses val="max"/>
        <c:crossBetween val="midCat"/>
      </c:valAx>
      <c:valAx>
        <c:axId val="-2061668392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61661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</c:v>
                </c:pt>
                <c:pt idx="1">
                  <c:v>0.297176820208024</c:v>
                </c:pt>
                <c:pt idx="2">
                  <c:v>0.504201680672269</c:v>
                </c:pt>
                <c:pt idx="3">
                  <c:v>0.686106346483705</c:v>
                </c:pt>
                <c:pt idx="4">
                  <c:v>0.4739336492891</c:v>
                </c:pt>
                <c:pt idx="5">
                  <c:v>0.648021828103683</c:v>
                </c:pt>
                <c:pt idx="6">
                  <c:v>0.477042337507454</c:v>
                </c:pt>
                <c:pt idx="7">
                  <c:v>0.808489135927236</c:v>
                </c:pt>
                <c:pt idx="8">
                  <c:v>1.287744227353464</c:v>
                </c:pt>
                <c:pt idx="9">
                  <c:v>1.36123527021536</c:v>
                </c:pt>
                <c:pt idx="10">
                  <c:v>1.302931596091205</c:v>
                </c:pt>
                <c:pt idx="11">
                  <c:v>1.284315299406004</c:v>
                </c:pt>
                <c:pt idx="12">
                  <c:v>1.354370287629154</c:v>
                </c:pt>
                <c:pt idx="13">
                  <c:v>1.65350444225074</c:v>
                </c:pt>
                <c:pt idx="14">
                  <c:v>1.494980357922305</c:v>
                </c:pt>
                <c:pt idx="15">
                  <c:v>1.531664212076583</c:v>
                </c:pt>
                <c:pt idx="16">
                  <c:v>1.697300149503122</c:v>
                </c:pt>
                <c:pt idx="17">
                  <c:v>1.072071367086626</c:v>
                </c:pt>
                <c:pt idx="18">
                  <c:v>1.095320623916811</c:v>
                </c:pt>
                <c:pt idx="19">
                  <c:v>1.141935083472972</c:v>
                </c:pt>
                <c:pt idx="20">
                  <c:v>1.072327388116862</c:v>
                </c:pt>
                <c:pt idx="21">
                  <c:v>0.98551007464507</c:v>
                </c:pt>
                <c:pt idx="22">
                  <c:v>0.997311594831324</c:v>
                </c:pt>
                <c:pt idx="23">
                  <c:v>0.985408375971196</c:v>
                </c:pt>
                <c:pt idx="24">
                  <c:v>0.610581207300571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61734552"/>
        <c:axId val="-2061745288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solidFill>
              <a:srgbClr val="F3901D">
                <a:alpha val="47000"/>
              </a:srgbClr>
            </a:solidFill>
            <a:ln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061761448"/>
        <c:axId val="-2061754312"/>
      </c:barChart>
      <c:catAx>
        <c:axId val="-2061734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745288"/>
        <c:crosses val="autoZero"/>
        <c:auto val="1"/>
        <c:lblAlgn val="ctr"/>
        <c:lblOffset val="100"/>
        <c:tickLblSkip val="4"/>
        <c:noMultiLvlLbl val="0"/>
      </c:catAx>
      <c:valAx>
        <c:axId val="-2061745288"/>
        <c:scaling>
          <c:orientation val="minMax"/>
          <c:max val="4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734552"/>
        <c:crosses val="autoZero"/>
        <c:crossBetween val="between"/>
        <c:majorUnit val="1.0"/>
      </c:valAx>
      <c:valAx>
        <c:axId val="-2061754312"/>
        <c:scaling>
          <c:orientation val="minMax"/>
          <c:max val="20.0"/>
        </c:scaling>
        <c:delete val="0"/>
        <c:axPos val="r"/>
        <c:numFmt formatCode="General" sourceLinked="1"/>
        <c:majorTickMark val="none"/>
        <c:minorTickMark val="none"/>
        <c:tickLblPos val="none"/>
        <c:crossAx val="-2061761448"/>
        <c:crosses val="max"/>
        <c:crossBetween val="between"/>
        <c:majorUnit val="5.0"/>
      </c:valAx>
      <c:catAx>
        <c:axId val="-2061761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617543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8870381586917"/>
          <c:y val="0.0244444444444444"/>
          <c:w val="0.873130728851201"/>
          <c:h val="0.802080198308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51.7167381974249</c:v>
                </c:pt>
                <c:pt idx="1">
                  <c:v>49.07879263034104</c:v>
                </c:pt>
                <c:pt idx="2">
                  <c:v>48.3238904627005</c:v>
                </c:pt>
                <c:pt idx="3">
                  <c:v>47.13670441856755</c:v>
                </c:pt>
                <c:pt idx="4">
                  <c:v>45.60249307479224</c:v>
                </c:pt>
                <c:pt idx="5">
                  <c:v>42.18537646099484</c:v>
                </c:pt>
                <c:pt idx="6">
                  <c:v>42.21986995312247</c:v>
                </c:pt>
                <c:pt idx="7">
                  <c:v>39.98128592434151</c:v>
                </c:pt>
                <c:pt idx="8">
                  <c:v>37.27868651595907</c:v>
                </c:pt>
                <c:pt idx="9">
                  <c:v>35.99139151611259</c:v>
                </c:pt>
                <c:pt idx="10">
                  <c:v>33.42440303808535</c:v>
                </c:pt>
                <c:pt idx="11">
                  <c:v>31.11341811575396</c:v>
                </c:pt>
                <c:pt idx="12">
                  <c:v>28.54341595857005</c:v>
                </c:pt>
                <c:pt idx="13">
                  <c:v>26.88568555145827</c:v>
                </c:pt>
                <c:pt idx="14">
                  <c:v>24.39299830604178</c:v>
                </c:pt>
                <c:pt idx="15">
                  <c:v>23.46523130637168</c:v>
                </c:pt>
                <c:pt idx="16">
                  <c:v>21.18686171680927</c:v>
                </c:pt>
                <c:pt idx="17">
                  <c:v>19.75974930362101</c:v>
                </c:pt>
                <c:pt idx="18">
                  <c:v>18.15068493150685</c:v>
                </c:pt>
                <c:pt idx="19">
                  <c:v>16.78842273707646</c:v>
                </c:pt>
                <c:pt idx="20">
                  <c:v>15.05741315808478</c:v>
                </c:pt>
                <c:pt idx="21">
                  <c:v>14.8463392588129</c:v>
                </c:pt>
                <c:pt idx="22">
                  <c:v>14.57616983106593</c:v>
                </c:pt>
                <c:pt idx="23">
                  <c:v>14.5428635715893</c:v>
                </c:pt>
                <c:pt idx="24">
                  <c:v>14.11309429789923</c:v>
                </c:pt>
                <c:pt idx="25">
                  <c:v>14.18881174686777</c:v>
                </c:pt>
                <c:pt idx="26">
                  <c:v>14.17348608837971</c:v>
                </c:pt>
                <c:pt idx="27">
                  <c:v>15.17812343201204</c:v>
                </c:pt>
                <c:pt idx="28">
                  <c:v>15.96653303120097</c:v>
                </c:pt>
                <c:pt idx="29">
                  <c:v>17.05839147998531</c:v>
                </c:pt>
                <c:pt idx="30">
                  <c:v>19.40732132481116</c:v>
                </c:pt>
                <c:pt idx="31">
                  <c:v>21.83767228177642</c:v>
                </c:pt>
                <c:pt idx="32">
                  <c:v>24.31900229734165</c:v>
                </c:pt>
                <c:pt idx="33">
                  <c:v>26.77029360967185</c:v>
                </c:pt>
                <c:pt idx="34">
                  <c:v>30.918184149782</c:v>
                </c:pt>
                <c:pt idx="35">
                  <c:v>36.23922266319966</c:v>
                </c:pt>
                <c:pt idx="36">
                  <c:v>40.61097437382363</c:v>
                </c:pt>
                <c:pt idx="37">
                  <c:v>45.85861899294736</c:v>
                </c:pt>
                <c:pt idx="38">
                  <c:v>49.9822380106572</c:v>
                </c:pt>
                <c:pt idx="39">
                  <c:v>59.0104792990895</c:v>
                </c:pt>
                <c:pt idx="40">
                  <c:v>63.16614420062696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C07-43A6-ADFA-46E378BC0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6.473458818842744</c:v>
                </c:pt>
                <c:pt idx="1">
                  <c:v>5.9037162162162</c:v>
                </c:pt>
                <c:pt idx="2">
                  <c:v>5.700694065351321</c:v>
                </c:pt>
                <c:pt idx="3">
                  <c:v>6.038200862600123</c:v>
                </c:pt>
                <c:pt idx="4">
                  <c:v>6.393034825870647</c:v>
                </c:pt>
                <c:pt idx="5">
                  <c:v>6.778042959427208</c:v>
                </c:pt>
                <c:pt idx="6">
                  <c:v>7.600680657969367</c:v>
                </c:pt>
                <c:pt idx="7">
                  <c:v>7.151647750581156</c:v>
                </c:pt>
                <c:pt idx="8">
                  <c:v>7.703655138501884</c:v>
                </c:pt>
                <c:pt idx="9">
                  <c:v>7.763183689472653</c:v>
                </c:pt>
                <c:pt idx="10">
                  <c:v>7.907091672844083</c:v>
                </c:pt>
                <c:pt idx="11">
                  <c:v>9.104004609622585</c:v>
                </c:pt>
                <c:pt idx="12">
                  <c:v>9.474017743979718</c:v>
                </c:pt>
                <c:pt idx="13">
                  <c:v>10.05272407732865</c:v>
                </c:pt>
                <c:pt idx="14">
                  <c:v>10.58911260253542</c:v>
                </c:pt>
                <c:pt idx="15">
                  <c:v>11.07491856677524</c:v>
                </c:pt>
                <c:pt idx="16">
                  <c:v>11.08501643964303</c:v>
                </c:pt>
                <c:pt idx="17">
                  <c:v>12.07253886010363</c:v>
                </c:pt>
                <c:pt idx="18">
                  <c:v>12.06896551724138</c:v>
                </c:pt>
                <c:pt idx="19">
                  <c:v>11.90619362597715</c:v>
                </c:pt>
                <c:pt idx="20">
                  <c:v>11.45952109464082</c:v>
                </c:pt>
                <c:pt idx="21">
                  <c:v>12.41671714112659</c:v>
                </c:pt>
                <c:pt idx="22">
                  <c:v>12.70125223613596</c:v>
                </c:pt>
                <c:pt idx="23">
                  <c:v>13.38862559241706</c:v>
                </c:pt>
                <c:pt idx="24">
                  <c:v>15.12654502648617</c:v>
                </c:pt>
                <c:pt idx="25">
                  <c:v>14.94325346784363</c:v>
                </c:pt>
                <c:pt idx="26">
                  <c:v>16.82368775235532</c:v>
                </c:pt>
                <c:pt idx="27">
                  <c:v>18.48523748395368</c:v>
                </c:pt>
                <c:pt idx="28">
                  <c:v>18.10287241148965</c:v>
                </c:pt>
                <c:pt idx="29">
                  <c:v>22.56011315417256</c:v>
                </c:pt>
                <c:pt idx="30">
                  <c:v>23.72881355932202</c:v>
                </c:pt>
                <c:pt idx="31">
                  <c:v>26.53386454183267</c:v>
                </c:pt>
                <c:pt idx="32">
                  <c:v>29.13793103448275</c:v>
                </c:pt>
                <c:pt idx="33">
                  <c:v>35.792349726776</c:v>
                </c:pt>
                <c:pt idx="34">
                  <c:v>37.4172185430462</c:v>
                </c:pt>
                <c:pt idx="35">
                  <c:v>41.99084668192219</c:v>
                </c:pt>
                <c:pt idx="36">
                  <c:v>50.7957559681698</c:v>
                </c:pt>
                <c:pt idx="37">
                  <c:v>53.78151260504201</c:v>
                </c:pt>
                <c:pt idx="38">
                  <c:v>58.98617511520736</c:v>
                </c:pt>
                <c:pt idx="39">
                  <c:v>64.0949554896143</c:v>
                </c:pt>
                <c:pt idx="40">
                  <c:v>68.35699797160241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C07-43A6-ADFA-46E378BC01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33.88429752066092</c:v>
                </c:pt>
                <c:pt idx="1">
                  <c:v>29.50819672131147</c:v>
                </c:pt>
                <c:pt idx="2">
                  <c:v>35.06172839506172</c:v>
                </c:pt>
                <c:pt idx="3">
                  <c:v>28.25688073394496</c:v>
                </c:pt>
                <c:pt idx="4">
                  <c:v>25.35211267605634</c:v>
                </c:pt>
                <c:pt idx="5">
                  <c:v>26.10966057441254</c:v>
                </c:pt>
                <c:pt idx="6">
                  <c:v>26.64609053497942</c:v>
                </c:pt>
                <c:pt idx="7">
                  <c:v>26.61668228678538</c:v>
                </c:pt>
                <c:pt idx="8">
                  <c:v>23.904052936311</c:v>
                </c:pt>
                <c:pt idx="9">
                  <c:v>20.30237580993521</c:v>
                </c:pt>
                <c:pt idx="10">
                  <c:v>21.10616656071202</c:v>
                </c:pt>
                <c:pt idx="11">
                  <c:v>22.44205765969474</c:v>
                </c:pt>
                <c:pt idx="12">
                  <c:v>20.29411764705882</c:v>
                </c:pt>
                <c:pt idx="13">
                  <c:v>18.31111111111111</c:v>
                </c:pt>
                <c:pt idx="14">
                  <c:v>17.52617293524622</c:v>
                </c:pt>
                <c:pt idx="15">
                  <c:v>18.13020439061317</c:v>
                </c:pt>
                <c:pt idx="16">
                  <c:v>17.88556271314892</c:v>
                </c:pt>
                <c:pt idx="17">
                  <c:v>16.64744329104191</c:v>
                </c:pt>
                <c:pt idx="18">
                  <c:v>15.90214067278287</c:v>
                </c:pt>
                <c:pt idx="19">
                  <c:v>14.60546282245827</c:v>
                </c:pt>
                <c:pt idx="20">
                  <c:v>15.24024024024024</c:v>
                </c:pt>
                <c:pt idx="21">
                  <c:v>15.0125403081333</c:v>
                </c:pt>
                <c:pt idx="22">
                  <c:v>14.06035665294925</c:v>
                </c:pt>
                <c:pt idx="23">
                  <c:v>15.29642974123813</c:v>
                </c:pt>
                <c:pt idx="24">
                  <c:v>13.33333333333333</c:v>
                </c:pt>
                <c:pt idx="25">
                  <c:v>15.21936459909228</c:v>
                </c:pt>
                <c:pt idx="26">
                  <c:v>14.51365449524394</c:v>
                </c:pt>
                <c:pt idx="27">
                  <c:v>16.02602010644589</c:v>
                </c:pt>
                <c:pt idx="28">
                  <c:v>16.7878787878788</c:v>
                </c:pt>
                <c:pt idx="29">
                  <c:v>16.44676281067812</c:v>
                </c:pt>
                <c:pt idx="30">
                  <c:v>18.21837302814723</c:v>
                </c:pt>
                <c:pt idx="31">
                  <c:v>20.97178683385578</c:v>
                </c:pt>
                <c:pt idx="32">
                  <c:v>22.70903010033445</c:v>
                </c:pt>
                <c:pt idx="33">
                  <c:v>24.39105772439106</c:v>
                </c:pt>
                <c:pt idx="34">
                  <c:v>25.12858192505511</c:v>
                </c:pt>
                <c:pt idx="35">
                  <c:v>30.1354401805869</c:v>
                </c:pt>
                <c:pt idx="36">
                  <c:v>32.49508840864434</c:v>
                </c:pt>
                <c:pt idx="37">
                  <c:v>37.7880184331798</c:v>
                </c:pt>
                <c:pt idx="38">
                  <c:v>40.64763527907967</c:v>
                </c:pt>
                <c:pt idx="39">
                  <c:v>49.83633387888707</c:v>
                </c:pt>
                <c:pt idx="40">
                  <c:v>58.77823408624229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C07-43A6-ADFA-46E378BC01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10.11677650595445</c:v>
                </c:pt>
                <c:pt idx="1">
                  <c:v>9.327307264033518</c:v>
                </c:pt>
                <c:pt idx="2">
                  <c:v>8.786074900158238</c:v>
                </c:pt>
                <c:pt idx="3">
                  <c:v>7.891252537735005</c:v>
                </c:pt>
                <c:pt idx="4">
                  <c:v>7.391438250692945</c:v>
                </c:pt>
                <c:pt idx="5">
                  <c:v>7.688645560580815</c:v>
                </c:pt>
                <c:pt idx="6">
                  <c:v>8.133773740710092</c:v>
                </c:pt>
                <c:pt idx="7">
                  <c:v>8.18254603682946</c:v>
                </c:pt>
                <c:pt idx="8">
                  <c:v>8.407572383073495</c:v>
                </c:pt>
                <c:pt idx="9">
                  <c:v>8.579940417080436</c:v>
                </c:pt>
                <c:pt idx="10">
                  <c:v>9.326900987824487</c:v>
                </c:pt>
                <c:pt idx="11">
                  <c:v>9.778952426717918</c:v>
                </c:pt>
                <c:pt idx="12">
                  <c:v>10.18808777429467</c:v>
                </c:pt>
                <c:pt idx="13">
                  <c:v>8.679877197878868</c:v>
                </c:pt>
                <c:pt idx="14">
                  <c:v>10.93795942369891</c:v>
                </c:pt>
                <c:pt idx="15">
                  <c:v>10.89518955081236</c:v>
                </c:pt>
                <c:pt idx="16">
                  <c:v>12.0262390670554</c:v>
                </c:pt>
                <c:pt idx="17">
                  <c:v>10.3688524590164</c:v>
                </c:pt>
                <c:pt idx="18">
                  <c:v>12.83905967450271</c:v>
                </c:pt>
                <c:pt idx="19">
                  <c:v>13.25993298228818</c:v>
                </c:pt>
                <c:pt idx="20">
                  <c:v>13.1307929969104</c:v>
                </c:pt>
                <c:pt idx="21">
                  <c:v>14.05665419561732</c:v>
                </c:pt>
                <c:pt idx="22">
                  <c:v>13.71841155234657</c:v>
                </c:pt>
                <c:pt idx="23">
                  <c:v>14.8773841961853</c:v>
                </c:pt>
                <c:pt idx="24">
                  <c:v>14.3093010456797</c:v>
                </c:pt>
                <c:pt idx="25">
                  <c:v>17.48633879781421</c:v>
                </c:pt>
                <c:pt idx="26">
                  <c:v>16.12329579134558</c:v>
                </c:pt>
                <c:pt idx="27">
                  <c:v>16.26399528579847</c:v>
                </c:pt>
                <c:pt idx="28">
                  <c:v>18.90862944162421</c:v>
                </c:pt>
                <c:pt idx="29">
                  <c:v>19.86040609137056</c:v>
                </c:pt>
                <c:pt idx="30">
                  <c:v>24.7498332221481</c:v>
                </c:pt>
                <c:pt idx="31">
                  <c:v>25.32751091703057</c:v>
                </c:pt>
                <c:pt idx="32">
                  <c:v>27.54538279400158</c:v>
                </c:pt>
                <c:pt idx="33">
                  <c:v>32.42349048800659</c:v>
                </c:pt>
                <c:pt idx="34">
                  <c:v>36.57657657657658</c:v>
                </c:pt>
                <c:pt idx="35">
                  <c:v>38.30606352261774</c:v>
                </c:pt>
                <c:pt idx="36">
                  <c:v>44.90603363006924</c:v>
                </c:pt>
                <c:pt idx="37">
                  <c:v>47.42268041237113</c:v>
                </c:pt>
                <c:pt idx="38">
                  <c:v>51.43487858719627</c:v>
                </c:pt>
                <c:pt idx="39">
                  <c:v>62.35294117647058</c:v>
                </c:pt>
                <c:pt idx="40">
                  <c:v>66.61290322580643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C07-43A6-ADFA-46E378BC0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847512"/>
        <c:axId val="-2061855720"/>
      </c:lineChart>
      <c:catAx>
        <c:axId val="-2061847512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855720"/>
        <c:crosses val="autoZero"/>
        <c:auto val="1"/>
        <c:lblAlgn val="ctr"/>
        <c:lblOffset val="100"/>
        <c:tickLblSkip val="5"/>
        <c:noMultiLvlLbl val="0"/>
      </c:catAx>
      <c:valAx>
        <c:axId val="-2061855720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847512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0890369473"/>
          <c:y val="0.206527704870225"/>
          <c:w val="0.807746113466586"/>
          <c:h val="0.6187468649752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0.164853556485356</c:v>
                </c:pt>
                <c:pt idx="1">
                  <c:v>0.160597725686605</c:v>
                </c:pt>
                <c:pt idx="2">
                  <c:v>0.194547620716238</c:v>
                </c:pt>
                <c:pt idx="3">
                  <c:v>0.257478930853773</c:v>
                </c:pt>
                <c:pt idx="4">
                  <c:v>0.357234114911257</c:v>
                </c:pt>
                <c:pt idx="5">
                  <c:v>0.469187691241845</c:v>
                </c:pt>
                <c:pt idx="6">
                  <c:v>0.515939353321278</c:v>
                </c:pt>
                <c:pt idx="7">
                  <c:v>0.445602124683733</c:v>
                </c:pt>
                <c:pt idx="8">
                  <c:v>0.250981638257791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49-4B53-B19A-99CF19239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0.78193079880393</c:v>
                </c:pt>
                <c:pt idx="1">
                  <c:v>0.829800150953303</c:v>
                </c:pt>
                <c:pt idx="2">
                  <c:v>0.808155184303606</c:v>
                </c:pt>
                <c:pt idx="3">
                  <c:v>0.754050213169114</c:v>
                </c:pt>
                <c:pt idx="4">
                  <c:v>0.706397834140781</c:v>
                </c:pt>
                <c:pt idx="5">
                  <c:v>0.655522104262399</c:v>
                </c:pt>
                <c:pt idx="6">
                  <c:v>0.585879158180584</c:v>
                </c:pt>
                <c:pt idx="7">
                  <c:v>0.444022564547624</c:v>
                </c:pt>
                <c:pt idx="8">
                  <c:v>0.243417611159547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F49-4B53-B19A-99CF192391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0.343333333333333</c:v>
                </c:pt>
                <c:pt idx="1">
                  <c:v>0.363540569020021</c:v>
                </c:pt>
                <c:pt idx="2">
                  <c:v>0.397389412617839</c:v>
                </c:pt>
                <c:pt idx="3">
                  <c:v>0.438357376759005</c:v>
                </c:pt>
                <c:pt idx="4">
                  <c:v>0.502165053489557</c:v>
                </c:pt>
                <c:pt idx="5">
                  <c:v>0.573237766760078</c:v>
                </c:pt>
                <c:pt idx="6">
                  <c:v>0.595283620140217</c:v>
                </c:pt>
                <c:pt idx="7">
                  <c:v>0.528628806276854</c:v>
                </c:pt>
                <c:pt idx="8">
                  <c:v>0.352387357094822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F49-4B53-B19A-99CF192391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0.713869887934798</c:v>
                </c:pt>
                <c:pt idx="1">
                  <c:v>0.802033096926714</c:v>
                </c:pt>
                <c:pt idx="2">
                  <c:v>0.800758910421466</c:v>
                </c:pt>
                <c:pt idx="3">
                  <c:v>0.76372509150061</c:v>
                </c:pt>
                <c:pt idx="4">
                  <c:v>0.725281673948034</c:v>
                </c:pt>
                <c:pt idx="5">
                  <c:v>0.682052398577545</c:v>
                </c:pt>
                <c:pt idx="6">
                  <c:v>0.625183923178192</c:v>
                </c:pt>
                <c:pt idx="7">
                  <c:v>0.493109020055128</c:v>
                </c:pt>
                <c:pt idx="8">
                  <c:v>0.279287598944591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F49-4B53-B19A-99CF1923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983192"/>
        <c:axId val="-2061988760"/>
      </c:lineChart>
      <c:catAx>
        <c:axId val="-2061983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61988760"/>
        <c:crosses val="autoZero"/>
        <c:auto val="1"/>
        <c:lblAlgn val="ctr"/>
        <c:lblOffset val="100"/>
        <c:noMultiLvlLbl val="0"/>
      </c:catAx>
      <c:valAx>
        <c:axId val="-2061988760"/>
        <c:scaling>
          <c:orientation val="minMax"/>
          <c:max val="1.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61983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58510119522955"/>
          <c:y val="0.0390937634673398"/>
          <c:w val="0.783868246560278"/>
          <c:h val="0.867902391286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13.17721723754051</c:v>
                </c:pt>
                <c:pt idx="1">
                  <c:v>15.16723798263007</c:v>
                </c:pt>
                <c:pt idx="2">
                  <c:v>22.3387683258379</c:v>
                </c:pt>
                <c:pt idx="3">
                  <c:v>33.48768456340446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AEC-4781-BBC2-C1FBB6B61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10.63268016177405</c:v>
                </c:pt>
                <c:pt idx="1">
                  <c:v>11.02992590796992</c:v>
                </c:pt>
                <c:pt idx="2">
                  <c:v>15.36042661810346</c:v>
                </c:pt>
                <c:pt idx="3">
                  <c:v>17.65755369494644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2AEC-4781-BBC2-C1FBB6B61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7.561707170254616</c:v>
                </c:pt>
                <c:pt idx="1">
                  <c:v>8.65073636269807</c:v>
                </c:pt>
                <c:pt idx="2">
                  <c:v>9.349990589591714</c:v>
                </c:pt>
                <c:pt idx="3">
                  <c:v>9.245510601954265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62123880"/>
        <c:axId val="-2062133288"/>
      </c:barChart>
      <c:scatterChart>
        <c:scatterStyle val="lineMarker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Low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Sheet1!$I$2:$I$5</c:f>
              <c:numCache>
                <c:formatCode>General</c:formatCode>
                <c:ptCount val="4"/>
                <c:pt idx="0">
                  <c:v>0.725</c:v>
                </c:pt>
                <c:pt idx="1">
                  <c:v>1.725</c:v>
                </c:pt>
                <c:pt idx="2">
                  <c:v>2.725</c:v>
                </c:pt>
                <c:pt idx="3">
                  <c:v>3.725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9.607919095704753</c:v>
                </c:pt>
                <c:pt idx="1">
                  <c:v>9.071161892451146</c:v>
                </c:pt>
                <c:pt idx="2">
                  <c:v>9.882900793375636</c:v>
                </c:pt>
                <c:pt idx="3">
                  <c:v>7.557281185778053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2AEC-4781-BBC2-C1FBB6B61E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Medium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Sheet1!$J$2:$J$5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7.153821742500055</c:v>
                </c:pt>
                <c:pt idx="1">
                  <c:v>7.537691741182572</c:v>
                </c:pt>
                <c:pt idx="2">
                  <c:v>8.31361681597407</c:v>
                </c:pt>
                <c:pt idx="3">
                  <c:v>5.920111522947924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2AEC-4781-BBC2-C1FBB6B61E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Sheet1!$K$2:$K$5</c:f>
              <c:numCache>
                <c:formatCode>General</c:formatCode>
                <c:ptCount val="4"/>
                <c:pt idx="0">
                  <c:v>1.275</c:v>
                </c:pt>
                <c:pt idx="1">
                  <c:v>2.275</c:v>
                </c:pt>
                <c:pt idx="2">
                  <c:v>3.275</c:v>
                </c:pt>
                <c:pt idx="3">
                  <c:v>4.275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4.270896917422617</c:v>
                </c:pt>
                <c:pt idx="1">
                  <c:v>5.288236819975896</c:v>
                </c:pt>
                <c:pt idx="2">
                  <c:v>7.082650252140165</c:v>
                </c:pt>
                <c:pt idx="3">
                  <c:v>4.813905804575453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123880"/>
        <c:axId val="-2062133288"/>
      </c:scatterChart>
      <c:catAx>
        <c:axId val="-2062123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62133288"/>
        <c:crosses val="autoZero"/>
        <c:auto val="1"/>
        <c:lblAlgn val="ctr"/>
        <c:lblOffset val="100"/>
        <c:noMultiLvlLbl val="0"/>
      </c:catAx>
      <c:valAx>
        <c:axId val="-2062133288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123880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11.23320742238562</c:v>
                </c:pt>
                <c:pt idx="1">
                  <c:v>14.13238545352878</c:v>
                </c:pt>
                <c:pt idx="2">
                  <c:v>13.32029044284232</c:v>
                </c:pt>
                <c:pt idx="3">
                  <c:v>13.96200401814776</c:v>
                </c:pt>
                <c:pt idx="4">
                  <c:v>18.88898563095461</c:v>
                </c:pt>
                <c:pt idx="5">
                  <c:v>9.318672410558798</c:v>
                </c:pt>
                <c:pt idx="6">
                  <c:v>12.07457893827064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BD-4264-A186-8BA862829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14.50924855207374</c:v>
                </c:pt>
                <c:pt idx="1">
                  <c:v>16.81052764132592</c:v>
                </c:pt>
                <c:pt idx="2">
                  <c:v>17.0977364258556</c:v>
                </c:pt>
                <c:pt idx="3">
                  <c:v>16.27023177924947</c:v>
                </c:pt>
                <c:pt idx="4">
                  <c:v>17.84267200495862</c:v>
                </c:pt>
                <c:pt idx="5">
                  <c:v>15.266627598893</c:v>
                </c:pt>
                <c:pt idx="6">
                  <c:v>16.02239808963519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BD-4264-A186-8BA862829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62190760"/>
        <c:axId val="-2062202456"/>
      </c:barChart>
      <c:catAx>
        <c:axId val="-2062190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62202456"/>
        <c:crosses val="autoZero"/>
        <c:auto val="1"/>
        <c:lblAlgn val="ctr"/>
        <c:lblOffset val="100"/>
        <c:noMultiLvlLbl val="0"/>
      </c:catAx>
      <c:valAx>
        <c:axId val="-2062202456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190760"/>
        <c:crosses val="autoZero"/>
        <c:crossBetween val="between"/>
        <c:majorUnit val="5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34-40B1-8F4C-4BA1655A7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0%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34-40B1-8F4C-4BA1655A7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2375512"/>
        <c:axId val="-2062379912"/>
      </c:lineChart>
      <c:catAx>
        <c:axId val="-2062375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379912"/>
        <c:crosses val="autoZero"/>
        <c:auto val="1"/>
        <c:lblAlgn val="ctr"/>
        <c:lblOffset val="100"/>
        <c:tickLblSkip val="4"/>
        <c:noMultiLvlLbl val="0"/>
      </c:catAx>
      <c:valAx>
        <c:axId val="-206237991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375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AE-4F47-8728-DF76763B5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4762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AE-4F47-8728-DF76763B5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0AE-4F47-8728-DF76763B5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9355928"/>
        <c:axId val="-2108729800"/>
      </c:lineChart>
      <c:catAx>
        <c:axId val="-2109355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8729800"/>
        <c:crosses val="autoZero"/>
        <c:auto val="1"/>
        <c:lblAlgn val="ctr"/>
        <c:lblOffset val="100"/>
        <c:tickLblSkip val="4"/>
        <c:noMultiLvlLbl val="0"/>
      </c:catAx>
      <c:valAx>
        <c:axId val="-210872980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9355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 loan fee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0.62775</c:v>
                </c:pt>
                <c:pt idx="1">
                  <c:v>0.68715</c:v>
                </c:pt>
                <c:pt idx="2">
                  <c:v>0.7749</c:v>
                </c:pt>
                <c:pt idx="3">
                  <c:v>0.844425</c:v>
                </c:pt>
                <c:pt idx="4">
                  <c:v>0.905175</c:v>
                </c:pt>
                <c:pt idx="5">
                  <c:v>0.967275</c:v>
                </c:pt>
                <c:pt idx="6">
                  <c:v>1.02465</c:v>
                </c:pt>
                <c:pt idx="7">
                  <c:v>1.0773</c:v>
                </c:pt>
                <c:pt idx="8">
                  <c:v>1.1313</c:v>
                </c:pt>
                <c:pt idx="9">
                  <c:v>1.187325</c:v>
                </c:pt>
                <c:pt idx="10">
                  <c:v>1.245375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43-4C3F-A300-2375A8AF5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loan fee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0.76725</c:v>
                </c:pt>
                <c:pt idx="1">
                  <c:v>0.83985</c:v>
                </c:pt>
                <c:pt idx="2">
                  <c:v>0.9471</c:v>
                </c:pt>
                <c:pt idx="3">
                  <c:v>1.032075</c:v>
                </c:pt>
                <c:pt idx="4">
                  <c:v>1.106325</c:v>
                </c:pt>
                <c:pt idx="5">
                  <c:v>1.182225</c:v>
                </c:pt>
                <c:pt idx="6">
                  <c:v>1.25235</c:v>
                </c:pt>
                <c:pt idx="7">
                  <c:v>1.3167</c:v>
                </c:pt>
                <c:pt idx="8">
                  <c:v>1.3827</c:v>
                </c:pt>
                <c:pt idx="9">
                  <c:v>1.451175</c:v>
                </c:pt>
                <c:pt idx="10">
                  <c:v>1.522125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43-4C3F-A300-2375A8AF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109046392"/>
        <c:axId val="-2109331768"/>
      </c:barChart>
      <c:catAx>
        <c:axId val="-2109046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9331768"/>
        <c:crosses val="autoZero"/>
        <c:auto val="1"/>
        <c:lblAlgn val="ctr"/>
        <c:lblOffset val="100"/>
        <c:noMultiLvlLbl val="0"/>
      </c:catAx>
      <c:valAx>
        <c:axId val="-2109331768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904639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Sheet1!$B$2:$B$9</c:f>
              <c:numCache>
                <c:formatCode>_-* #,##0_-;\-* #,##0_-;_-* "-"??_-;_-@_-</c:formatCode>
                <c:ptCount val="8"/>
                <c:pt idx="0">
                  <c:v>0.0</c:v>
                </c:pt>
                <c:pt idx="1">
                  <c:v>650.41995</c:v>
                </c:pt>
                <c:pt idx="2">
                  <c:v>653.9669999999974</c:v>
                </c:pt>
                <c:pt idx="3">
                  <c:v>882.2385</c:v>
                </c:pt>
                <c:pt idx="4">
                  <c:v>1194.60165</c:v>
                </c:pt>
                <c:pt idx="5">
                  <c:v>1227.3264</c:v>
                </c:pt>
                <c:pt idx="6">
                  <c:v>500.0</c:v>
                </c:pt>
                <c:pt idx="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31-4682-BEC0-E8F3FC34B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B31-4682-BEC0-E8F3FC34B8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B31-4682-BEC0-E8F3FC34B8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B31-4682-BEC0-E8F3FC34B8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B31-4682-BEC0-E8F3FC34B87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B31-4682-BEC0-E8F3FC34B87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B31-4682-BEC0-E8F3FC34B87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B31-4682-BEC0-E8F3FC34B87B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Sheet1!$C$2:$C$9</c:f>
              <c:numCache>
                <c:formatCode>_-* #,##0_-;\-* #,##0_-;_-* "-"??_-;_-@_-</c:formatCode>
                <c:ptCount val="8"/>
                <c:pt idx="0">
                  <c:v>650.41995</c:v>
                </c:pt>
                <c:pt idx="1">
                  <c:v>3.54705</c:v>
                </c:pt>
                <c:pt idx="2">
                  <c:v>228.2715</c:v>
                </c:pt>
                <c:pt idx="3">
                  <c:v>312.36315</c:v>
                </c:pt>
                <c:pt idx="4">
                  <c:v>32.72475</c:v>
                </c:pt>
                <c:pt idx="6">
                  <c:v>727.3263999999992</c:v>
                </c:pt>
                <c:pt idx="7">
                  <c:v>500.0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108919240"/>
        <c:axId val="-21094279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Sheet1!$D$2:$D$8</c:f>
              <c:numCache>
                <c:formatCode>_-* #,##0_-;\-* #,##0_-;_-* "-"??_-;_-@_-</c:formatCode>
                <c:ptCount val="7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  <c:pt idx="5">
                  <c:v>6.574074074074074</c:v>
                </c:pt>
                <c:pt idx="6">
                  <c:v>7.574074074074074</c:v>
                </c:pt>
              </c:numCache>
            </c:numRef>
          </c:xVal>
          <c:yVal>
            <c:numRef>
              <c:f>Sheet1!$I$3:$I$9</c:f>
              <c:numCache>
                <c:formatCode>General</c:formatCode>
                <c:ptCount val="7"/>
                <c:pt idx="0">
                  <c:v>650.41995</c:v>
                </c:pt>
                <c:pt idx="1">
                  <c:v>653.9669999999974</c:v>
                </c:pt>
                <c:pt idx="2">
                  <c:v>882.2385</c:v>
                </c:pt>
                <c:pt idx="3">
                  <c:v>1194.60165</c:v>
                </c:pt>
                <c:pt idx="4">
                  <c:v>1227.3264</c:v>
                </c:pt>
                <c:pt idx="5">
                  <c:v>1227.3264</c:v>
                </c:pt>
                <c:pt idx="6" formatCode="_-* #,##0_-;\-* #,##0_-;_-* &quot;-&quot;??_-;_-@_-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09156696"/>
        <c:axId val="-2108740472"/>
      </c:scatterChart>
      <c:catAx>
        <c:axId val="-2108919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109427928"/>
        <c:crosses val="autoZero"/>
        <c:auto val="1"/>
        <c:lblAlgn val="ctr"/>
        <c:lblOffset val="100"/>
        <c:noMultiLvlLbl val="0"/>
      </c:catAx>
      <c:valAx>
        <c:axId val="-2109427928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8919240"/>
        <c:crosses val="autoZero"/>
        <c:crossBetween val="between"/>
        <c:majorUnit val="500.0"/>
      </c:valAx>
      <c:valAx>
        <c:axId val="-210874047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109156696"/>
        <c:crosses val="max"/>
        <c:crossBetween val="midCat"/>
      </c:valAx>
      <c:valAx>
        <c:axId val="-2109156696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1087404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46109428629114"/>
          <c:y val="0.037763777880889"/>
          <c:w val="0.90633393902685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61747848"/>
        <c:axId val="206175072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Sheet1!$D$2:$D$28</c:f>
              <c:numCache>
                <c:formatCode>General</c:formatCode>
                <c:ptCount val="27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1993.3</c:v>
                </c:pt>
                <c:pt idx="4">
                  <c:v>1993.3</c:v>
                </c:pt>
                <c:pt idx="5">
                  <c:v>1993.3</c:v>
                </c:pt>
                <c:pt idx="6">
                  <c:v>1994.5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2004.9</c:v>
                </c:pt>
                <c:pt idx="16">
                  <c:v>2004.9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2011.65</c:v>
                </c:pt>
                <c:pt idx="23">
                  <c:v>2011.65</c:v>
                </c:pt>
                <c:pt idx="24">
                  <c:v>2013.5</c:v>
                </c:pt>
                <c:pt idx="25">
                  <c:v>2014.5</c:v>
                </c:pt>
                <c:pt idx="26">
                  <c:v>2015.5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502392"/>
        <c:axId val="-2089831304"/>
      </c:scatterChart>
      <c:catAx>
        <c:axId val="2061747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750728"/>
        <c:crosses val="autoZero"/>
        <c:auto val="1"/>
        <c:lblAlgn val="ctr"/>
        <c:lblOffset val="100"/>
        <c:tickLblSkip val="5"/>
        <c:noMultiLvlLbl val="0"/>
      </c:catAx>
      <c:valAx>
        <c:axId val="2061750728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747848"/>
        <c:crosses val="autoZero"/>
        <c:crossBetween val="between"/>
        <c:majorUnit val="10.0"/>
      </c:valAx>
      <c:valAx>
        <c:axId val="-2089831304"/>
        <c:scaling>
          <c:orientation val="minMax"/>
          <c:max val="30.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83502392"/>
        <c:crosses val="max"/>
        <c:crossBetween val="midCat"/>
        <c:majorUnit val="10.0"/>
      </c:valAx>
      <c:valAx>
        <c:axId val="-2083502392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89831304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760549162124"/>
          <c:y val="0.0244444444444444"/>
          <c:w val="0.873869573995558"/>
          <c:h val="0.811339457567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year average lending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#,##0.00</c:formatCode>
                <c:ptCount val="11"/>
                <c:pt idx="0">
                  <c:v>1.819346351</c:v>
                </c:pt>
                <c:pt idx="1">
                  <c:v>2.251227675</c:v>
                </c:pt>
                <c:pt idx="2">
                  <c:v>2.5114716825</c:v>
                </c:pt>
                <c:pt idx="3">
                  <c:v>2.567280856</c:v>
                </c:pt>
                <c:pt idx="4">
                  <c:v>2.878337627</c:v>
                </c:pt>
                <c:pt idx="5">
                  <c:v>3.2740858295</c:v>
                </c:pt>
                <c:pt idx="6">
                  <c:v>3.6891295205</c:v>
                </c:pt>
                <c:pt idx="7">
                  <c:v>4.217817957999991</c:v>
                </c:pt>
                <c:pt idx="8">
                  <c:v>5.11931148</c:v>
                </c:pt>
                <c:pt idx="9">
                  <c:v>6.4610737455</c:v>
                </c:pt>
                <c:pt idx="10">
                  <c:v>7.787377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A8-42CB-8BC1-AA324DE0D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Repayments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dPt>
            <c:idx val="11"/>
            <c:bubble3D val="0"/>
            <c:spPr>
              <a:ln w="5080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AA8-42CB-8BC1-AA324DE0DE5A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#,##0.00</c:formatCode>
                <c:ptCount val="11"/>
                <c:pt idx="0">
                  <c:v>0.859</c:v>
                </c:pt>
                <c:pt idx="1">
                  <c:v>0.937</c:v>
                </c:pt>
                <c:pt idx="2">
                  <c:v>1.079</c:v>
                </c:pt>
                <c:pt idx="3">
                  <c:v>1.342</c:v>
                </c:pt>
                <c:pt idx="4">
                  <c:v>1.359</c:v>
                </c:pt>
                <c:pt idx="5">
                  <c:v>1.453</c:v>
                </c:pt>
                <c:pt idx="6">
                  <c:v>1.668</c:v>
                </c:pt>
                <c:pt idx="7">
                  <c:v>1.817</c:v>
                </c:pt>
                <c:pt idx="8">
                  <c:v>1.835</c:v>
                </c:pt>
                <c:pt idx="9">
                  <c:v>1.909432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AA8-42CB-8BC1-AA324DE0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5601896"/>
        <c:axId val="-2040463352"/>
      </c:lineChart>
      <c:catAx>
        <c:axId val="-2105601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463352"/>
        <c:crosses val="autoZero"/>
        <c:auto val="1"/>
        <c:lblAlgn val="ctr"/>
        <c:lblOffset val="100"/>
        <c:tickLblSkip val="2"/>
        <c:noMultiLvlLbl val="0"/>
      </c:catAx>
      <c:valAx>
        <c:axId val="-2040463352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01896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46109428629114"/>
          <c:y val="0.037763777880889"/>
          <c:w val="0.90633393902685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0.00</c:formatCode>
                <c:ptCount val="26"/>
                <c:pt idx="0">
                  <c:v>0.0</c:v>
                </c:pt>
                <c:pt idx="1">
                  <c:v>6.666666666666667</c:v>
                </c:pt>
                <c:pt idx="2">
                  <c:v>10.71428571428571</c:v>
                </c:pt>
                <c:pt idx="3">
                  <c:v>17.14285714285714</c:v>
                </c:pt>
                <c:pt idx="4">
                  <c:v>13.0952380952381</c:v>
                </c:pt>
                <c:pt idx="5">
                  <c:v>12.5</c:v>
                </c:pt>
                <c:pt idx="6">
                  <c:v>8.64864864864865</c:v>
                </c:pt>
                <c:pt idx="7">
                  <c:v>12.8</c:v>
                </c:pt>
                <c:pt idx="8">
                  <c:v>18.125</c:v>
                </c:pt>
                <c:pt idx="9">
                  <c:v>13.56275303643725</c:v>
                </c:pt>
                <c:pt idx="10">
                  <c:v>12.65377855887522</c:v>
                </c:pt>
                <c:pt idx="11">
                  <c:v>13.0718954248366</c:v>
                </c:pt>
                <c:pt idx="12">
                  <c:v>14.20204978038067</c:v>
                </c:pt>
                <c:pt idx="13">
                  <c:v>17.96246648793558</c:v>
                </c:pt>
                <c:pt idx="14">
                  <c:v>17.67741935483872</c:v>
                </c:pt>
                <c:pt idx="15">
                  <c:v>18.20303383897307</c:v>
                </c:pt>
                <c:pt idx="16">
                  <c:v>22.46798603026775</c:v>
                </c:pt>
                <c:pt idx="17">
                  <c:v>14.62113127001067</c:v>
                </c:pt>
                <c:pt idx="18">
                  <c:v>14.64318813716404</c:v>
                </c:pt>
                <c:pt idx="19">
                  <c:v>13.71087928464978</c:v>
                </c:pt>
                <c:pt idx="20">
                  <c:v>14.42236938925681</c:v>
                </c:pt>
                <c:pt idx="21">
                  <c:v>13.90227116311081</c:v>
                </c:pt>
                <c:pt idx="22">
                  <c:v>13.78896882494005</c:v>
                </c:pt>
                <c:pt idx="23">
                  <c:v>14.3093010456797</c:v>
                </c:pt>
                <c:pt idx="24">
                  <c:v>10.08174386920981</c:v>
                </c:pt>
                <c:pt idx="25">
                  <c:v>9.83114350236091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43125944"/>
        <c:axId val="-204007362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Sheet1!$D$2:$D$27</c:f>
              <c:numCache>
                <c:formatCode>General</c:formatCode>
                <c:ptCount val="26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1992.5</c:v>
                </c:pt>
                <c:pt idx="4">
                  <c:v>1993.5</c:v>
                </c:pt>
                <c:pt idx="5">
                  <c:v>1995.5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  <c:pt idx="25">
                  <c:v>2014.5</c:v>
                </c:pt>
              </c:numCache>
            </c:numRef>
          </c:xVal>
          <c:yVal>
            <c:numRef>
              <c:f>Sheet1!$C$2:$C$27</c:f>
              <c:numCache>
                <c:formatCode>General</c:formatCode>
                <c:ptCount val="2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708088"/>
        <c:axId val="2072891336"/>
      </c:scatterChart>
      <c:catAx>
        <c:axId val="-2143125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073624"/>
        <c:crosses val="autoZero"/>
        <c:auto val="1"/>
        <c:lblAlgn val="ctr"/>
        <c:lblOffset val="100"/>
        <c:tickLblSkip val="5"/>
        <c:noMultiLvlLbl val="0"/>
      </c:catAx>
      <c:valAx>
        <c:axId val="-2040073624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3125944"/>
        <c:crosses val="autoZero"/>
        <c:crossBetween val="between"/>
        <c:majorUnit val="5.0"/>
      </c:valAx>
      <c:valAx>
        <c:axId val="2072891336"/>
        <c:scaling>
          <c:orientation val="minMax"/>
          <c:max val="25.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06708088"/>
        <c:crosses val="max"/>
        <c:crossBetween val="midCat"/>
      </c:valAx>
      <c:valAx>
        <c:axId val="-2106708088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072891336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19.20178780567867</c:v>
                </c:pt>
                <c:pt idx="1">
                  <c:v>18.70989328065215</c:v>
                </c:pt>
                <c:pt idx="2">
                  <c:v>12.8850567613704</c:v>
                </c:pt>
                <c:pt idx="3">
                  <c:v>15.53317390123845</c:v>
                </c:pt>
                <c:pt idx="4">
                  <c:v>18.13634842717588</c:v>
                </c:pt>
                <c:pt idx="5">
                  <c:v>15.15732715693644</c:v>
                </c:pt>
                <c:pt idx="6">
                  <c:v>18.26084367704458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95-4C6E-891D-42527F02C6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18.89421407907435</c:v>
                </c:pt>
                <c:pt idx="1">
                  <c:v>16.93366498756692</c:v>
                </c:pt>
                <c:pt idx="2">
                  <c:v>11.83900894477975</c:v>
                </c:pt>
                <c:pt idx="3">
                  <c:v>15.3234796823674</c:v>
                </c:pt>
                <c:pt idx="4">
                  <c:v>17.47396359860988</c:v>
                </c:pt>
                <c:pt idx="5">
                  <c:v>14.9978044251959</c:v>
                </c:pt>
                <c:pt idx="6">
                  <c:v>17.52202530845668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6220072"/>
        <c:axId val="-209605050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(income)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Sheet1!$G$2:$G$8</c:f>
              <c:numCache>
                <c:formatCode>General</c:formatCode>
                <c:ptCount val="7"/>
                <c:pt idx="0">
                  <c:v>0.81</c:v>
                </c:pt>
                <c:pt idx="1">
                  <c:v>1.81</c:v>
                </c:pt>
                <c:pt idx="2">
                  <c:v>2.81</c:v>
                </c:pt>
                <c:pt idx="3">
                  <c:v>3.81</c:v>
                </c:pt>
                <c:pt idx="4">
                  <c:v>4.81</c:v>
                </c:pt>
                <c:pt idx="5">
                  <c:v>5.81</c:v>
                </c:pt>
                <c:pt idx="6">
                  <c:v>6.81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1.833061481878233</c:v>
                </c:pt>
                <c:pt idx="1">
                  <c:v>1.994395731133558</c:v>
                </c:pt>
                <c:pt idx="2">
                  <c:v>2.102813211032624</c:v>
                </c:pt>
                <c:pt idx="3">
                  <c:v>2.140049540455826</c:v>
                </c:pt>
                <c:pt idx="4">
                  <c:v>2.246923849543918</c:v>
                </c:pt>
                <c:pt idx="5">
                  <c:v>2.188948355398454</c:v>
                </c:pt>
                <c:pt idx="6">
                  <c:v>3.023447385537404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195-4C6E-891D-42527F02C6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(income $m)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Sheet1!$H$2:$H$8</c:f>
              <c:numCache>
                <c:formatCode>General</c:formatCode>
                <c:ptCount val="7"/>
                <c:pt idx="0">
                  <c:v>1.18</c:v>
                </c:pt>
                <c:pt idx="1">
                  <c:v>2.18</c:v>
                </c:pt>
                <c:pt idx="2">
                  <c:v>3.18</c:v>
                </c:pt>
                <c:pt idx="3">
                  <c:v>4.18</c:v>
                </c:pt>
                <c:pt idx="4">
                  <c:v>5.18</c:v>
                </c:pt>
                <c:pt idx="5">
                  <c:v>6.18</c:v>
                </c:pt>
                <c:pt idx="6">
                  <c:v>7.18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2.243963292545697</c:v>
                </c:pt>
                <c:pt idx="1">
                  <c:v>2.672766486852338</c:v>
                </c:pt>
                <c:pt idx="2">
                  <c:v>2.677091369428515</c:v>
                </c:pt>
                <c:pt idx="3">
                  <c:v>2.697217448453172</c:v>
                </c:pt>
                <c:pt idx="4">
                  <c:v>2.983198874772802</c:v>
                </c:pt>
                <c:pt idx="5">
                  <c:v>3.075410845951981</c:v>
                </c:pt>
                <c:pt idx="6">
                  <c:v>3.456342029978956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933720"/>
        <c:axId val="-2085600280"/>
      </c:scatterChart>
      <c:catAx>
        <c:axId val="-2086220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96050504"/>
        <c:crosses val="autoZero"/>
        <c:auto val="1"/>
        <c:lblAlgn val="ctr"/>
        <c:lblOffset val="100"/>
        <c:noMultiLvlLbl val="0"/>
      </c:catAx>
      <c:valAx>
        <c:axId val="-2096050504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220072"/>
        <c:crosses val="autoZero"/>
        <c:crossBetween val="between"/>
        <c:majorUnit val="5.0"/>
      </c:valAx>
      <c:valAx>
        <c:axId val="-2085600280"/>
        <c:scaling>
          <c:orientation val="minMax"/>
          <c:max val="5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33720"/>
        <c:crosses val="max"/>
        <c:crossBetween val="midCat"/>
        <c:majorUnit val="1.0"/>
      </c:valAx>
      <c:valAx>
        <c:axId val="-20429337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5600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277" y="2647727"/>
            <a:ext cx="49688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ocs.education.gov.au/node/36729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Unexpired discount and total outstanding</a:t>
            </a:r>
            <a:r>
              <a:rPr lang="en-US" baseline="0" dirty="0"/>
              <a:t> debt</a:t>
            </a:r>
            <a:endParaRPr lang="en-US" dirty="0"/>
          </a:p>
          <a:p>
            <a:pPr lvl="0"/>
            <a:r>
              <a:rPr lang="en-US" dirty="0"/>
              <a:t>Y-axis label: $2015-16</a:t>
            </a:r>
            <a:r>
              <a:rPr lang="en-US" baseline="0" dirty="0"/>
              <a:t> million</a:t>
            </a:r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Annual reports</a:t>
            </a:r>
            <a:r>
              <a:rPr lang="en-US"/>
              <a:t>, RBA, ABS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subsidy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bachelor</a:t>
            </a:r>
            <a:r>
              <a:rPr lang="en-US" baseline="0" dirty="0"/>
              <a:t> degree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only. 2016 CSP student contribution amounts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diploma</a:t>
            </a:r>
            <a:r>
              <a:rPr lang="en-US" baseline="0" dirty="0"/>
              <a:t> and adv. Diploma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only. Average loan. 1.9 per cent rate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DIP FTPT 20160509.xlsx]Repayment calculation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Core</a:t>
            </a:r>
            <a:r>
              <a:rPr lang="en-US" baseline="0" dirty="0"/>
              <a:t> teaching grant funding, 1980-2014</a:t>
            </a:r>
            <a:endParaRPr lang="en-US" dirty="0"/>
          </a:p>
          <a:p>
            <a:pPr lvl="0"/>
            <a:r>
              <a:rPr lang="en-US" dirty="0"/>
              <a:t>Y-axis label: Billions of 2014</a:t>
            </a:r>
            <a:r>
              <a:rPr lang="en-US" baseline="0" dirty="0"/>
              <a:t> dollars</a:t>
            </a:r>
            <a:endParaRPr lang="en-US" dirty="0"/>
          </a:p>
          <a:p>
            <a:pPr lvl="0"/>
            <a:r>
              <a:rPr lang="en-US" dirty="0"/>
              <a:t>Note(s): Operating grant figures are used prior to 2005, less HECS charges. From 2005, the figures report total cash paid to universities.</a:t>
            </a:r>
            <a:r>
              <a:rPr lang="en-US" baseline="0" dirty="0"/>
              <a:t> Due to reconciliations for over- or under-payments for the previous year’s enrolments, the annual payments in respect of each year may be slightly different to those shown here. Research funding includes competitive grants and block grants.</a:t>
            </a:r>
            <a:endParaRPr lang="en-US" dirty="0"/>
          </a:p>
          <a:p>
            <a:pPr lvl="0"/>
            <a:r>
              <a:rPr lang="en-US" dirty="0"/>
              <a:t>Source(s): ABS6401.0, Communication from the Department of Education</a:t>
            </a:r>
          </a:p>
          <a:p>
            <a:pPr lvl="0"/>
            <a:r>
              <a:rPr lang="en-US" dirty="0"/>
              <a:t>Spreadsheet file </a:t>
            </a:r>
            <a:r>
              <a:rPr lang="en-US" dirty="0" err="1"/>
              <a:t>path:Macintosh</a:t>
            </a:r>
            <a:r>
              <a:rPr lang="en-US" dirty="0"/>
              <a:t> </a:t>
            </a:r>
            <a:r>
              <a:rPr lang="en-US" dirty="0" err="1"/>
              <a:t>HD:Users:icherastidth:Documents:A</a:t>
            </a:r>
            <a:r>
              <a:rPr lang="en-US" dirty="0"/>
              <a:t>. Higher </a:t>
            </a:r>
            <a:r>
              <a:rPr lang="en-US" dirty="0" err="1"/>
              <a:t>Education:C</a:t>
            </a:r>
            <a:r>
              <a:rPr lang="en-US" dirty="0"/>
              <a:t>. Mapping 2014:E. </a:t>
            </a:r>
            <a:r>
              <a:rPr lang="en-US" dirty="0" err="1"/>
              <a:t>Charts:B</a:t>
            </a:r>
            <a:r>
              <a:rPr lang="en-US" dirty="0"/>
              <a:t>. Chart data:[Base funding and EFTSL 1989 to 2014 IC </a:t>
            </a:r>
            <a:r>
              <a:rPr lang="en-US" dirty="0" err="1"/>
              <a:t>modified.xlsx</a:t>
            </a:r>
            <a:r>
              <a:rPr lang="en-US" dirty="0"/>
              <a:t>]CGS conversion </a:t>
            </a:r>
          </a:p>
          <a:p>
            <a:r>
              <a:rPr lang="en-US" b="1" dirty="0"/>
              <a:t>Chart heading</a:t>
            </a:r>
            <a:r>
              <a:rPr lang="en-US" dirty="0"/>
              <a:t>: Commonwealth </a:t>
            </a:r>
            <a:r>
              <a:rPr lang="en-AU" sz="1700" dirty="0"/>
              <a:t>government research spending has increased significantly</a:t>
            </a:r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Y-axis</a:t>
            </a:r>
            <a:r>
              <a:rPr lang="en-US" dirty="0"/>
              <a:t>: $2014</a:t>
            </a:r>
            <a:r>
              <a:rPr lang="en-US" baseline="0" dirty="0"/>
              <a:t> Billion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Notes</a:t>
            </a:r>
            <a:r>
              <a:rPr lang="en-US" dirty="0"/>
              <a:t>: Commonwealth</a:t>
            </a:r>
            <a:r>
              <a:rPr lang="en-US" baseline="0" dirty="0"/>
              <a:t> government only. The data includes Commonwealth competitive schemes, block grants and CRC from Commonwealth government. The data only includes UA members (this excludes University of Notre Dame prior to 2008, </a:t>
            </a:r>
            <a:r>
              <a:rPr lang="en-US" sz="1700" dirty="0" err="1"/>
              <a:t>Batchelor</a:t>
            </a:r>
            <a:r>
              <a:rPr lang="en-US" sz="1700" dirty="0"/>
              <a:t> Institute of Indigenous Tertiary Education</a:t>
            </a:r>
            <a:r>
              <a:rPr lang="en-US" dirty="0"/>
              <a:t> </a:t>
            </a:r>
            <a:r>
              <a:rPr lang="en-US" baseline="0" dirty="0"/>
              <a:t>and MCD University of Divinity. CPI was used to adjust for inflation.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Sources</a:t>
            </a:r>
            <a:r>
              <a:rPr lang="en-US" dirty="0"/>
              <a:t>: </a:t>
            </a:r>
          </a:p>
          <a:p>
            <a:pPr defTabSz="1327252">
              <a:defRPr/>
            </a:pPr>
            <a:r>
              <a:rPr lang="en-AU" sz="1700" dirty="0"/>
              <a:t>Department of Education and Training (Various years-d) </a:t>
            </a:r>
            <a:r>
              <a:rPr lang="en-AU" sz="1700" i="1" dirty="0"/>
              <a:t>Research block grant allocations</a:t>
            </a:r>
            <a:r>
              <a:rPr lang="en-AU" sz="1700" dirty="0"/>
              <a:t>,</a:t>
            </a:r>
            <a:r>
              <a:rPr lang="en-AU" sz="1700" i="1" dirty="0"/>
              <a:t> </a:t>
            </a:r>
            <a:r>
              <a:rPr lang="en-AU" sz="1700" dirty="0"/>
              <a:t>Department of Education and Training from </a:t>
            </a:r>
            <a:r>
              <a:rPr lang="en-AU" sz="1700" u="sng" dirty="0">
                <a:hlinkClick r:id="rId3"/>
              </a:rPr>
              <a:t>https://docs.education.gov.au/node/36729</a:t>
            </a:r>
            <a:endParaRPr lang="en-AU" sz="1700" dirty="0"/>
          </a:p>
          <a:p>
            <a:r>
              <a:rPr lang="en-US" dirty="0"/>
              <a:t>UA HERDC</a:t>
            </a:r>
            <a:r>
              <a:rPr lang="en-US" baseline="0" dirty="0"/>
              <a:t> data collection (https://</a:t>
            </a:r>
            <a:r>
              <a:rPr lang="en-US" baseline="0" dirty="0" err="1"/>
              <a:t>www.universitiesaustralia.edu.au</a:t>
            </a:r>
            <a:r>
              <a:rPr lang="en-US" baseline="0" dirty="0"/>
              <a:t>/</a:t>
            </a:r>
            <a:r>
              <a:rPr lang="en-US" baseline="0" dirty="0" err="1"/>
              <a:t>australias</a:t>
            </a:r>
            <a:r>
              <a:rPr lang="en-US" baseline="0" dirty="0"/>
              <a:t>-universities/key-facts-and-data/Research-Intensity---Output/Research-Intensity---Output#.Va3MAxOqpHx)</a:t>
            </a:r>
            <a:endParaRPr lang="en-US" dirty="0"/>
          </a:p>
          <a:p>
            <a:r>
              <a:rPr lang="en-US" dirty="0"/>
              <a:t>CPI ABS6401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UA</a:t>
            </a:r>
            <a:r>
              <a:rPr lang="en-US" baseline="0" dirty="0"/>
              <a:t> members only.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700" dirty="0" err="1"/>
              <a:t>IC:Users:icherastidth:Documents:A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Education:D</a:t>
            </a:r>
            <a:r>
              <a:rPr lang="en-US" sz="1700" dirty="0"/>
              <a:t>. </a:t>
            </a:r>
            <a:r>
              <a:rPr lang="en-US" sz="1700" dirty="0" err="1"/>
              <a:t>Fees:B</a:t>
            </a:r>
            <a:r>
              <a:rPr lang="en-US" sz="1700" dirty="0"/>
              <a:t>. Analysis:4. </a:t>
            </a:r>
            <a:r>
              <a:rPr lang="en-US" sz="1700" dirty="0" err="1"/>
              <a:t>Research:Source</a:t>
            </a:r>
            <a:r>
              <a:rPr lang="en-US" sz="1700" dirty="0"/>
              <a:t> of funds analysis:[RBG Allocations 2001 to 2015.xlsx]Time series</a:t>
            </a:r>
            <a:r>
              <a:rPr lang="en-US" dirty="0"/>
              <a:t> </a:t>
            </a:r>
            <a:endParaRPr lang="en-US" sz="1700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Research:Source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of funds analysis:[HERDC income 1992-2014 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only.xlsx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]Commonwealth government fund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Education:11. Resources:[Base funding and EFTSL - 1989 to 2016 Mapping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adjustment.xlsx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]Mapping 2016  new CPI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</a:t>
            </a:r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only; 1.9 per cent rate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Extra repayment under uniform</a:t>
            </a:r>
            <a:r>
              <a:rPr lang="en-US" baseline="0" dirty="0"/>
              <a:t> real interest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 label: Per cent of extra repayments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US" baseline="0" dirty="0"/>
              <a:t>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title:</a:t>
            </a:r>
            <a:r>
              <a:rPr lang="en-US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Median females apart from the break otherwise working with real interest (30 to 34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inc.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break)</a:t>
            </a:r>
          </a:p>
          <a:p>
            <a:pPr lvl="0"/>
            <a:r>
              <a:rPr lang="en-US" dirty="0"/>
              <a:t>Y-axis label: Per cent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  <a:r>
              <a:rPr lang="en-US" dirty="0"/>
              <a:t>Working only,</a:t>
            </a:r>
            <a:r>
              <a:rPr lang="en-US" baseline="0" dirty="0"/>
              <a:t> 1.9 per cent real rate, assume index schedule similar to the Act. Start indexing when debt incur.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in full-time work.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extra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equivalent bonus to HECS-HELP students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across the main HELP programs</a:t>
            </a:r>
            <a:endParaRPr lang="en-US" dirty="0"/>
          </a:p>
          <a:p>
            <a:pPr lvl="0"/>
            <a:r>
              <a:rPr lang="en-US" dirty="0"/>
              <a:t>Y-axis label: Per cent of lending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2016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 release Birmingham (5 October 2016)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 </a:t>
            </a:r>
            <a:r>
              <a:rPr lang="en-US" dirty="0" err="1"/>
              <a:t>decile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Percent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only,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Based on 2016 CSP contribution. 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53:Users:icherastidth:Documents:A. Higher </a:t>
            </a:r>
            <a:r>
              <a:rPr lang="en-AU" dirty="0" err="1"/>
              <a:t>Education:A</a:t>
            </a:r>
            <a:r>
              <a:rPr lang="en-AU" dirty="0"/>
              <a:t>. ICLs scheme:2016 Doubtful debt </a:t>
            </a:r>
            <a:r>
              <a:rPr lang="en-AU" dirty="0" err="1"/>
              <a:t>update:B</a:t>
            </a:r>
            <a:r>
              <a:rPr lang="en-AU" dirty="0"/>
              <a:t>. Loan </a:t>
            </a:r>
            <a:r>
              <a:rPr lang="en-AU" dirty="0" err="1"/>
              <a:t>fees:B</a:t>
            </a:r>
            <a:r>
              <a:rPr lang="en-AU" dirty="0"/>
              <a:t>. Analysis:[Impact of loan </a:t>
            </a:r>
            <a:r>
              <a:rPr lang="en-AU" dirty="0" err="1"/>
              <a:t>fees.xlsx</a:t>
            </a:r>
            <a:r>
              <a:rPr lang="en-AU" dirty="0"/>
              <a:t>]Sheet1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1989-2016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(FY$2015-16)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1989-2015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dirty="0" err="1"/>
              <a:t>IC:Users:icherastidth:Dropbox</a:t>
            </a:r>
            <a:r>
              <a:rPr lang="en-US" dirty="0"/>
              <a:t> (Grattan Institute):Grattan Higher </a:t>
            </a:r>
            <a:r>
              <a:rPr lang="en-US" dirty="0" err="1"/>
              <a:t>Education:Mapping</a:t>
            </a:r>
            <a:r>
              <a:rPr lang="en-US" dirty="0"/>
              <a:t> 2014:D. </a:t>
            </a:r>
            <a:r>
              <a:rPr lang="en-US" dirty="0" err="1"/>
              <a:t>Charts:Data</a:t>
            </a:r>
            <a:r>
              <a:rPr lang="en-US" dirty="0"/>
              <a:t> files:[HELP debt outstanding and fair value20150217.xlsx]Mapping 3 calculation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2015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2015 is estimated based on the average growth between 2011 and 2013. 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2015 and 2016 data is estimated CGS Commonwealth supported EFTSL as at Budget 2016 (May 2016).</a:t>
            </a:r>
          </a:p>
          <a:p>
            <a:pPr lvl="0"/>
            <a:r>
              <a:rPr lang="en-US" dirty="0"/>
              <a:t>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Education:11. Resources:[Base funding and EFTSL 1989 to 2016.xlsx]EFTSL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$2016billion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2016 dollars using CPI. 2016 lending is based on advances made to university at 14 May 2016 for 2016.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Higher education determinations; ABS6401,</a:t>
            </a:r>
            <a:r>
              <a:rPr lang="en-US" baseline="0" dirty="0"/>
              <a:t> </a:t>
            </a:r>
            <a:r>
              <a:rPr lang="en-US" baseline="0" dirty="0" err="1"/>
              <a:t>Cmth</a:t>
            </a:r>
            <a:r>
              <a:rPr lang="en-US" baseline="0" dirty="0"/>
              <a:t> Budget 2016-17</a:t>
            </a:r>
            <a:endParaRPr lang="en-US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Mapping 2014:E.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Chart data:[Base funding and EFTSL 1989 to 2014 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modified.xlsx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]EFTSL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places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HER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lending</a:t>
            </a:r>
          </a:p>
          <a:p>
            <a:pPr lvl="0"/>
            <a:r>
              <a:rPr lang="en-US" dirty="0"/>
              <a:t>Y-axis label: $2015billion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2015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Education; VET</a:t>
            </a:r>
            <a:r>
              <a:rPr lang="en-US" baseline="0" dirty="0"/>
              <a:t> FEE-HELP discussion paper</a:t>
            </a:r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 err="1"/>
              <a:t>IC:Users:icherastidth:Documents:A</a:t>
            </a:r>
            <a:r>
              <a:rPr lang="en-AU" sz="1700" dirty="0"/>
              <a:t>. Higher </a:t>
            </a:r>
            <a:r>
              <a:rPr lang="en-AU" sz="1700" dirty="0" err="1"/>
              <a:t>Education:A</a:t>
            </a:r>
            <a:r>
              <a:rPr lang="en-AU" sz="1700" dirty="0"/>
              <a:t>. ICLs scheme:2016 Doubtful debt </a:t>
            </a:r>
            <a:r>
              <a:rPr lang="en-AU" sz="1700" dirty="0" err="1"/>
              <a:t>update:C</a:t>
            </a:r>
            <a:r>
              <a:rPr lang="en-AU" sz="1700" dirty="0"/>
              <a:t>. </a:t>
            </a:r>
            <a:r>
              <a:rPr lang="en-AU" sz="1700" dirty="0" err="1"/>
              <a:t>Threshold:C</a:t>
            </a:r>
            <a:r>
              <a:rPr lang="en-AU" sz="1700" dirty="0"/>
              <a:t>. </a:t>
            </a:r>
            <a:r>
              <a:rPr lang="en-AU" sz="1700" dirty="0" err="1"/>
              <a:t>Charts:Chart</a:t>
            </a:r>
            <a:r>
              <a:rPr lang="en-AU" sz="1700" dirty="0"/>
              <a:t> data:[Oz higher education by gender age labour force participation  2011.xlsx]Data Sheet</a:t>
            </a:r>
            <a:r>
              <a:rPr lang="en-AU" dirty="0"/>
              <a:t>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/>
              <a:t>/Users/</a:t>
            </a:r>
            <a:r>
              <a:rPr lang="en-AU" sz="1700" dirty="0" err="1"/>
              <a:t>icherastidth</a:t>
            </a:r>
            <a:r>
              <a:rPr lang="en-AU" sz="1700" dirty="0"/>
              <a:t>/Documents/A. Higher Education/A. ICLs scheme/2016 Doubtful debt update/C. Threshold/C. Charts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Chart heading:</a:t>
            </a:r>
          </a:p>
          <a:p>
            <a:r>
              <a:rPr lang="en-AU" i="0" dirty="0"/>
              <a:t>Y-axis:</a:t>
            </a:r>
          </a:p>
          <a:p>
            <a:r>
              <a:rPr lang="en-AU" i="0" dirty="0"/>
              <a:t>Notes:</a:t>
            </a:r>
            <a:r>
              <a:rPr lang="en-AU" i="0" baseline="0" dirty="0"/>
              <a:t> </a:t>
            </a:r>
          </a:p>
          <a:p>
            <a:r>
              <a:rPr lang="en-AU" i="0" baseline="0" dirty="0"/>
              <a:t> - Proportion of graduates meeting the HELP threshold of $51,309 (2013-14 initial threshold).</a:t>
            </a:r>
          </a:p>
          <a:p>
            <a:r>
              <a:rPr lang="en-AU" i="0" baseline="0" dirty="0"/>
              <a:t> - Includes all graduates; employed/unemployed and full time/part time.</a:t>
            </a:r>
            <a:endParaRPr lang="en-AU" i="0" dirty="0"/>
          </a:p>
          <a:p>
            <a:r>
              <a:rPr lang="en-AU" i="0" dirty="0"/>
              <a:t>Source:</a:t>
            </a:r>
            <a:endParaRPr lang="en-AU" i="0" baseline="0" dirty="0"/>
          </a:p>
          <a:p>
            <a:r>
              <a:rPr lang="en-AU" i="0" baseline="0" dirty="0"/>
              <a:t> - SIH 2014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i="0" baseline="0" dirty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Distribution</a:t>
            </a:r>
            <a:r>
              <a:rPr lang="en-US" baseline="0" dirty="0"/>
              <a:t> of higher education and adv./ diploma graduates by number of </a:t>
            </a:r>
            <a:r>
              <a:rPr lang="en-US" dirty="0"/>
              <a:t>years with income above or equal</a:t>
            </a:r>
            <a:r>
              <a:rPr lang="en-US" baseline="0" dirty="0"/>
              <a:t> to</a:t>
            </a:r>
            <a:r>
              <a:rPr lang="en-US" dirty="0"/>
              <a:t> the</a:t>
            </a:r>
            <a:r>
              <a:rPr lang="en-US" baseline="0" dirty="0"/>
              <a:t> current threshold and gender</a:t>
            </a:r>
            <a:endParaRPr lang="en-US" dirty="0"/>
          </a:p>
          <a:p>
            <a:pPr lvl="0"/>
            <a:r>
              <a:rPr lang="en-US" dirty="0"/>
              <a:t>Y-axis: Per cent</a:t>
            </a:r>
          </a:p>
          <a:p>
            <a:pPr lvl="0"/>
            <a:r>
              <a:rPr lang="en-US" dirty="0"/>
              <a:t>Notes: </a:t>
            </a:r>
          </a:p>
          <a:p>
            <a:pPr lvl="0"/>
            <a:r>
              <a:rPr lang="en-US" dirty="0"/>
              <a:t> - Including</a:t>
            </a:r>
            <a:r>
              <a:rPr lang="en-US" baseline="0" dirty="0"/>
              <a:t> graduates aged 25 to 40 (incl.) in 2001. </a:t>
            </a:r>
          </a:p>
          <a:p>
            <a:pPr lvl="0"/>
            <a:r>
              <a:rPr lang="en-US" baseline="0" dirty="0"/>
              <a:t> - Include only Australian citizens</a:t>
            </a:r>
            <a:endParaRPr lang="en-US" dirty="0"/>
          </a:p>
          <a:p>
            <a:pPr lvl="0"/>
            <a:r>
              <a:rPr lang="en-US" dirty="0"/>
              <a:t>Sources: </a:t>
            </a:r>
          </a:p>
          <a:p>
            <a:pPr lvl="0"/>
            <a:r>
              <a:rPr lang="en-US" dirty="0"/>
              <a:t> - HILDA 2014</a:t>
            </a:r>
          </a:p>
          <a:p>
            <a:pPr lvl="0"/>
            <a:r>
              <a:rPr lang="en-US" dirty="0"/>
              <a:t>Path:</a:t>
            </a:r>
          </a:p>
          <a:p>
            <a:pPr lvl="0"/>
            <a:r>
              <a:rPr lang="en-US" dirty="0" err="1"/>
              <a:t>IC:Users:icherastidth:Documents:A</a:t>
            </a:r>
            <a:r>
              <a:rPr lang="en-US" dirty="0"/>
              <a:t>. Higher </a:t>
            </a:r>
            <a:r>
              <a:rPr lang="en-US" dirty="0" err="1"/>
              <a:t>Education:A</a:t>
            </a:r>
            <a:r>
              <a:rPr lang="en-US" dirty="0"/>
              <a:t>. ICLs scheme:2016 Doubtful debt </a:t>
            </a:r>
            <a:r>
              <a:rPr lang="en-US" dirty="0" err="1"/>
              <a:t>update:C</a:t>
            </a:r>
            <a:r>
              <a:rPr lang="en-US" dirty="0"/>
              <a:t>. </a:t>
            </a:r>
            <a:r>
              <a:rPr lang="en-US" dirty="0" err="1"/>
              <a:t>Threshold:C</a:t>
            </a:r>
            <a:r>
              <a:rPr lang="en-US" dirty="0"/>
              <a:t>. </a:t>
            </a:r>
            <a:r>
              <a:rPr lang="en-US" dirty="0" err="1"/>
              <a:t>Charts:Chart</a:t>
            </a:r>
            <a:r>
              <a:rPr lang="en-US" dirty="0"/>
              <a:t> data:[</a:t>
            </a:r>
            <a:r>
              <a:rPr lang="en-US" dirty="0" err="1"/>
              <a:t>yearsabovethresholdbyqual</a:t>
            </a:r>
            <a:r>
              <a:rPr lang="en-US" dirty="0"/>
              <a:t> HILDA14.xlsx]Sheet1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A contributing factor is the introduction of the demand driven system.</a:t>
            </a:r>
            <a:endParaRPr lang="en-AU" dirty="0"/>
          </a:p>
          <a:p>
            <a:endParaRPr lang="en-AU" b="1" u="sng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Source: </a:t>
            </a:r>
          </a:p>
          <a:p>
            <a:pPr defTabSz="1327252">
              <a:defRPr/>
            </a:pPr>
            <a:r>
              <a:rPr lang="en-AU" dirty="0"/>
              <a:t> - ATO: Personal</a:t>
            </a:r>
            <a:r>
              <a:rPr lang="en-AU" baseline="0" dirty="0"/>
              <a:t> Taxation Statistics 2013-14, table 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Annual</a:t>
            </a:r>
            <a:r>
              <a:rPr lang="en-US" baseline="0" dirty="0"/>
              <a:t> HELP lending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data is indexed to 2016 dollars using CPI. 2016 lending is based on advances made (by 13 September 2016).</a:t>
            </a:r>
            <a:endParaRPr lang="en-US" dirty="0"/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VET FEE-HELP discussion paper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</a:t>
            </a:r>
            <a:r>
              <a:rPr lang="en-US" baseline="0"/>
              <a:t>equivalent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$billion</a:t>
            </a:r>
          </a:p>
          <a:p>
            <a:pPr lvl="0"/>
            <a:r>
              <a:rPr lang="en-US" dirty="0"/>
              <a:t>Note(s): 2016</a:t>
            </a:r>
            <a:r>
              <a:rPr lang="en-US" baseline="0" dirty="0"/>
              <a:t> represents advances made to providers as at December 2015. The data is indexed to 2016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the bill and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Upfront</a:t>
            </a:r>
            <a:r>
              <a:rPr lang="en-AU" baseline="0" dirty="0"/>
              <a:t> rate in 2014. </a:t>
            </a:r>
            <a:endParaRPr lang="en-US" dirty="0"/>
          </a:p>
          <a:p>
            <a:pPr lvl="0"/>
            <a:r>
              <a:rPr lang="en-US" dirty="0"/>
              <a:t>Y-axis label: Per cent of</a:t>
            </a:r>
            <a:r>
              <a:rPr lang="en-US" baseline="0" dirty="0"/>
              <a:t> amount lent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AU" dirty="0"/>
              <a:t>Commerce includes economics. 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data:[Upfront rate HELP 2014.xlsx]Extract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outstanding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]Sheet2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(EFTSL)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Selected</a:t>
            </a:r>
            <a:r>
              <a:rPr lang="en-US" baseline="0" dirty="0"/>
              <a:t> student </a:t>
            </a:r>
            <a:r>
              <a:rPr lang="en-US" baseline="0" dirty="0" err="1"/>
              <a:t>statitistics</a:t>
            </a:r>
            <a:endParaRPr lang="en-US" baseline="0" dirty="0"/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graduates not in </a:t>
            </a:r>
            <a:r>
              <a:rPr lang="en-US" sz="1700" u="sng" baseline="0" dirty="0" err="1"/>
              <a:t>labour</a:t>
            </a:r>
            <a:r>
              <a:rPr lang="en-US" sz="1700" u="sng" baseline="0" dirty="0"/>
              <a:t> force.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Full time </a:t>
            </a:r>
            <a:r>
              <a:rPr lang="en-US" sz="1700" u="sng" dirty="0" err="1"/>
              <a:t>labour</a:t>
            </a:r>
            <a:r>
              <a:rPr lang="en-US" sz="1700" u="sng" dirty="0"/>
              <a:t> force participation, female with Postgraduate, Grad dip and dip </a:t>
            </a:r>
            <a:r>
              <a:rPr lang="en-US" sz="1700" u="sng"/>
              <a:t>cert. and</a:t>
            </a:r>
            <a:r>
              <a:rPr lang="en-US" sz="1700" u="sng" dirty="0"/>
              <a:t>/or Bachelor degree</a:t>
            </a:r>
            <a:r>
              <a:rPr lang="en-US" dirty="0"/>
              <a:t>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700" dirty="0"/>
              <a:t>Macintosh </a:t>
            </a:r>
            <a:r>
              <a:rPr lang="en-US" sz="1700" dirty="0" err="1"/>
              <a:t>HD:Users:icherastidth:Documents:A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Education:A</a:t>
            </a:r>
            <a:r>
              <a:rPr lang="en-US" sz="1700" dirty="0"/>
              <a:t>. ICLs </a:t>
            </a:r>
            <a:r>
              <a:rPr lang="en-US" sz="1700" dirty="0" err="1"/>
              <a:t>scheme:B</a:t>
            </a:r>
            <a:r>
              <a:rPr lang="en-US" sz="1700" dirty="0"/>
              <a:t>. </a:t>
            </a:r>
            <a:r>
              <a:rPr lang="en-US" sz="1700" dirty="0" err="1"/>
              <a:t>Analysis:H</a:t>
            </a:r>
            <a:r>
              <a:rPr lang="en-US" sz="1700" dirty="0"/>
              <a:t>. Chart data:[HE female child by age range full </a:t>
            </a:r>
            <a:r>
              <a:rPr lang="en-US" sz="1700" dirty="0" err="1"/>
              <a:t>time.xls</a:t>
            </a:r>
            <a:r>
              <a:rPr lang="en-US" sz="1700" dirty="0"/>
              <a:t>]Summary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excess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Note(s):Working only,</a:t>
            </a:r>
            <a:r>
              <a:rPr lang="en-US" baseline="0" dirty="0"/>
              <a:t>  2 per cent real rate, assume index schedule similar to the Act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/>
              <a:t>/HELP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projection.xlsx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Analysis:[2015_liability_status_categories.xls]8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7252">
              <a:defRPr/>
            </a:pPr>
            <a:r>
              <a:rPr lang="en-AU" sz="1700" dirty="0"/>
              <a:t>Chart heading: </a:t>
            </a:r>
            <a:r>
              <a:rPr lang="en-AU" dirty="0"/>
              <a:t>HELP lending and repayments (billions; nominal)</a:t>
            </a:r>
            <a:endParaRPr lang="en-AU" sz="1700" dirty="0"/>
          </a:p>
          <a:p>
            <a:r>
              <a:rPr lang="en-AU" sz="1700" dirty="0"/>
              <a:t>Y-axis: Billions of dollars (nominal)</a:t>
            </a:r>
          </a:p>
          <a:p>
            <a:r>
              <a:rPr lang="en-AU" sz="1700" dirty="0"/>
              <a:t>Notes: </a:t>
            </a:r>
          </a:p>
          <a:p>
            <a:r>
              <a:rPr lang="en-AU" sz="1700" dirty="0"/>
              <a:t> - 2014-</a:t>
            </a:r>
            <a:r>
              <a:rPr lang="en-AU" sz="1700"/>
              <a:t>15 repayment </a:t>
            </a:r>
            <a:r>
              <a:rPr lang="en-AU" sz="1700" dirty="0"/>
              <a:t>is not available yet. </a:t>
            </a:r>
          </a:p>
          <a:p>
            <a:r>
              <a:rPr lang="en-AU" sz="1700" dirty="0"/>
              <a:t> - HELP lending by financial year is calculated by taking the average of the relevant two years except for 2014-15.   </a:t>
            </a:r>
          </a:p>
          <a:p>
            <a:r>
              <a:rPr lang="en-AU" sz="1700" dirty="0"/>
              <a:t>Sources: </a:t>
            </a:r>
          </a:p>
          <a:p>
            <a:pPr marL="248860" indent="-248860">
              <a:buFontTx/>
              <a:buChar char="-"/>
            </a:pPr>
            <a:r>
              <a:rPr lang="en-AU" sz="1700" dirty="0"/>
              <a:t>Higher education report (various years)</a:t>
            </a:r>
          </a:p>
          <a:p>
            <a:pPr marL="248860" indent="-248860">
              <a:buFontTx/>
              <a:buChar char="-"/>
            </a:pPr>
            <a:r>
              <a:rPr lang="en-AU" sz="1700" dirty="0">
                <a:solidFill>
                  <a:srgbClr val="FF0000"/>
                </a:solidFill>
              </a:rPr>
              <a:t>secret website</a:t>
            </a:r>
            <a:endParaRPr lang="en-AU" sz="1700" dirty="0"/>
          </a:p>
          <a:p>
            <a:pPr marL="248860" indent="-248860">
              <a:buFontTx/>
              <a:buChar char="-"/>
            </a:pPr>
            <a:r>
              <a:rPr lang="en-AU" sz="1700" dirty="0"/>
              <a:t>data supplied by DET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sz="1700" dirty="0"/>
          </a:p>
          <a:p>
            <a:r>
              <a:rPr lang="en-AU" dirty="0" err="1"/>
              <a:t>IC:Users:icherastidth:Documents:A</a:t>
            </a:r>
            <a:r>
              <a:rPr lang="en-AU" dirty="0"/>
              <a:t>. Higher Education:6. </a:t>
            </a:r>
            <a:r>
              <a:rPr lang="en-AU" dirty="0" err="1"/>
              <a:t>Data:Higher</a:t>
            </a:r>
            <a:r>
              <a:rPr lang="en-AU" dirty="0"/>
              <a:t> Education report:[Higher Education report 2010 to latest </a:t>
            </a:r>
            <a:r>
              <a:rPr lang="en-AU" dirty="0" err="1"/>
              <a:t>statistics.xlsx</a:t>
            </a:r>
            <a:r>
              <a:rPr lang="en-AU" dirty="0"/>
              <a:t>]Annual lending summary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repayments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 The reason</a:t>
            </a:r>
            <a:r>
              <a:rPr lang="en-US" baseline="0" dirty="0"/>
              <a:t> that changes in bonus rate are located between tick marks is because changes occur at the start of calendar year.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28" y="642944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25" y="1076325"/>
            <a:ext cx="8642350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7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  <p:sldLayoutId id="2147483686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4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chart" Target="../charts/chart4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chart" Target="../charts/chart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chart" Target="../charts/char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chart" Target="../charts/char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chart" Target="../charts/chart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chart" Target="../charts/chart4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chart" Target="../charts/chart4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chart" Target="../charts/char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chart" Target="../charts/chart5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chart" Target="../charts/chart5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chart" Target="../charts/chart5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chart" Target="../charts/chart5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chart" Target="../charts/chart5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chart" Target="../charts/chart5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chart" Target="../charts/chart5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chart" Target="../charts/chart5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chart" Target="../charts/char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6497746"/>
              </p:ext>
            </p:extLst>
          </p:nvPr>
        </p:nvGraphicFramePr>
        <p:xfrm>
          <a:off x="0" y="116632"/>
          <a:ext cx="8841432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09384" y="3933056"/>
            <a:ext cx="158405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200" b="1" dirty="0">
                <a:solidFill>
                  <a:schemeClr val="tx2"/>
                </a:solidFill>
              </a:rPr>
              <a:t>Interest subsidy</a:t>
            </a:r>
          </a:p>
          <a:p>
            <a:pPr algn="ctr"/>
            <a:r>
              <a:rPr lang="en-AU" sz="2200" b="1" dirty="0">
                <a:solidFill>
                  <a:schemeClr val="tx2"/>
                </a:solidFill>
              </a:rPr>
              <a:t>- actual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9384" y="1765265"/>
            <a:ext cx="1426622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2200" b="1" dirty="0"/>
              <a:t>Interest </a:t>
            </a:r>
          </a:p>
          <a:p>
            <a:pPr algn="ctr"/>
            <a:r>
              <a:rPr lang="en-AU" sz="2200" b="1" dirty="0"/>
              <a:t>subsidy</a:t>
            </a:r>
          </a:p>
          <a:p>
            <a:pPr algn="ctr"/>
            <a:r>
              <a:rPr lang="en-AU" sz="2200" b="1" dirty="0"/>
              <a:t>- historical </a:t>
            </a:r>
          </a:p>
          <a:p>
            <a:pPr algn="ctr"/>
            <a:r>
              <a:rPr lang="en-AU" sz="2200" b="1" dirty="0"/>
              <a:t>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2030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31150027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150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7684096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2238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9561504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1072" y="1484784"/>
            <a:ext cx="2158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Teaching grants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3200" y="4005064"/>
            <a:ext cx="24611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Research funding</a:t>
            </a:r>
          </a:p>
        </p:txBody>
      </p:sp>
    </p:spTree>
    <p:extLst>
      <p:ext uri="{BB962C8B-B14F-4D97-AF65-F5344CB8AC3E}">
        <p14:creationId xmlns:p14="http://schemas.microsoft.com/office/powerpoint/2010/main" val="42887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26395168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9159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0037454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0552" y="260648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05" y="260648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768" y="260648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</a:t>
            </a:r>
          </a:p>
        </p:txBody>
      </p:sp>
    </p:spTree>
    <p:extLst>
      <p:ext uri="{BB962C8B-B14F-4D97-AF65-F5344CB8AC3E}">
        <p14:creationId xmlns:p14="http://schemas.microsoft.com/office/powerpoint/2010/main" val="27328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47699718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6576" y="332656"/>
            <a:ext cx="169332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No breaks in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2656"/>
            <a:ext cx="47525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With a five-year break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from working</a:t>
            </a:r>
          </a:p>
        </p:txBody>
      </p:sp>
    </p:spTree>
    <p:extLst>
      <p:ext uri="{BB962C8B-B14F-4D97-AF65-F5344CB8AC3E}">
        <p14:creationId xmlns:p14="http://schemas.microsoft.com/office/powerpoint/2010/main" val="1575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16858333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38" y="5085184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621214"/>
                </a:solidFill>
              </a:rPr>
              <a:t>Married with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238" y="3140968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238" y="692696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8" y="198884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351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396083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329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035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 income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775122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341508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6519446"/>
            <a:ext cx="27592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Uniform real interest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829" y="6519446"/>
            <a:ext cx="8934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Hybrid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805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582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5288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31538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16334260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for not paying upfront)</a:t>
            </a:r>
          </a:p>
        </p:txBody>
      </p:sp>
    </p:spTree>
    <p:extLst>
      <p:ext uri="{BB962C8B-B14F-4D97-AF65-F5344CB8AC3E}">
        <p14:creationId xmlns:p14="http://schemas.microsoft.com/office/powerpoint/2010/main" val="28411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5274647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2852936"/>
            <a:ext cx="47344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Quasi loan fee until the end of 2016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504728" y="3212976"/>
            <a:ext cx="79208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3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7859005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268760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431458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2658398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34934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24600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840" y="4890646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378904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2840" y="2492896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840" y="1052736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40632" y="4941168"/>
            <a:ext cx="4536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12840" y="460261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434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48211131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8824" y="242541"/>
            <a:ext cx="4609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Real interest indexation for female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9344" y="242541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464" y="6453336"/>
            <a:ext cx="22111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income 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0066" y="6453336"/>
            <a:ext cx="21010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 income)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356" y="3284984"/>
            <a:ext cx="11600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</a:t>
            </a:r>
          </a:p>
        </p:txBody>
      </p:sp>
    </p:spTree>
    <p:extLst>
      <p:ext uri="{BB962C8B-B14F-4D97-AF65-F5344CB8AC3E}">
        <p14:creationId xmlns:p14="http://schemas.microsoft.com/office/powerpoint/2010/main" val="68512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29695532"/>
              </p:ext>
            </p:extLst>
          </p:nvPr>
        </p:nvGraphicFramePr>
        <p:xfrm>
          <a:off x="127000" y="-603448"/>
          <a:ext cx="9650413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29234484"/>
              </p:ext>
            </p:extLst>
          </p:nvPr>
        </p:nvGraphicFramePr>
        <p:xfrm>
          <a:off x="147762" y="3212976"/>
          <a:ext cx="9629651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4928" y="-27384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Women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9612" y="2996952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000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53875" y="3762375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53200" y="4769276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Principal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3200" y="4365104"/>
            <a:ext cx="134472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Loan fee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3200" y="3573016"/>
            <a:ext cx="1172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Income 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268359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013459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28897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2721675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5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07179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3039" y="69269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4582A"/>
                </a:solidFill>
              </a:rPr>
              <a:t>Total debt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2254" y="213285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Fair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8332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208997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2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75821112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113346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53710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0792" y="4725144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56992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0792" y="2060848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792" y="404664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136576" y="4117176"/>
            <a:ext cx="48965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0792" y="3933056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6905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532726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69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3863144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18468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8148737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8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60681336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9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8133489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20" y="2636912"/>
            <a:ext cx="34753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Undergraduate 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928" y="908720"/>
            <a:ext cx="327120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Postgraduate FEE-HELP</a:t>
            </a:r>
          </a:p>
        </p:txBody>
      </p:sp>
    </p:spTree>
    <p:extLst>
      <p:ext uri="{BB962C8B-B14F-4D97-AF65-F5344CB8AC3E}">
        <p14:creationId xmlns:p14="http://schemas.microsoft.com/office/powerpoint/2010/main" val="113301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82928677"/>
              </p:ext>
            </p:extLst>
          </p:nvPr>
        </p:nvGraphicFramePr>
        <p:xfrm>
          <a:off x="1" y="0"/>
          <a:ext cx="869741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81392" y="2276872"/>
            <a:ext cx="14028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VET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392" y="4789601"/>
            <a:ext cx="138997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Higher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education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FEE-HELP</a:t>
            </a:r>
          </a:p>
        </p:txBody>
      </p:sp>
    </p:spTree>
    <p:extLst>
      <p:ext uri="{BB962C8B-B14F-4D97-AF65-F5344CB8AC3E}">
        <p14:creationId xmlns:p14="http://schemas.microsoft.com/office/powerpoint/2010/main" val="318733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62925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8984" y="1772816"/>
            <a:ext cx="308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Men working full-time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832" y="249289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 working full-time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4928" y="4726305"/>
            <a:ext cx="3194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Men working part-time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832" y="4077072"/>
            <a:ext cx="3643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Women working part-time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5640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6575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2840" y="198884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Female diploma holders in full-time jobs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9696" y="198884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Female graduates in full-time jobs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0792" y="4221088"/>
            <a:ext cx="5687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 diploma holders in part-time jobs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869160"/>
            <a:ext cx="4856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Female graduates in part-time jobs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20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813310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208" y="2924944"/>
            <a:ext cx="111408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A02226"/>
                </a:solidFill>
              </a:rPr>
              <a:t>Diploma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5208" y="1916832"/>
            <a:ext cx="12086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D4582A"/>
                </a:solidFill>
              </a:rPr>
              <a:t>Bachelor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5208" y="620688"/>
            <a:ext cx="18065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FEC35A"/>
                </a:solidFill>
              </a:rPr>
              <a:t>Postgraduate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663" y="6381328"/>
            <a:ext cx="1499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9338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0943516"/>
              </p:ext>
            </p:extLst>
          </p:nvPr>
        </p:nvGraphicFramePr>
        <p:xfrm>
          <a:off x="-72008" y="0"/>
          <a:ext cx="5313040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4325040"/>
              </p:ext>
            </p:extLst>
          </p:nvPr>
        </p:nvGraphicFramePr>
        <p:xfrm>
          <a:off x="5112568" y="27384"/>
          <a:ext cx="4664968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429309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367" y="657760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64" y="321297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4775" y="1844824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A02226"/>
                </a:solidFill>
              </a:rPr>
              <a:t>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4648" y="188640"/>
            <a:ext cx="23042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Higher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048" y="188640"/>
            <a:ext cx="423275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Diploma and advanced diploma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3328" y="6381328"/>
            <a:ext cx="5475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Years of income at or above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94375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9627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608" y="3861048"/>
            <a:ext cx="4880760" cy="5040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debtors – making a repayment (LHS)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760" y="908720"/>
            <a:ext cx="3760187" cy="4320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5"/>
                </a:solidFill>
              </a:rPr>
              <a:t>HELP debtors – total (LHS)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249289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Share of repaying debtors (RHS)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560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6420375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5328" y="4653136"/>
            <a:ext cx="162513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HECS-HELP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328" y="2636912"/>
            <a:ext cx="20298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D4582A"/>
                </a:solidFill>
              </a:rPr>
              <a:t>VET FEE-HELP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328" y="1268760"/>
            <a:ext cx="13899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328" y="476672"/>
            <a:ext cx="18131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OS-HELP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and SA-HELP</a:t>
            </a:r>
          </a:p>
        </p:txBody>
      </p:sp>
    </p:spTree>
    <p:extLst>
      <p:ext uri="{BB962C8B-B14F-4D97-AF65-F5344CB8AC3E}">
        <p14:creationId xmlns:p14="http://schemas.microsoft.com/office/powerpoint/2010/main" val="44166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89499719"/>
              </p:ext>
            </p:extLst>
          </p:nvPr>
        </p:nvGraphicFramePr>
        <p:xfrm>
          <a:off x="-108521" y="0"/>
          <a:ext cx="10014522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47600" y="7029400"/>
            <a:ext cx="5157524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Update with unit record data with 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888" y="69269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48" y="69269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358439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927795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768" y="1369805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for not paying upfront)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9384" y="2924944"/>
            <a:ext cx="116019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06261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4230142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889000" y="3873500"/>
            <a:ext cx="11570713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Has 2016 advances but can’t get mid year CPI and are not consistent with other charts</a:t>
            </a:r>
          </a:p>
        </p:txBody>
      </p:sp>
    </p:spTree>
    <p:extLst>
      <p:ext uri="{BB962C8B-B14F-4D97-AF65-F5344CB8AC3E}">
        <p14:creationId xmlns:p14="http://schemas.microsoft.com/office/powerpoint/2010/main" val="2619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83033703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5498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10269078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416" y="4077072"/>
            <a:ext cx="223224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subsidy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240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226094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376" y="332656"/>
            <a:ext cx="12073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Bachelor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556" y="332656"/>
            <a:ext cx="1066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Masters</a:t>
            </a:r>
          </a:p>
        </p:txBody>
      </p:sp>
    </p:spTree>
    <p:extLst>
      <p:ext uri="{BB962C8B-B14F-4D97-AF65-F5344CB8AC3E}">
        <p14:creationId xmlns:p14="http://schemas.microsoft.com/office/powerpoint/2010/main" val="277228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0494298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216717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92232194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045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6933447"/>
              </p:ext>
            </p:extLst>
          </p:nvPr>
        </p:nvGraphicFramePr>
        <p:xfrm>
          <a:off x="0" y="0"/>
          <a:ext cx="7833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5288" y="1556792"/>
            <a:ext cx="23519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based on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88" y="443711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830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2461802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8808439"/>
              </p:ext>
            </p:extLst>
          </p:nvPr>
        </p:nvGraphicFramePr>
        <p:xfrm>
          <a:off x="1" y="0"/>
          <a:ext cx="79773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320" y="2276872"/>
            <a:ext cx="180284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Postgraduate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20" y="4789601"/>
            <a:ext cx="200658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17765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95466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4314" y="1362254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631" y="2852936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8839" y="436510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752" y="908720"/>
            <a:ext cx="37229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3901D"/>
                </a:solidFill>
              </a:rPr>
              <a:t>Voluntary repayment bonus</a:t>
            </a:r>
          </a:p>
        </p:txBody>
      </p:sp>
    </p:spTree>
    <p:extLst>
      <p:ext uri="{BB962C8B-B14F-4D97-AF65-F5344CB8AC3E}">
        <p14:creationId xmlns:p14="http://schemas.microsoft.com/office/powerpoint/2010/main" val="124135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2265897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2145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51881671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149" y="6023939"/>
            <a:ext cx="870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Notes: The data includes postgraduate, bachelor, graduate diploma and diploma certificate graduates who were Australian citizens in 2011, not just those with HELP debt. It excludes people who are studying.</a:t>
            </a:r>
          </a:p>
          <a:p>
            <a:r>
              <a:rPr lang="en-AU" sz="800" dirty="0"/>
              <a:t>Source: ABS, Census 2011</a:t>
            </a:r>
          </a:p>
        </p:txBody>
      </p:sp>
    </p:spTree>
    <p:extLst>
      <p:ext uri="{BB962C8B-B14F-4D97-AF65-F5344CB8AC3E}">
        <p14:creationId xmlns:p14="http://schemas.microsoft.com/office/powerpoint/2010/main" val="368920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3382892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1392" y="4429561"/>
            <a:ext cx="1410780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Under </a:t>
            </a:r>
          </a:p>
          <a:p>
            <a:r>
              <a:rPr lang="en-AU" sz="2200" b="1" dirty="0"/>
              <a:t>hybrid</a:t>
            </a:r>
          </a:p>
          <a:p>
            <a:r>
              <a:rPr lang="en-AU" sz="2200" b="1" dirty="0"/>
              <a:t>indexation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41" y="404664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018" y="404664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0724" y="404664"/>
            <a:ext cx="68504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under uniform real interest indexation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48" y="2492896"/>
            <a:ext cx="1285558" cy="338554"/>
          </a:xfrm>
          <a:prstGeom prst="rect">
            <a:avLst/>
          </a:prstGeom>
          <a:solidFill>
            <a:srgbClr val="F68B3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err="1"/>
              <a:t>Olde</a:t>
            </a:r>
            <a:r>
              <a:rPr lang="en-AU" sz="22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965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481734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048" y="764704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176" y="764704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58457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07858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9144" y="162880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984" y="4509120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bonus</a:t>
            </a:r>
          </a:p>
        </p:txBody>
      </p:sp>
    </p:spTree>
    <p:extLst>
      <p:ext uri="{BB962C8B-B14F-4D97-AF65-F5344CB8AC3E}">
        <p14:creationId xmlns:p14="http://schemas.microsoft.com/office/powerpoint/2010/main" val="17749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68700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008" y="4797152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1340768"/>
            <a:ext cx="34166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Equivalent upfront bonus</a:t>
            </a:r>
          </a:p>
        </p:txBody>
      </p:sp>
    </p:spTree>
    <p:extLst>
      <p:ext uri="{BB962C8B-B14F-4D97-AF65-F5344CB8AC3E}">
        <p14:creationId xmlns:p14="http://schemas.microsoft.com/office/powerpoint/2010/main" val="87073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1509597"/>
              </p:ext>
            </p:extLst>
          </p:nvPr>
        </p:nvGraphicFramePr>
        <p:xfrm>
          <a:off x="0" y="0"/>
          <a:ext cx="8553400" cy="62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37376" y="1556792"/>
            <a:ext cx="116006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Loan fee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under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current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settings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7376" y="4149080"/>
            <a:ext cx="15990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Net loan fee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2760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6831804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4728" y="54868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770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3897768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12840" y="33265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1112" y="33265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25575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4106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816" y="3861048"/>
            <a:ext cx="4520720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2"/>
                </a:solidFill>
              </a:rPr>
              <a:t>HELP 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(compulsory and voluntary)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6816" y="1844807"/>
            <a:ext cx="3672395" cy="504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lending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13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8492481"/>
              </p:ext>
            </p:extLst>
          </p:nvPr>
        </p:nvGraphicFramePr>
        <p:xfrm>
          <a:off x="0" y="-27384"/>
          <a:ext cx="9906000" cy="6307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40632" y="260648"/>
            <a:ext cx="2813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5111" y="260648"/>
            <a:ext cx="3394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repayment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195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57093198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790" y="260648"/>
            <a:ext cx="504828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Interest subsidy to the median 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1847" y="260648"/>
            <a:ext cx="75215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5116" y="260648"/>
            <a:ext cx="241434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Lifetime earnings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661258643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guidebook.potx</Template>
  <TotalTime>119710</TotalTime>
  <Words>5437</Words>
  <Application>Microsoft Macintosh PowerPoint</Application>
  <PresentationFormat>A4 Paper (210x297 mm)</PresentationFormat>
  <Paragraphs>713</Paragraphs>
  <Slides>58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Chart guidebook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Cameron Chisholm</dc:creator>
  <cp:lastModifiedBy>Ittima Cherastidtham</cp:lastModifiedBy>
  <cp:revision>511</cp:revision>
  <cp:lastPrinted>2016-09-07T10:34:35Z</cp:lastPrinted>
  <dcterms:created xsi:type="dcterms:W3CDTF">2015-08-11T04:32:41Z</dcterms:created>
  <dcterms:modified xsi:type="dcterms:W3CDTF">2016-11-30T03:35:41Z</dcterms:modified>
</cp:coreProperties>
</file>