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ppt/drawings/drawing1.xml" ContentType="application/vnd.openxmlformats-officedocument.drawingml.chartshapes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theme/themeOverride9.xml" ContentType="application/vnd.openxmlformats-officedocument.themeOverride+xml"/>
  <Override PartName="/ppt/drawings/drawing2.xml" ContentType="application/vnd.openxmlformats-officedocument.drawingml.chartshapes+xml"/>
  <Override PartName="/ppt/notesSlides/notesSlide10.xml" ContentType="application/vnd.openxmlformats-officedocument.presentationml.notesSlide+xml"/>
  <Override PartName="/ppt/charts/chart10.xml" ContentType="application/vnd.openxmlformats-officedocument.drawingml.chart+xml"/>
  <Override PartName="/ppt/theme/themeOverride10.xml" ContentType="application/vnd.openxmlformats-officedocument.themeOverride+xml"/>
  <Override PartName="/ppt/notesSlides/notesSlide11.xml" ContentType="application/vnd.openxmlformats-officedocument.presentationml.notesSlide+xml"/>
  <Override PartName="/ppt/charts/chart11.xml" ContentType="application/vnd.openxmlformats-officedocument.drawingml.chart+xml"/>
  <Override PartName="/ppt/theme/themeOverride11.xml" ContentType="application/vnd.openxmlformats-officedocument.themeOverride+xml"/>
  <Override PartName="/ppt/notesSlides/notesSlide12.xml" ContentType="application/vnd.openxmlformats-officedocument.presentationml.notesSlide+xml"/>
  <Override PartName="/ppt/charts/chart12.xml" ContentType="application/vnd.openxmlformats-officedocument.drawingml.chart+xml"/>
  <Override PartName="/ppt/theme/themeOverride12.xml" ContentType="application/vnd.openxmlformats-officedocument.themeOverride+xml"/>
  <Override PartName="/ppt/notesSlides/notesSlide13.xml" ContentType="application/vnd.openxmlformats-officedocument.presentationml.notesSlide+xml"/>
  <Override PartName="/ppt/charts/chart13.xml" ContentType="application/vnd.openxmlformats-officedocument.drawingml.chart+xml"/>
  <Override PartName="/ppt/theme/themeOverride13.xml" ContentType="application/vnd.openxmlformats-officedocument.themeOverride+xml"/>
  <Override PartName="/ppt/notesSlides/notesSlide14.xml" ContentType="application/vnd.openxmlformats-officedocument.presentationml.notesSlide+xml"/>
  <Override PartName="/ppt/charts/chart14.xml" ContentType="application/vnd.openxmlformats-officedocument.drawingml.chart+xml"/>
  <Override PartName="/ppt/theme/themeOverride14.xml" ContentType="application/vnd.openxmlformats-officedocument.themeOverride+xml"/>
  <Override PartName="/ppt/notesSlides/notesSlide15.xml" ContentType="application/vnd.openxmlformats-officedocument.presentationml.notesSlide+xml"/>
  <Override PartName="/ppt/charts/chart15.xml" ContentType="application/vnd.openxmlformats-officedocument.drawingml.chart+xml"/>
  <Override PartName="/ppt/theme/themeOverride15.xml" ContentType="application/vnd.openxmlformats-officedocument.themeOverride+xml"/>
  <Override PartName="/ppt/notesSlides/notesSlide16.xml" ContentType="application/vnd.openxmlformats-officedocument.presentationml.notesSlide+xml"/>
  <Override PartName="/ppt/charts/chart16.xml" ContentType="application/vnd.openxmlformats-officedocument.drawingml.chart+xml"/>
  <Override PartName="/ppt/theme/themeOverride16.xml" ContentType="application/vnd.openxmlformats-officedocument.themeOverride+xml"/>
  <Override PartName="/ppt/notesSlides/notesSlide17.xml" ContentType="application/vnd.openxmlformats-officedocument.presentationml.notesSlide+xml"/>
  <Override PartName="/ppt/charts/chart17.xml" ContentType="application/vnd.openxmlformats-officedocument.drawingml.chart+xml"/>
  <Override PartName="/ppt/theme/themeOverride17.xml" ContentType="application/vnd.openxmlformats-officedocument.themeOverride+xml"/>
  <Override PartName="/ppt/notesSlides/notesSlide18.xml" ContentType="application/vnd.openxmlformats-officedocument.presentationml.notesSlide+xml"/>
  <Override PartName="/ppt/charts/chart18.xml" ContentType="application/vnd.openxmlformats-officedocument.drawingml.chart+xml"/>
  <Override PartName="/ppt/theme/themeOverride18.xml" ContentType="application/vnd.openxmlformats-officedocument.themeOverride+xml"/>
  <Override PartName="/ppt/notesSlides/notesSlide19.xml" ContentType="application/vnd.openxmlformats-officedocument.presentationml.notesSlide+xml"/>
  <Override PartName="/ppt/charts/chart19.xml" ContentType="application/vnd.openxmlformats-officedocument.drawingml.chart+xml"/>
  <Override PartName="/ppt/theme/themeOverride19.xml" ContentType="application/vnd.openxmlformats-officedocument.themeOverride+xml"/>
  <Override PartName="/ppt/notesSlides/notesSlide20.xml" ContentType="application/vnd.openxmlformats-officedocument.presentationml.notesSlide+xml"/>
  <Override PartName="/ppt/charts/chart20.xml" ContentType="application/vnd.openxmlformats-officedocument.drawingml.chart+xml"/>
  <Override PartName="/ppt/theme/themeOverride20.xml" ContentType="application/vnd.openxmlformats-officedocument.themeOverride+xml"/>
  <Override PartName="/ppt/notesSlides/notesSlide21.xml" ContentType="application/vnd.openxmlformats-officedocument.presentationml.notesSlide+xml"/>
  <Override PartName="/ppt/charts/chart21.xml" ContentType="application/vnd.openxmlformats-officedocument.drawingml.chart+xml"/>
  <Override PartName="/ppt/theme/themeOverride21.xml" ContentType="application/vnd.openxmlformats-officedocument.themeOverride+xml"/>
  <Override PartName="/ppt/charts/chart22.xml" ContentType="application/vnd.openxmlformats-officedocument.drawingml.chart+xml"/>
  <Override PartName="/ppt/theme/themeOverride22.xml" ContentType="application/vnd.openxmlformats-officedocument.themeOverride+xml"/>
  <Override PartName="/ppt/notesSlides/notesSlide22.xml" ContentType="application/vnd.openxmlformats-officedocument.presentationml.notesSlide+xml"/>
  <Override PartName="/ppt/charts/chart23.xml" ContentType="application/vnd.openxmlformats-officedocument.drawingml.chart+xml"/>
  <Override PartName="/ppt/theme/themeOverride23.xml" ContentType="application/vnd.openxmlformats-officedocument.themeOverride+xml"/>
  <Override PartName="/ppt/notesSlides/notesSlide23.xml" ContentType="application/vnd.openxmlformats-officedocument.presentationml.notesSlide+xml"/>
  <Override PartName="/ppt/charts/chart24.xml" ContentType="application/vnd.openxmlformats-officedocument.drawingml.chart+xml"/>
  <Override PartName="/ppt/theme/themeOverride24.xml" ContentType="application/vnd.openxmlformats-officedocument.themeOverride+xml"/>
  <Override PartName="/ppt/notesSlides/notesSlide24.xml" ContentType="application/vnd.openxmlformats-officedocument.presentationml.notesSlide+xml"/>
  <Override PartName="/ppt/charts/chart25.xml" ContentType="application/vnd.openxmlformats-officedocument.drawingml.chart+xml"/>
  <Override PartName="/ppt/theme/themeOverride25.xml" ContentType="application/vnd.openxmlformats-officedocument.themeOverride+xml"/>
  <Override PartName="/ppt/notesSlides/notesSlide25.xml" ContentType="application/vnd.openxmlformats-officedocument.presentationml.notesSlide+xml"/>
  <Override PartName="/ppt/charts/chart26.xml" ContentType="application/vnd.openxmlformats-officedocument.drawingml.chart+xml"/>
  <Override PartName="/ppt/notesSlides/notesSlide26.xml" ContentType="application/vnd.openxmlformats-officedocument.presentationml.notesSlide+xml"/>
  <Override PartName="/ppt/charts/chart27.xml" ContentType="application/vnd.openxmlformats-officedocument.drawingml.chart+xml"/>
  <Override PartName="/ppt/notesSlides/notesSlide27.xml" ContentType="application/vnd.openxmlformats-officedocument.presentationml.notesSlide+xml"/>
  <Override PartName="/ppt/charts/chart28.xml" ContentType="application/vnd.openxmlformats-officedocument.drawingml.chart+xml"/>
  <Override PartName="/ppt/notesSlides/notesSlide28.xml" ContentType="application/vnd.openxmlformats-officedocument.presentationml.notesSlide+xml"/>
  <Override PartName="/ppt/charts/chart29.xml" ContentType="application/vnd.openxmlformats-officedocument.drawingml.chart+xml"/>
  <Override PartName="/ppt/theme/themeOverride26.xml" ContentType="application/vnd.openxmlformats-officedocument.themeOverride+xml"/>
  <Override PartName="/ppt/notesSlides/notesSlide29.xml" ContentType="application/vnd.openxmlformats-officedocument.presentationml.notesSlide+xml"/>
  <Override PartName="/ppt/charts/chart30.xml" ContentType="application/vnd.openxmlformats-officedocument.drawingml.chart+xml"/>
  <Override PartName="/ppt/theme/themeOverride27.xml" ContentType="application/vnd.openxmlformats-officedocument.themeOverride+xml"/>
  <Override PartName="/ppt/notesSlides/notesSlide30.xml" ContentType="application/vnd.openxmlformats-officedocument.presentationml.notesSlide+xml"/>
  <Override PartName="/ppt/charts/chart31.xml" ContentType="application/vnd.openxmlformats-officedocument.drawingml.chart+xml"/>
  <Override PartName="/ppt/theme/themeOverride28.xml" ContentType="application/vnd.openxmlformats-officedocument.themeOverride+xml"/>
  <Override PartName="/ppt/notesSlides/notesSlide31.xml" ContentType="application/vnd.openxmlformats-officedocument.presentationml.notesSlide+xml"/>
  <Override PartName="/ppt/charts/chart32.xml" ContentType="application/vnd.openxmlformats-officedocument.drawingml.chart+xml"/>
  <Override PartName="/ppt/theme/themeOverride29.xml" ContentType="application/vnd.openxmlformats-officedocument.themeOverride+xml"/>
  <Override PartName="/ppt/notesSlides/notesSlide32.xml" ContentType="application/vnd.openxmlformats-officedocument.presentationml.notesSlide+xml"/>
  <Override PartName="/ppt/charts/chart33.xml" ContentType="application/vnd.openxmlformats-officedocument.drawingml.chart+xml"/>
  <Override PartName="/ppt/theme/themeOverride30.xml" ContentType="application/vnd.openxmlformats-officedocument.themeOverride+xml"/>
  <Override PartName="/ppt/notesSlides/notesSlide33.xml" ContentType="application/vnd.openxmlformats-officedocument.presentationml.notesSlide+xml"/>
  <Override PartName="/ppt/charts/chart34.xml" ContentType="application/vnd.openxmlformats-officedocument.drawingml.chart+xml"/>
  <Override PartName="/ppt/theme/themeOverride31.xml" ContentType="application/vnd.openxmlformats-officedocument.themeOverride+xml"/>
  <Override PartName="/ppt/notesSlides/notesSlide34.xml" ContentType="application/vnd.openxmlformats-officedocument.presentationml.notesSlide+xml"/>
  <Override PartName="/ppt/charts/chart35.xml" ContentType="application/vnd.openxmlformats-officedocument.drawingml.chart+xml"/>
  <Override PartName="/ppt/theme/themeOverride32.xml" ContentType="application/vnd.openxmlformats-officedocument.themeOverride+xml"/>
  <Override PartName="/ppt/notesSlides/notesSlide35.xml" ContentType="application/vnd.openxmlformats-officedocument.presentationml.notesSlide+xml"/>
  <Override PartName="/ppt/charts/chart36.xml" ContentType="application/vnd.openxmlformats-officedocument.drawingml.chart+xml"/>
  <Override PartName="/ppt/theme/themeOverride33.xml" ContentType="application/vnd.openxmlformats-officedocument.themeOverride+xml"/>
  <Override PartName="/ppt/notesSlides/notesSlide36.xml" ContentType="application/vnd.openxmlformats-officedocument.presentationml.notesSlide+xml"/>
  <Override PartName="/ppt/charts/chart37.xml" ContentType="application/vnd.openxmlformats-officedocument.drawingml.chart+xml"/>
  <Override PartName="/ppt/notesSlides/notesSlide37.xml" ContentType="application/vnd.openxmlformats-officedocument.presentationml.notesSlide+xml"/>
  <Override PartName="/ppt/charts/chart38.xml" ContentType="application/vnd.openxmlformats-officedocument.drawingml.chart+xml"/>
  <Override PartName="/ppt/theme/themeOverride34.xml" ContentType="application/vnd.openxmlformats-officedocument.themeOverride+xml"/>
  <Override PartName="/ppt/charts/chart39.xml" ContentType="application/vnd.openxmlformats-officedocument.drawingml.chart+xml"/>
  <Override PartName="/ppt/theme/themeOverride35.xml" ContentType="application/vnd.openxmlformats-officedocument.themeOverride+xml"/>
  <Override PartName="/ppt/notesSlides/notesSlide38.xml" ContentType="application/vnd.openxmlformats-officedocument.presentationml.notesSlide+xml"/>
  <Override PartName="/ppt/charts/chart40.xml" ContentType="application/vnd.openxmlformats-officedocument.drawingml.chart+xml"/>
  <Override PartName="/ppt/theme/themeOverride36.xml" ContentType="application/vnd.openxmlformats-officedocument.themeOverride+xml"/>
  <Override PartName="/ppt/drawings/drawing3.xml" ContentType="application/vnd.openxmlformats-officedocument.drawingml.chartshapes+xml"/>
  <Override PartName="/ppt/notesSlides/notesSlide39.xml" ContentType="application/vnd.openxmlformats-officedocument.presentationml.notesSlide+xml"/>
  <Override PartName="/ppt/charts/chart41.xml" ContentType="application/vnd.openxmlformats-officedocument.drawingml.chart+xml"/>
  <Override PartName="/ppt/theme/themeOverride37.xml" ContentType="application/vnd.openxmlformats-officedocument.themeOverride+xml"/>
  <Override PartName="/ppt/notesSlides/notesSlide40.xml" ContentType="application/vnd.openxmlformats-officedocument.presentationml.notesSlide+xml"/>
  <Override PartName="/ppt/charts/chart42.xml" ContentType="application/vnd.openxmlformats-officedocument.drawingml.chart+xml"/>
  <Override PartName="/ppt/theme/themeOverride38.xml" ContentType="application/vnd.openxmlformats-officedocument.themeOverride+xml"/>
  <Override PartName="/ppt/notesSlides/notesSlide41.xml" ContentType="application/vnd.openxmlformats-officedocument.presentationml.notesSlide+xml"/>
  <Override PartName="/ppt/charts/chart43.xml" ContentType="application/vnd.openxmlformats-officedocument.drawingml.chart+xml"/>
  <Override PartName="/ppt/theme/themeOverride39.xml" ContentType="application/vnd.openxmlformats-officedocument.themeOverride+xml"/>
  <Override PartName="/ppt/notesSlides/notesSlide42.xml" ContentType="application/vnd.openxmlformats-officedocument.presentationml.notesSlide+xml"/>
  <Override PartName="/ppt/charts/chart44.xml" ContentType="application/vnd.openxmlformats-officedocument.drawingml.chart+xml"/>
  <Override PartName="/ppt/theme/themeOverride40.xml" ContentType="application/vnd.openxmlformats-officedocument.themeOverride+xml"/>
  <Override PartName="/ppt/notesSlides/notesSlide43.xml" ContentType="application/vnd.openxmlformats-officedocument.presentationml.notesSlide+xml"/>
  <Override PartName="/ppt/charts/chart45.xml" ContentType="application/vnd.openxmlformats-officedocument.drawingml.chart+xml"/>
  <Override PartName="/ppt/theme/themeOverride41.xml" ContentType="application/vnd.openxmlformats-officedocument.themeOverride+xml"/>
  <Override PartName="/ppt/notesSlides/notesSlide44.xml" ContentType="application/vnd.openxmlformats-officedocument.presentationml.notesSlide+xml"/>
  <Override PartName="/ppt/charts/chart46.xml" ContentType="application/vnd.openxmlformats-officedocument.drawingml.chart+xml"/>
  <Override PartName="/ppt/theme/themeOverride42.xml" ContentType="application/vnd.openxmlformats-officedocument.themeOverride+xml"/>
  <Override PartName="/ppt/notesSlides/notesSlide45.xml" ContentType="application/vnd.openxmlformats-officedocument.presentationml.notesSlide+xml"/>
  <Override PartName="/ppt/charts/chart47.xml" ContentType="application/vnd.openxmlformats-officedocument.drawingml.chart+xml"/>
  <Override PartName="/ppt/theme/themeOverride43.xml" ContentType="application/vnd.openxmlformats-officedocument.themeOverride+xml"/>
  <Override PartName="/ppt/notesSlides/notesSlide46.xml" ContentType="application/vnd.openxmlformats-officedocument.presentationml.notesSlide+xml"/>
  <Override PartName="/ppt/charts/chart48.xml" ContentType="application/vnd.openxmlformats-officedocument.drawingml.chart+xml"/>
  <Override PartName="/ppt/theme/themeOverride44.xml" ContentType="application/vnd.openxmlformats-officedocument.themeOverride+xml"/>
  <Override PartName="/ppt/notesSlides/notesSlide47.xml" ContentType="application/vnd.openxmlformats-officedocument.presentationml.notesSlide+xml"/>
  <Override PartName="/ppt/charts/chart49.xml" ContentType="application/vnd.openxmlformats-officedocument.drawingml.chart+xml"/>
  <Override PartName="/ppt/theme/themeOverride45.xml" ContentType="application/vnd.openxmlformats-officedocument.themeOverride+xml"/>
  <Override PartName="/ppt/notesSlides/notesSlide48.xml" ContentType="application/vnd.openxmlformats-officedocument.presentationml.notesSlide+xml"/>
  <Override PartName="/ppt/charts/chart50.xml" ContentType="application/vnd.openxmlformats-officedocument.drawingml.chart+xml"/>
  <Override PartName="/ppt/notesSlides/notesSlide49.xml" ContentType="application/vnd.openxmlformats-officedocument.presentationml.notesSlide+xml"/>
  <Override PartName="/ppt/charts/chart51.xml" ContentType="application/vnd.openxmlformats-officedocument.drawingml.chart+xml"/>
  <Override PartName="/ppt/theme/themeOverride46.xml" ContentType="application/vnd.openxmlformats-officedocument.themeOverride+xml"/>
  <Override PartName="/ppt/notesSlides/notesSlide50.xml" ContentType="application/vnd.openxmlformats-officedocument.presentationml.notesSlide+xml"/>
  <Override PartName="/ppt/charts/chart52.xml" ContentType="application/vnd.openxmlformats-officedocument.drawingml.chart+xml"/>
  <Override PartName="/ppt/notesSlides/notesSlide51.xml" ContentType="application/vnd.openxmlformats-officedocument.presentationml.notesSlide+xml"/>
  <Override PartName="/ppt/charts/chart53.xml" ContentType="application/vnd.openxmlformats-officedocument.drawingml.chart+xml"/>
  <Override PartName="/ppt/notesSlides/notesSlide52.xml" ContentType="application/vnd.openxmlformats-officedocument.presentationml.notesSlide+xml"/>
  <Override PartName="/ppt/charts/chart54.xml" ContentType="application/vnd.openxmlformats-officedocument.drawingml.chart+xml"/>
  <Override PartName="/ppt/theme/themeOverride47.xml" ContentType="application/vnd.openxmlformats-officedocument.themeOverride+xml"/>
  <Override PartName="/ppt/notesSlides/notesSlide53.xml" ContentType="application/vnd.openxmlformats-officedocument.presentationml.notesSlide+xml"/>
  <Override PartName="/ppt/charts/chart55.xml" ContentType="application/vnd.openxmlformats-officedocument.drawingml.chart+xml"/>
  <Override PartName="/ppt/theme/themeOverride48.xml" ContentType="application/vnd.openxmlformats-officedocument.themeOverride+xml"/>
  <Override PartName="/ppt/notesSlides/notesSlide54.xml" ContentType="application/vnd.openxmlformats-officedocument.presentationml.notesSlide+xml"/>
  <Override PartName="/ppt/charts/chart56.xml" ContentType="application/vnd.openxmlformats-officedocument.drawingml.chart+xml"/>
  <Override PartName="/ppt/theme/themeOverride49.xml" ContentType="application/vnd.openxmlformats-officedocument.themeOverride+xml"/>
  <Override PartName="/ppt/notesSlides/notesSlide55.xml" ContentType="application/vnd.openxmlformats-officedocument.presentationml.notesSlide+xml"/>
  <Override PartName="/ppt/charts/chart57.xml" ContentType="application/vnd.openxmlformats-officedocument.drawingml.chart+xml"/>
  <Override PartName="/ppt/theme/themeOverride50.xml" ContentType="application/vnd.openxmlformats-officedocument.themeOverride+xml"/>
  <Override PartName="/ppt/notesSlides/notesSlide56.xml" ContentType="application/vnd.openxmlformats-officedocument.presentationml.notesSlide+xml"/>
  <Override PartName="/ppt/charts/chart58.xml" ContentType="application/vnd.openxmlformats-officedocument.drawingml.chart+xml"/>
  <Override PartName="/ppt/theme/themeOverride51.xml" ContentType="application/vnd.openxmlformats-officedocument.themeOverride+xml"/>
  <Override PartName="/ppt/notesSlides/notesSlide57.xml" ContentType="application/vnd.openxmlformats-officedocument.presentationml.notesSlide+xml"/>
  <Override PartName="/ppt/charts/chart59.xml" ContentType="application/vnd.openxmlformats-officedocument.drawingml.chart+xml"/>
  <Override PartName="/ppt/theme/themeOverride52.xml" ContentType="application/vnd.openxmlformats-officedocument.themeOverride+xml"/>
  <Override PartName="/ppt/notesSlides/notesSlide58.xml" ContentType="application/vnd.openxmlformats-officedocument.presentationml.notesSlide+xml"/>
  <Override PartName="/ppt/charts/chart60.xml" ContentType="application/vnd.openxmlformats-officedocument.drawingml.chart+xml"/>
  <Override PartName="/ppt/theme/themeOverride5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1" r:id="rId1"/>
    <p:sldMasterId id="2147483682" r:id="rId2"/>
  </p:sldMasterIdLst>
  <p:notesMasterIdLst>
    <p:notesMasterId r:id="rId62"/>
  </p:notesMasterIdLst>
  <p:sldIdLst>
    <p:sldId id="552" r:id="rId3"/>
    <p:sldId id="564" r:id="rId4"/>
    <p:sldId id="544" r:id="rId5"/>
    <p:sldId id="588" r:id="rId6"/>
    <p:sldId id="591" r:id="rId7"/>
    <p:sldId id="589" r:id="rId8"/>
    <p:sldId id="575" r:id="rId9"/>
    <p:sldId id="571" r:id="rId10"/>
    <p:sldId id="599" r:id="rId11"/>
    <p:sldId id="533" r:id="rId12"/>
    <p:sldId id="560" r:id="rId13"/>
    <p:sldId id="543" r:id="rId14"/>
    <p:sldId id="556" r:id="rId15"/>
    <p:sldId id="517" r:id="rId16"/>
    <p:sldId id="520" r:id="rId17"/>
    <p:sldId id="583" r:id="rId18"/>
    <p:sldId id="521" r:id="rId19"/>
    <p:sldId id="580" r:id="rId20"/>
    <p:sldId id="540" r:id="rId21"/>
    <p:sldId id="595" r:id="rId22"/>
    <p:sldId id="598" r:id="rId23"/>
    <p:sldId id="567" r:id="rId24"/>
    <p:sldId id="596" r:id="rId25"/>
    <p:sldId id="597" r:id="rId26"/>
    <p:sldId id="593" r:id="rId27"/>
    <p:sldId id="586" r:id="rId28"/>
    <p:sldId id="565" r:id="rId29"/>
    <p:sldId id="549" r:id="rId30"/>
    <p:sldId id="584" r:id="rId31"/>
    <p:sldId id="594" r:id="rId32"/>
    <p:sldId id="568" r:id="rId33"/>
    <p:sldId id="572" r:id="rId34"/>
    <p:sldId id="585" r:id="rId35"/>
    <p:sldId id="546" r:id="rId36"/>
    <p:sldId id="577" r:id="rId37"/>
    <p:sldId id="592" r:id="rId38"/>
    <p:sldId id="576" r:id="rId39"/>
    <p:sldId id="578" r:id="rId40"/>
    <p:sldId id="579" r:id="rId41"/>
    <p:sldId id="512" r:id="rId42"/>
    <p:sldId id="539" r:id="rId43"/>
    <p:sldId id="545" r:id="rId44"/>
    <p:sldId id="547" r:id="rId45"/>
    <p:sldId id="550" r:id="rId46"/>
    <p:sldId id="527" r:id="rId47"/>
    <p:sldId id="526" r:id="rId48"/>
    <p:sldId id="554" r:id="rId49"/>
    <p:sldId id="505" r:id="rId50"/>
    <p:sldId id="574" r:id="rId51"/>
    <p:sldId id="516" r:id="rId52"/>
    <p:sldId id="581" r:id="rId53"/>
    <p:sldId id="582" r:id="rId54"/>
    <p:sldId id="557" r:id="rId55"/>
    <p:sldId id="518" r:id="rId56"/>
    <p:sldId id="537" r:id="rId57"/>
    <p:sldId id="538" r:id="rId58"/>
    <p:sldId id="566" r:id="rId59"/>
    <p:sldId id="559" r:id="rId60"/>
    <p:sldId id="563" r:id="rId61"/>
  </p:sldIdLst>
  <p:sldSz cx="9906000" cy="6858000" type="A4"/>
  <p:notesSz cx="9939338" cy="143684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">
          <p15:clr>
            <a:srgbClr val="A4A3A4"/>
          </p15:clr>
        </p15:guide>
        <p15:guide id="2" orient="horz" pos="3956">
          <p15:clr>
            <a:srgbClr val="A4A3A4"/>
          </p15:clr>
        </p15:guide>
        <p15:guide id="3" pos="6159">
          <p15:clr>
            <a:srgbClr val="A4A3A4"/>
          </p15:clr>
        </p15:guide>
        <p15:guide id="4" pos="80">
          <p15:clr>
            <a:srgbClr val="A4A3A4"/>
          </p15:clr>
        </p15:guide>
        <p15:guide id="5" orient="horz" pos="359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6">
          <p15:clr>
            <a:srgbClr val="A4A3A4"/>
          </p15:clr>
        </p15:guide>
        <p15:guide id="2" pos="31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E07F"/>
    <a:srgbClr val="FFC35A"/>
    <a:srgbClr val="F68B33"/>
    <a:srgbClr val="D4582A"/>
    <a:srgbClr val="A02226"/>
    <a:srgbClr val="621214"/>
    <a:srgbClr val="FEF0DE"/>
    <a:srgbClr val="FEF07B"/>
    <a:srgbClr val="D9D9D9"/>
    <a:srgbClr val="AEAE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77544" autoAdjust="0"/>
  </p:normalViewPr>
  <p:slideViewPr>
    <p:cSldViewPr>
      <p:cViewPr varScale="1">
        <p:scale>
          <a:sx n="88" d="100"/>
          <a:sy n="88" d="100"/>
        </p:scale>
        <p:origin x="2034" y="114"/>
      </p:cViewPr>
      <p:guideLst>
        <p:guide orient="horz" pos="100"/>
        <p:guide orient="horz" pos="3956"/>
        <p:guide pos="6159"/>
        <p:guide pos="80"/>
        <p:guide orient="horz" pos="35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3848" y="-104"/>
      </p:cViewPr>
      <p:guideLst>
        <p:guide orient="horz" pos="4526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9.xlsx"/><Relationship Id="rId1" Type="http://schemas.openxmlformats.org/officeDocument/2006/relationships/themeOverride" Target="../theme/themeOverride10.xm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0.xlsx"/><Relationship Id="rId1" Type="http://schemas.openxmlformats.org/officeDocument/2006/relationships/themeOverride" Target="../theme/themeOverride11.xm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1.xlsx"/><Relationship Id="rId1" Type="http://schemas.openxmlformats.org/officeDocument/2006/relationships/themeOverride" Target="../theme/themeOverride12.xml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2.xlsx"/><Relationship Id="rId1" Type="http://schemas.openxmlformats.org/officeDocument/2006/relationships/themeOverride" Target="../theme/themeOverride13.xml"/></Relationships>
</file>

<file path=ppt/charts/_rels/chart1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3.xlsx"/><Relationship Id="rId1" Type="http://schemas.openxmlformats.org/officeDocument/2006/relationships/themeOverride" Target="../theme/themeOverride14.xml"/></Relationships>
</file>

<file path=ppt/charts/_rels/chart1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4.xlsx"/><Relationship Id="rId1" Type="http://schemas.openxmlformats.org/officeDocument/2006/relationships/themeOverride" Target="../theme/themeOverride15.xml"/></Relationships>
</file>

<file path=ppt/charts/_rels/chart1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5.xlsx"/><Relationship Id="rId1" Type="http://schemas.openxmlformats.org/officeDocument/2006/relationships/themeOverride" Target="../theme/themeOverride16.xml"/></Relationships>
</file>

<file path=ppt/charts/_rels/chart1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6.xlsx"/><Relationship Id="rId1" Type="http://schemas.openxmlformats.org/officeDocument/2006/relationships/themeOverride" Target="../theme/themeOverride17.xml"/></Relationships>
</file>

<file path=ppt/charts/_rels/chart1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7.xlsx"/><Relationship Id="rId1" Type="http://schemas.openxmlformats.org/officeDocument/2006/relationships/themeOverride" Target="../theme/themeOverride18.xml"/></Relationships>
</file>

<file path=ppt/charts/_rels/chart1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8.xlsx"/><Relationship Id="rId1" Type="http://schemas.openxmlformats.org/officeDocument/2006/relationships/themeOverride" Target="../theme/themeOverride19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2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9.xlsx"/><Relationship Id="rId1" Type="http://schemas.openxmlformats.org/officeDocument/2006/relationships/themeOverride" Target="../theme/themeOverride20.xml"/></Relationships>
</file>

<file path=ppt/charts/_rels/chart2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0.xlsx"/><Relationship Id="rId1" Type="http://schemas.openxmlformats.org/officeDocument/2006/relationships/themeOverride" Target="../theme/themeOverride21.xml"/></Relationships>
</file>

<file path=ppt/charts/_rels/chart2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1.xlsx"/><Relationship Id="rId1" Type="http://schemas.openxmlformats.org/officeDocument/2006/relationships/themeOverride" Target="../theme/themeOverride22.xml"/></Relationships>
</file>

<file path=ppt/charts/_rels/chart2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2.xlsx"/><Relationship Id="rId1" Type="http://schemas.openxmlformats.org/officeDocument/2006/relationships/themeOverride" Target="../theme/themeOverride23.xml"/></Relationships>
</file>

<file path=ppt/charts/_rels/chart2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3.xlsx"/><Relationship Id="rId1" Type="http://schemas.openxmlformats.org/officeDocument/2006/relationships/themeOverride" Target="../theme/themeOverride24.xml"/></Relationships>
</file>

<file path=ppt/charts/_rels/chart2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4.xlsx"/><Relationship Id="rId1" Type="http://schemas.openxmlformats.org/officeDocument/2006/relationships/themeOverride" Target="../theme/themeOverride25.xm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5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6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7.xlsx"/></Relationships>
</file>

<file path=ppt/charts/_rels/chart2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8.xlsx"/><Relationship Id="rId1" Type="http://schemas.openxmlformats.org/officeDocument/2006/relationships/themeOverride" Target="../theme/themeOverride26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_rels/chart3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9.xlsx"/><Relationship Id="rId1" Type="http://schemas.openxmlformats.org/officeDocument/2006/relationships/themeOverride" Target="../theme/themeOverride27.xml"/></Relationships>
</file>

<file path=ppt/charts/_rels/chart3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0.xlsx"/><Relationship Id="rId1" Type="http://schemas.openxmlformats.org/officeDocument/2006/relationships/themeOverride" Target="../theme/themeOverride28.xml"/></Relationships>
</file>

<file path=ppt/charts/_rels/chart3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1.xlsx"/><Relationship Id="rId1" Type="http://schemas.openxmlformats.org/officeDocument/2006/relationships/themeOverride" Target="../theme/themeOverride29.xml"/></Relationships>
</file>

<file path=ppt/charts/_rels/chart3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2.xlsx"/><Relationship Id="rId1" Type="http://schemas.openxmlformats.org/officeDocument/2006/relationships/themeOverride" Target="../theme/themeOverride30.xml"/></Relationships>
</file>

<file path=ppt/charts/_rels/chart3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3.xlsx"/><Relationship Id="rId1" Type="http://schemas.openxmlformats.org/officeDocument/2006/relationships/themeOverride" Target="../theme/themeOverride31.xml"/></Relationships>
</file>

<file path=ppt/charts/_rels/chart3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4.xlsx"/><Relationship Id="rId1" Type="http://schemas.openxmlformats.org/officeDocument/2006/relationships/themeOverride" Target="../theme/themeOverride32.xml"/></Relationships>
</file>

<file path=ppt/charts/_rels/chart3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5.xlsx"/><Relationship Id="rId1" Type="http://schemas.openxmlformats.org/officeDocument/2006/relationships/themeOverride" Target="../theme/themeOverride33.xml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6.xlsx"/></Relationships>
</file>

<file path=ppt/charts/_rels/chart3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7.xlsx"/><Relationship Id="rId1" Type="http://schemas.openxmlformats.org/officeDocument/2006/relationships/themeOverride" Target="../theme/themeOverride34.xml"/></Relationships>
</file>

<file path=ppt/charts/_rels/chart3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8.xlsx"/><Relationship Id="rId1" Type="http://schemas.openxmlformats.org/officeDocument/2006/relationships/themeOverride" Target="../theme/themeOverride35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3.xml"/><Relationship Id="rId2" Type="http://schemas.openxmlformats.org/officeDocument/2006/relationships/package" Target="../embeddings/Microsoft_Excel_Worksheet39.xlsx"/><Relationship Id="rId1" Type="http://schemas.openxmlformats.org/officeDocument/2006/relationships/themeOverride" Target="../theme/themeOverride36.xml"/></Relationships>
</file>

<file path=ppt/charts/_rels/chart4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0.xlsx"/><Relationship Id="rId1" Type="http://schemas.openxmlformats.org/officeDocument/2006/relationships/themeOverride" Target="../theme/themeOverride37.xml"/></Relationships>
</file>

<file path=ppt/charts/_rels/chart4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1.xlsx"/><Relationship Id="rId1" Type="http://schemas.openxmlformats.org/officeDocument/2006/relationships/themeOverride" Target="../theme/themeOverride38.xml"/></Relationships>
</file>

<file path=ppt/charts/_rels/chart4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2.xlsx"/><Relationship Id="rId1" Type="http://schemas.openxmlformats.org/officeDocument/2006/relationships/themeOverride" Target="../theme/themeOverride39.xml"/></Relationships>
</file>

<file path=ppt/charts/_rels/chart4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3.xlsx"/><Relationship Id="rId1" Type="http://schemas.openxmlformats.org/officeDocument/2006/relationships/themeOverride" Target="../theme/themeOverride40.xml"/></Relationships>
</file>

<file path=ppt/charts/_rels/chart4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4.xlsx"/><Relationship Id="rId1" Type="http://schemas.openxmlformats.org/officeDocument/2006/relationships/themeOverride" Target="../theme/themeOverride41.xml"/></Relationships>
</file>

<file path=ppt/charts/_rels/chart4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5.xlsx"/><Relationship Id="rId1" Type="http://schemas.openxmlformats.org/officeDocument/2006/relationships/themeOverride" Target="../theme/themeOverride42.xml"/></Relationships>
</file>

<file path=ppt/charts/_rels/chart4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6.xlsx"/><Relationship Id="rId1" Type="http://schemas.openxmlformats.org/officeDocument/2006/relationships/themeOverride" Target="../theme/themeOverride43.xml"/></Relationships>
</file>

<file path=ppt/charts/_rels/chart4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7.xlsx"/><Relationship Id="rId1" Type="http://schemas.openxmlformats.org/officeDocument/2006/relationships/themeOverride" Target="../theme/themeOverride44.xml"/></Relationships>
</file>

<file path=ppt/charts/_rels/chart4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8.xlsx"/><Relationship Id="rId1" Type="http://schemas.openxmlformats.org/officeDocument/2006/relationships/themeOverride" Target="../theme/themeOverride45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5.xml"/></Relationships>
</file>

<file path=ppt/charts/_rels/chart5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9.xlsx"/></Relationships>
</file>

<file path=ppt/charts/_rels/chart5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0.xlsx"/><Relationship Id="rId1" Type="http://schemas.openxmlformats.org/officeDocument/2006/relationships/themeOverride" Target="../theme/themeOverride46.xml"/></Relationships>
</file>

<file path=ppt/charts/_rels/chart5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1.xlsx"/></Relationships>
</file>

<file path=ppt/charts/_rels/chart5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2.xlsx"/></Relationships>
</file>

<file path=ppt/charts/_rels/chart5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3.xlsx"/><Relationship Id="rId1" Type="http://schemas.openxmlformats.org/officeDocument/2006/relationships/themeOverride" Target="../theme/themeOverride47.xml"/></Relationships>
</file>

<file path=ppt/charts/_rels/chart5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4.xlsx"/><Relationship Id="rId1" Type="http://schemas.openxmlformats.org/officeDocument/2006/relationships/themeOverride" Target="../theme/themeOverride48.xml"/></Relationships>
</file>

<file path=ppt/charts/_rels/chart5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5.xlsx"/><Relationship Id="rId1" Type="http://schemas.openxmlformats.org/officeDocument/2006/relationships/themeOverride" Target="../theme/themeOverride49.xml"/></Relationships>
</file>

<file path=ppt/charts/_rels/chart5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6.xlsx"/><Relationship Id="rId1" Type="http://schemas.openxmlformats.org/officeDocument/2006/relationships/themeOverride" Target="../theme/themeOverride50.xml"/></Relationships>
</file>

<file path=ppt/charts/_rels/chart5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7.xlsx"/><Relationship Id="rId1" Type="http://schemas.openxmlformats.org/officeDocument/2006/relationships/themeOverride" Target="../theme/themeOverride51.xml"/></Relationships>
</file>

<file path=ppt/charts/_rels/chart5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8.xlsx"/><Relationship Id="rId1" Type="http://schemas.openxmlformats.org/officeDocument/2006/relationships/themeOverride" Target="../theme/themeOverride52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6.xml"/></Relationships>
</file>

<file path=ppt/charts/_rels/chart6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9.xlsx"/><Relationship Id="rId1" Type="http://schemas.openxmlformats.org/officeDocument/2006/relationships/themeOverride" Target="../theme/themeOverride53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7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.xlsx"/><Relationship Id="rId1" Type="http://schemas.openxmlformats.org/officeDocument/2006/relationships/themeOverride" Target="../theme/themeOverrid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2.xml"/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7409650716737295E-2"/>
          <c:y val="2.79452363862659E-2"/>
          <c:w val="0.87672757106824295"/>
          <c:h val="0.8644524320444489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 interest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457.1417211275853</c:v>
                </c:pt>
                <c:pt idx="1">
                  <c:v>407.18046774738292</c:v>
                </c:pt>
                <c:pt idx="2">
                  <c:v>472.67621464572483</c:v>
                </c:pt>
                <c:pt idx="3">
                  <c:v>500.11208791400759</c:v>
                </c:pt>
                <c:pt idx="4">
                  <c:v>639.41554215410042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DA-4974-8CD0-765731FBF0B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Extra pa interest</c:v>
                </c:pt>
              </c:strCache>
            </c:strRef>
          </c:tx>
          <c:spPr>
            <a:noFill/>
            <a:ln w="9525" cmpd="sng">
              <a:solidFill>
                <a:srgbClr val="000000"/>
              </a:solidFill>
              <a:prstDash val="sysDash"/>
            </a:ln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97.612012009200711</c:v>
                </c:pt>
                <c:pt idx="1">
                  <c:v>214.99377543526811</c:v>
                </c:pt>
                <c:pt idx="2">
                  <c:v>231.19127190892021</c:v>
                </c:pt>
                <c:pt idx="3">
                  <c:v>330.36299566848032</c:v>
                </c:pt>
                <c:pt idx="4">
                  <c:v>380.44674446732222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DA-4974-8CD0-765731FBF0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overlap val="100"/>
        <c:axId val="-2087516504"/>
        <c:axId val="-2060308520"/>
      </c:barChart>
      <c:catAx>
        <c:axId val="-20875165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60308520"/>
        <c:crosses val="autoZero"/>
        <c:auto val="1"/>
        <c:lblAlgn val="ctr"/>
        <c:lblOffset val="100"/>
        <c:noMultiLvlLbl val="0"/>
      </c:catAx>
      <c:valAx>
        <c:axId val="-2060308520"/>
        <c:scaling>
          <c:orientation val="minMax"/>
          <c:max val="120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7516504"/>
        <c:crosses val="autoZero"/>
        <c:crossBetween val="between"/>
        <c:majorUnit val="20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8.7896202223776906E-2"/>
          <c:y val="3.3703703703703701E-2"/>
          <c:w val="0.85132789299687395"/>
          <c:h val="0.812450568678914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10th</c:v>
                </c:pt>
                <c:pt idx="1">
                  <c:v>20th</c:v>
                </c:pt>
                <c:pt idx="2">
                  <c:v>30th</c:v>
                </c:pt>
                <c:pt idx="3">
                  <c:v>40th</c:v>
                </c:pt>
                <c:pt idx="4">
                  <c:v>50th</c:v>
                </c:pt>
                <c:pt idx="5">
                  <c:v>60th</c:v>
                </c:pt>
                <c:pt idx="6">
                  <c:v>70th</c:v>
                </c:pt>
                <c:pt idx="7">
                  <c:v>80th</c:v>
                </c:pt>
                <c:pt idx="8">
                  <c:v>90th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29.094178644329901</c:v>
                </c:pt>
                <c:pt idx="3">
                  <c:v>19.173733779955441</c:v>
                </c:pt>
                <c:pt idx="4">
                  <c:v>17.09268258987278</c:v>
                </c:pt>
                <c:pt idx="5">
                  <c:v>15.207483552439109</c:v>
                </c:pt>
                <c:pt idx="6">
                  <c:v>13.34817891365233</c:v>
                </c:pt>
                <c:pt idx="7">
                  <c:v>12.5054963075627</c:v>
                </c:pt>
                <c:pt idx="8">
                  <c:v>11.521364118119619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B9-43A0-BFB3-928892D900A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10th</c:v>
                </c:pt>
                <c:pt idx="1">
                  <c:v>20th</c:v>
                </c:pt>
                <c:pt idx="2">
                  <c:v>30th</c:v>
                </c:pt>
                <c:pt idx="3">
                  <c:v>40th</c:v>
                </c:pt>
                <c:pt idx="4">
                  <c:v>50th</c:v>
                </c:pt>
                <c:pt idx="5">
                  <c:v>60th</c:v>
                </c:pt>
                <c:pt idx="6">
                  <c:v>70th</c:v>
                </c:pt>
                <c:pt idx="7">
                  <c:v>80th</c:v>
                </c:pt>
                <c:pt idx="8">
                  <c:v>90th</c:v>
                </c:pt>
              </c:strCache>
            </c:strRef>
          </c:cat>
          <c:val>
            <c:numRef>
              <c:f>Sheet1!$C$2:$C$10</c:f>
              <c:numCache>
                <c:formatCode>0.00</c:formatCode>
                <c:ptCount val="9"/>
                <c:pt idx="0">
                  <c:v>0</c:v>
                </c:pt>
                <c:pt idx="1">
                  <c:v>24.107878410736301</c:v>
                </c:pt>
                <c:pt idx="2">
                  <c:v>20.251864784364951</c:v>
                </c:pt>
                <c:pt idx="3">
                  <c:v>17.182955074913551</c:v>
                </c:pt>
                <c:pt idx="4">
                  <c:v>16.135995143713679</c:v>
                </c:pt>
                <c:pt idx="5">
                  <c:v>14.49854099573662</c:v>
                </c:pt>
                <c:pt idx="6">
                  <c:v>12.817215621792069</c:v>
                </c:pt>
                <c:pt idx="7">
                  <c:v>11.988675033268301</c:v>
                </c:pt>
                <c:pt idx="8">
                  <c:v>10.861731040303811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B9-43A0-BFB3-928892D900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45651576"/>
        <c:axId val="-2145268440"/>
      </c:barChart>
      <c:catAx>
        <c:axId val="-20456515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 sz="2200"/>
            </a:pPr>
            <a:endParaRPr lang="en-US"/>
          </a:p>
        </c:txPr>
        <c:crossAx val="-2145268440"/>
        <c:crosses val="autoZero"/>
        <c:auto val="1"/>
        <c:lblAlgn val="ctr"/>
        <c:lblOffset val="100"/>
        <c:noMultiLvlLbl val="0"/>
      </c:catAx>
      <c:valAx>
        <c:axId val="-2145268440"/>
        <c:scaling>
          <c:orientation val="minMax"/>
          <c:max val="3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5651576"/>
        <c:crosses val="autoZero"/>
        <c:crossBetween val="between"/>
        <c:majorUnit val="10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8.1294552106822904E-2"/>
          <c:y val="3.3703703703703701E-2"/>
          <c:w val="0.85077943666919897"/>
          <c:h val="0.812450568678914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10th</c:v>
                </c:pt>
                <c:pt idx="1">
                  <c:v>20th</c:v>
                </c:pt>
                <c:pt idx="2">
                  <c:v>30th</c:v>
                </c:pt>
                <c:pt idx="3">
                  <c:v>40th</c:v>
                </c:pt>
                <c:pt idx="4">
                  <c:v>50th</c:v>
                </c:pt>
                <c:pt idx="5">
                  <c:v>60th</c:v>
                </c:pt>
                <c:pt idx="6">
                  <c:v>70th</c:v>
                </c:pt>
                <c:pt idx="7">
                  <c:v>80th</c:v>
                </c:pt>
                <c:pt idx="8">
                  <c:v>90th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36.264603541816022</c:v>
                </c:pt>
                <c:pt idx="5">
                  <c:v>17.568768202455779</c:v>
                </c:pt>
                <c:pt idx="6">
                  <c:v>14.426588020645831</c:v>
                </c:pt>
                <c:pt idx="7">
                  <c:v>12.61892711277158</c:v>
                </c:pt>
                <c:pt idx="8">
                  <c:v>9.4103676072000173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8F-4E03-9346-4816E49BBA0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10th</c:v>
                </c:pt>
                <c:pt idx="1">
                  <c:v>20th</c:v>
                </c:pt>
                <c:pt idx="2">
                  <c:v>30th</c:v>
                </c:pt>
                <c:pt idx="3">
                  <c:v>40th</c:v>
                </c:pt>
                <c:pt idx="4">
                  <c:v>50th</c:v>
                </c:pt>
                <c:pt idx="5">
                  <c:v>60th</c:v>
                </c:pt>
                <c:pt idx="6">
                  <c:v>70th</c:v>
                </c:pt>
                <c:pt idx="7">
                  <c:v>80th</c:v>
                </c:pt>
                <c:pt idx="8">
                  <c:v>90th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</c:v>
                </c:pt>
                <c:pt idx="1">
                  <c:v>30.545700929009801</c:v>
                </c:pt>
                <c:pt idx="2">
                  <c:v>22.00843231768205</c:v>
                </c:pt>
                <c:pt idx="3">
                  <c:v>18.67801904312212</c:v>
                </c:pt>
                <c:pt idx="4">
                  <c:v>16.810218721442151</c:v>
                </c:pt>
                <c:pt idx="5">
                  <c:v>15.05317490342903</c:v>
                </c:pt>
                <c:pt idx="6">
                  <c:v>11.98304174176231</c:v>
                </c:pt>
                <c:pt idx="7">
                  <c:v>10.12271492993527</c:v>
                </c:pt>
                <c:pt idx="8">
                  <c:v>6.7957805056049398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C8F-4E03-9346-4816E49BBA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42989752"/>
        <c:axId val="-2043539784"/>
      </c:barChart>
      <c:catAx>
        <c:axId val="-20429897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 sz="2200"/>
            </a:pPr>
            <a:endParaRPr lang="en-US"/>
          </a:p>
        </c:txPr>
        <c:crossAx val="-2043539784"/>
        <c:crosses val="autoZero"/>
        <c:auto val="1"/>
        <c:lblAlgn val="ctr"/>
        <c:lblOffset val="100"/>
        <c:noMultiLvlLbl val="0"/>
      </c:catAx>
      <c:valAx>
        <c:axId val="-2043539784"/>
        <c:scaling>
          <c:orientation val="minMax"/>
          <c:max val="4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2989752"/>
        <c:crosses val="autoZero"/>
        <c:crossBetween val="between"/>
        <c:majorUnit val="10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975475063141003E-2"/>
          <c:y val="2.44444480088142E-2"/>
          <c:w val="0.90137306280060003"/>
          <c:h val="0.8909690712990769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Operating grant/CGS ($2014 millions)</c:v>
                </c:pt>
              </c:strCache>
            </c:strRef>
          </c:tx>
          <c:spPr>
            <a:ln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</c:numCache>
            </c:numRef>
          </c:cat>
          <c:val>
            <c:numRef>
              <c:f>Sheet1!$B$2:$B$27</c:f>
              <c:numCache>
                <c:formatCode>"$"#,##0.00;[Red]"$"#,##0.00</c:formatCode>
                <c:ptCount val="26"/>
                <c:pt idx="0">
                  <c:v>3.724167557971013</c:v>
                </c:pt>
                <c:pt idx="1">
                  <c:v>3.81146493220339</c:v>
                </c:pt>
                <c:pt idx="2">
                  <c:v>4.2229919232053419</c:v>
                </c:pt>
                <c:pt idx="3">
                  <c:v>4.3855399633943426</c:v>
                </c:pt>
                <c:pt idx="4">
                  <c:v>4.5016744542483664</c:v>
                </c:pt>
                <c:pt idx="5">
                  <c:v>4.8683693789808906</c:v>
                </c:pt>
                <c:pt idx="6">
                  <c:v>4.7603392909090907</c:v>
                </c:pt>
                <c:pt idx="7">
                  <c:v>4.6694713970149238</c:v>
                </c:pt>
                <c:pt idx="8">
                  <c:v>4.5256694880239516</c:v>
                </c:pt>
                <c:pt idx="9">
                  <c:v>4.194998378434315</c:v>
                </c:pt>
                <c:pt idx="10">
                  <c:v>3.9191744544138918</c:v>
                </c:pt>
                <c:pt idx="11">
                  <c:v>3.7061575335157402</c:v>
                </c:pt>
                <c:pt idx="12">
                  <c:v>3.6404480005934472</c:v>
                </c:pt>
                <c:pt idx="13">
                  <c:v>3.6416178265603838</c:v>
                </c:pt>
                <c:pt idx="14">
                  <c:v>3.6333194767947918</c:v>
                </c:pt>
                <c:pt idx="15">
                  <c:v>3.7201676729207702</c:v>
                </c:pt>
                <c:pt idx="16">
                  <c:v>3.9197697732696888</c:v>
                </c:pt>
                <c:pt idx="17">
                  <c:v>4.0557865658198624</c:v>
                </c:pt>
                <c:pt idx="18">
                  <c:v>4.2460072121212127</c:v>
                </c:pt>
                <c:pt idx="19">
                  <c:v>4.4520832402597401</c:v>
                </c:pt>
                <c:pt idx="20">
                  <c:v>4.6961030434782609</c:v>
                </c:pt>
                <c:pt idx="21">
                  <c:v>5.3318954778121759</c:v>
                </c:pt>
                <c:pt idx="22">
                  <c:v>5.3903400861723441</c:v>
                </c:pt>
                <c:pt idx="23">
                  <c:v>6.1000271901960774</c:v>
                </c:pt>
                <c:pt idx="24">
                  <c:v>6.2125106812977089</c:v>
                </c:pt>
                <c:pt idx="25">
                  <c:v>6.44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A7B-4753-8B6C-48FA0474B7B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Reserch funding</c:v>
                </c:pt>
              </c:strCache>
            </c:strRef>
          </c:tx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</c:numCache>
            </c:numRef>
          </c:cat>
          <c:val>
            <c:numRef>
              <c:f>Sheet1!$C$2:$C$27</c:f>
              <c:numCache>
                <c:formatCode>General</c:formatCode>
                <c:ptCount val="26"/>
                <c:pt idx="12">
                  <c:v>2.220299207482757</c:v>
                </c:pt>
                <c:pt idx="13">
                  <c:v>2.3060816679040719</c:v>
                </c:pt>
                <c:pt idx="14">
                  <c:v>2.5009688854212899</c:v>
                </c:pt>
                <c:pt idx="15">
                  <c:v>2.6170996158281978</c:v>
                </c:pt>
                <c:pt idx="16">
                  <c:v>2.824685871384248</c:v>
                </c:pt>
                <c:pt idx="17">
                  <c:v>2.949111953758921</c:v>
                </c:pt>
                <c:pt idx="18">
                  <c:v>3.1218689763722249</c:v>
                </c:pt>
                <c:pt idx="19">
                  <c:v>3.150771531093052</c:v>
                </c:pt>
                <c:pt idx="20">
                  <c:v>3.2702896152408698</c:v>
                </c:pt>
                <c:pt idx="21">
                  <c:v>3.512024217380743</c:v>
                </c:pt>
                <c:pt idx="22">
                  <c:v>3.5716620330654312</c:v>
                </c:pt>
                <c:pt idx="23">
                  <c:v>3.7839669024629998</c:v>
                </c:pt>
                <c:pt idx="24">
                  <c:v>3.774901870446886</c:v>
                </c:pt>
                <c:pt idx="25">
                  <c:v>3.902242882071699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A7B-4753-8B6C-48FA0474B7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39759672"/>
        <c:axId val="-2039564344"/>
      </c:lineChart>
      <c:catAx>
        <c:axId val="-20397596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-2039564344"/>
        <c:crosses val="autoZero"/>
        <c:auto val="1"/>
        <c:lblAlgn val="ctr"/>
        <c:lblOffset val="100"/>
        <c:tickLblSkip val="3"/>
        <c:noMultiLvlLbl val="0"/>
      </c:catAx>
      <c:valAx>
        <c:axId val="-2039564344"/>
        <c:scaling>
          <c:orientation val="minMax"/>
        </c:scaling>
        <c:delete val="0"/>
        <c:axPos val="l"/>
        <c:majorGridlines/>
        <c:numFmt formatCode="#,##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crossAx val="-20397596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2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9.4485563643028195E-2"/>
          <c:y val="3.3703703703703701E-2"/>
          <c:w val="0.80196859847113799"/>
          <c:h val="0.812450568678914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 real rate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10th</c:v>
                </c:pt>
                <c:pt idx="1">
                  <c:v>20th</c:v>
                </c:pt>
                <c:pt idx="2">
                  <c:v>30th</c:v>
                </c:pt>
                <c:pt idx="3">
                  <c:v>40th</c:v>
                </c:pt>
                <c:pt idx="4">
                  <c:v>50th</c:v>
                </c:pt>
                <c:pt idx="5">
                  <c:v>60th</c:v>
                </c:pt>
                <c:pt idx="6">
                  <c:v>70th</c:v>
                </c:pt>
                <c:pt idx="7">
                  <c:v>80th</c:v>
                </c:pt>
                <c:pt idx="8">
                  <c:v>90th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38.56</c:v>
                </c:pt>
                <c:pt idx="3">
                  <c:v>20.34984985745827</c:v>
                </c:pt>
                <c:pt idx="4">
                  <c:v>16.775039288399309</c:v>
                </c:pt>
                <c:pt idx="5">
                  <c:v>14.00786121903246</c:v>
                </c:pt>
                <c:pt idx="6">
                  <c:v>11.355777023739151</c:v>
                </c:pt>
                <c:pt idx="7">
                  <c:v>10.19932468577562</c:v>
                </c:pt>
                <c:pt idx="8">
                  <c:v>8.9329732488222309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3F-4A10-8650-54721A0C8D8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 real rate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10th</c:v>
                </c:pt>
                <c:pt idx="1">
                  <c:v>20th</c:v>
                </c:pt>
                <c:pt idx="2">
                  <c:v>30th</c:v>
                </c:pt>
                <c:pt idx="3">
                  <c:v>40th</c:v>
                </c:pt>
                <c:pt idx="4">
                  <c:v>50th</c:v>
                </c:pt>
                <c:pt idx="5">
                  <c:v>60th</c:v>
                </c:pt>
                <c:pt idx="6">
                  <c:v>70th</c:v>
                </c:pt>
                <c:pt idx="7">
                  <c:v>80th</c:v>
                </c:pt>
                <c:pt idx="8">
                  <c:v>90th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</c:v>
                </c:pt>
                <c:pt idx="1">
                  <c:v>28.61103550707988</c:v>
                </c:pt>
                <c:pt idx="2">
                  <c:v>21.61332757098122</c:v>
                </c:pt>
                <c:pt idx="3">
                  <c:v>16.81522413288095</c:v>
                </c:pt>
                <c:pt idx="4">
                  <c:v>15.200553279771061</c:v>
                </c:pt>
                <c:pt idx="5">
                  <c:v>12.893301658234479</c:v>
                </c:pt>
                <c:pt idx="6">
                  <c:v>10.632228877187099</c:v>
                </c:pt>
                <c:pt idx="7">
                  <c:v>9.5090730978373728</c:v>
                </c:pt>
                <c:pt idx="8">
                  <c:v>8.0380845269504047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53F-4A10-8650-54721A0C8D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05652056"/>
        <c:axId val="-2040405736"/>
      </c:barChart>
      <c:catAx>
        <c:axId val="-21056520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 sz="2200"/>
            </a:pPr>
            <a:endParaRPr lang="en-US"/>
          </a:p>
        </c:txPr>
        <c:crossAx val="-2040405736"/>
        <c:crosses val="autoZero"/>
        <c:auto val="1"/>
        <c:lblAlgn val="ctr"/>
        <c:lblOffset val="100"/>
        <c:noMultiLvlLbl val="0"/>
      </c:catAx>
      <c:valAx>
        <c:axId val="-2040405736"/>
        <c:scaling>
          <c:orientation val="minMax"/>
          <c:max val="4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105652056"/>
        <c:crosses val="autoZero"/>
        <c:crossBetween val="between"/>
        <c:majorUnit val="10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0215455512553399"/>
          <c:y val="3.3703703703703701E-2"/>
          <c:w val="0.86404764006434598"/>
          <c:h val="0.879857976086321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tx2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Engineering</c:v>
                </c:pt>
                <c:pt idx="1">
                  <c:v>Education</c:v>
                </c:pt>
                <c:pt idx="2">
                  <c:v>Commerce</c:v>
                </c:pt>
                <c:pt idx="3">
                  <c:v>Humanities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14.825636007933269</c:v>
                </c:pt>
                <c:pt idx="1">
                  <c:v>17.049812890004109</c:v>
                </c:pt>
                <c:pt idx="2">
                  <c:v>23.936665302027691</c:v>
                </c:pt>
                <c:pt idx="3">
                  <c:v>35.031866359389802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69-4540-97F4-204E83FE05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2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Engineering</c:v>
                </c:pt>
                <c:pt idx="1">
                  <c:v>Education</c:v>
                </c:pt>
                <c:pt idx="2">
                  <c:v>Commerce</c:v>
                </c:pt>
                <c:pt idx="3">
                  <c:v>Humanities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12.231908665786341</c:v>
                </c:pt>
                <c:pt idx="1">
                  <c:v>12.86839461531344</c:v>
                </c:pt>
                <c:pt idx="2">
                  <c:v>17.181904902574811</c:v>
                </c:pt>
                <c:pt idx="3">
                  <c:v>19.29864087584167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69-4540-97F4-204E83FE05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3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Engineering</c:v>
                </c:pt>
                <c:pt idx="1">
                  <c:v>Education</c:v>
                </c:pt>
                <c:pt idx="2">
                  <c:v>Commerce</c:v>
                </c:pt>
                <c:pt idx="3">
                  <c:v>Humanities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9.4414780610498479</c:v>
                </c:pt>
                <c:pt idx="1">
                  <c:v>10.5265490062365</c:v>
                </c:pt>
                <c:pt idx="2">
                  <c:v>11.05827938073425</c:v>
                </c:pt>
                <c:pt idx="3">
                  <c:v>9.8208737616672188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569-4540-97F4-204E83FE05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-2083511608"/>
        <c:axId val="-2089230744"/>
      </c:barChart>
      <c:catAx>
        <c:axId val="-20835116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9230744"/>
        <c:crosses val="autoZero"/>
        <c:auto val="1"/>
        <c:lblAlgn val="ctr"/>
        <c:lblOffset val="100"/>
        <c:noMultiLvlLbl val="0"/>
      </c:catAx>
      <c:valAx>
        <c:axId val="-2089230744"/>
        <c:scaling>
          <c:orientation val="minMax"/>
          <c:max val="40"/>
          <c:min val="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3511608"/>
        <c:crosses val="autoZero"/>
        <c:crossBetween val="between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03409097837071"/>
          <c:y val="3.3703703703703701E-2"/>
          <c:w val="0.863977878405916"/>
          <c:h val="0.879857976086321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 breaks</c:v>
                </c:pt>
              </c:strCache>
            </c:strRef>
          </c:tx>
          <c:spPr>
            <a:solidFill>
              <a:schemeClr val="tx2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Engineering</c:v>
                </c:pt>
                <c:pt idx="1">
                  <c:v>Education</c:v>
                </c:pt>
                <c:pt idx="2">
                  <c:v>Commerce</c:v>
                </c:pt>
                <c:pt idx="3">
                  <c:v>Humanities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12.562100841780349</c:v>
                </c:pt>
                <c:pt idx="1">
                  <c:v>13.24319991967471</c:v>
                </c:pt>
                <c:pt idx="2">
                  <c:v>18.4809288661286</c:v>
                </c:pt>
                <c:pt idx="3">
                  <c:v>19.85466779495129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AA-4371-AA7A-D55FA526859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Break (between 30 to 34)</c:v>
                </c:pt>
              </c:strCache>
            </c:strRef>
          </c:tx>
          <c:spPr>
            <a:solidFill>
              <a:srgbClr val="FFC35A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Engineering</c:v>
                </c:pt>
                <c:pt idx="1">
                  <c:v>Education</c:v>
                </c:pt>
                <c:pt idx="2">
                  <c:v>Commerce</c:v>
                </c:pt>
                <c:pt idx="3">
                  <c:v>Humanities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12.562100841780349</c:v>
                </c:pt>
                <c:pt idx="1">
                  <c:v>13.868914582115771</c:v>
                </c:pt>
                <c:pt idx="2">
                  <c:v>22.360511172374409</c:v>
                </c:pt>
                <c:pt idx="3">
                  <c:v>24.38803833367631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AA-4371-AA7A-D55FA52685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-2041121768"/>
        <c:axId val="-2040683544"/>
      </c:barChart>
      <c:catAx>
        <c:axId val="-20411217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0683544"/>
        <c:crosses val="autoZero"/>
        <c:auto val="1"/>
        <c:lblAlgn val="ctr"/>
        <c:lblOffset val="100"/>
        <c:noMultiLvlLbl val="0"/>
      </c:catAx>
      <c:valAx>
        <c:axId val="-2040683544"/>
        <c:scaling>
          <c:orientation val="minMax"/>
          <c:max val="30"/>
          <c:min val="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1121768"/>
        <c:crosses val="autoZero"/>
        <c:crossBetween val="between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8.4143448415101907E-2"/>
          <c:y val="2.4444444444444401E-2"/>
          <c:w val="0.90056178073894599"/>
          <c:h val="0.8317098279381740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Married with children</c:v>
                </c:pt>
              </c:strCache>
            </c:strRef>
          </c:tx>
          <c:spPr>
            <a:ln>
              <a:solidFill>
                <a:srgbClr val="621214"/>
              </a:solidFill>
            </a:ln>
          </c:spPr>
          <c:marker>
            <c:symbol val="none"/>
          </c:marker>
          <c:cat>
            <c:numRef>
              <c:f>Sheet1!$A$2:$A$42</c:f>
              <c:numCache>
                <c:formatCode>0</c:formatCode>
                <c:ptCount val="41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28</c:v>
                </c:pt>
                <c:pt idx="4">
                  <c:v>29</c:v>
                </c:pt>
                <c:pt idx="5">
                  <c:v>30</c:v>
                </c:pt>
                <c:pt idx="6">
                  <c:v>31</c:v>
                </c:pt>
                <c:pt idx="7">
                  <c:v>32</c:v>
                </c:pt>
                <c:pt idx="8">
                  <c:v>33</c:v>
                </c:pt>
                <c:pt idx="9">
                  <c:v>34</c:v>
                </c:pt>
                <c:pt idx="10">
                  <c:v>35</c:v>
                </c:pt>
                <c:pt idx="11">
                  <c:v>36</c:v>
                </c:pt>
                <c:pt idx="12">
                  <c:v>37</c:v>
                </c:pt>
                <c:pt idx="13">
                  <c:v>38</c:v>
                </c:pt>
                <c:pt idx="14">
                  <c:v>39</c:v>
                </c:pt>
                <c:pt idx="15">
                  <c:v>40</c:v>
                </c:pt>
                <c:pt idx="16">
                  <c:v>41</c:v>
                </c:pt>
                <c:pt idx="17">
                  <c:v>42</c:v>
                </c:pt>
                <c:pt idx="18">
                  <c:v>43</c:v>
                </c:pt>
                <c:pt idx="19">
                  <c:v>44</c:v>
                </c:pt>
                <c:pt idx="20">
                  <c:v>45</c:v>
                </c:pt>
                <c:pt idx="21">
                  <c:v>46</c:v>
                </c:pt>
                <c:pt idx="22">
                  <c:v>47</c:v>
                </c:pt>
                <c:pt idx="23">
                  <c:v>48</c:v>
                </c:pt>
                <c:pt idx="24">
                  <c:v>49</c:v>
                </c:pt>
                <c:pt idx="25">
                  <c:v>50</c:v>
                </c:pt>
                <c:pt idx="26">
                  <c:v>51</c:v>
                </c:pt>
                <c:pt idx="27">
                  <c:v>52</c:v>
                </c:pt>
                <c:pt idx="28">
                  <c:v>53</c:v>
                </c:pt>
                <c:pt idx="29">
                  <c:v>54</c:v>
                </c:pt>
                <c:pt idx="30">
                  <c:v>55</c:v>
                </c:pt>
                <c:pt idx="31">
                  <c:v>56</c:v>
                </c:pt>
                <c:pt idx="32">
                  <c:v>57</c:v>
                </c:pt>
                <c:pt idx="33">
                  <c:v>58</c:v>
                </c:pt>
                <c:pt idx="34">
                  <c:v>59</c:v>
                </c:pt>
                <c:pt idx="35">
                  <c:v>60</c:v>
                </c:pt>
                <c:pt idx="36">
                  <c:v>61</c:v>
                </c:pt>
                <c:pt idx="37">
                  <c:v>62</c:v>
                </c:pt>
                <c:pt idx="38">
                  <c:v>63</c:v>
                </c:pt>
                <c:pt idx="39">
                  <c:v>64</c:v>
                </c:pt>
                <c:pt idx="40">
                  <c:v>65</c:v>
                </c:pt>
              </c:numCache>
            </c:numRef>
          </c:cat>
          <c:val>
            <c:numRef>
              <c:f>Sheet1!$B$2:$B$42</c:f>
              <c:numCache>
                <c:formatCode>General</c:formatCode>
                <c:ptCount val="41"/>
                <c:pt idx="0">
                  <c:v>16.881258941344779</c:v>
                </c:pt>
                <c:pt idx="1">
                  <c:v>16.111328890631121</c:v>
                </c:pt>
                <c:pt idx="2">
                  <c:v>14.02266288951841</c:v>
                </c:pt>
                <c:pt idx="3">
                  <c:v>15.776040835859</c:v>
                </c:pt>
                <c:pt idx="4">
                  <c:v>16.30886426592798</c:v>
                </c:pt>
                <c:pt idx="5">
                  <c:v>17.713146688411712</c:v>
                </c:pt>
                <c:pt idx="6">
                  <c:v>16.71707243308634</c:v>
                </c:pt>
                <c:pt idx="7">
                  <c:v>18.099184600989169</c:v>
                </c:pt>
                <c:pt idx="8">
                  <c:v>18.918091037186791</c:v>
                </c:pt>
                <c:pt idx="9">
                  <c:v>20.394177946423511</c:v>
                </c:pt>
                <c:pt idx="10">
                  <c:v>21.463308015955409</c:v>
                </c:pt>
                <c:pt idx="11">
                  <c:v>22.52790033739943</c:v>
                </c:pt>
                <c:pt idx="12">
                  <c:v>24.566343204786559</c:v>
                </c:pt>
                <c:pt idx="13">
                  <c:v>25.951822230736081</c:v>
                </c:pt>
                <c:pt idx="14">
                  <c:v>28.086768304159609</c:v>
                </c:pt>
                <c:pt idx="15">
                  <c:v>29.667345553292598</c:v>
                </c:pt>
                <c:pt idx="16">
                  <c:v>32.089428650289797</c:v>
                </c:pt>
                <c:pt idx="17">
                  <c:v>34.122562674094702</c:v>
                </c:pt>
                <c:pt idx="18">
                  <c:v>36.740759886275519</c:v>
                </c:pt>
                <c:pt idx="19">
                  <c:v>38.996729979823279</c:v>
                </c:pt>
                <c:pt idx="20">
                  <c:v>41.106376832526898</c:v>
                </c:pt>
                <c:pt idx="21">
                  <c:v>43.062669478758643</c:v>
                </c:pt>
                <c:pt idx="22">
                  <c:v>44.1022574375841</c:v>
                </c:pt>
                <c:pt idx="23">
                  <c:v>45.661141528538209</c:v>
                </c:pt>
                <c:pt idx="24">
                  <c:v>47.259516664034123</c:v>
                </c:pt>
                <c:pt idx="25">
                  <c:v>48.208443061208193</c:v>
                </c:pt>
                <c:pt idx="26">
                  <c:v>48.256955810147311</c:v>
                </c:pt>
                <c:pt idx="27">
                  <c:v>48.185315270112071</c:v>
                </c:pt>
                <c:pt idx="28">
                  <c:v>48.039044796932203</c:v>
                </c:pt>
                <c:pt idx="29">
                  <c:v>48.062798384135199</c:v>
                </c:pt>
                <c:pt idx="30">
                  <c:v>46.765446445864796</c:v>
                </c:pt>
                <c:pt idx="31">
                  <c:v>44.042879019908113</c:v>
                </c:pt>
                <c:pt idx="32">
                  <c:v>40.794223826714799</c:v>
                </c:pt>
                <c:pt idx="33">
                  <c:v>38.917674150834543</c:v>
                </c:pt>
                <c:pt idx="34">
                  <c:v>34.752500641190039</c:v>
                </c:pt>
                <c:pt idx="35">
                  <c:v>28.944847406596409</c:v>
                </c:pt>
                <c:pt idx="36">
                  <c:v>25.93021572317938</c:v>
                </c:pt>
                <c:pt idx="37">
                  <c:v>22.240446121043121</c:v>
                </c:pt>
                <c:pt idx="38">
                  <c:v>19.360568383658968</c:v>
                </c:pt>
                <c:pt idx="39">
                  <c:v>15.048960659680469</c:v>
                </c:pt>
                <c:pt idx="40">
                  <c:v>12.38244514106583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AA-41A3-8A3A-D40864D17C1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Single with children</c:v>
                </c:pt>
              </c:strCache>
            </c:strRef>
          </c:tx>
          <c:spPr>
            <a:ln>
              <a:solidFill>
                <a:srgbClr val="F68B33"/>
              </a:solidFill>
            </a:ln>
          </c:spPr>
          <c:marker>
            <c:symbol val="none"/>
          </c:marker>
          <c:cat>
            <c:numRef>
              <c:f>Sheet1!$A$2:$A$42</c:f>
              <c:numCache>
                <c:formatCode>0</c:formatCode>
                <c:ptCount val="41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28</c:v>
                </c:pt>
                <c:pt idx="4">
                  <c:v>29</c:v>
                </c:pt>
                <c:pt idx="5">
                  <c:v>30</c:v>
                </c:pt>
                <c:pt idx="6">
                  <c:v>31</c:v>
                </c:pt>
                <c:pt idx="7">
                  <c:v>32</c:v>
                </c:pt>
                <c:pt idx="8">
                  <c:v>33</c:v>
                </c:pt>
                <c:pt idx="9">
                  <c:v>34</c:v>
                </c:pt>
                <c:pt idx="10">
                  <c:v>35</c:v>
                </c:pt>
                <c:pt idx="11">
                  <c:v>36</c:v>
                </c:pt>
                <c:pt idx="12">
                  <c:v>37</c:v>
                </c:pt>
                <c:pt idx="13">
                  <c:v>38</c:v>
                </c:pt>
                <c:pt idx="14">
                  <c:v>39</c:v>
                </c:pt>
                <c:pt idx="15">
                  <c:v>40</c:v>
                </c:pt>
                <c:pt idx="16">
                  <c:v>41</c:v>
                </c:pt>
                <c:pt idx="17">
                  <c:v>42</c:v>
                </c:pt>
                <c:pt idx="18">
                  <c:v>43</c:v>
                </c:pt>
                <c:pt idx="19">
                  <c:v>44</c:v>
                </c:pt>
                <c:pt idx="20">
                  <c:v>45</c:v>
                </c:pt>
                <c:pt idx="21">
                  <c:v>46</c:v>
                </c:pt>
                <c:pt idx="22">
                  <c:v>47</c:v>
                </c:pt>
                <c:pt idx="23">
                  <c:v>48</c:v>
                </c:pt>
                <c:pt idx="24">
                  <c:v>49</c:v>
                </c:pt>
                <c:pt idx="25">
                  <c:v>50</c:v>
                </c:pt>
                <c:pt idx="26">
                  <c:v>51</c:v>
                </c:pt>
                <c:pt idx="27">
                  <c:v>52</c:v>
                </c:pt>
                <c:pt idx="28">
                  <c:v>53</c:v>
                </c:pt>
                <c:pt idx="29">
                  <c:v>54</c:v>
                </c:pt>
                <c:pt idx="30">
                  <c:v>55</c:v>
                </c:pt>
                <c:pt idx="31">
                  <c:v>56</c:v>
                </c:pt>
                <c:pt idx="32">
                  <c:v>57</c:v>
                </c:pt>
                <c:pt idx="33">
                  <c:v>58</c:v>
                </c:pt>
                <c:pt idx="34">
                  <c:v>59</c:v>
                </c:pt>
                <c:pt idx="35">
                  <c:v>60</c:v>
                </c:pt>
                <c:pt idx="36">
                  <c:v>61</c:v>
                </c:pt>
                <c:pt idx="37">
                  <c:v>62</c:v>
                </c:pt>
                <c:pt idx="38">
                  <c:v>63</c:v>
                </c:pt>
                <c:pt idx="39">
                  <c:v>64</c:v>
                </c:pt>
                <c:pt idx="40">
                  <c:v>65</c:v>
                </c:pt>
              </c:numCache>
            </c:numRef>
          </c:cat>
          <c:val>
            <c:numRef>
              <c:f>Sheet1!$C$2:$C$42</c:f>
              <c:numCache>
                <c:formatCode>General</c:formatCode>
                <c:ptCount val="41"/>
                <c:pt idx="0">
                  <c:v>36.776859504132233</c:v>
                </c:pt>
                <c:pt idx="1">
                  <c:v>29.180327868852459</c:v>
                </c:pt>
                <c:pt idx="2">
                  <c:v>30.37037037037037</c:v>
                </c:pt>
                <c:pt idx="3">
                  <c:v>29.90825688073377</c:v>
                </c:pt>
                <c:pt idx="4">
                  <c:v>33.020344287949918</c:v>
                </c:pt>
                <c:pt idx="5">
                  <c:v>37.206266318537857</c:v>
                </c:pt>
                <c:pt idx="6">
                  <c:v>32.510288065843312</c:v>
                </c:pt>
                <c:pt idx="7">
                  <c:v>36.644798500468603</c:v>
                </c:pt>
                <c:pt idx="8">
                  <c:v>34.904880066170392</c:v>
                </c:pt>
                <c:pt idx="9">
                  <c:v>39.812814974802023</c:v>
                </c:pt>
                <c:pt idx="10">
                  <c:v>39.033693579148093</c:v>
                </c:pt>
                <c:pt idx="11">
                  <c:v>38.496325607687957</c:v>
                </c:pt>
                <c:pt idx="12">
                  <c:v>39.411764705882057</c:v>
                </c:pt>
                <c:pt idx="13">
                  <c:v>40.8888888888889</c:v>
                </c:pt>
                <c:pt idx="14">
                  <c:v>42.923613803799917</c:v>
                </c:pt>
                <c:pt idx="15">
                  <c:v>44.965934897804701</c:v>
                </c:pt>
                <c:pt idx="16">
                  <c:v>45.358090185676211</c:v>
                </c:pt>
                <c:pt idx="17">
                  <c:v>46.7128027681661</c:v>
                </c:pt>
                <c:pt idx="18">
                  <c:v>47.094801223241411</c:v>
                </c:pt>
                <c:pt idx="19">
                  <c:v>48.861911987860402</c:v>
                </c:pt>
                <c:pt idx="20">
                  <c:v>50.750750750750747</c:v>
                </c:pt>
                <c:pt idx="21">
                  <c:v>52.13185238265855</c:v>
                </c:pt>
                <c:pt idx="22">
                  <c:v>53.635116598079563</c:v>
                </c:pt>
                <c:pt idx="23">
                  <c:v>52.89878807730102</c:v>
                </c:pt>
                <c:pt idx="24">
                  <c:v>54.259259259259252</c:v>
                </c:pt>
                <c:pt idx="25">
                  <c:v>54.886535552193642</c:v>
                </c:pt>
                <c:pt idx="26">
                  <c:v>55.691930039889527</c:v>
                </c:pt>
                <c:pt idx="27">
                  <c:v>54.849201655824842</c:v>
                </c:pt>
                <c:pt idx="28">
                  <c:v>54.81818181818182</c:v>
                </c:pt>
                <c:pt idx="29">
                  <c:v>55.876035593740227</c:v>
                </c:pt>
                <c:pt idx="30">
                  <c:v>52.737395607794603</c:v>
                </c:pt>
                <c:pt idx="31">
                  <c:v>51.159874608150453</c:v>
                </c:pt>
                <c:pt idx="32">
                  <c:v>48.461538461538453</c:v>
                </c:pt>
                <c:pt idx="33">
                  <c:v>46.579913246579899</c:v>
                </c:pt>
                <c:pt idx="34">
                  <c:v>43.534166054371802</c:v>
                </c:pt>
                <c:pt idx="35">
                  <c:v>39.729119638826198</c:v>
                </c:pt>
                <c:pt idx="36">
                  <c:v>36.895874263261121</c:v>
                </c:pt>
                <c:pt idx="37">
                  <c:v>33.431085043988247</c:v>
                </c:pt>
                <c:pt idx="38">
                  <c:v>28.547081380485729</c:v>
                </c:pt>
                <c:pt idx="39">
                  <c:v>23.527004909983631</c:v>
                </c:pt>
                <c:pt idx="40">
                  <c:v>16.581108829568791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AA-41A3-8A3A-D40864D17C1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Married childless</c:v>
                </c:pt>
              </c:strCache>
            </c:strRef>
          </c:tx>
          <c:spPr>
            <a:ln>
              <a:solidFill>
                <a:srgbClr val="FFC35A"/>
              </a:solidFill>
              <a:prstDash val="sysDash"/>
            </a:ln>
          </c:spPr>
          <c:marker>
            <c:symbol val="none"/>
          </c:marker>
          <c:cat>
            <c:numRef>
              <c:f>Sheet1!$A$2:$A$42</c:f>
              <c:numCache>
                <c:formatCode>0</c:formatCode>
                <c:ptCount val="41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28</c:v>
                </c:pt>
                <c:pt idx="4">
                  <c:v>29</c:v>
                </c:pt>
                <c:pt idx="5">
                  <c:v>30</c:v>
                </c:pt>
                <c:pt idx="6">
                  <c:v>31</c:v>
                </c:pt>
                <c:pt idx="7">
                  <c:v>32</c:v>
                </c:pt>
                <c:pt idx="8">
                  <c:v>33</c:v>
                </c:pt>
                <c:pt idx="9">
                  <c:v>34</c:v>
                </c:pt>
                <c:pt idx="10">
                  <c:v>35</c:v>
                </c:pt>
                <c:pt idx="11">
                  <c:v>36</c:v>
                </c:pt>
                <c:pt idx="12">
                  <c:v>37</c:v>
                </c:pt>
                <c:pt idx="13">
                  <c:v>38</c:v>
                </c:pt>
                <c:pt idx="14">
                  <c:v>39</c:v>
                </c:pt>
                <c:pt idx="15">
                  <c:v>40</c:v>
                </c:pt>
                <c:pt idx="16">
                  <c:v>41</c:v>
                </c:pt>
                <c:pt idx="17">
                  <c:v>42</c:v>
                </c:pt>
                <c:pt idx="18">
                  <c:v>43</c:v>
                </c:pt>
                <c:pt idx="19">
                  <c:v>44</c:v>
                </c:pt>
                <c:pt idx="20">
                  <c:v>45</c:v>
                </c:pt>
                <c:pt idx="21">
                  <c:v>46</c:v>
                </c:pt>
                <c:pt idx="22">
                  <c:v>47</c:v>
                </c:pt>
                <c:pt idx="23">
                  <c:v>48</c:v>
                </c:pt>
                <c:pt idx="24">
                  <c:v>49</c:v>
                </c:pt>
                <c:pt idx="25">
                  <c:v>50</c:v>
                </c:pt>
                <c:pt idx="26">
                  <c:v>51</c:v>
                </c:pt>
                <c:pt idx="27">
                  <c:v>52</c:v>
                </c:pt>
                <c:pt idx="28">
                  <c:v>53</c:v>
                </c:pt>
                <c:pt idx="29">
                  <c:v>54</c:v>
                </c:pt>
                <c:pt idx="30">
                  <c:v>55</c:v>
                </c:pt>
                <c:pt idx="31">
                  <c:v>56</c:v>
                </c:pt>
                <c:pt idx="32">
                  <c:v>57</c:v>
                </c:pt>
                <c:pt idx="33">
                  <c:v>58</c:v>
                </c:pt>
                <c:pt idx="34">
                  <c:v>59</c:v>
                </c:pt>
                <c:pt idx="35">
                  <c:v>60</c:v>
                </c:pt>
                <c:pt idx="36">
                  <c:v>61</c:v>
                </c:pt>
                <c:pt idx="37">
                  <c:v>62</c:v>
                </c:pt>
                <c:pt idx="38">
                  <c:v>63</c:v>
                </c:pt>
                <c:pt idx="39">
                  <c:v>64</c:v>
                </c:pt>
                <c:pt idx="40">
                  <c:v>65</c:v>
                </c:pt>
              </c:numCache>
            </c:numRef>
          </c:cat>
          <c:val>
            <c:numRef>
              <c:f>Sheet1!$D$2:$D$42</c:f>
              <c:numCache>
                <c:formatCode>General</c:formatCode>
                <c:ptCount val="41"/>
                <c:pt idx="0">
                  <c:v>77.16362912060552</c:v>
                </c:pt>
                <c:pt idx="1">
                  <c:v>78.859797297297249</c:v>
                </c:pt>
                <c:pt idx="2">
                  <c:v>80.456991343679277</c:v>
                </c:pt>
                <c:pt idx="3">
                  <c:v>80.383548983364108</c:v>
                </c:pt>
                <c:pt idx="4">
                  <c:v>79.601990049751251</c:v>
                </c:pt>
                <c:pt idx="5">
                  <c:v>79.150357995226472</c:v>
                </c:pt>
                <c:pt idx="6">
                  <c:v>79.228587634713548</c:v>
                </c:pt>
                <c:pt idx="7">
                  <c:v>78.586079584301928</c:v>
                </c:pt>
                <c:pt idx="8">
                  <c:v>77.233240452384848</c:v>
                </c:pt>
                <c:pt idx="9">
                  <c:v>76.534012938639478</c:v>
                </c:pt>
                <c:pt idx="10">
                  <c:v>74.722016308376553</c:v>
                </c:pt>
                <c:pt idx="11">
                  <c:v>73.898012100258939</c:v>
                </c:pt>
                <c:pt idx="12">
                  <c:v>72.686945500633456</c:v>
                </c:pt>
                <c:pt idx="13">
                  <c:v>71.177504393673047</c:v>
                </c:pt>
                <c:pt idx="14">
                  <c:v>70.059656972408604</c:v>
                </c:pt>
                <c:pt idx="15">
                  <c:v>69.381107491856682</c:v>
                </c:pt>
                <c:pt idx="16">
                  <c:v>67.684358853921452</c:v>
                </c:pt>
                <c:pt idx="17">
                  <c:v>65.595854922279798</c:v>
                </c:pt>
                <c:pt idx="18">
                  <c:v>64.571746384872071</c:v>
                </c:pt>
                <c:pt idx="19">
                  <c:v>66.145520144317501</c:v>
                </c:pt>
                <c:pt idx="20">
                  <c:v>65.336374002280138</c:v>
                </c:pt>
                <c:pt idx="21">
                  <c:v>64.74863718958207</c:v>
                </c:pt>
                <c:pt idx="22">
                  <c:v>64.162194394752447</c:v>
                </c:pt>
                <c:pt idx="23">
                  <c:v>59.597156398104261</c:v>
                </c:pt>
                <c:pt idx="24">
                  <c:v>58.799293702177799</c:v>
                </c:pt>
                <c:pt idx="25">
                  <c:v>59.457755359394703</c:v>
                </c:pt>
                <c:pt idx="26">
                  <c:v>56.998654104979799</c:v>
                </c:pt>
                <c:pt idx="27">
                  <c:v>52.695763799743247</c:v>
                </c:pt>
                <c:pt idx="28">
                  <c:v>53.173012692050762</c:v>
                </c:pt>
                <c:pt idx="29">
                  <c:v>48.656294200848492</c:v>
                </c:pt>
                <c:pt idx="30">
                  <c:v>45.836403831982302</c:v>
                </c:pt>
                <c:pt idx="31">
                  <c:v>42.629482071712992</c:v>
                </c:pt>
                <c:pt idx="32">
                  <c:v>40.258620689655153</c:v>
                </c:pt>
                <c:pt idx="33">
                  <c:v>36.156648451730113</c:v>
                </c:pt>
                <c:pt idx="34">
                  <c:v>35.320088300220753</c:v>
                </c:pt>
                <c:pt idx="35">
                  <c:v>28.94736842105263</c:v>
                </c:pt>
                <c:pt idx="36">
                  <c:v>24.27055702917772</c:v>
                </c:pt>
                <c:pt idx="37">
                  <c:v>21.988795518207279</c:v>
                </c:pt>
                <c:pt idx="38">
                  <c:v>17.665130568356371</c:v>
                </c:pt>
                <c:pt idx="39">
                  <c:v>13.50148367952522</c:v>
                </c:pt>
                <c:pt idx="40">
                  <c:v>11.35902636916836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DAA-41A3-8A3A-D40864D17C1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Single childless</c:v>
                </c:pt>
              </c:strCache>
            </c:strRef>
          </c:tx>
          <c:spPr>
            <a:ln>
              <a:solidFill>
                <a:srgbClr val="D4582A"/>
              </a:solidFill>
              <a:prstDash val="sysDash"/>
            </a:ln>
          </c:spPr>
          <c:marker>
            <c:symbol val="none"/>
          </c:marker>
          <c:cat>
            <c:numRef>
              <c:f>Sheet1!$A$2:$A$42</c:f>
              <c:numCache>
                <c:formatCode>0</c:formatCode>
                <c:ptCount val="41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28</c:v>
                </c:pt>
                <c:pt idx="4">
                  <c:v>29</c:v>
                </c:pt>
                <c:pt idx="5">
                  <c:v>30</c:v>
                </c:pt>
                <c:pt idx="6">
                  <c:v>31</c:v>
                </c:pt>
                <c:pt idx="7">
                  <c:v>32</c:v>
                </c:pt>
                <c:pt idx="8">
                  <c:v>33</c:v>
                </c:pt>
                <c:pt idx="9">
                  <c:v>34</c:v>
                </c:pt>
                <c:pt idx="10">
                  <c:v>35</c:v>
                </c:pt>
                <c:pt idx="11">
                  <c:v>36</c:v>
                </c:pt>
                <c:pt idx="12">
                  <c:v>37</c:v>
                </c:pt>
                <c:pt idx="13">
                  <c:v>38</c:v>
                </c:pt>
                <c:pt idx="14">
                  <c:v>39</c:v>
                </c:pt>
                <c:pt idx="15">
                  <c:v>40</c:v>
                </c:pt>
                <c:pt idx="16">
                  <c:v>41</c:v>
                </c:pt>
                <c:pt idx="17">
                  <c:v>42</c:v>
                </c:pt>
                <c:pt idx="18">
                  <c:v>43</c:v>
                </c:pt>
                <c:pt idx="19">
                  <c:v>44</c:v>
                </c:pt>
                <c:pt idx="20">
                  <c:v>45</c:v>
                </c:pt>
                <c:pt idx="21">
                  <c:v>46</c:v>
                </c:pt>
                <c:pt idx="22">
                  <c:v>47</c:v>
                </c:pt>
                <c:pt idx="23">
                  <c:v>48</c:v>
                </c:pt>
                <c:pt idx="24">
                  <c:v>49</c:v>
                </c:pt>
                <c:pt idx="25">
                  <c:v>50</c:v>
                </c:pt>
                <c:pt idx="26">
                  <c:v>51</c:v>
                </c:pt>
                <c:pt idx="27">
                  <c:v>52</c:v>
                </c:pt>
                <c:pt idx="28">
                  <c:v>53</c:v>
                </c:pt>
                <c:pt idx="29">
                  <c:v>54</c:v>
                </c:pt>
                <c:pt idx="30">
                  <c:v>55</c:v>
                </c:pt>
                <c:pt idx="31">
                  <c:v>56</c:v>
                </c:pt>
                <c:pt idx="32">
                  <c:v>57</c:v>
                </c:pt>
                <c:pt idx="33">
                  <c:v>58</c:v>
                </c:pt>
                <c:pt idx="34">
                  <c:v>59</c:v>
                </c:pt>
                <c:pt idx="35">
                  <c:v>60</c:v>
                </c:pt>
                <c:pt idx="36">
                  <c:v>61</c:v>
                </c:pt>
                <c:pt idx="37">
                  <c:v>62</c:v>
                </c:pt>
                <c:pt idx="38">
                  <c:v>63</c:v>
                </c:pt>
                <c:pt idx="39">
                  <c:v>64</c:v>
                </c:pt>
                <c:pt idx="40">
                  <c:v>65</c:v>
                </c:pt>
              </c:numCache>
            </c:numRef>
          </c:cat>
          <c:val>
            <c:numRef>
              <c:f>Sheet1!$E$2:$E$42</c:f>
              <c:numCache>
                <c:formatCode>General</c:formatCode>
                <c:ptCount val="41"/>
                <c:pt idx="0">
                  <c:v>68.435657301422111</c:v>
                </c:pt>
                <c:pt idx="1">
                  <c:v>71.690574441606074</c:v>
                </c:pt>
                <c:pt idx="2">
                  <c:v>73.875367342324921</c:v>
                </c:pt>
                <c:pt idx="3">
                  <c:v>74.834495542413251</c:v>
                </c:pt>
                <c:pt idx="4">
                  <c:v>76.244738733189195</c:v>
                </c:pt>
                <c:pt idx="5">
                  <c:v>75.910497500595099</c:v>
                </c:pt>
                <c:pt idx="6">
                  <c:v>76.231764382053399</c:v>
                </c:pt>
                <c:pt idx="7">
                  <c:v>75.532425940752603</c:v>
                </c:pt>
                <c:pt idx="8">
                  <c:v>74.962880475129879</c:v>
                </c:pt>
                <c:pt idx="9">
                  <c:v>74.379344587884361</c:v>
                </c:pt>
                <c:pt idx="10">
                  <c:v>73.535492763611103</c:v>
                </c:pt>
                <c:pt idx="11">
                  <c:v>73.402210475732801</c:v>
                </c:pt>
                <c:pt idx="12">
                  <c:v>72.701149425287397</c:v>
                </c:pt>
                <c:pt idx="13">
                  <c:v>71.615964275746563</c:v>
                </c:pt>
                <c:pt idx="14">
                  <c:v>69.802999117906182</c:v>
                </c:pt>
                <c:pt idx="15">
                  <c:v>70.468302007008504</c:v>
                </c:pt>
                <c:pt idx="16">
                  <c:v>69.42419825072885</c:v>
                </c:pt>
                <c:pt idx="17">
                  <c:v>68.073770491803103</c:v>
                </c:pt>
                <c:pt idx="18">
                  <c:v>67.947558770343605</c:v>
                </c:pt>
                <c:pt idx="19">
                  <c:v>66.060315940641445</c:v>
                </c:pt>
                <c:pt idx="20">
                  <c:v>65.242018537589729</c:v>
                </c:pt>
                <c:pt idx="21">
                  <c:v>63.923035809727423</c:v>
                </c:pt>
                <c:pt idx="22">
                  <c:v>62.764311500773601</c:v>
                </c:pt>
                <c:pt idx="23">
                  <c:v>61.743869209809247</c:v>
                </c:pt>
                <c:pt idx="24">
                  <c:v>62.685745734727568</c:v>
                </c:pt>
                <c:pt idx="25">
                  <c:v>57.814207650272913</c:v>
                </c:pt>
                <c:pt idx="26">
                  <c:v>59.810314167160463</c:v>
                </c:pt>
                <c:pt idx="27">
                  <c:v>57.984678845020603</c:v>
                </c:pt>
                <c:pt idx="28">
                  <c:v>54.885786802030452</c:v>
                </c:pt>
                <c:pt idx="29">
                  <c:v>56.154822335025379</c:v>
                </c:pt>
                <c:pt idx="30">
                  <c:v>51.100733822548356</c:v>
                </c:pt>
                <c:pt idx="31">
                  <c:v>50.800582241630273</c:v>
                </c:pt>
                <c:pt idx="32">
                  <c:v>45.856353591160193</c:v>
                </c:pt>
                <c:pt idx="33">
                  <c:v>42.76261373035566</c:v>
                </c:pt>
                <c:pt idx="34">
                  <c:v>37.477477477477187</c:v>
                </c:pt>
                <c:pt idx="35">
                  <c:v>35.226179018286807</c:v>
                </c:pt>
                <c:pt idx="36">
                  <c:v>27.39861523244312</c:v>
                </c:pt>
                <c:pt idx="37">
                  <c:v>26.116838487972519</c:v>
                </c:pt>
                <c:pt idx="38">
                  <c:v>20.309050772626929</c:v>
                </c:pt>
                <c:pt idx="39">
                  <c:v>16.705882352941181</c:v>
                </c:pt>
                <c:pt idx="40">
                  <c:v>14.03225806451613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DAA-41A3-8A3A-D40864D17C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46066696"/>
        <c:axId val="-2146377608"/>
      </c:lineChart>
      <c:catAx>
        <c:axId val="-2146066696"/>
        <c:scaling>
          <c:orientation val="minMax"/>
        </c:scaling>
        <c:delete val="0"/>
        <c:axPos val="b"/>
        <c:numFmt formatCode="0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146377608"/>
        <c:crosses val="autoZero"/>
        <c:auto val="1"/>
        <c:lblAlgn val="ctr"/>
        <c:lblOffset val="100"/>
        <c:tickLblSkip val="5"/>
        <c:noMultiLvlLbl val="0"/>
      </c:catAx>
      <c:valAx>
        <c:axId val="-2146377608"/>
        <c:scaling>
          <c:orientation val="minMax"/>
          <c:max val="1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146066696"/>
        <c:crosses val="autoZero"/>
        <c:crossBetween val="between"/>
        <c:majorUnit val="20"/>
      </c:valAx>
    </c:plotArea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2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rgbClr val="D4582A"/>
            </a:solidFill>
            <a:ln w="3175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000000"/>
              </a:solidFill>
              <a:ln w="3175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6021-4F89-B031-3BF5C10A5037}"/>
              </c:ext>
            </c:extLst>
          </c:dPt>
          <c:dPt>
            <c:idx val="1"/>
            <c:invertIfNegative val="0"/>
            <c:bubble3D val="0"/>
            <c:spPr>
              <a:solidFill>
                <a:srgbClr val="000000"/>
              </a:solidFill>
              <a:ln w="3175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6021-4F89-B031-3BF5C10A5037}"/>
              </c:ext>
            </c:extLst>
          </c:dPt>
          <c:dPt>
            <c:idx val="2"/>
            <c:invertIfNegative val="0"/>
            <c:bubble3D val="0"/>
            <c:spPr>
              <a:solidFill>
                <a:srgbClr val="000000"/>
              </a:solidFill>
              <a:ln w="3175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6021-4F89-B031-3BF5C10A5037}"/>
              </c:ext>
            </c:extLst>
          </c:dPt>
          <c:dPt>
            <c:idx val="3"/>
            <c:invertIfNegative val="0"/>
            <c:bubble3D val="0"/>
            <c:spPr>
              <a:solidFill>
                <a:srgbClr val="000000"/>
              </a:solidFill>
              <a:ln w="3175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6021-4F89-B031-3BF5C10A5037}"/>
              </c:ext>
            </c:extLst>
          </c:dPt>
          <c:cat>
            <c:strRef>
              <c:f>Sheet1!$A$2:$A$9</c:f>
              <c:strCache>
                <c:ptCount val="8"/>
                <c:pt idx="0">
                  <c:v>Engineering</c:v>
                </c:pt>
                <c:pt idx="1">
                  <c:v>Education</c:v>
                </c:pt>
                <c:pt idx="2">
                  <c:v>Commerce</c:v>
                </c:pt>
                <c:pt idx="3">
                  <c:v>Humanities</c:v>
                </c:pt>
                <c:pt idx="4">
                  <c:v>Engineering</c:v>
                </c:pt>
                <c:pt idx="5">
                  <c:v>Education</c:v>
                </c:pt>
                <c:pt idx="6">
                  <c:v>Commerce</c:v>
                </c:pt>
                <c:pt idx="7">
                  <c:v>Humanities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14.825636007933269</c:v>
                </c:pt>
                <c:pt idx="1">
                  <c:v>17.049812890004109</c:v>
                </c:pt>
                <c:pt idx="2">
                  <c:v>23.936665302027691</c:v>
                </c:pt>
                <c:pt idx="3">
                  <c:v>35.031866359389802</c:v>
                </c:pt>
                <c:pt idx="4">
                  <c:v>11.31323958555803</c:v>
                </c:pt>
                <c:pt idx="5">
                  <c:v>11.04311402656111</c:v>
                </c:pt>
                <c:pt idx="6">
                  <c:v>11.67100291779126</c:v>
                </c:pt>
                <c:pt idx="7">
                  <c:v>9.5591766302582908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021-4F89-B031-3BF5C10A50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621214"/>
              </a:solidFill>
              <a:ln w="3175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A-6021-4F89-B031-3BF5C10A5037}"/>
              </c:ext>
            </c:extLst>
          </c:dPt>
          <c:dPt>
            <c:idx val="1"/>
            <c:invertIfNegative val="0"/>
            <c:bubble3D val="0"/>
            <c:spPr>
              <a:solidFill>
                <a:srgbClr val="621214"/>
              </a:solidFill>
              <a:ln w="3175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C-6021-4F89-B031-3BF5C10A5037}"/>
              </c:ext>
            </c:extLst>
          </c:dPt>
          <c:dPt>
            <c:idx val="2"/>
            <c:invertIfNegative val="0"/>
            <c:bubble3D val="0"/>
            <c:spPr>
              <a:solidFill>
                <a:srgbClr val="621214"/>
              </a:solidFill>
              <a:ln w="3175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E-6021-4F89-B031-3BF5C10A5037}"/>
              </c:ext>
            </c:extLst>
          </c:dPt>
          <c:dPt>
            <c:idx val="3"/>
            <c:invertIfNegative val="0"/>
            <c:bubble3D val="0"/>
            <c:spPr>
              <a:solidFill>
                <a:srgbClr val="621214"/>
              </a:solidFill>
              <a:ln w="3175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10-6021-4F89-B031-3BF5C10A5037}"/>
              </c:ext>
            </c:extLst>
          </c:dPt>
          <c:cat>
            <c:strRef>
              <c:f>Sheet1!$A$2:$A$9</c:f>
              <c:strCache>
                <c:ptCount val="8"/>
                <c:pt idx="0">
                  <c:v>Engineering</c:v>
                </c:pt>
                <c:pt idx="1">
                  <c:v>Education</c:v>
                </c:pt>
                <c:pt idx="2">
                  <c:v>Commerce</c:v>
                </c:pt>
                <c:pt idx="3">
                  <c:v>Humanities</c:v>
                </c:pt>
                <c:pt idx="4">
                  <c:v>Engineering</c:v>
                </c:pt>
                <c:pt idx="5">
                  <c:v>Education</c:v>
                </c:pt>
                <c:pt idx="6">
                  <c:v>Commerce</c:v>
                </c:pt>
                <c:pt idx="7">
                  <c:v>Humanities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12.231908665786341</c:v>
                </c:pt>
                <c:pt idx="1">
                  <c:v>12.86839461531344</c:v>
                </c:pt>
                <c:pt idx="2">
                  <c:v>17.181904902574811</c:v>
                </c:pt>
                <c:pt idx="3">
                  <c:v>19.29864087584167</c:v>
                </c:pt>
                <c:pt idx="4">
                  <c:v>8.8521782224957555</c:v>
                </c:pt>
                <c:pt idx="5">
                  <c:v>9.4229696607387012</c:v>
                </c:pt>
                <c:pt idx="6">
                  <c:v>10.231284978361879</c:v>
                </c:pt>
                <c:pt idx="7">
                  <c:v>7.7213002072465047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6021-4F89-B031-3BF5C10A503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rgbClr val="FFC35A"/>
            </a:solidFill>
            <a:ln w="3175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A02226"/>
              </a:solidFill>
              <a:ln w="3175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13-6021-4F89-B031-3BF5C10A5037}"/>
              </c:ext>
            </c:extLst>
          </c:dPt>
          <c:dPt>
            <c:idx val="1"/>
            <c:invertIfNegative val="0"/>
            <c:bubble3D val="0"/>
            <c:spPr>
              <a:solidFill>
                <a:srgbClr val="A02226"/>
              </a:solidFill>
              <a:ln w="3175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15-6021-4F89-B031-3BF5C10A5037}"/>
              </c:ext>
            </c:extLst>
          </c:dPt>
          <c:dPt>
            <c:idx val="2"/>
            <c:invertIfNegative val="0"/>
            <c:bubble3D val="0"/>
            <c:spPr>
              <a:solidFill>
                <a:srgbClr val="A02226"/>
              </a:solidFill>
              <a:ln w="3175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17-6021-4F89-B031-3BF5C10A5037}"/>
              </c:ext>
            </c:extLst>
          </c:dPt>
          <c:dPt>
            <c:idx val="3"/>
            <c:invertIfNegative val="0"/>
            <c:bubble3D val="0"/>
            <c:spPr>
              <a:solidFill>
                <a:srgbClr val="A02226"/>
              </a:solidFill>
              <a:ln w="3175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19-6021-4F89-B031-3BF5C10A5037}"/>
              </c:ext>
            </c:extLst>
          </c:dPt>
          <c:cat>
            <c:strRef>
              <c:f>Sheet1!$A$2:$A$9</c:f>
              <c:strCache>
                <c:ptCount val="8"/>
                <c:pt idx="0">
                  <c:v>Engineering</c:v>
                </c:pt>
                <c:pt idx="1">
                  <c:v>Education</c:v>
                </c:pt>
                <c:pt idx="2">
                  <c:v>Commerce</c:v>
                </c:pt>
                <c:pt idx="3">
                  <c:v>Humanities</c:v>
                </c:pt>
                <c:pt idx="4">
                  <c:v>Engineering</c:v>
                </c:pt>
                <c:pt idx="5">
                  <c:v>Education</c:v>
                </c:pt>
                <c:pt idx="6">
                  <c:v>Commerce</c:v>
                </c:pt>
                <c:pt idx="7">
                  <c:v>Humanities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9.4414780610498479</c:v>
                </c:pt>
                <c:pt idx="1">
                  <c:v>10.5265490062365</c:v>
                </c:pt>
                <c:pt idx="2">
                  <c:v>11.05827938073425</c:v>
                </c:pt>
                <c:pt idx="3">
                  <c:v>9.8208737616672188</c:v>
                </c:pt>
                <c:pt idx="4">
                  <c:v>6.1894026983319472</c:v>
                </c:pt>
                <c:pt idx="5">
                  <c:v>7.2112604656637203</c:v>
                </c:pt>
                <c:pt idx="6">
                  <c:v>8.8196769379175208</c:v>
                </c:pt>
                <c:pt idx="7">
                  <c:v>7.6249551373574258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6021-4F89-B031-3BF5C10A50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-2145693208"/>
        <c:axId val="-2041389112"/>
      </c:barChart>
      <c:catAx>
        <c:axId val="-21456932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5400000" vert="horz"/>
          <a:lstStyle/>
          <a:p>
            <a:pPr>
              <a:defRPr sz="2200"/>
            </a:pPr>
            <a:endParaRPr lang="en-US"/>
          </a:p>
        </c:txPr>
        <c:crossAx val="-2041389112"/>
        <c:crosses val="autoZero"/>
        <c:auto val="1"/>
        <c:lblAlgn val="ctr"/>
        <c:lblOffset val="100"/>
        <c:noMultiLvlLbl val="0"/>
      </c:catAx>
      <c:valAx>
        <c:axId val="-2041389112"/>
        <c:scaling>
          <c:orientation val="minMax"/>
          <c:max val="40"/>
          <c:min val="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145693208"/>
        <c:crosses val="autoZero"/>
        <c:crossBetween val="between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1545023218251597E-2"/>
          <c:y val="3.2013852435112303E-2"/>
          <c:w val="0.90274907040133801"/>
          <c:h val="0.8858533100029160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Upfront</c:v>
                </c:pt>
              </c:strCache>
            </c:strRef>
          </c:tx>
          <c:spPr>
            <a:ln w="47625">
              <a:solidFill>
                <a:srgbClr val="F68B33"/>
              </a:solidFill>
            </a:ln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  <c:pt idx="27">
                  <c:v>2016</c:v>
                </c:pt>
                <c:pt idx="28">
                  <c:v>2017</c:v>
                </c:pt>
              </c:numCache>
            </c:numRef>
          </c:cat>
          <c:val>
            <c:numRef>
              <c:f>Sheet1!$B$2:$B$30</c:f>
              <c:numCache>
                <c:formatCode>0</c:formatCode>
                <c:ptCount val="29"/>
                <c:pt idx="0">
                  <c:v>15</c:v>
                </c:pt>
                <c:pt idx="1">
                  <c:v>15</c:v>
                </c:pt>
                <c:pt idx="2">
                  <c:v>15</c:v>
                </c:pt>
                <c:pt idx="3">
                  <c:v>15</c:v>
                </c:pt>
                <c:pt idx="4">
                  <c:v>25</c:v>
                </c:pt>
                <c:pt idx="5">
                  <c:v>25</c:v>
                </c:pt>
                <c:pt idx="6">
                  <c:v>25</c:v>
                </c:pt>
                <c:pt idx="7">
                  <c:v>25</c:v>
                </c:pt>
                <c:pt idx="8">
                  <c:v>25</c:v>
                </c:pt>
                <c:pt idx="9">
                  <c:v>25</c:v>
                </c:pt>
                <c:pt idx="10">
                  <c:v>25</c:v>
                </c:pt>
                <c:pt idx="11">
                  <c:v>25</c:v>
                </c:pt>
                <c:pt idx="12">
                  <c:v>25</c:v>
                </c:pt>
                <c:pt idx="13">
                  <c:v>25</c:v>
                </c:pt>
                <c:pt idx="14">
                  <c:v>25</c:v>
                </c:pt>
                <c:pt idx="15">
                  <c:v>25</c:v>
                </c:pt>
                <c:pt idx="16">
                  <c:v>20</c:v>
                </c:pt>
                <c:pt idx="17">
                  <c:v>20</c:v>
                </c:pt>
                <c:pt idx="18">
                  <c:v>20</c:v>
                </c:pt>
                <c:pt idx="19">
                  <c:v>20</c:v>
                </c:pt>
                <c:pt idx="20">
                  <c:v>20</c:v>
                </c:pt>
                <c:pt idx="21">
                  <c:v>20</c:v>
                </c:pt>
                <c:pt idx="22">
                  <c:v>20</c:v>
                </c:pt>
                <c:pt idx="23">
                  <c:v>10</c:v>
                </c:pt>
                <c:pt idx="24">
                  <c:v>10</c:v>
                </c:pt>
                <c:pt idx="25">
                  <c:v>10</c:v>
                </c:pt>
                <c:pt idx="26">
                  <c:v>10</c:v>
                </c:pt>
                <c:pt idx="27">
                  <c:v>10</c:v>
                </c:pt>
                <c:pt idx="28">
                  <c:v>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AF-46C8-B8BD-7C80CD1E4ED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Equivalent upfront discount</c:v>
                </c:pt>
              </c:strCache>
            </c:strRef>
          </c:tx>
          <c:spPr>
            <a:ln w="47625">
              <a:solidFill>
                <a:srgbClr val="A02226"/>
              </a:solidFill>
              <a:prstDash val="solid"/>
            </a:ln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  <c:pt idx="27">
                  <c:v>2016</c:v>
                </c:pt>
                <c:pt idx="28">
                  <c:v>2017</c:v>
                </c:pt>
              </c:numCache>
            </c:numRef>
          </c:cat>
          <c:val>
            <c:numRef>
              <c:f>Sheet1!$C$2:$C$30</c:f>
              <c:numCache>
                <c:formatCode>0</c:formatCode>
                <c:ptCount val="29"/>
                <c:pt idx="0">
                  <c:v>17.64705882352942</c:v>
                </c:pt>
                <c:pt idx="1">
                  <c:v>17.64705882352942</c:v>
                </c:pt>
                <c:pt idx="2">
                  <c:v>17.64705882352942</c:v>
                </c:pt>
                <c:pt idx="3">
                  <c:v>17.64705882352942</c:v>
                </c:pt>
                <c:pt idx="4">
                  <c:v>33.333333333333329</c:v>
                </c:pt>
                <c:pt idx="5">
                  <c:v>33.333333333333329</c:v>
                </c:pt>
                <c:pt idx="6">
                  <c:v>33.333333333333329</c:v>
                </c:pt>
                <c:pt idx="7">
                  <c:v>33.333333333333329</c:v>
                </c:pt>
                <c:pt idx="8">
                  <c:v>33.333333333333329</c:v>
                </c:pt>
                <c:pt idx="9">
                  <c:v>33.333333333333329</c:v>
                </c:pt>
                <c:pt idx="10">
                  <c:v>33.333333333333329</c:v>
                </c:pt>
                <c:pt idx="11">
                  <c:v>33.333333333333329</c:v>
                </c:pt>
                <c:pt idx="12">
                  <c:v>33.333333333333329</c:v>
                </c:pt>
                <c:pt idx="13">
                  <c:v>33.333333333333329</c:v>
                </c:pt>
                <c:pt idx="14">
                  <c:v>33.333333333333329</c:v>
                </c:pt>
                <c:pt idx="15">
                  <c:v>33.333333333333329</c:v>
                </c:pt>
                <c:pt idx="16">
                  <c:v>25</c:v>
                </c:pt>
                <c:pt idx="17">
                  <c:v>25</c:v>
                </c:pt>
                <c:pt idx="18">
                  <c:v>25</c:v>
                </c:pt>
                <c:pt idx="19">
                  <c:v>25</c:v>
                </c:pt>
                <c:pt idx="20">
                  <c:v>25</c:v>
                </c:pt>
                <c:pt idx="21">
                  <c:v>25</c:v>
                </c:pt>
                <c:pt idx="22">
                  <c:v>25</c:v>
                </c:pt>
                <c:pt idx="23">
                  <c:v>11.11111111111112</c:v>
                </c:pt>
                <c:pt idx="24">
                  <c:v>11.11111111111112</c:v>
                </c:pt>
                <c:pt idx="25">
                  <c:v>11.11111111111112</c:v>
                </c:pt>
                <c:pt idx="26">
                  <c:v>11.11111111111112</c:v>
                </c:pt>
                <c:pt idx="27">
                  <c:v>11.11111111111112</c:v>
                </c:pt>
                <c:pt idx="28">
                  <c:v>1.0000100000961999E-3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AF-46C8-B8BD-7C80CD1E4E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40821448"/>
        <c:axId val="-2060402824"/>
      </c:lineChart>
      <c:catAx>
        <c:axId val="-20408214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60402824"/>
        <c:crosses val="autoZero"/>
        <c:auto val="1"/>
        <c:lblAlgn val="ctr"/>
        <c:lblOffset val="100"/>
        <c:tickLblSkip val="4"/>
        <c:noMultiLvlLbl val="0"/>
      </c:catAx>
      <c:valAx>
        <c:axId val="-2060402824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08214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6.8915182263699096E-2"/>
          <c:y val="2.4444444444444401E-2"/>
          <c:w val="0.87550958844078997"/>
          <c:h val="0.793191455234761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Loan fee</c:v>
                </c:pt>
              </c:strCache>
            </c:strRef>
          </c:tx>
          <c:spPr>
            <a:solidFill>
              <a:schemeClr val="tx2"/>
            </a:solidFill>
            <a:ln w="3175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FFE07F"/>
              </a:solidFill>
              <a:ln w="3175">
                <a:solidFill>
                  <a:srgbClr val="000000"/>
                </a:solidFill>
                <a:prstDash val="sysDash"/>
              </a:ln>
            </c:spPr>
            <c:extLst>
              <c:ext xmlns:c16="http://schemas.microsoft.com/office/drawing/2014/chart" uri="{C3380CC4-5D6E-409C-BE32-E72D297353CC}">
                <c16:uniqueId val="{00000001-91A9-44F2-A050-C01040C90F8F}"/>
              </c:ext>
            </c:extLst>
          </c:dPt>
          <c:cat>
            <c:strRef>
              <c:f>Sheet1!$A$2:$A$5</c:f>
              <c:strCache>
                <c:ptCount val="4"/>
                <c:pt idx="0">
                  <c:v>HECS-HELP</c:v>
                </c:pt>
                <c:pt idx="1">
                  <c:v>Postgraduate_x000d_FEE-HELP</c:v>
                </c:pt>
                <c:pt idx="2">
                  <c:v>Undergraduate_x000d_FEE-HELP</c:v>
                </c:pt>
                <c:pt idx="3">
                  <c:v>VET FEE-HELP_x000d_(VET Student Loans from 2017)</c:v>
                </c:pt>
              </c:strCache>
            </c:strRef>
          </c:cat>
          <c:val>
            <c:numRef>
              <c:f>Sheet1!$B$2:$B$5</c:f>
              <c:numCache>
                <c:formatCode>0</c:formatCode>
                <c:ptCount val="4"/>
                <c:pt idx="0">
                  <c:v>11</c:v>
                </c:pt>
                <c:pt idx="1">
                  <c:v>1E-3</c:v>
                </c:pt>
                <c:pt idx="2">
                  <c:v>25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1A9-44F2-A050-C01040C90F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-2087122408"/>
        <c:axId val="-2062862520"/>
      </c:barChart>
      <c:catAx>
        <c:axId val="-20871224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 sz="2200"/>
            </a:pPr>
            <a:endParaRPr lang="en-US"/>
          </a:p>
        </c:txPr>
        <c:crossAx val="-2062862520"/>
        <c:crosses val="autoZero"/>
        <c:auto val="1"/>
        <c:lblAlgn val="ctr"/>
        <c:lblOffset val="100"/>
        <c:noMultiLvlLbl val="0"/>
      </c:catAx>
      <c:valAx>
        <c:axId val="-2062862520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7122408"/>
        <c:crosses val="autoZero"/>
        <c:crossBetween val="between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2835830909464494E-2"/>
          <c:y val="3.2013852435112303E-2"/>
          <c:w val="0.90649968579765405"/>
          <c:h val="0.8833996792067659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CPI</c:v>
                </c:pt>
              </c:strCache>
            </c:strRef>
          </c:tx>
          <c:spPr>
            <a:ln w="50800"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Sheet1!$A$2:$A$23</c:f>
              <c:numCache>
                <c:formatCode>General</c:formatCode>
                <c:ptCount val="22"/>
                <c:pt idx="0">
                  <c:v>1995</c:v>
                </c:pt>
                <c:pt idx="1">
                  <c:v>1996</c:v>
                </c:pt>
                <c:pt idx="2">
                  <c:v>1997</c:v>
                </c:pt>
                <c:pt idx="3">
                  <c:v>1998</c:v>
                </c:pt>
                <c:pt idx="4">
                  <c:v>1999</c:v>
                </c:pt>
                <c:pt idx="5">
                  <c:v>2000</c:v>
                </c:pt>
                <c:pt idx="6">
                  <c:v>2001</c:v>
                </c:pt>
                <c:pt idx="7">
                  <c:v>2002</c:v>
                </c:pt>
                <c:pt idx="8">
                  <c:v>2003</c:v>
                </c:pt>
                <c:pt idx="9">
                  <c:v>2004</c:v>
                </c:pt>
                <c:pt idx="10">
                  <c:v>2005</c:v>
                </c:pt>
                <c:pt idx="11">
                  <c:v>2006</c:v>
                </c:pt>
                <c:pt idx="12">
                  <c:v>2007</c:v>
                </c:pt>
                <c:pt idx="13">
                  <c:v>2008</c:v>
                </c:pt>
                <c:pt idx="14">
                  <c:v>2009</c:v>
                </c:pt>
                <c:pt idx="15">
                  <c:v>2010</c:v>
                </c:pt>
                <c:pt idx="16">
                  <c:v>2011</c:v>
                </c:pt>
                <c:pt idx="17">
                  <c:v>2012</c:v>
                </c:pt>
                <c:pt idx="18">
                  <c:v>2013</c:v>
                </c:pt>
                <c:pt idx="19">
                  <c:v>2014</c:v>
                </c:pt>
                <c:pt idx="20">
                  <c:v>2015</c:v>
                </c:pt>
                <c:pt idx="21">
                  <c:v>2016</c:v>
                </c:pt>
              </c:numCache>
            </c:numRef>
          </c:cat>
          <c:val>
            <c:numRef>
              <c:f>Sheet1!$B$2:$B$23</c:f>
              <c:numCache>
                <c:formatCode>General</c:formatCode>
                <c:ptCount val="22"/>
                <c:pt idx="0">
                  <c:v>2.5347506132461062</c:v>
                </c:pt>
                <c:pt idx="1">
                  <c:v>4.62519936204143</c:v>
                </c:pt>
                <c:pt idx="2">
                  <c:v>2.019817073170759</c:v>
                </c:pt>
                <c:pt idx="3">
                  <c:v>-0.149420993649618</c:v>
                </c:pt>
                <c:pt idx="4">
                  <c:v>1.197156752712303</c:v>
                </c:pt>
                <c:pt idx="5">
                  <c:v>1.8853974121996411</c:v>
                </c:pt>
                <c:pt idx="6">
                  <c:v>5.2612481857764903</c:v>
                </c:pt>
                <c:pt idx="7">
                  <c:v>3.6539124439848281</c:v>
                </c:pt>
                <c:pt idx="8">
                  <c:v>3.0595277685400601</c:v>
                </c:pt>
                <c:pt idx="9">
                  <c:v>2.4201355275895509</c:v>
                </c:pt>
                <c:pt idx="10">
                  <c:v>2.4259609325772091</c:v>
                </c:pt>
                <c:pt idx="11">
                  <c:v>2.8298984927714428</c:v>
                </c:pt>
                <c:pt idx="12">
                  <c:v>3.440023930601277</c:v>
                </c:pt>
                <c:pt idx="13">
                  <c:v>2.7761711972238201</c:v>
                </c:pt>
                <c:pt idx="14">
                  <c:v>3.8829487900956741</c:v>
                </c:pt>
                <c:pt idx="15">
                  <c:v>1.895991332611024</c:v>
                </c:pt>
                <c:pt idx="16">
                  <c:v>3.0037214247740751</c:v>
                </c:pt>
                <c:pt idx="17">
                  <c:v>2.890322580645166</c:v>
                </c:pt>
                <c:pt idx="18">
                  <c:v>1.9814396789566091</c:v>
                </c:pt>
                <c:pt idx="19">
                  <c:v>2.557796360059017</c:v>
                </c:pt>
                <c:pt idx="20">
                  <c:v>2.08633093525179</c:v>
                </c:pt>
                <c:pt idx="21">
                  <c:v>1.503406154568943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753-489E-A014-1EADDBAB2F2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10-year bond rate</c:v>
                </c:pt>
              </c:strCache>
            </c:strRef>
          </c:tx>
          <c:spPr>
            <a:ln w="50800">
              <a:solidFill>
                <a:srgbClr val="F68B33"/>
              </a:solidFill>
            </a:ln>
          </c:spPr>
          <c:marker>
            <c:symbol val="none"/>
          </c:marker>
          <c:cat>
            <c:numRef>
              <c:f>Sheet1!$A$2:$A$23</c:f>
              <c:numCache>
                <c:formatCode>General</c:formatCode>
                <c:ptCount val="22"/>
                <c:pt idx="0">
                  <c:v>1995</c:v>
                </c:pt>
                <c:pt idx="1">
                  <c:v>1996</c:v>
                </c:pt>
                <c:pt idx="2">
                  <c:v>1997</c:v>
                </c:pt>
                <c:pt idx="3">
                  <c:v>1998</c:v>
                </c:pt>
                <c:pt idx="4">
                  <c:v>1999</c:v>
                </c:pt>
                <c:pt idx="5">
                  <c:v>2000</c:v>
                </c:pt>
                <c:pt idx="6">
                  <c:v>2001</c:v>
                </c:pt>
                <c:pt idx="7">
                  <c:v>2002</c:v>
                </c:pt>
                <c:pt idx="8">
                  <c:v>2003</c:v>
                </c:pt>
                <c:pt idx="9">
                  <c:v>2004</c:v>
                </c:pt>
                <c:pt idx="10">
                  <c:v>2005</c:v>
                </c:pt>
                <c:pt idx="11">
                  <c:v>2006</c:v>
                </c:pt>
                <c:pt idx="12">
                  <c:v>2007</c:v>
                </c:pt>
                <c:pt idx="13">
                  <c:v>2008</c:v>
                </c:pt>
                <c:pt idx="14">
                  <c:v>2009</c:v>
                </c:pt>
                <c:pt idx="15">
                  <c:v>2010</c:v>
                </c:pt>
                <c:pt idx="16">
                  <c:v>2011</c:v>
                </c:pt>
                <c:pt idx="17">
                  <c:v>2012</c:v>
                </c:pt>
                <c:pt idx="18">
                  <c:v>2013</c:v>
                </c:pt>
                <c:pt idx="19">
                  <c:v>2014</c:v>
                </c:pt>
                <c:pt idx="20">
                  <c:v>2015</c:v>
                </c:pt>
                <c:pt idx="21">
                  <c:v>2016</c:v>
                </c:pt>
              </c:numCache>
            </c:numRef>
          </c:cat>
          <c:val>
            <c:numRef>
              <c:f>Sheet1!$C$2:$C$23</c:f>
              <c:numCache>
                <c:formatCode>General</c:formatCode>
                <c:ptCount val="22"/>
                <c:pt idx="0">
                  <c:v>9.8132355072463806</c:v>
                </c:pt>
                <c:pt idx="1">
                  <c:v>8.7567470709246198</c:v>
                </c:pt>
                <c:pt idx="2">
                  <c:v>8.0078298645163652</c:v>
                </c:pt>
                <c:pt idx="3">
                  <c:v>6.5220417686178509</c:v>
                </c:pt>
                <c:pt idx="4">
                  <c:v>5.3593385679283809</c:v>
                </c:pt>
                <c:pt idx="5">
                  <c:v>6.4052729505747301</c:v>
                </c:pt>
                <c:pt idx="6">
                  <c:v>5.9105242878737378</c:v>
                </c:pt>
                <c:pt idx="7">
                  <c:v>5.8032372721301497</c:v>
                </c:pt>
                <c:pt idx="8">
                  <c:v>5.644068822211981</c:v>
                </c:pt>
                <c:pt idx="9">
                  <c:v>5.4519436740319174</c:v>
                </c:pt>
                <c:pt idx="10">
                  <c:v>5.562922538353444</c:v>
                </c:pt>
                <c:pt idx="11">
                  <c:v>5.2911892135642136</c:v>
                </c:pt>
                <c:pt idx="12">
                  <c:v>5.7217791509867251</c:v>
                </c:pt>
                <c:pt idx="13">
                  <c:v>6.0805867930008368</c:v>
                </c:pt>
                <c:pt idx="14">
                  <c:v>5.3354438209737118</c:v>
                </c:pt>
                <c:pt idx="15">
                  <c:v>5.3718887359621101</c:v>
                </c:pt>
                <c:pt idx="16">
                  <c:v>5.3585416666666656</c:v>
                </c:pt>
                <c:pt idx="17">
                  <c:v>4.4920833333333361</c:v>
                </c:pt>
                <c:pt idx="18">
                  <c:v>3.253541666666667</c:v>
                </c:pt>
                <c:pt idx="19">
                  <c:v>3.8631250000000001</c:v>
                </c:pt>
                <c:pt idx="20">
                  <c:v>3.2568749999999991</c:v>
                </c:pt>
                <c:pt idx="21">
                  <c:v>2.722083333333333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753-489E-A014-1EADDBAB2F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smooth val="0"/>
        <c:axId val="-2086908344"/>
        <c:axId val="2137604456"/>
      </c:lineChart>
      <c:catAx>
        <c:axId val="-2086908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 sz="2200"/>
            </a:pPr>
            <a:endParaRPr lang="en-US"/>
          </a:p>
        </c:txPr>
        <c:crossAx val="2137604456"/>
        <c:crosses val="autoZero"/>
        <c:auto val="1"/>
        <c:lblAlgn val="ctr"/>
        <c:lblOffset val="100"/>
        <c:tickLblSkip val="3"/>
        <c:tickMarkSkip val="1"/>
        <c:noMultiLvlLbl val="0"/>
      </c:catAx>
      <c:valAx>
        <c:axId val="2137604456"/>
        <c:scaling>
          <c:orientation val="minMax"/>
          <c:max val="1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6908344"/>
        <c:crosses val="autoZero"/>
        <c:crossBetween val="between"/>
        <c:majorUnit val="2"/>
        <c:minorUnit val="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D4582A"/>
                  </a:gs>
                  <a:gs pos="100000">
                    <a:srgbClr val="F68B33"/>
                  </a:gs>
                </a:gsLst>
                <a:lin ang="16200000" scaled="0"/>
                <a:tileRect/>
              </a:gradFill>
              <a:ln w="3175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1B54-45EE-AEBA-66AE1B2D3856}"/>
              </c:ext>
            </c:extLst>
          </c:dPt>
          <c:dPt>
            <c:idx val="1"/>
            <c:invertIfNegative val="0"/>
            <c:bubble3D val="0"/>
            <c:spPr>
              <a:solidFill>
                <a:srgbClr val="621214"/>
              </a:solidFill>
              <a:ln w="3175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1B54-45EE-AEBA-66AE1B2D3856}"/>
              </c:ext>
            </c:extLst>
          </c:dPt>
          <c:dPt>
            <c:idx val="2"/>
            <c:invertIfNegative val="0"/>
            <c:bubble3D val="0"/>
            <c:spPr>
              <a:noFill/>
              <a:ln w="3175">
                <a:noFill/>
              </a:ln>
            </c:spPr>
            <c:extLst>
              <c:ext xmlns:c16="http://schemas.microsoft.com/office/drawing/2014/chart" uri="{C3380CC4-5D6E-409C-BE32-E72D297353CC}">
                <c16:uniqueId val="{00000005-1B54-45EE-AEBA-66AE1B2D3856}"/>
              </c:ext>
            </c:extLst>
          </c:dPt>
          <c:cat>
            <c:strRef>
              <c:f>Sheet1!$A$2:$A$4</c:f>
              <c:strCache>
                <c:ptCount val="3"/>
                <c:pt idx="0">
                  <c:v>Potential loan fee level</c:v>
                </c:pt>
                <c:pt idx="1">
                  <c:v>Existing loan fee</c:v>
                </c:pt>
                <c:pt idx="2">
                  <c:v>Potential increase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384.06349318720231</c:v>
                </c:pt>
                <c:pt idx="1">
                  <c:v>436.0645606063938</c:v>
                </c:pt>
                <c:pt idx="2">
                  <c:v>436.0645606063938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B54-45EE-AEBA-66AE1B2D385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F68B33"/>
                  </a:gs>
                  <a:gs pos="100000">
                    <a:srgbClr val="FFC35A"/>
                  </a:gs>
                </a:gsLst>
                <a:lin ang="16200000" scaled="0"/>
                <a:tileRect/>
              </a:gradFill>
              <a:ln w="3175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8-1B54-45EE-AEBA-66AE1B2D3856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A02226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 w="3175">
                <a:solidFill>
                  <a:srgbClr val="000000"/>
                </a:solidFill>
                <a:prstDash val="sysDash"/>
              </a:ln>
            </c:spPr>
            <c:extLst>
              <c:ext xmlns:c16="http://schemas.microsoft.com/office/drawing/2014/chart" uri="{C3380CC4-5D6E-409C-BE32-E72D297353CC}">
                <c16:uniqueId val="{0000000A-1B54-45EE-AEBA-66AE1B2D3856}"/>
              </c:ext>
            </c:extLst>
          </c:dPt>
          <c:cat>
            <c:strRef>
              <c:f>Sheet1!$A$2:$A$4</c:f>
              <c:strCache>
                <c:ptCount val="3"/>
                <c:pt idx="0">
                  <c:v>Potential loan fee level</c:v>
                </c:pt>
                <c:pt idx="1">
                  <c:v>Existing loan fee</c:v>
                </c:pt>
                <c:pt idx="2">
                  <c:v>Potential increase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384.06349318720231</c:v>
                </c:pt>
                <c:pt idx="2">
                  <c:v>1100.189412142415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1B54-45EE-AEBA-66AE1B2D385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flip="none" rotWithShape="1">
              <a:gsLst>
                <a:gs pos="0">
                  <a:srgbClr val="FFC35A"/>
                </a:gs>
                <a:gs pos="100000">
                  <a:srgbClr val="FFE07F"/>
                </a:gs>
              </a:gsLst>
              <a:lin ang="16200000" scaled="0"/>
              <a:tileRect/>
            </a:gra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Sheet1!$A$2:$A$4</c:f>
              <c:strCache>
                <c:ptCount val="3"/>
                <c:pt idx="0">
                  <c:v>Potential loan fee level</c:v>
                </c:pt>
                <c:pt idx="1">
                  <c:v>Existing loan fee</c:v>
                </c:pt>
                <c:pt idx="2">
                  <c:v>Potential increase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384.06349318720231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1B54-45EE-AEBA-66AE1B2D385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gradFill flip="none" rotWithShape="1">
              <a:gsLst>
                <a:gs pos="0">
                  <a:srgbClr val="FFE07F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rgbClr val="000000"/>
              </a:solidFill>
            </a:ln>
          </c:spPr>
          <c:invertIfNegative val="0"/>
          <c:cat>
            <c:strRef>
              <c:f>Sheet1!$A$2:$A$4</c:f>
              <c:strCache>
                <c:ptCount val="3"/>
                <c:pt idx="0">
                  <c:v>Potential loan fee level</c:v>
                </c:pt>
                <c:pt idx="1">
                  <c:v>Existing loan fee</c:v>
                </c:pt>
                <c:pt idx="2">
                  <c:v>Potential increase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384.06349318720231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1B54-45EE-AEBA-66AE1B2D38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100"/>
        <c:axId val="-2105683144"/>
        <c:axId val="-2039552392"/>
      </c:barChart>
      <c:catAx>
        <c:axId val="-21056831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39552392"/>
        <c:crosses val="autoZero"/>
        <c:auto val="1"/>
        <c:lblAlgn val="ctr"/>
        <c:lblOffset val="100"/>
        <c:noMultiLvlLbl val="0"/>
      </c:catAx>
      <c:valAx>
        <c:axId val="-2039552392"/>
        <c:scaling>
          <c:orientation val="minMax"/>
          <c:max val="200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105683144"/>
        <c:crosses val="autoZero"/>
        <c:crossBetween val="between"/>
        <c:majorUnit val="50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21000824530998"/>
          <c:y val="0.25172708082940298"/>
          <c:w val="0.72054643190214496"/>
          <c:h val="0.6271326544525359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Sheet1!$A$2:$A$22</c:f>
              <c:numCache>
                <c:formatCode>General</c:formatCode>
                <c:ptCount val="21"/>
                <c:pt idx="1">
                  <c:v>22</c:v>
                </c:pt>
                <c:pt idx="3">
                  <c:v>23</c:v>
                </c:pt>
                <c:pt idx="5">
                  <c:v>24</c:v>
                </c:pt>
                <c:pt idx="7">
                  <c:v>25</c:v>
                </c:pt>
                <c:pt idx="9">
                  <c:v>26</c:v>
                </c:pt>
                <c:pt idx="11">
                  <c:v>27</c:v>
                </c:pt>
                <c:pt idx="13">
                  <c:v>28</c:v>
                </c:pt>
                <c:pt idx="15">
                  <c:v>29</c:v>
                </c:pt>
                <c:pt idx="17">
                  <c:v>30</c:v>
                </c:pt>
                <c:pt idx="19">
                  <c:v>31</c:v>
                </c:pt>
              </c:numCache>
            </c:numRef>
          </c:cat>
          <c:val>
            <c:numRef>
              <c:f>Sheet1!$B$2:$B$22</c:f>
              <c:numCache>
                <c:formatCode>General</c:formatCode>
                <c:ptCount val="21"/>
                <c:pt idx="1">
                  <c:v>0</c:v>
                </c:pt>
                <c:pt idx="3">
                  <c:v>2318.8031725772648</c:v>
                </c:pt>
                <c:pt idx="5">
                  <c:v>2819.6918595024222</c:v>
                </c:pt>
                <c:pt idx="7">
                  <c:v>3007.730357142857</c:v>
                </c:pt>
                <c:pt idx="9">
                  <c:v>3492.6724137931042</c:v>
                </c:pt>
                <c:pt idx="11">
                  <c:v>3987.67947946698</c:v>
                </c:pt>
                <c:pt idx="13">
                  <c:v>4114.7145363183063</c:v>
                </c:pt>
                <c:pt idx="15">
                  <c:v>4188.9179724952064</c:v>
                </c:pt>
                <c:pt idx="17">
                  <c:v>1336.6999481774551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8B-412D-AE62-78912FD8851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Sheet1!$A$2:$A$22</c:f>
              <c:numCache>
                <c:formatCode>General</c:formatCode>
                <c:ptCount val="21"/>
                <c:pt idx="1">
                  <c:v>22</c:v>
                </c:pt>
                <c:pt idx="3">
                  <c:v>23</c:v>
                </c:pt>
                <c:pt idx="5">
                  <c:v>24</c:v>
                </c:pt>
                <c:pt idx="7">
                  <c:v>25</c:v>
                </c:pt>
                <c:pt idx="9">
                  <c:v>26</c:v>
                </c:pt>
                <c:pt idx="11">
                  <c:v>27</c:v>
                </c:pt>
                <c:pt idx="13">
                  <c:v>28</c:v>
                </c:pt>
                <c:pt idx="15">
                  <c:v>29</c:v>
                </c:pt>
                <c:pt idx="17">
                  <c:v>30</c:v>
                </c:pt>
                <c:pt idx="19">
                  <c:v>31</c:v>
                </c:pt>
              </c:numCache>
            </c:numRef>
          </c:cat>
          <c:val>
            <c:numRef>
              <c:f>Sheet1!$C$2:$C$22</c:f>
              <c:numCache>
                <c:formatCode>General</c:formatCode>
                <c:ptCount val="21"/>
                <c:pt idx="1">
                  <c:v>0</c:v>
                </c:pt>
                <c:pt idx="3">
                  <c:v>0</c:v>
                </c:pt>
                <c:pt idx="5">
                  <c:v>0</c:v>
                </c:pt>
                <c:pt idx="7">
                  <c:v>0</c:v>
                </c:pt>
                <c:pt idx="9">
                  <c:v>0</c:v>
                </c:pt>
                <c:pt idx="11">
                  <c:v>0</c:v>
                </c:pt>
                <c:pt idx="13">
                  <c:v>0</c:v>
                </c:pt>
                <c:pt idx="15">
                  <c:v>0</c:v>
                </c:pt>
                <c:pt idx="17">
                  <c:v>3263.7307317160848</c:v>
                </c:pt>
                <c:pt idx="19">
                  <c:v>526.30572920494865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8B-412D-AE62-78912FD885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-2045499224"/>
        <c:axId val="-2045626184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marker>
            <c:symbol val="triangle"/>
            <c:size val="15"/>
            <c:spPr>
              <a:solidFill>
                <a:srgbClr val="000000"/>
              </a:solidFill>
              <a:ln>
                <a:noFill/>
              </a:ln>
            </c:spPr>
          </c:marker>
          <c:cat>
            <c:numRef>
              <c:f>Sheet1!$A$2:$A$22</c:f>
              <c:numCache>
                <c:formatCode>General</c:formatCode>
                <c:ptCount val="21"/>
                <c:pt idx="1">
                  <c:v>22</c:v>
                </c:pt>
                <c:pt idx="3">
                  <c:v>23</c:v>
                </c:pt>
                <c:pt idx="5">
                  <c:v>24</c:v>
                </c:pt>
                <c:pt idx="7">
                  <c:v>25</c:v>
                </c:pt>
                <c:pt idx="9">
                  <c:v>26</c:v>
                </c:pt>
                <c:pt idx="11">
                  <c:v>27</c:v>
                </c:pt>
                <c:pt idx="13">
                  <c:v>28</c:v>
                </c:pt>
                <c:pt idx="15">
                  <c:v>29</c:v>
                </c:pt>
                <c:pt idx="17">
                  <c:v>30</c:v>
                </c:pt>
                <c:pt idx="19">
                  <c:v>31</c:v>
                </c:pt>
              </c:numCache>
            </c:numRef>
          </c:cat>
          <c:val>
            <c:numRef>
              <c:f>Sheet1!$D$2:$D$22</c:f>
              <c:numCache>
                <c:formatCode>General</c:formatCode>
                <c:ptCount val="21"/>
                <c:pt idx="1">
                  <c:v>53254.251333362721</c:v>
                </c:pt>
                <c:pt idx="3">
                  <c:v>57970.079314431583</c:v>
                </c:pt>
                <c:pt idx="5">
                  <c:v>62659.819100053821</c:v>
                </c:pt>
                <c:pt idx="7">
                  <c:v>66838.452380952367</c:v>
                </c:pt>
                <c:pt idx="9">
                  <c:v>69853.448275862014</c:v>
                </c:pt>
                <c:pt idx="11">
                  <c:v>72503.263263036002</c:v>
                </c:pt>
                <c:pt idx="13">
                  <c:v>74812.991569423713</c:v>
                </c:pt>
                <c:pt idx="15">
                  <c:v>76162.144954458301</c:v>
                </c:pt>
                <c:pt idx="17">
                  <c:v>76673.844664892356</c:v>
                </c:pt>
                <c:pt idx="19">
                  <c:v>76028.144899675564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E8B-412D-AE62-78912FD885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4998456"/>
        <c:axId val="-2144962184"/>
      </c:lineChart>
      <c:catAx>
        <c:axId val="-20454992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spPr>
          <a:ln>
            <a:solidFill>
              <a:schemeClr val="tx1"/>
            </a:solidFill>
          </a:ln>
        </c:spPr>
        <c:crossAx val="-2045626184"/>
        <c:crosses val="autoZero"/>
        <c:auto val="1"/>
        <c:lblAlgn val="ctr"/>
        <c:lblOffset val="100"/>
        <c:noMultiLvlLbl val="0"/>
      </c:catAx>
      <c:valAx>
        <c:axId val="-2045626184"/>
        <c:scaling>
          <c:orientation val="minMax"/>
          <c:max val="800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&quot;$&quot;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-2045499224"/>
        <c:crosses val="autoZero"/>
        <c:crossBetween val="between"/>
        <c:majorUnit val="2000"/>
      </c:valAx>
      <c:valAx>
        <c:axId val="-2144962184"/>
        <c:scaling>
          <c:orientation val="minMax"/>
          <c:max val="100000"/>
        </c:scaling>
        <c:delete val="0"/>
        <c:axPos val="r"/>
        <c:numFmt formatCode="&quot;$&quot;#,##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crossAx val="-2144998456"/>
        <c:crosses val="max"/>
        <c:crossBetween val="between"/>
        <c:majorUnit val="25000"/>
      </c:valAx>
      <c:catAx>
        <c:axId val="-214499845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144962184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2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21000824530998"/>
          <c:y val="4.1583652025280901E-2"/>
          <c:w val="0.72054643190214496"/>
          <c:h val="0.8355690469746469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Sheet1!$A$2:$A$22</c:f>
              <c:numCache>
                <c:formatCode>General</c:formatCode>
                <c:ptCount val="21"/>
                <c:pt idx="1">
                  <c:v>22</c:v>
                </c:pt>
                <c:pt idx="3">
                  <c:v>23</c:v>
                </c:pt>
                <c:pt idx="5">
                  <c:v>24</c:v>
                </c:pt>
                <c:pt idx="7">
                  <c:v>25</c:v>
                </c:pt>
                <c:pt idx="9">
                  <c:v>26</c:v>
                </c:pt>
                <c:pt idx="11">
                  <c:v>27</c:v>
                </c:pt>
                <c:pt idx="13">
                  <c:v>28</c:v>
                </c:pt>
                <c:pt idx="15">
                  <c:v>29</c:v>
                </c:pt>
                <c:pt idx="17">
                  <c:v>30</c:v>
                </c:pt>
                <c:pt idx="19">
                  <c:v>31</c:v>
                </c:pt>
              </c:numCache>
            </c:numRef>
          </c:cat>
          <c:val>
            <c:numRef>
              <c:f>Sheet1!$B$2:$B$22</c:f>
              <c:numCache>
                <c:formatCode>General</c:formatCode>
                <c:ptCount val="21"/>
                <c:pt idx="1">
                  <c:v>0</c:v>
                </c:pt>
                <c:pt idx="3">
                  <c:v>2750.496098562629</c:v>
                </c:pt>
                <c:pt idx="5">
                  <c:v>2983.051691729323</c:v>
                </c:pt>
                <c:pt idx="7">
                  <c:v>3942.4911473087818</c:v>
                </c:pt>
                <c:pt idx="9">
                  <c:v>4590.8970489604289</c:v>
                </c:pt>
                <c:pt idx="11">
                  <c:v>4884.9350093716903</c:v>
                </c:pt>
                <c:pt idx="13">
                  <c:v>5585.2423578126864</c:v>
                </c:pt>
                <c:pt idx="15">
                  <c:v>529.79638572805197</c:v>
                </c:pt>
                <c:pt idx="17">
                  <c:v>0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B9-4ED7-9C50-5D1B651ABBB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Sheet1!$A$2:$A$22</c:f>
              <c:numCache>
                <c:formatCode>General</c:formatCode>
                <c:ptCount val="21"/>
                <c:pt idx="1">
                  <c:v>22</c:v>
                </c:pt>
                <c:pt idx="3">
                  <c:v>23</c:v>
                </c:pt>
                <c:pt idx="5">
                  <c:v>24</c:v>
                </c:pt>
                <c:pt idx="7">
                  <c:v>25</c:v>
                </c:pt>
                <c:pt idx="9">
                  <c:v>26</c:v>
                </c:pt>
                <c:pt idx="11">
                  <c:v>27</c:v>
                </c:pt>
                <c:pt idx="13">
                  <c:v>28</c:v>
                </c:pt>
                <c:pt idx="15">
                  <c:v>29</c:v>
                </c:pt>
                <c:pt idx="17">
                  <c:v>30</c:v>
                </c:pt>
                <c:pt idx="19">
                  <c:v>31</c:v>
                </c:pt>
              </c:numCache>
            </c:numRef>
          </c:cat>
          <c:val>
            <c:numRef>
              <c:f>Sheet1!$C$2:$C$22</c:f>
              <c:numCache>
                <c:formatCode>General</c:formatCode>
                <c:ptCount val="21"/>
                <c:pt idx="1">
                  <c:v>0</c:v>
                </c:pt>
                <c:pt idx="3">
                  <c:v>0</c:v>
                </c:pt>
                <c:pt idx="5">
                  <c:v>0</c:v>
                </c:pt>
                <c:pt idx="7">
                  <c:v>0</c:v>
                </c:pt>
                <c:pt idx="9">
                  <c:v>0</c:v>
                </c:pt>
                <c:pt idx="11">
                  <c:v>0</c:v>
                </c:pt>
                <c:pt idx="13">
                  <c:v>0</c:v>
                </c:pt>
                <c:pt idx="15">
                  <c:v>3790.036460921036</c:v>
                </c:pt>
                <c:pt idx="17">
                  <c:v>0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AB9-4ED7-9C50-5D1B651ABB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-2045111736"/>
        <c:axId val="2061836296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marker>
            <c:symbol val="triangle"/>
            <c:size val="15"/>
            <c:spPr>
              <a:solidFill>
                <a:srgbClr val="000000"/>
              </a:solidFill>
              <a:ln>
                <a:noFill/>
              </a:ln>
            </c:spPr>
          </c:marker>
          <c:cat>
            <c:numRef>
              <c:f>Sheet1!$A$2:$A$22</c:f>
              <c:numCache>
                <c:formatCode>General</c:formatCode>
                <c:ptCount val="21"/>
                <c:pt idx="1">
                  <c:v>22</c:v>
                </c:pt>
                <c:pt idx="3">
                  <c:v>23</c:v>
                </c:pt>
                <c:pt idx="5">
                  <c:v>24</c:v>
                </c:pt>
                <c:pt idx="7">
                  <c:v>25</c:v>
                </c:pt>
                <c:pt idx="9">
                  <c:v>26</c:v>
                </c:pt>
                <c:pt idx="11">
                  <c:v>27</c:v>
                </c:pt>
                <c:pt idx="13">
                  <c:v>28</c:v>
                </c:pt>
                <c:pt idx="15">
                  <c:v>29</c:v>
                </c:pt>
                <c:pt idx="17">
                  <c:v>30</c:v>
                </c:pt>
                <c:pt idx="19">
                  <c:v>31</c:v>
                </c:pt>
              </c:numCache>
            </c:numRef>
          </c:cat>
          <c:val>
            <c:numRef>
              <c:f>Sheet1!$D$2:$D$22</c:f>
              <c:numCache>
                <c:formatCode>General</c:formatCode>
                <c:ptCount val="21"/>
                <c:pt idx="1">
                  <c:v>54554.58954882402</c:v>
                </c:pt>
                <c:pt idx="3">
                  <c:v>61122.135523613921</c:v>
                </c:pt>
                <c:pt idx="5">
                  <c:v>66290.037593984962</c:v>
                </c:pt>
                <c:pt idx="7">
                  <c:v>71681.657223796035</c:v>
                </c:pt>
                <c:pt idx="9">
                  <c:v>76514.950816007142</c:v>
                </c:pt>
                <c:pt idx="11">
                  <c:v>81415.583489528159</c:v>
                </c:pt>
                <c:pt idx="13">
                  <c:v>85926.805504810603</c:v>
                </c:pt>
                <c:pt idx="15">
                  <c:v>89169.011652999572</c:v>
                </c:pt>
                <c:pt idx="17">
                  <c:v>92974.037528308007</c:v>
                </c:pt>
                <c:pt idx="19">
                  <c:v>97016.357942430695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AB9-4ED7-9C50-5D1B651ABB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82497960"/>
        <c:axId val="-2089471432"/>
      </c:lineChart>
      <c:catAx>
        <c:axId val="-20451117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061836296"/>
        <c:crosses val="autoZero"/>
        <c:auto val="1"/>
        <c:lblAlgn val="ctr"/>
        <c:lblOffset val="100"/>
        <c:noMultiLvlLbl val="0"/>
      </c:catAx>
      <c:valAx>
        <c:axId val="2061836296"/>
        <c:scaling>
          <c:orientation val="minMax"/>
          <c:max val="800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&quot;$&quot;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-2045111736"/>
        <c:crosses val="autoZero"/>
        <c:crossBetween val="between"/>
        <c:majorUnit val="2000"/>
      </c:valAx>
      <c:valAx>
        <c:axId val="-2089471432"/>
        <c:scaling>
          <c:orientation val="minMax"/>
          <c:max val="100000"/>
        </c:scaling>
        <c:delete val="0"/>
        <c:axPos val="r"/>
        <c:numFmt formatCode="&quot;$&quot;#,##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crossAx val="-2082497960"/>
        <c:crosses val="max"/>
        <c:crossBetween val="between"/>
        <c:majorUnit val="25000"/>
      </c:valAx>
      <c:catAx>
        <c:axId val="-20824979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089471432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2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8.4824690840297895E-2"/>
          <c:y val="2.4444444444444401E-2"/>
          <c:w val="0.88722506967144499"/>
          <c:h val="0.823561679790026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 real rate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10th</c:v>
                </c:pt>
                <c:pt idx="1">
                  <c:v>20th</c:v>
                </c:pt>
                <c:pt idx="2">
                  <c:v>30th</c:v>
                </c:pt>
                <c:pt idx="3">
                  <c:v>40th</c:v>
                </c:pt>
                <c:pt idx="4">
                  <c:v>50th</c:v>
                </c:pt>
                <c:pt idx="5">
                  <c:v>60th</c:v>
                </c:pt>
                <c:pt idx="6">
                  <c:v>70th</c:v>
                </c:pt>
                <c:pt idx="7">
                  <c:v>80th</c:v>
                </c:pt>
                <c:pt idx="8">
                  <c:v>90th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38.561493278351001</c:v>
                </c:pt>
                <c:pt idx="3">
                  <c:v>20.34984985745827</c:v>
                </c:pt>
                <c:pt idx="4">
                  <c:v>16.775039288399309</c:v>
                </c:pt>
                <c:pt idx="5">
                  <c:v>14.00786121903246</c:v>
                </c:pt>
                <c:pt idx="6">
                  <c:v>11.355777023739151</c:v>
                </c:pt>
                <c:pt idx="7">
                  <c:v>10.19932468577562</c:v>
                </c:pt>
                <c:pt idx="8">
                  <c:v>8.9329732488222309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C4-4A70-AF1F-34F0B61AE70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 real rate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10th</c:v>
                </c:pt>
                <c:pt idx="1">
                  <c:v>20th</c:v>
                </c:pt>
                <c:pt idx="2">
                  <c:v>30th</c:v>
                </c:pt>
                <c:pt idx="3">
                  <c:v>40th</c:v>
                </c:pt>
                <c:pt idx="4">
                  <c:v>50th</c:v>
                </c:pt>
                <c:pt idx="5">
                  <c:v>60th</c:v>
                </c:pt>
                <c:pt idx="6">
                  <c:v>70th</c:v>
                </c:pt>
                <c:pt idx="7">
                  <c:v>80th</c:v>
                </c:pt>
                <c:pt idx="8">
                  <c:v>90th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</c:v>
                </c:pt>
                <c:pt idx="1">
                  <c:v>28.61103550707988</c:v>
                </c:pt>
                <c:pt idx="2">
                  <c:v>21.61332757098122</c:v>
                </c:pt>
                <c:pt idx="3">
                  <c:v>16.81522413288095</c:v>
                </c:pt>
                <c:pt idx="4">
                  <c:v>15.200553279771061</c:v>
                </c:pt>
                <c:pt idx="5">
                  <c:v>12.893301658234479</c:v>
                </c:pt>
                <c:pt idx="6">
                  <c:v>10.632228877187099</c:v>
                </c:pt>
                <c:pt idx="7">
                  <c:v>9.5090730978373728</c:v>
                </c:pt>
                <c:pt idx="8">
                  <c:v>8.0380845269504047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C4-4A70-AF1F-34F0B61AE7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44980584"/>
        <c:axId val="-2044927128"/>
      </c:barChart>
      <c:scatterChart>
        <c:scatterStyle val="lineMarker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Female loan fee</c:v>
                </c:pt>
              </c:strCache>
            </c:strRef>
          </c:tx>
          <c:spPr>
            <a:ln w="28575">
              <a:noFill/>
            </a:ln>
          </c:spPr>
          <c:marker>
            <c:symbol val="dash"/>
            <c:size val="18"/>
            <c:spPr>
              <a:solidFill>
                <a:srgbClr val="000000"/>
              </a:solidFill>
              <a:ln>
                <a:solidFill>
                  <a:srgbClr val="000000"/>
                </a:solidFill>
              </a:ln>
            </c:spPr>
          </c:marker>
          <c:xVal>
            <c:numRef>
              <c:f>Sheet1!$G$2:$G$10</c:f>
              <c:numCache>
                <c:formatCode>General</c:formatCode>
                <c:ptCount val="9"/>
                <c:pt idx="0">
                  <c:v>0.85</c:v>
                </c:pt>
                <c:pt idx="1">
                  <c:v>1.85</c:v>
                </c:pt>
                <c:pt idx="2">
                  <c:v>2.85</c:v>
                </c:pt>
                <c:pt idx="3">
                  <c:v>3.85</c:v>
                </c:pt>
                <c:pt idx="4">
                  <c:v>4.8499999999999996</c:v>
                </c:pt>
                <c:pt idx="5">
                  <c:v>5.85</c:v>
                </c:pt>
                <c:pt idx="6">
                  <c:v>6.85</c:v>
                </c:pt>
                <c:pt idx="7">
                  <c:v>7.85</c:v>
                </c:pt>
                <c:pt idx="8">
                  <c:v>8.85</c:v>
                </c:pt>
              </c:numCache>
            </c:numRef>
          </c:xVal>
          <c:yVal>
            <c:numRef>
              <c:f>Sheet1!$D$2:$D$10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15</c:v>
                </c:pt>
                <c:pt idx="3">
                  <c:v>15</c:v>
                </c:pt>
                <c:pt idx="4">
                  <c:v>15</c:v>
                </c:pt>
                <c:pt idx="5">
                  <c:v>15</c:v>
                </c:pt>
                <c:pt idx="6">
                  <c:v>15</c:v>
                </c:pt>
                <c:pt idx="7">
                  <c:v>15</c:v>
                </c:pt>
                <c:pt idx="8">
                  <c:v>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BC4-4A70-AF1F-34F0B61AE70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Male loan fee</c:v>
                </c:pt>
              </c:strCache>
            </c:strRef>
          </c:tx>
          <c:spPr>
            <a:ln w="28575">
              <a:noFill/>
            </a:ln>
          </c:spPr>
          <c:marker>
            <c:symbol val="dash"/>
            <c:size val="18"/>
            <c:spPr>
              <a:solidFill>
                <a:srgbClr val="000000"/>
              </a:solidFill>
              <a:ln>
                <a:solidFill>
                  <a:srgbClr val="000000"/>
                </a:solidFill>
              </a:ln>
            </c:spPr>
          </c:marker>
          <c:xVal>
            <c:numRef>
              <c:f>Sheet1!$H$2:$H$10</c:f>
              <c:numCache>
                <c:formatCode>General</c:formatCode>
                <c:ptCount val="9"/>
                <c:pt idx="0">
                  <c:v>1.1399999999999999</c:v>
                </c:pt>
                <c:pt idx="1">
                  <c:v>2.14</c:v>
                </c:pt>
                <c:pt idx="2">
                  <c:v>3.14</c:v>
                </c:pt>
                <c:pt idx="3">
                  <c:v>4.1399999999999997</c:v>
                </c:pt>
                <c:pt idx="4">
                  <c:v>5.14</c:v>
                </c:pt>
                <c:pt idx="5">
                  <c:v>6.14</c:v>
                </c:pt>
                <c:pt idx="6">
                  <c:v>7.14</c:v>
                </c:pt>
                <c:pt idx="7">
                  <c:v>8.14</c:v>
                </c:pt>
                <c:pt idx="8">
                  <c:v>9.14</c:v>
                </c:pt>
              </c:numCache>
            </c:numRef>
          </c:xVal>
          <c:yVal>
            <c:numRef>
              <c:f>Sheet1!$E$2:$E$10</c:f>
              <c:numCache>
                <c:formatCode>General</c:formatCode>
                <c:ptCount val="9"/>
                <c:pt idx="0">
                  <c:v>0</c:v>
                </c:pt>
                <c:pt idx="1">
                  <c:v>15</c:v>
                </c:pt>
                <c:pt idx="2">
                  <c:v>15</c:v>
                </c:pt>
                <c:pt idx="3">
                  <c:v>15</c:v>
                </c:pt>
                <c:pt idx="4">
                  <c:v>15</c:v>
                </c:pt>
                <c:pt idx="5">
                  <c:v>15</c:v>
                </c:pt>
                <c:pt idx="6">
                  <c:v>15</c:v>
                </c:pt>
                <c:pt idx="7">
                  <c:v>15</c:v>
                </c:pt>
                <c:pt idx="8">
                  <c:v>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BC4-4A70-AF1F-34F0B61AE7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44980584"/>
        <c:axId val="-2044927128"/>
      </c:scatterChart>
      <c:catAx>
        <c:axId val="-20449805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 sz="2200"/>
            </a:pPr>
            <a:endParaRPr lang="en-US"/>
          </a:p>
        </c:txPr>
        <c:crossAx val="-2044927128"/>
        <c:crosses val="autoZero"/>
        <c:auto val="1"/>
        <c:lblAlgn val="ctr"/>
        <c:lblOffset val="100"/>
        <c:noMultiLvlLbl val="0"/>
      </c:catAx>
      <c:valAx>
        <c:axId val="-2044927128"/>
        <c:scaling>
          <c:orientation val="minMax"/>
          <c:max val="4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4980584"/>
        <c:crosses val="autoZero"/>
        <c:crossBetween val="between"/>
        <c:majorUnit val="10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0366002205965601"/>
          <c:y val="2.4444444444444401E-2"/>
          <c:w val="0.88353920900722605"/>
          <c:h val="0.8087594050743659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tx>
          <c:spPr>
            <a:noFill/>
          </c:spPr>
          <c:invertIfNegative val="0"/>
          <c:dPt>
            <c:idx val="5"/>
            <c:invertIfNegative val="0"/>
            <c:bubble3D val="0"/>
            <c:spPr>
              <a:solidFill>
                <a:schemeClr val="tx1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ADAF-44E5-8A14-510BED409A9A}"/>
              </c:ext>
            </c:extLst>
          </c:dPt>
          <c:dLbls>
            <c:delete val="1"/>
          </c:dLbls>
          <c:cat>
            <c:strRef>
              <c:f>Sheet1!$A$2:$A$7</c:f>
              <c:strCache>
                <c:ptCount val="6"/>
                <c:pt idx="0">
                  <c:v>HECS-HELP</c:v>
                </c:pt>
                <c:pt idx="1">
                  <c:v>VET _x000d_FEE-HELP</c:v>
                </c:pt>
                <c:pt idx="2">
                  <c:v>PG_x000d_FEE-HELP</c:v>
                </c:pt>
                <c:pt idx="3">
                  <c:v>UG_x000d_FEE-HELP</c:v>
                </c:pt>
                <c:pt idx="4">
                  <c:v>OS-HELP _x000d_and _x000d_SA-HELP</c:v>
                </c:pt>
                <c:pt idx="5">
                  <c:v>Total</c:v>
                </c:pt>
              </c:strCache>
            </c:strRef>
          </c:cat>
          <c:val>
            <c:numRef>
              <c:f>Sheet1!$B$2:$B$7</c:f>
              <c:numCache>
                <c:formatCode>_-* #,##0_-;\-* #,##0_-;_-* "-"??_-;_-@_-</c:formatCode>
                <c:ptCount val="6"/>
                <c:pt idx="0">
                  <c:v>0</c:v>
                </c:pt>
                <c:pt idx="1">
                  <c:v>653.12903655000002</c:v>
                </c:pt>
                <c:pt idx="2">
                  <c:v>885.49058741160684</c:v>
                </c:pt>
                <c:pt idx="3">
                  <c:v>1033.3937862763421</c:v>
                </c:pt>
                <c:pt idx="4">
                  <c:v>1114.6540412616071</c:v>
                </c:pt>
                <c:pt idx="5">
                  <c:v>1152.1904795616069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DAF-44E5-8A14-510BED409A9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Component</c:v>
                </c:pt>
              </c:strCache>
            </c:strRef>
          </c:tx>
          <c:spPr>
            <a:ln w="3175">
              <a:solidFill>
                <a:schemeClr val="tx1">
                  <a:shade val="95000"/>
                  <a:satMod val="105000"/>
                </a:schemeClr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4-ADAF-44E5-8A14-510BED409A9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6-ADAF-44E5-8A14-510BED409A9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8-ADAF-44E5-8A14-510BED409A9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A-ADAF-44E5-8A14-510BED409A9A}"/>
              </c:ext>
            </c:extLst>
          </c:dPt>
          <c:dPt>
            <c:idx val="4"/>
            <c:invertIfNegative val="0"/>
            <c:bubble3D val="0"/>
            <c:spPr>
              <a:solidFill>
                <a:schemeClr val="tx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C-ADAF-44E5-8A14-510BED409A9A}"/>
              </c:ext>
            </c:extLst>
          </c:dPt>
          <c:dPt>
            <c:idx val="5"/>
            <c:invertIfNegative val="0"/>
            <c:bubble3D val="0"/>
            <c:spPr>
              <a:solidFill>
                <a:schemeClr val="bg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E-ADAF-44E5-8A14-510BED409A9A}"/>
              </c:ext>
            </c:extLst>
          </c:dPt>
          <c:dLbls>
            <c:dLbl>
              <c:idx val="4"/>
              <c:layout>
                <c:manualLayout>
                  <c:x val="-2.5601537866237699E-3"/>
                  <c:y val="-3.14814814814814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ADAF-44E5-8A14-510BED409A9A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HECS-HELP</c:v>
                </c:pt>
                <c:pt idx="1">
                  <c:v>VET _x000d_FEE-HELP</c:v>
                </c:pt>
                <c:pt idx="2">
                  <c:v>PG_x000d_FEE-HELP</c:v>
                </c:pt>
                <c:pt idx="3">
                  <c:v>UG_x000d_FEE-HELP</c:v>
                </c:pt>
                <c:pt idx="4">
                  <c:v>OS-HELP _x000d_and _x000d_SA-HELP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_-* #,##0_-;\-* #,##0_-;_-* "-"??_-;_-@_-</c:formatCode>
                <c:ptCount val="6"/>
                <c:pt idx="0">
                  <c:v>653.12903655000002</c:v>
                </c:pt>
                <c:pt idx="1">
                  <c:v>232.36155086160679</c:v>
                </c:pt>
                <c:pt idx="2">
                  <c:v>147.90319886473469</c:v>
                </c:pt>
                <c:pt idx="3">
                  <c:v>81.260254985265306</c:v>
                </c:pt>
                <c:pt idx="4">
                  <c:v>37.5364383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ADAF-44E5-8A14-510BED409A9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100"/>
        <c:axId val="-2059435624"/>
        <c:axId val="-2041162776"/>
      </c:barChart>
      <c:scatterChart>
        <c:scatterStyle val="lineMarker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Lines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delete val="1"/>
          </c:dLbls>
          <c:errBars>
            <c:errDir val="x"/>
            <c:errBarType val="minus"/>
            <c:errValType val="fixedVal"/>
            <c:noEndCap val="1"/>
            <c:val val="0.55000000000000004"/>
            <c:spPr>
              <a:ln>
                <a:prstDash val="dash"/>
              </a:ln>
            </c:spPr>
          </c:errBars>
          <c:xVal>
            <c:numRef>
              <c:f>Sheet1!$D$2:$D$6</c:f>
              <c:numCache>
                <c:formatCode>_-* #,##0_-;\-* #,##0_-;_-* "-"??_-;_-@_-</c:formatCode>
                <c:ptCount val="5"/>
                <c:pt idx="0">
                  <c:v>1.7962962962962961</c:v>
                </c:pt>
                <c:pt idx="1">
                  <c:v>2.7962962962962958</c:v>
                </c:pt>
                <c:pt idx="2">
                  <c:v>3.7962962962962958</c:v>
                </c:pt>
                <c:pt idx="3">
                  <c:v>4.7962962962962958</c:v>
                </c:pt>
                <c:pt idx="4">
                  <c:v>5.7962962962962958</c:v>
                </c:pt>
              </c:numCache>
            </c:numRef>
          </c:xVal>
          <c:yVal>
            <c:numRef>
              <c:f>Sheet1!$B$3:$B$7</c:f>
              <c:numCache>
                <c:formatCode>_-* #,##0_-;\-* #,##0_-;_-* "-"??_-;_-@_-</c:formatCode>
                <c:ptCount val="5"/>
                <c:pt idx="0">
                  <c:v>653.12903655000002</c:v>
                </c:pt>
                <c:pt idx="1">
                  <c:v>885.49058741160684</c:v>
                </c:pt>
                <c:pt idx="2">
                  <c:v>1033.3937862763421</c:v>
                </c:pt>
                <c:pt idx="3">
                  <c:v>1114.6540412616071</c:v>
                </c:pt>
                <c:pt idx="4">
                  <c:v>1152.1904795616069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0-ADAF-44E5-8A14-510BED409A9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-2041170024"/>
        <c:axId val="-2041172952"/>
      </c:scatterChart>
      <c:catAx>
        <c:axId val="-20594356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>
                <a:shade val="95000"/>
                <a:satMod val="105000"/>
              </a:schemeClr>
            </a:solidFill>
          </a:ln>
        </c:spPr>
        <c:txPr>
          <a:bodyPr rot="0" vert="horz"/>
          <a:lstStyle/>
          <a:p>
            <a:pPr>
              <a:defRPr sz="2000"/>
            </a:pPr>
            <a:endParaRPr lang="en-US"/>
          </a:p>
        </c:txPr>
        <c:crossAx val="-2041162776"/>
        <c:crosses val="autoZero"/>
        <c:auto val="1"/>
        <c:lblAlgn val="ctr"/>
        <c:lblOffset val="100"/>
        <c:noMultiLvlLbl val="0"/>
      </c:catAx>
      <c:valAx>
        <c:axId val="-2041162776"/>
        <c:scaling>
          <c:orientation val="minMax"/>
          <c:max val="1500"/>
          <c:min val="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59435624"/>
        <c:crosses val="autoZero"/>
        <c:crossBetween val="between"/>
        <c:majorUnit val="500"/>
      </c:valAx>
      <c:valAx>
        <c:axId val="-2041172952"/>
        <c:scaling>
          <c:orientation val="minMax"/>
        </c:scaling>
        <c:delete val="1"/>
        <c:axPos val="r"/>
        <c:numFmt formatCode="_-* #,##0_-;\-* #,##0_-;_-* &quot;-&quot;??_-;_-@_-" sourceLinked="1"/>
        <c:majorTickMark val="out"/>
        <c:minorTickMark val="none"/>
        <c:tickLblPos val="nextTo"/>
        <c:crossAx val="-2041170024"/>
        <c:crosses val="max"/>
        <c:crossBetween val="midCat"/>
      </c:valAx>
      <c:valAx>
        <c:axId val="-2041170024"/>
        <c:scaling>
          <c:orientation val="minMax"/>
        </c:scaling>
        <c:delete val="1"/>
        <c:axPos val="b"/>
        <c:numFmt formatCode="_-* #,##0_-;\-* #,##0_-;_-* &quot;-&quot;??_-;_-@_-" sourceLinked="1"/>
        <c:majorTickMark val="out"/>
        <c:minorTickMark val="none"/>
        <c:tickLblPos val="nextTo"/>
        <c:crossAx val="-204117295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0366002205965601"/>
          <c:y val="2.4444444444444401E-2"/>
          <c:w val="0.88353920900722605"/>
          <c:h val="0.8087468649752109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tx>
          <c:spPr>
            <a:noFill/>
            <a:ln w="3175">
              <a:noFill/>
            </a:ln>
          </c:spPr>
          <c:invertIfNegative val="0"/>
          <c:dPt>
            <c:idx val="2"/>
            <c:invertIfNegative val="0"/>
            <c:bubble3D val="0"/>
            <c:spPr>
              <a:solidFill>
                <a:srgbClr val="000000"/>
              </a:solidFill>
              <a:ln w="3175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CF68-4592-B51B-4773239267C7}"/>
              </c:ext>
            </c:extLst>
          </c:dPt>
          <c:dPt>
            <c:idx val="3"/>
            <c:invertIfNegative val="0"/>
            <c:bubble3D val="0"/>
            <c:spPr>
              <a:solidFill>
                <a:schemeClr val="bg2"/>
              </a:solidFill>
              <a:ln w="3175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CF68-4592-B51B-4773239267C7}"/>
              </c:ext>
            </c:extLst>
          </c:dPt>
          <c:dPt>
            <c:idx val="5"/>
            <c:invertIfNegative val="0"/>
            <c:bubble3D val="0"/>
            <c:spPr>
              <a:solidFill>
                <a:schemeClr val="bg2"/>
              </a:solidFill>
              <a:ln w="3175">
                <a:noFill/>
              </a:ln>
            </c:spPr>
            <c:extLst>
              <c:ext xmlns:c16="http://schemas.microsoft.com/office/drawing/2014/chart" uri="{C3380CC4-5D6E-409C-BE32-E72D297353CC}">
                <c16:uniqueId val="{00000005-CF68-4592-B51B-4773239267C7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Net increase _x000d_in fiscal balance</c:v>
                </c:pt>
                <c:pt idx="1">
                  <c:v>Existing loan fee</c:v>
                </c:pt>
                <c:pt idx="2">
                  <c:v>Total loan fee</c:v>
                </c:pt>
              </c:strCache>
            </c:strRef>
          </c:cat>
          <c:val>
            <c:numRef>
              <c:f>Sheet1!$B$2:$B$4</c:f>
              <c:numCache>
                <c:formatCode>0</c:formatCode>
                <c:ptCount val="3"/>
                <c:pt idx="0">
                  <c:v>0</c:v>
                </c:pt>
                <c:pt idx="1">
                  <c:v>716.12591895521302</c:v>
                </c:pt>
                <c:pt idx="2">
                  <c:v>1152.1904795616069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F68-4592-B51B-4773239267C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Component</c:v>
                </c:pt>
              </c:strCache>
            </c:strRef>
          </c:tx>
          <c:spPr>
            <a:solidFill>
              <a:schemeClr val="accent1"/>
            </a:solidFill>
            <a:ln w="3175">
              <a:solidFill>
                <a:schemeClr val="tx1">
                  <a:shade val="95000"/>
                  <a:satMod val="105000"/>
                </a:schemeClr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8-CF68-4592-B51B-4773239267C7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CF68-4592-B51B-4773239267C7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CF68-4592-B51B-4773239267C7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B-CF68-4592-B51B-4773239267C7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C-CF68-4592-B51B-4773239267C7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CF68-4592-B51B-4773239267C7}"/>
              </c:ext>
            </c:extLst>
          </c:dPt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CF68-4592-B51B-4773239267C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Net increase _x000d_in fiscal balance</c:v>
                </c:pt>
                <c:pt idx="1">
                  <c:v>Existing loan fee</c:v>
                </c:pt>
                <c:pt idx="2">
                  <c:v>Total loan fee</c:v>
                </c:pt>
              </c:strCache>
            </c:strRef>
          </c:cat>
          <c:val>
            <c:numRef>
              <c:f>Sheet1!$C$2:$C$4</c:f>
              <c:numCache>
                <c:formatCode>0</c:formatCode>
                <c:ptCount val="3"/>
                <c:pt idx="0">
                  <c:v>716.12591895521302</c:v>
                </c:pt>
                <c:pt idx="1">
                  <c:v>436.0645606063938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CF68-4592-B51B-4773239267C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100"/>
        <c:axId val="-2044776168"/>
        <c:axId val="2061869432"/>
      </c:barChart>
      <c:scatterChart>
        <c:scatterStyle val="lineMarker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Lines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delete val="1"/>
          </c:dLbls>
          <c:errBars>
            <c:errDir val="x"/>
            <c:errBarType val="minus"/>
            <c:errValType val="fixedVal"/>
            <c:noEndCap val="1"/>
            <c:val val="0.5"/>
            <c:spPr>
              <a:ln>
                <a:prstDash val="dash"/>
              </a:ln>
            </c:spPr>
          </c:errBars>
          <c:xVal>
            <c:numRef>
              <c:f>Sheet1!$D$2:$D$3</c:f>
              <c:numCache>
                <c:formatCode>0</c:formatCode>
                <c:ptCount val="2"/>
                <c:pt idx="0">
                  <c:v>2.7962962962962958</c:v>
                </c:pt>
                <c:pt idx="1">
                  <c:v>1.7962962962962961</c:v>
                </c:pt>
              </c:numCache>
            </c:numRef>
          </c:xVal>
          <c:yVal>
            <c:numRef>
              <c:f>Sheet1!$B$3:$B$4</c:f>
              <c:numCache>
                <c:formatCode>0</c:formatCode>
                <c:ptCount val="2"/>
                <c:pt idx="0">
                  <c:v>716.12591895521302</c:v>
                </c:pt>
                <c:pt idx="1">
                  <c:v>1152.1904795616069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F-CF68-4592-B51B-4773239267C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-2044781448"/>
        <c:axId val="2061873048"/>
      </c:scatterChart>
      <c:catAx>
        <c:axId val="-2044776168"/>
        <c:scaling>
          <c:orientation val="maxMin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>
                <a:shade val="95000"/>
                <a:satMod val="105000"/>
              </a:schemeClr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061869432"/>
        <c:crosses val="autoZero"/>
        <c:auto val="1"/>
        <c:lblAlgn val="ctr"/>
        <c:lblOffset val="100"/>
        <c:noMultiLvlLbl val="0"/>
      </c:catAx>
      <c:valAx>
        <c:axId val="2061869432"/>
        <c:scaling>
          <c:orientation val="minMax"/>
          <c:max val="1500"/>
          <c:min val="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>
                <a:shade val="95000"/>
                <a:satMod val="105000"/>
              </a:schemeClr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4776168"/>
        <c:crosses val="max"/>
        <c:crossBetween val="between"/>
        <c:majorUnit val="500"/>
      </c:valAx>
      <c:valAx>
        <c:axId val="2061873048"/>
        <c:scaling>
          <c:orientation val="minMax"/>
        </c:scaling>
        <c:delete val="1"/>
        <c:axPos val="r"/>
        <c:numFmt formatCode="0" sourceLinked="1"/>
        <c:majorTickMark val="out"/>
        <c:minorTickMark val="none"/>
        <c:tickLblPos val="nextTo"/>
        <c:crossAx val="-2044781448"/>
        <c:crosses val="max"/>
        <c:crossBetween val="midCat"/>
      </c:valAx>
      <c:valAx>
        <c:axId val="-2044781448"/>
        <c:scaling>
          <c:orientation val="minMax"/>
        </c:scaling>
        <c:delete val="1"/>
        <c:axPos val="b"/>
        <c:numFmt formatCode="0" sourceLinked="1"/>
        <c:majorTickMark val="out"/>
        <c:minorTickMark val="none"/>
        <c:tickLblPos val="nextTo"/>
        <c:crossAx val="206187304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5470825762164304E-2"/>
          <c:y val="2.4444444444444401E-2"/>
          <c:w val="0.77743458509993901"/>
          <c:h val="0.8465246427529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Real total value</c:v>
                </c:pt>
              </c:strCache>
            </c:strRef>
          </c:tx>
          <c:spPr>
            <a:solidFill>
              <a:srgbClr val="D4582A"/>
            </a:solidFill>
            <a:ln>
              <a:solidFill>
                <a:srgbClr val="000000"/>
              </a:solidFill>
            </a:ln>
          </c:spPr>
          <c:invertIfNegative val="0"/>
          <c:cat>
            <c:numRef>
              <c:f>Sheet1!$A$2:$A$29</c:f>
              <c:numCache>
                <c:formatCode>@</c:formatCode>
                <c:ptCount val="28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  <c:pt idx="27">
                  <c:v>2016</c:v>
                </c:pt>
              </c:numCache>
            </c:numRef>
          </c:cat>
          <c:val>
            <c:numRef>
              <c:f>Sheet1!$B$2:$B$29</c:f>
              <c:numCache>
                <c:formatCode>General</c:formatCode>
                <c:ptCount val="28"/>
                <c:pt idx="0">
                  <c:v>0.442596226415094</c:v>
                </c:pt>
                <c:pt idx="1">
                  <c:v>1.27999649737303</c:v>
                </c:pt>
                <c:pt idx="2">
                  <c:v>2.190406779661016</c:v>
                </c:pt>
                <c:pt idx="3">
                  <c:v>3.181597989949748</c:v>
                </c:pt>
                <c:pt idx="4">
                  <c:v>4.1457335526315786</c:v>
                </c:pt>
                <c:pt idx="5">
                  <c:v>5.1440258481421646</c:v>
                </c:pt>
                <c:pt idx="6">
                  <c:v>5.6297434312210202</c:v>
                </c:pt>
                <c:pt idx="7">
                  <c:v>6.4443598200899546</c:v>
                </c:pt>
                <c:pt idx="8">
                  <c:v>7.3114260089686089</c:v>
                </c:pt>
                <c:pt idx="9">
                  <c:v>7.9307002967359042</c:v>
                </c:pt>
                <c:pt idx="10">
                  <c:v>8.8123876651982407</c:v>
                </c:pt>
                <c:pt idx="11">
                  <c:v>9.6363162393162405</c:v>
                </c:pt>
                <c:pt idx="12">
                  <c:v>10.44017718120805</c:v>
                </c:pt>
                <c:pt idx="13">
                  <c:v>11.489483028720629</c:v>
                </c:pt>
                <c:pt idx="14">
                  <c:v>12.66170992366412</c:v>
                </c:pt>
                <c:pt idx="15">
                  <c:v>13.72321339950372</c:v>
                </c:pt>
                <c:pt idx="16">
                  <c:v>14.95024939467312</c:v>
                </c:pt>
                <c:pt idx="17">
                  <c:v>16.15598835855646</c:v>
                </c:pt>
                <c:pt idx="18">
                  <c:v>17.862656784492589</c:v>
                </c:pt>
                <c:pt idx="19">
                  <c:v>19.103403930131009</c:v>
                </c:pt>
                <c:pt idx="20">
                  <c:v>21.366962325080731</c:v>
                </c:pt>
                <c:pt idx="21">
                  <c:v>23.235638830897699</c:v>
                </c:pt>
                <c:pt idx="22">
                  <c:v>25.247310483870969</c:v>
                </c:pt>
                <c:pt idx="23">
                  <c:v>28.539950199203179</c:v>
                </c:pt>
                <c:pt idx="24">
                  <c:v>32.008476653696441</c:v>
                </c:pt>
                <c:pt idx="25">
                  <c:v>34.675478532577898</c:v>
                </c:pt>
                <c:pt idx="26">
                  <c:v>44.571640286511602</c:v>
                </c:pt>
                <c:pt idx="27">
                  <c:v>52.468283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C8-4FE3-BF90-54BD2065B7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-2089667624"/>
        <c:axId val="213621172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Real fair value</c:v>
                </c:pt>
              </c:strCache>
            </c:strRef>
          </c:tx>
          <c:spPr>
            <a:ln>
              <a:noFill/>
            </a:ln>
          </c:spPr>
          <c:marker>
            <c:symbol val="diamond"/>
            <c:size val="12"/>
            <c:spPr>
              <a:solidFill>
                <a:schemeClr val="accent3"/>
              </a:solidFill>
              <a:ln>
                <a:solidFill>
                  <a:schemeClr val="accent3"/>
                </a:solidFill>
              </a:ln>
            </c:spPr>
          </c:marker>
          <c:cat>
            <c:numRef>
              <c:f>Sheet1!$A$2:$A$29</c:f>
              <c:numCache>
                <c:formatCode>@</c:formatCode>
                <c:ptCount val="28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  <c:pt idx="27">
                  <c:v>2016</c:v>
                </c:pt>
              </c:numCache>
            </c:numRef>
          </c:cat>
          <c:val>
            <c:numRef>
              <c:f>Sheet1!$C$2:$C$29</c:f>
              <c:numCache>
                <c:formatCode>General</c:formatCode>
                <c:ptCount val="28"/>
                <c:pt idx="11">
                  <c:v>7.4442051282051258</c:v>
                </c:pt>
                <c:pt idx="12">
                  <c:v>7.7594335570469761</c:v>
                </c:pt>
                <c:pt idx="13">
                  <c:v>8.0259086161879907</c:v>
                </c:pt>
                <c:pt idx="14">
                  <c:v>8.1767786259541904</c:v>
                </c:pt>
                <c:pt idx="15">
                  <c:v>9.2848957816377098</c:v>
                </c:pt>
                <c:pt idx="16">
                  <c:v>9.9659564164648895</c:v>
                </c:pt>
                <c:pt idx="17">
                  <c:v>11.163422584400459</c:v>
                </c:pt>
                <c:pt idx="18">
                  <c:v>11.8915142531357</c:v>
                </c:pt>
                <c:pt idx="19">
                  <c:v>12.46884497816594</c:v>
                </c:pt>
                <c:pt idx="20">
                  <c:v>14.611317545748109</c:v>
                </c:pt>
                <c:pt idx="21">
                  <c:v>15.890968684759921</c:v>
                </c:pt>
                <c:pt idx="22">
                  <c:v>16.980792338709641</c:v>
                </c:pt>
                <c:pt idx="23">
                  <c:v>21.385762948207169</c:v>
                </c:pt>
                <c:pt idx="24">
                  <c:v>22.78275875486381</c:v>
                </c:pt>
                <c:pt idx="25">
                  <c:v>25.78828418696882</c:v>
                </c:pt>
                <c:pt idx="26">
                  <c:v>30.756386779534871</c:v>
                </c:pt>
                <c:pt idx="27">
                  <c:v>36.807656000000001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7C8-4FE3-BF90-54BD2065B7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89667624"/>
        <c:axId val="2136211720"/>
      </c:lineChart>
      <c:catAx>
        <c:axId val="-2089667624"/>
        <c:scaling>
          <c:orientation val="minMax"/>
        </c:scaling>
        <c:delete val="0"/>
        <c:axPos val="b"/>
        <c:numFmt formatCode="@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136211720"/>
        <c:crosses val="autoZero"/>
        <c:auto val="1"/>
        <c:lblAlgn val="ctr"/>
        <c:lblOffset val="100"/>
        <c:tickLblSkip val="3"/>
        <c:noMultiLvlLbl val="0"/>
      </c:catAx>
      <c:valAx>
        <c:axId val="2136211720"/>
        <c:scaling>
          <c:orientation val="minMax"/>
          <c:max val="6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9667624"/>
        <c:crosses val="autoZero"/>
        <c:crossBetween val="between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tx>
          <c:spPr>
            <a:noFill/>
            <a:ln w="3175">
              <a:noFill/>
            </a:ln>
          </c:spPr>
          <c:invertIfNegative val="0"/>
          <c:dPt>
            <c:idx val="2"/>
            <c:invertIfNegative val="0"/>
            <c:bubble3D val="0"/>
            <c:spPr>
              <a:solidFill>
                <a:srgbClr val="000000"/>
              </a:solidFill>
              <a:ln w="3175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7CE7-4FEF-89B2-3584DD7D1E39}"/>
              </c:ext>
            </c:extLst>
          </c:dPt>
          <c:dPt>
            <c:idx val="3"/>
            <c:invertIfNegative val="0"/>
            <c:bubble3D val="0"/>
            <c:spPr>
              <a:solidFill>
                <a:schemeClr val="bg2"/>
              </a:solidFill>
              <a:ln w="3175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7CE7-4FEF-89B2-3584DD7D1E39}"/>
              </c:ext>
            </c:extLst>
          </c:dPt>
          <c:dPt>
            <c:idx val="5"/>
            <c:invertIfNegative val="0"/>
            <c:bubble3D val="0"/>
            <c:spPr>
              <a:solidFill>
                <a:schemeClr val="bg2"/>
              </a:solidFill>
              <a:ln w="3175">
                <a:noFill/>
              </a:ln>
            </c:spPr>
            <c:extLst>
              <c:ext xmlns:c16="http://schemas.microsoft.com/office/drawing/2014/chart" uri="{C3380CC4-5D6E-409C-BE32-E72D297353CC}">
                <c16:uniqueId val="{00000005-7CE7-4FEF-89B2-3584DD7D1E39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Net increase _x000d_in fiscal balance</c:v>
                </c:pt>
                <c:pt idx="1">
                  <c:v>Existing loan fee</c:v>
                </c:pt>
                <c:pt idx="2">
                  <c:v>Total loan fee</c:v>
                </c:pt>
              </c:strCache>
            </c:strRef>
          </c:cat>
          <c:val>
            <c:numRef>
              <c:f>Sheet1!$B$2:$B$4</c:f>
              <c:numCache>
                <c:formatCode>0</c:formatCode>
                <c:ptCount val="3"/>
                <c:pt idx="0">
                  <c:v>0</c:v>
                </c:pt>
                <c:pt idx="1">
                  <c:v>611.30231522855217</c:v>
                </c:pt>
                <c:pt idx="2">
                  <c:v>1316.9178012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CE7-4FEF-89B2-3584DD7D1E3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Component</c:v>
                </c:pt>
              </c:strCache>
            </c:strRef>
          </c:tx>
          <c:spPr>
            <a:solidFill>
              <a:schemeClr val="accent1"/>
            </a:solidFill>
            <a:ln w="3175">
              <a:solidFill>
                <a:schemeClr val="tx1">
                  <a:shade val="95000"/>
                  <a:satMod val="105000"/>
                </a:schemeClr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8-7CE7-4FEF-89B2-3584DD7D1E39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7CE7-4FEF-89B2-3584DD7D1E39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7CE7-4FEF-89B2-3584DD7D1E39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B-7CE7-4FEF-89B2-3584DD7D1E39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C-7CE7-4FEF-89B2-3584DD7D1E39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7CE7-4FEF-89B2-3584DD7D1E39}"/>
              </c:ext>
            </c:extLst>
          </c:dPt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7CE7-4FEF-89B2-3584DD7D1E39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Net increase _x000d_in fiscal balance</c:v>
                </c:pt>
                <c:pt idx="1">
                  <c:v>Existing loan fee</c:v>
                </c:pt>
                <c:pt idx="2">
                  <c:v>Total loan fee</c:v>
                </c:pt>
              </c:strCache>
            </c:strRef>
          </c:cat>
          <c:val>
            <c:numRef>
              <c:f>Sheet1!$C$2:$C$4</c:f>
              <c:numCache>
                <c:formatCode>0</c:formatCode>
                <c:ptCount val="3"/>
                <c:pt idx="0">
                  <c:v>611.30231522855217</c:v>
                </c:pt>
                <c:pt idx="1">
                  <c:v>705.61548597144804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7CE7-4FEF-89B2-3584DD7D1E3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0"/>
        <c:overlap val="100"/>
        <c:axId val="-2044751224"/>
        <c:axId val="-2083488456"/>
      </c:barChart>
      <c:scatterChart>
        <c:scatterStyle val="lineMarker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Lines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delete val="1"/>
          </c:dLbls>
          <c:errBars>
            <c:errDir val="x"/>
            <c:errBarType val="minus"/>
            <c:errValType val="fixedVal"/>
            <c:noEndCap val="1"/>
            <c:val val="0.3"/>
            <c:spPr>
              <a:ln>
                <a:prstDash val="dash"/>
              </a:ln>
            </c:spPr>
          </c:errBars>
          <c:xVal>
            <c:numRef>
              <c:f>Sheet1!$D$2:$D$3</c:f>
              <c:numCache>
                <c:formatCode>0</c:formatCode>
                <c:ptCount val="2"/>
                <c:pt idx="0">
                  <c:v>2.6481481481481479</c:v>
                </c:pt>
                <c:pt idx="1">
                  <c:v>1.6481481481481479</c:v>
                </c:pt>
              </c:numCache>
            </c:numRef>
          </c:xVal>
          <c:yVal>
            <c:numRef>
              <c:f>Sheet1!$B$3:$B$4</c:f>
              <c:numCache>
                <c:formatCode>0</c:formatCode>
                <c:ptCount val="2"/>
                <c:pt idx="0">
                  <c:v>611.30231522855217</c:v>
                </c:pt>
                <c:pt idx="1">
                  <c:v>1316.9178012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F-7CE7-4FEF-89B2-3584DD7D1E3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2061742328"/>
        <c:axId val="2061864696"/>
      </c:scatterChart>
      <c:catAx>
        <c:axId val="-2044751224"/>
        <c:scaling>
          <c:orientation val="maxMin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>
                <a:shade val="95000"/>
                <a:satMod val="105000"/>
              </a:schemeClr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3488456"/>
        <c:crosses val="autoZero"/>
        <c:auto val="1"/>
        <c:lblAlgn val="ctr"/>
        <c:lblOffset val="100"/>
        <c:noMultiLvlLbl val="0"/>
      </c:catAx>
      <c:valAx>
        <c:axId val="-2083488456"/>
        <c:scaling>
          <c:orientation val="minMax"/>
          <c:max val="1500"/>
          <c:min val="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>
                <a:shade val="95000"/>
                <a:satMod val="105000"/>
              </a:schemeClr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4751224"/>
        <c:crosses val="max"/>
        <c:crossBetween val="between"/>
        <c:majorUnit val="300"/>
      </c:valAx>
      <c:valAx>
        <c:axId val="2061864696"/>
        <c:scaling>
          <c:orientation val="minMax"/>
        </c:scaling>
        <c:delete val="1"/>
        <c:axPos val="r"/>
        <c:numFmt formatCode="0" sourceLinked="1"/>
        <c:majorTickMark val="out"/>
        <c:minorTickMark val="none"/>
        <c:tickLblPos val="nextTo"/>
        <c:crossAx val="2061742328"/>
        <c:crosses val="max"/>
        <c:crossBetween val="midCat"/>
      </c:valAx>
      <c:valAx>
        <c:axId val="2061742328"/>
        <c:scaling>
          <c:orientation val="minMax"/>
        </c:scaling>
        <c:delete val="1"/>
        <c:axPos val="b"/>
        <c:numFmt formatCode="0" sourceLinked="1"/>
        <c:majorTickMark val="out"/>
        <c:minorTickMark val="none"/>
        <c:tickLblPos val="nextTo"/>
        <c:crossAx val="206186469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>
        <c:manualLayout>
          <c:layoutTarget val="inner"/>
          <c:xMode val="edge"/>
          <c:yMode val="edge"/>
          <c:x val="7.1368261659600196E-2"/>
          <c:y val="2.4444444444444401E-2"/>
          <c:w val="0.79153714920250295"/>
          <c:h val="0.8465246427529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Deferrral cost</c:v>
                </c:pt>
              </c:strCache>
            </c:strRef>
          </c:tx>
          <c:spPr>
            <a:solidFill>
              <a:srgbClr val="D4582A"/>
            </a:solidFill>
            <a:ln>
              <a:solidFill>
                <a:srgbClr val="000000"/>
              </a:solidFill>
            </a:ln>
          </c:spPr>
          <c:invertIfNegative val="0"/>
          <c:cat>
            <c:numRef>
              <c:f>Sheet1!$A$2:$A$5</c:f>
              <c:numCache>
                <c:formatCode>@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0.71055699999999999</c:v>
                </c:pt>
                <c:pt idx="1">
                  <c:v>1.414644</c:v>
                </c:pt>
                <c:pt idx="2">
                  <c:v>0.45131100000000002</c:v>
                </c:pt>
                <c:pt idx="3">
                  <c:v>1.6180000000000001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C8-4FE3-BF90-54BD2065B7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-2083657384"/>
        <c:axId val="-2042926856"/>
      </c:barChart>
      <c:catAx>
        <c:axId val="-2083657384"/>
        <c:scaling>
          <c:orientation val="minMax"/>
        </c:scaling>
        <c:delete val="0"/>
        <c:axPos val="b"/>
        <c:numFmt formatCode="@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2926856"/>
        <c:crosses val="autoZero"/>
        <c:auto val="1"/>
        <c:lblAlgn val="ctr"/>
        <c:lblOffset val="100"/>
        <c:tickLblSkip val="5"/>
        <c:noMultiLvlLbl val="0"/>
      </c:catAx>
      <c:valAx>
        <c:axId val="-2042926856"/>
        <c:scaling>
          <c:orientation val="minMax"/>
          <c:max val="3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3657384"/>
        <c:crosses val="autoZero"/>
        <c:crossBetween val="between"/>
        <c:majorUnit val="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D4582A"/>
                  </a:gs>
                  <a:gs pos="100000">
                    <a:srgbClr val="F68B33"/>
                  </a:gs>
                </a:gsLst>
                <a:lin ang="16200000" scaled="0"/>
                <a:tileRect/>
              </a:gradFill>
              <a:ln w="3175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9EE1-440D-845E-3D9075A2E0EF}"/>
              </c:ext>
            </c:extLst>
          </c:dPt>
          <c:dPt>
            <c:idx val="1"/>
            <c:invertIfNegative val="0"/>
            <c:bubble3D val="0"/>
            <c:spPr>
              <a:solidFill>
                <a:srgbClr val="621214"/>
              </a:solidFill>
              <a:ln w="3175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9EE1-440D-845E-3D9075A2E0EF}"/>
              </c:ext>
            </c:extLst>
          </c:dPt>
          <c:dPt>
            <c:idx val="2"/>
            <c:invertIfNegative val="0"/>
            <c:bubble3D val="0"/>
            <c:spPr>
              <a:noFill/>
              <a:ln w="3175">
                <a:noFill/>
              </a:ln>
            </c:spPr>
            <c:extLst>
              <c:ext xmlns:c16="http://schemas.microsoft.com/office/drawing/2014/chart" uri="{C3380CC4-5D6E-409C-BE32-E72D297353CC}">
                <c16:uniqueId val="{00000005-9EE1-440D-845E-3D9075A2E0EF}"/>
              </c:ext>
            </c:extLst>
          </c:dPt>
          <c:cat>
            <c:strRef>
              <c:f>Sheet1!$A$2:$A$4</c:f>
              <c:strCache>
                <c:ptCount val="3"/>
                <c:pt idx="0">
                  <c:v>Potential loan fee level</c:v>
                </c:pt>
                <c:pt idx="1">
                  <c:v>Existing loan fee</c:v>
                </c:pt>
                <c:pt idx="2">
                  <c:v>Potential increase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0.43897260040000002</c:v>
                </c:pt>
                <c:pt idx="1">
                  <c:v>0.70561548597144796</c:v>
                </c:pt>
                <c:pt idx="2">
                  <c:v>0.70561548597144796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EE1-440D-845E-3D9075A2E0E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F68B33"/>
                  </a:gs>
                  <a:gs pos="100000">
                    <a:srgbClr val="FFC35A"/>
                  </a:gs>
                </a:gsLst>
                <a:lin ang="16200000" scaled="0"/>
                <a:tileRect/>
              </a:gradFill>
              <a:ln w="3175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8-9EE1-440D-845E-3D9075A2E0EF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A02226"/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 w="3175">
                <a:solidFill>
                  <a:srgbClr val="000000"/>
                </a:solidFill>
                <a:prstDash val="sysDash"/>
              </a:ln>
            </c:spPr>
            <c:extLst>
              <c:ext xmlns:c16="http://schemas.microsoft.com/office/drawing/2014/chart" uri="{C3380CC4-5D6E-409C-BE32-E72D297353CC}">
                <c16:uniqueId val="{0000000A-9EE1-440D-845E-3D9075A2E0EF}"/>
              </c:ext>
            </c:extLst>
          </c:dPt>
          <c:cat>
            <c:strRef>
              <c:f>Sheet1!$A$2:$A$4</c:f>
              <c:strCache>
                <c:ptCount val="3"/>
                <c:pt idx="0">
                  <c:v>Potential loan fee level</c:v>
                </c:pt>
                <c:pt idx="1">
                  <c:v>Existing loan fee</c:v>
                </c:pt>
                <c:pt idx="2">
                  <c:v>Potential increase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0.43897260040000002</c:v>
                </c:pt>
                <c:pt idx="2">
                  <c:v>1.050274915628552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9EE1-440D-845E-3D9075A2E0E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flip="none" rotWithShape="1">
              <a:gsLst>
                <a:gs pos="0">
                  <a:srgbClr val="FFC35A"/>
                </a:gs>
                <a:gs pos="100000">
                  <a:srgbClr val="FFE07F"/>
                </a:gs>
              </a:gsLst>
              <a:lin ang="16200000" scaled="0"/>
              <a:tileRect/>
            </a:gra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Sheet1!$A$2:$A$4</c:f>
              <c:strCache>
                <c:ptCount val="3"/>
                <c:pt idx="0">
                  <c:v>Potential loan fee level</c:v>
                </c:pt>
                <c:pt idx="1">
                  <c:v>Existing loan fee</c:v>
                </c:pt>
                <c:pt idx="2">
                  <c:v>Potential increase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0.43897260040000002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EE1-440D-845E-3D9075A2E0E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gradFill flip="none" rotWithShape="1">
              <a:gsLst>
                <a:gs pos="0">
                  <a:srgbClr val="FFE07F"/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solidFill>
                <a:srgbClr val="000000"/>
              </a:solidFill>
            </a:ln>
          </c:spPr>
          <c:invertIfNegative val="0"/>
          <c:cat>
            <c:strRef>
              <c:f>Sheet1!$A$2:$A$4</c:f>
              <c:strCache>
                <c:ptCount val="3"/>
                <c:pt idx="0">
                  <c:v>Potential loan fee level</c:v>
                </c:pt>
                <c:pt idx="1">
                  <c:v>Existing loan fee</c:v>
                </c:pt>
                <c:pt idx="2">
                  <c:v>Potential increase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0.43897260040000002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9EE1-440D-845E-3D9075A2E0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100"/>
        <c:axId val="-2042977432"/>
        <c:axId val="-2043534728"/>
      </c:barChart>
      <c:catAx>
        <c:axId val="-2042977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3534728"/>
        <c:crosses val="autoZero"/>
        <c:auto val="1"/>
        <c:lblAlgn val="ctr"/>
        <c:lblOffset val="100"/>
        <c:noMultiLvlLbl val="0"/>
      </c:catAx>
      <c:valAx>
        <c:axId val="-2043534728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2977432"/>
        <c:crosses val="autoZero"/>
        <c:crossBetween val="between"/>
        <c:majorUnit val="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1168094202311"/>
          <c:y val="2.8310152859456501E-2"/>
          <c:w val="0.83206105714325196"/>
          <c:h val="0.8945107749359539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non-research Commonwealth subsidised</c:v>
                </c:pt>
              </c:strCache>
            </c:strRef>
          </c:tx>
          <c:spPr>
            <a:ln>
              <a:solidFill>
                <a:srgbClr val="A02226"/>
              </a:solidFill>
            </a:ln>
          </c:spPr>
          <c:marker>
            <c:symbol val="none"/>
          </c:marker>
          <c:dPt>
            <c:idx val="26"/>
            <c:bubble3D val="0"/>
            <c:spPr>
              <a:ln>
                <a:solidFill>
                  <a:srgbClr val="A02226"/>
                </a:solidFill>
                <a:prstDash val="sysDot"/>
              </a:ln>
            </c:spPr>
            <c:extLst>
              <c:ext xmlns:c16="http://schemas.microsoft.com/office/drawing/2014/chart" uri="{C3380CC4-5D6E-409C-BE32-E72D297353CC}">
                <c16:uniqueId val="{00000001-8333-4113-B54B-FEF22E8E4B01}"/>
              </c:ext>
            </c:extLst>
          </c:dPt>
          <c:dPt>
            <c:idx val="27"/>
            <c:bubble3D val="0"/>
            <c:spPr>
              <a:ln>
                <a:solidFill>
                  <a:srgbClr val="A02226"/>
                </a:solidFill>
                <a:prstDash val="sysDot"/>
              </a:ln>
            </c:spPr>
            <c:extLst>
              <c:ext xmlns:c16="http://schemas.microsoft.com/office/drawing/2014/chart" uri="{C3380CC4-5D6E-409C-BE32-E72D297353CC}">
                <c16:uniqueId val="{00000003-8333-4113-B54B-FEF22E8E4B01}"/>
              </c:ext>
            </c:extLst>
          </c:dPt>
          <c:cat>
            <c:numRef>
              <c:f>Sheet1!$A$2:$A$29</c:f>
              <c:numCache>
                <c:formatCode>General</c:formatCode>
                <c:ptCount val="28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  <c:pt idx="27">
                  <c:v>2016</c:v>
                </c:pt>
              </c:numCache>
            </c:numRef>
          </c:cat>
          <c:val>
            <c:numRef>
              <c:f>Sheet1!$B$2:$B$29</c:f>
              <c:numCache>
                <c:formatCode>#,##0</c:formatCode>
                <c:ptCount val="28"/>
                <c:pt idx="0">
                  <c:v>309481</c:v>
                </c:pt>
                <c:pt idx="1">
                  <c:v>337328</c:v>
                </c:pt>
                <c:pt idx="2">
                  <c:v>372705</c:v>
                </c:pt>
                <c:pt idx="3">
                  <c:v>378053</c:v>
                </c:pt>
                <c:pt idx="4">
                  <c:v>377949</c:v>
                </c:pt>
                <c:pt idx="5">
                  <c:v>375642</c:v>
                </c:pt>
                <c:pt idx="6">
                  <c:v>374506</c:v>
                </c:pt>
                <c:pt idx="7">
                  <c:v>396577</c:v>
                </c:pt>
                <c:pt idx="8">
                  <c:v>408328</c:v>
                </c:pt>
                <c:pt idx="9">
                  <c:v>408244</c:v>
                </c:pt>
                <c:pt idx="10">
                  <c:v>407787</c:v>
                </c:pt>
                <c:pt idx="11">
                  <c:v>404126</c:v>
                </c:pt>
                <c:pt idx="12">
                  <c:v>412717</c:v>
                </c:pt>
                <c:pt idx="13">
                  <c:v>423693</c:v>
                </c:pt>
                <c:pt idx="14">
                  <c:v>421264</c:v>
                </c:pt>
                <c:pt idx="15">
                  <c:v>412457</c:v>
                </c:pt>
                <c:pt idx="16">
                  <c:v>411889.47100000008</c:v>
                </c:pt>
                <c:pt idx="17">
                  <c:v>417342.86200000002</c:v>
                </c:pt>
                <c:pt idx="18">
                  <c:v>428735.27899999992</c:v>
                </c:pt>
                <c:pt idx="19">
                  <c:v>439665.95099999988</c:v>
                </c:pt>
                <c:pt idx="20">
                  <c:v>469073.47500000009</c:v>
                </c:pt>
                <c:pt idx="21">
                  <c:v>499323.42261902598</c:v>
                </c:pt>
                <c:pt idx="22">
                  <c:v>517775.52041684109</c:v>
                </c:pt>
                <c:pt idx="23">
                  <c:v>547847.7949999955</c:v>
                </c:pt>
                <c:pt idx="24">
                  <c:v>576273.35200000007</c:v>
                </c:pt>
                <c:pt idx="25">
                  <c:v>596733.56798911595</c:v>
                </c:pt>
                <c:pt idx="26">
                  <c:v>608096.03592856787</c:v>
                </c:pt>
                <c:pt idx="27">
                  <c:v>621963.53182778205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333-4113-B54B-FEF22E8E4B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43625480"/>
        <c:axId val="-2086519480"/>
      </c:lineChart>
      <c:catAx>
        <c:axId val="-20436254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-2086519480"/>
        <c:crosses val="autoZero"/>
        <c:auto val="1"/>
        <c:lblAlgn val="ctr"/>
        <c:lblOffset val="100"/>
        <c:tickLblSkip val="3"/>
        <c:noMultiLvlLbl val="0"/>
      </c:catAx>
      <c:valAx>
        <c:axId val="-2086519480"/>
        <c:scaling>
          <c:orientation val="minMax"/>
        </c:scaling>
        <c:delete val="0"/>
        <c:axPos val="l"/>
        <c:majorGridlines/>
        <c:numFmt formatCode="#,##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crossAx val="-20436254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2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tx>
          <c:spPr>
            <a:noFill/>
          </c:spPr>
          <c:invertIfNegative val="0"/>
          <c:dPt>
            <c:idx val="5"/>
            <c:invertIfNegative val="0"/>
            <c:bubble3D val="0"/>
            <c:spPr>
              <a:solidFill>
                <a:schemeClr val="tx1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B735-482A-90FD-EDED70E3F910}"/>
              </c:ext>
            </c:extLst>
          </c:dPt>
          <c:dLbls>
            <c:delete val="1"/>
          </c:dLbls>
          <c:cat>
            <c:strRef>
              <c:f>Sheet1!$A$2:$A$7</c:f>
              <c:strCache>
                <c:ptCount val="6"/>
                <c:pt idx="0">
                  <c:v>HECS-HELP</c:v>
                </c:pt>
                <c:pt idx="1">
                  <c:v>VET _x000d_FEE-HELP</c:v>
                </c:pt>
                <c:pt idx="2">
                  <c:v>PG_x000d_FEE-HELP</c:v>
                </c:pt>
                <c:pt idx="3">
                  <c:v>UG_x000d_FEE-HELP</c:v>
                </c:pt>
                <c:pt idx="4">
                  <c:v>OS-HELP _x000d_and _x000d_SA-HELP</c:v>
                </c:pt>
                <c:pt idx="5">
                  <c:v>Total</c:v>
                </c:pt>
              </c:strCache>
            </c:strRef>
          </c:cat>
          <c:val>
            <c:numRef>
              <c:f>Sheet1!$B$2:$B$7</c:f>
              <c:numCache>
                <c:formatCode>_-* #,##0_-;\-* #,##0_-;_-* "-"??_-;_-@_-</c:formatCode>
                <c:ptCount val="6"/>
                <c:pt idx="0">
                  <c:v>0</c:v>
                </c:pt>
                <c:pt idx="1">
                  <c:v>625.56331379999938</c:v>
                </c:pt>
                <c:pt idx="2">
                  <c:v>1060.5633138000001</c:v>
                </c:pt>
                <c:pt idx="3">
                  <c:v>1207.7009128671309</c:v>
                </c:pt>
                <c:pt idx="4">
                  <c:v>1283.0702044499999</c:v>
                </c:pt>
                <c:pt idx="5">
                  <c:v>1316.9178012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735-482A-90FD-EDED70E3F91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Component</c:v>
                </c:pt>
              </c:strCache>
            </c:strRef>
          </c:tx>
          <c:spPr>
            <a:ln w="3175">
              <a:solidFill>
                <a:schemeClr val="tx1">
                  <a:shade val="95000"/>
                  <a:satMod val="105000"/>
                </a:schemeClr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4-B735-482A-90FD-EDED70E3F91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6-B735-482A-90FD-EDED70E3F91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8-B735-482A-90FD-EDED70E3F91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A-B735-482A-90FD-EDED70E3F910}"/>
              </c:ext>
            </c:extLst>
          </c:dPt>
          <c:dPt>
            <c:idx val="4"/>
            <c:invertIfNegative val="0"/>
            <c:bubble3D val="0"/>
            <c:spPr>
              <a:solidFill>
                <a:schemeClr val="tx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C-B735-482A-90FD-EDED70E3F910}"/>
              </c:ext>
            </c:extLst>
          </c:dPt>
          <c:dPt>
            <c:idx val="5"/>
            <c:invertIfNegative val="0"/>
            <c:bubble3D val="0"/>
            <c:spPr>
              <a:solidFill>
                <a:schemeClr val="bg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E-B735-482A-90FD-EDED70E3F910}"/>
              </c:ext>
            </c:extLst>
          </c:dPt>
          <c:dLbls>
            <c:dLbl>
              <c:idx val="4"/>
              <c:layout>
                <c:manualLayout>
                  <c:x val="-2.5601537866237699E-3"/>
                  <c:y val="-3.14814814814814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B735-482A-90FD-EDED70E3F910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HECS-HELP</c:v>
                </c:pt>
                <c:pt idx="1">
                  <c:v>VET _x000d_FEE-HELP</c:v>
                </c:pt>
                <c:pt idx="2">
                  <c:v>PG_x000d_FEE-HELP</c:v>
                </c:pt>
                <c:pt idx="3">
                  <c:v>UG_x000d_FEE-HELP</c:v>
                </c:pt>
                <c:pt idx="4">
                  <c:v>OS-HELP _x000d_and _x000d_SA-HELP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_-* #,##0_-;\-* #,##0_-;_-* "-"??_-;_-@_-</c:formatCode>
                <c:ptCount val="6"/>
                <c:pt idx="0">
                  <c:v>625.56331379999938</c:v>
                </c:pt>
                <c:pt idx="1">
                  <c:v>435</c:v>
                </c:pt>
                <c:pt idx="2">
                  <c:v>147.1375990671313</c:v>
                </c:pt>
                <c:pt idx="3">
                  <c:v>75.369291582868655</c:v>
                </c:pt>
                <c:pt idx="4">
                  <c:v>33.847596750000001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B735-482A-90FD-EDED70E3F91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0"/>
        <c:overlap val="100"/>
        <c:axId val="-2080440984"/>
        <c:axId val="-2080438888"/>
      </c:barChart>
      <c:scatterChart>
        <c:scatterStyle val="lineMarker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Lines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delete val="1"/>
          </c:dLbls>
          <c:errBars>
            <c:errDir val="x"/>
            <c:errBarType val="minus"/>
            <c:errValType val="fixedVal"/>
            <c:noEndCap val="1"/>
            <c:val val="0.15"/>
            <c:spPr>
              <a:ln>
                <a:prstDash val="dash"/>
              </a:ln>
            </c:spPr>
          </c:errBars>
          <c:xVal>
            <c:numRef>
              <c:f>Sheet1!$D$2:$D$6</c:f>
              <c:numCache>
                <c:formatCode>_-* #,##0_-;\-* #,##0_-;_-* "-"??_-;_-@_-</c:formatCode>
                <c:ptCount val="5"/>
                <c:pt idx="0">
                  <c:v>1.574074074074074</c:v>
                </c:pt>
                <c:pt idx="1">
                  <c:v>2.574074074074074</c:v>
                </c:pt>
                <c:pt idx="2">
                  <c:v>3.574074074074074</c:v>
                </c:pt>
                <c:pt idx="3">
                  <c:v>4.5740740740740744</c:v>
                </c:pt>
                <c:pt idx="4">
                  <c:v>5.5740740740740744</c:v>
                </c:pt>
              </c:numCache>
            </c:numRef>
          </c:xVal>
          <c:yVal>
            <c:numRef>
              <c:f>Sheet1!$B$3:$B$7</c:f>
              <c:numCache>
                <c:formatCode>_-* #,##0_-;\-* #,##0_-;_-* "-"??_-;_-@_-</c:formatCode>
                <c:ptCount val="5"/>
                <c:pt idx="0">
                  <c:v>625.56331379999938</c:v>
                </c:pt>
                <c:pt idx="1">
                  <c:v>1060.5633138000001</c:v>
                </c:pt>
                <c:pt idx="2">
                  <c:v>1207.7009128671309</c:v>
                </c:pt>
                <c:pt idx="3">
                  <c:v>1283.0702044499999</c:v>
                </c:pt>
                <c:pt idx="4">
                  <c:v>1316.9178012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0-B735-482A-90FD-EDED70E3F91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-2107433112"/>
        <c:axId val="-2040213368"/>
      </c:scatterChart>
      <c:catAx>
        <c:axId val="-20804409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>
                <a:shade val="95000"/>
                <a:satMod val="105000"/>
              </a:schemeClr>
            </a:solidFill>
          </a:ln>
        </c:spPr>
        <c:txPr>
          <a:bodyPr rot="0" vert="horz"/>
          <a:lstStyle/>
          <a:p>
            <a:pPr>
              <a:defRPr sz="2000"/>
            </a:pPr>
            <a:endParaRPr lang="en-US"/>
          </a:p>
        </c:txPr>
        <c:crossAx val="-2080438888"/>
        <c:crosses val="autoZero"/>
        <c:auto val="1"/>
        <c:lblAlgn val="ctr"/>
        <c:lblOffset val="100"/>
        <c:noMultiLvlLbl val="0"/>
      </c:catAx>
      <c:valAx>
        <c:axId val="-2080438888"/>
        <c:scaling>
          <c:orientation val="minMax"/>
          <c:max val="1500"/>
          <c:min val="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0440984"/>
        <c:crosses val="autoZero"/>
        <c:crossBetween val="between"/>
        <c:majorUnit val="500"/>
      </c:valAx>
      <c:valAx>
        <c:axId val="-2040213368"/>
        <c:scaling>
          <c:orientation val="minMax"/>
        </c:scaling>
        <c:delete val="1"/>
        <c:axPos val="r"/>
        <c:numFmt formatCode="_-* #,##0_-;\-* #,##0_-;_-* &quot;-&quot;??_-;_-@_-" sourceLinked="1"/>
        <c:majorTickMark val="out"/>
        <c:minorTickMark val="none"/>
        <c:tickLblPos val="nextTo"/>
        <c:crossAx val="-2107433112"/>
        <c:crosses val="max"/>
        <c:crossBetween val="midCat"/>
      </c:valAx>
      <c:valAx>
        <c:axId val="-2107433112"/>
        <c:scaling>
          <c:orientation val="minMax"/>
        </c:scaling>
        <c:delete val="1"/>
        <c:axPos val="b"/>
        <c:numFmt formatCode="_-* #,##0_-;\-* #,##0_-;_-* &quot;-&quot;??_-;_-@_-" sourceLinked="1"/>
        <c:majorTickMark val="out"/>
        <c:minorTickMark val="none"/>
        <c:tickLblPos val="nextTo"/>
        <c:crossAx val="-204021336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6616904564597698E-2"/>
          <c:y val="2.8310152859456501E-2"/>
          <c:w val="0.91710144529592597"/>
          <c:h val="0.887103366448435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HECS-HELP</c:v>
                </c:pt>
              </c:strCache>
            </c:strRef>
          </c:tx>
          <c:spPr>
            <a:solidFill>
              <a:srgbClr val="D4582A"/>
            </a:solidFill>
            <a:ln>
              <a:solidFill>
                <a:srgbClr val="000000"/>
              </a:solidFill>
            </a:ln>
          </c:spPr>
          <c:invertIfNegative val="0"/>
          <c:dPt>
            <c:idx val="27"/>
            <c:invertIfNegative val="0"/>
            <c:bubble3D val="0"/>
            <c:spPr>
              <a:solidFill>
                <a:srgbClr val="F68B33"/>
              </a:solidFill>
              <a:ln>
                <a:solidFill>
                  <a:srgbClr val="000000"/>
                </a:solidFill>
                <a:prstDash val="sysDot"/>
              </a:ln>
            </c:spPr>
            <c:extLst>
              <c:ext xmlns:c16="http://schemas.microsoft.com/office/drawing/2014/chart" uri="{C3380CC4-5D6E-409C-BE32-E72D297353CC}">
                <c16:uniqueId val="{00000001-2CC1-4563-B65A-5BC105892069}"/>
              </c:ext>
            </c:extLst>
          </c:dPt>
          <c:cat>
            <c:strRef>
              <c:f>Sheet1!$A$2:$A$29</c:f>
              <c:strCache>
                <c:ptCount val="28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  <c:pt idx="27">
                  <c:v>2016e</c:v>
                </c:pt>
              </c:strCache>
            </c:strRef>
          </c:cat>
          <c:val>
            <c:numRef>
              <c:f>Sheet1!$B$2:$B$29</c:f>
              <c:numCache>
                <c:formatCode>"$"#,##0.000;[Red]\-"$"#,##0.000</c:formatCode>
                <c:ptCount val="28"/>
                <c:pt idx="0">
                  <c:v>0.84405247641509396</c:v>
                </c:pt>
                <c:pt idx="1">
                  <c:v>0.90544275394045504</c:v>
                </c:pt>
                <c:pt idx="2">
                  <c:v>1.010955508474576</c:v>
                </c:pt>
                <c:pt idx="3">
                  <c:v>1.1540719221105531</c:v>
                </c:pt>
                <c:pt idx="4">
                  <c:v>1.1439334909539469</c:v>
                </c:pt>
                <c:pt idx="5">
                  <c:v>1.167564620355412</c:v>
                </c:pt>
                <c:pt idx="6">
                  <c:v>1.123765455950541</c:v>
                </c:pt>
                <c:pt idx="7">
                  <c:v>1.173293197151424</c:v>
                </c:pt>
                <c:pt idx="8">
                  <c:v>1.456130885650224</c:v>
                </c:pt>
                <c:pt idx="9">
                  <c:v>1.6940221624629079</c:v>
                </c:pt>
                <c:pt idx="10">
                  <c:v>1.8987720264317181</c:v>
                </c:pt>
                <c:pt idx="11">
                  <c:v>1.9768629807692311</c:v>
                </c:pt>
                <c:pt idx="12">
                  <c:v>1.997173238255034</c:v>
                </c:pt>
                <c:pt idx="13">
                  <c:v>2.0603581919060061</c:v>
                </c:pt>
                <c:pt idx="14">
                  <c:v>2.0356273854961828</c:v>
                </c:pt>
                <c:pt idx="15">
                  <c:v>1.967560096153846</c:v>
                </c:pt>
                <c:pt idx="16">
                  <c:v>2.0516915102905569</c:v>
                </c:pt>
                <c:pt idx="17">
                  <c:v>2.178142098370198</c:v>
                </c:pt>
                <c:pt idx="18">
                  <c:v>2.3419402080957812</c:v>
                </c:pt>
                <c:pt idx="19">
                  <c:v>2.4418548717248911</c:v>
                </c:pt>
                <c:pt idx="20">
                  <c:v>2.6455240850376738</c:v>
                </c:pt>
                <c:pt idx="21">
                  <c:v>2.8028969859081361</c:v>
                </c:pt>
                <c:pt idx="22">
                  <c:v>2.9032314768145162</c:v>
                </c:pt>
                <c:pt idx="23">
                  <c:v>3.2436304780876499</c:v>
                </c:pt>
                <c:pt idx="24">
                  <c:v>3.8127076240272371</c:v>
                </c:pt>
                <c:pt idx="25">
                  <c:v>4.0669547252921401</c:v>
                </c:pt>
                <c:pt idx="26">
                  <c:v>4.2225523681499757</c:v>
                </c:pt>
                <c:pt idx="27">
                  <c:v>4.3541935769999727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CC1-4563-B65A-5BC1058920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43414120"/>
        <c:axId val="-2145222584"/>
      </c:barChart>
      <c:catAx>
        <c:axId val="-21434141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-2145222584"/>
        <c:crosses val="autoZero"/>
        <c:auto val="1"/>
        <c:lblAlgn val="ctr"/>
        <c:lblOffset val="100"/>
        <c:tickLblSkip val="3"/>
        <c:noMultiLvlLbl val="0"/>
      </c:catAx>
      <c:valAx>
        <c:axId val="-2145222584"/>
        <c:scaling>
          <c:orientation val="minMax"/>
          <c:max val="5"/>
        </c:scaling>
        <c:delete val="0"/>
        <c:axPos val="l"/>
        <c:majorGridlines/>
        <c:numFmt formatCode="#,##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crossAx val="-2143414120"/>
        <c:crosses val="autoZero"/>
        <c:crossBetween val="between"/>
        <c:majorUnit val="1"/>
      </c:valAx>
    </c:plotArea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2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333072313049899"/>
          <c:y val="2.8310152859456501E-2"/>
          <c:w val="0.83087056641132295"/>
          <c:h val="0.8945107749359539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non-research Commonwealth subsidised</c:v>
                </c:pt>
              </c:strCache>
            </c:strRef>
          </c:tx>
          <c:spPr>
            <a:ln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</c:numCache>
            </c:numRef>
          </c:cat>
          <c:val>
            <c:numRef>
              <c:f>Sheet1!$B$2:$B$27</c:f>
              <c:numCache>
                <c:formatCode>#,##0</c:formatCode>
                <c:ptCount val="26"/>
                <c:pt idx="0">
                  <c:v>309481</c:v>
                </c:pt>
                <c:pt idx="1">
                  <c:v>337328</c:v>
                </c:pt>
                <c:pt idx="2">
                  <c:v>372705</c:v>
                </c:pt>
                <c:pt idx="3">
                  <c:v>378053</c:v>
                </c:pt>
                <c:pt idx="4">
                  <c:v>377949</c:v>
                </c:pt>
                <c:pt idx="5">
                  <c:v>375642</c:v>
                </c:pt>
                <c:pt idx="6">
                  <c:v>374506</c:v>
                </c:pt>
                <c:pt idx="7">
                  <c:v>396577</c:v>
                </c:pt>
                <c:pt idx="8">
                  <c:v>408328</c:v>
                </c:pt>
                <c:pt idx="9">
                  <c:v>408244</c:v>
                </c:pt>
                <c:pt idx="10">
                  <c:v>407787</c:v>
                </c:pt>
                <c:pt idx="11">
                  <c:v>404126</c:v>
                </c:pt>
                <c:pt idx="12">
                  <c:v>412717</c:v>
                </c:pt>
                <c:pt idx="13">
                  <c:v>423693</c:v>
                </c:pt>
                <c:pt idx="14">
                  <c:v>421264</c:v>
                </c:pt>
                <c:pt idx="15">
                  <c:v>412457</c:v>
                </c:pt>
                <c:pt idx="16">
                  <c:v>411889.47100000008</c:v>
                </c:pt>
                <c:pt idx="17">
                  <c:v>417342.86200000002</c:v>
                </c:pt>
                <c:pt idx="18">
                  <c:v>428735.27899999992</c:v>
                </c:pt>
                <c:pt idx="19">
                  <c:v>439665.95099999988</c:v>
                </c:pt>
                <c:pt idx="20">
                  <c:v>469073.47500000009</c:v>
                </c:pt>
                <c:pt idx="21">
                  <c:v>499323.42261902598</c:v>
                </c:pt>
                <c:pt idx="22">
                  <c:v>517775.52041684109</c:v>
                </c:pt>
                <c:pt idx="23">
                  <c:v>547847.79499999247</c:v>
                </c:pt>
                <c:pt idx="24">
                  <c:v>576241.7719999979</c:v>
                </c:pt>
                <c:pt idx="25">
                  <c:v>601600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293-427B-8EE6-90BB18C5C9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86428888"/>
        <c:axId val="-2084001544"/>
      </c:lineChart>
      <c:catAx>
        <c:axId val="-2086428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-2084001544"/>
        <c:crosses val="autoZero"/>
        <c:auto val="1"/>
        <c:lblAlgn val="ctr"/>
        <c:lblOffset val="100"/>
        <c:tickLblSkip val="3"/>
        <c:noMultiLvlLbl val="0"/>
      </c:catAx>
      <c:valAx>
        <c:axId val="-2084001544"/>
        <c:scaling>
          <c:orientation val="minMax"/>
        </c:scaling>
        <c:delete val="0"/>
        <c:axPos val="l"/>
        <c:majorGridlines/>
        <c:numFmt formatCode="#,##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crossAx val="-20864288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2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13096013839695"/>
          <c:y val="2.8310152859456501E-2"/>
          <c:w val="0.86676800593256698"/>
          <c:h val="0.8945107749359539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Undergraduate</c:v>
                </c:pt>
              </c:strCache>
            </c:strRef>
          </c:tx>
          <c:spPr>
            <a:ln>
              <a:solidFill>
                <a:srgbClr val="FFC35A"/>
              </a:solidFill>
            </a:ln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</c:numCache>
            </c:numRef>
          </c:cat>
          <c:val>
            <c:numRef>
              <c:f>Sheet1!$B$2:$B$8</c:f>
              <c:numCache>
                <c:formatCode>#,##0</c:formatCode>
                <c:ptCount val="7"/>
                <c:pt idx="0">
                  <c:v>19848</c:v>
                </c:pt>
                <c:pt idx="1">
                  <c:v>22299</c:v>
                </c:pt>
                <c:pt idx="2">
                  <c:v>25223</c:v>
                </c:pt>
                <c:pt idx="3">
                  <c:v>25399</c:v>
                </c:pt>
                <c:pt idx="4">
                  <c:v>25882</c:v>
                </c:pt>
                <c:pt idx="5">
                  <c:v>26652</c:v>
                </c:pt>
                <c:pt idx="6">
                  <c:v>28184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7D9-4D6D-A2E7-2ED8EC902F2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Postgraduate</c:v>
                </c:pt>
              </c:strCache>
            </c:strRef>
          </c:tx>
          <c:spPr>
            <a:ln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</c:numCache>
            </c:numRef>
          </c:cat>
          <c:val>
            <c:numRef>
              <c:f>Sheet1!$C$2:$C$8</c:f>
              <c:numCache>
                <c:formatCode>0</c:formatCode>
                <c:ptCount val="7"/>
                <c:pt idx="0">
                  <c:v>21482</c:v>
                </c:pt>
                <c:pt idx="1">
                  <c:v>23502</c:v>
                </c:pt>
                <c:pt idx="2">
                  <c:v>25648</c:v>
                </c:pt>
                <c:pt idx="3">
                  <c:v>26992</c:v>
                </c:pt>
                <c:pt idx="4">
                  <c:v>29617</c:v>
                </c:pt>
                <c:pt idx="5">
                  <c:v>33611</c:v>
                </c:pt>
                <c:pt idx="6">
                  <c:v>36905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7D9-4D6D-A2E7-2ED8EC902F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80402104"/>
        <c:axId val="-2039859784"/>
      </c:lineChart>
      <c:catAx>
        <c:axId val="-20804021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-2039859784"/>
        <c:crosses val="autoZero"/>
        <c:auto val="1"/>
        <c:lblAlgn val="ctr"/>
        <c:lblOffset val="100"/>
        <c:tickLblSkip val="1"/>
        <c:noMultiLvlLbl val="0"/>
      </c:catAx>
      <c:valAx>
        <c:axId val="-2039859784"/>
        <c:scaling>
          <c:orientation val="minMax"/>
        </c:scaling>
        <c:delete val="0"/>
        <c:axPos val="l"/>
        <c:majorGridlines/>
        <c:numFmt formatCode="#,##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crossAx val="-2080402104"/>
        <c:crosses val="autoZero"/>
        <c:crossBetween val="between"/>
        <c:majorUnit val="10000"/>
      </c:valAx>
    </c:plotArea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2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FEE-HELP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Sheet1!$A$2:$A$12</c:f>
              <c:numCache>
                <c:formatCode>General</c:formatCode>
                <c:ptCount val="11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</c:numCache>
            </c:numRef>
          </c:cat>
          <c:val>
            <c:numRef>
              <c:f>Sheet1!$B$2:$B$12</c:f>
              <c:numCache>
                <c:formatCode>"$"#,##0.00000;[Red]\-"$"#,##0.00000</c:formatCode>
                <c:ptCount val="11"/>
                <c:pt idx="0">
                  <c:v>0.44514681767554498</c:v>
                </c:pt>
                <c:pt idx="1">
                  <c:v>0.53912239525611205</c:v>
                </c:pt>
                <c:pt idx="2">
                  <c:v>0.66043967217787902</c:v>
                </c:pt>
                <c:pt idx="3">
                  <c:v>0.74483554222161596</c:v>
                </c:pt>
                <c:pt idx="4">
                  <c:v>0.878338688832077</c:v>
                </c:pt>
                <c:pt idx="5">
                  <c:v>0.992847809890397</c:v>
                </c:pt>
                <c:pt idx="6">
                  <c:v>1.0918353961945571</c:v>
                </c:pt>
                <c:pt idx="7">
                  <c:v>1.2225254278884461</c:v>
                </c:pt>
                <c:pt idx="8">
                  <c:v>1.323197916804475</c:v>
                </c:pt>
                <c:pt idx="9">
                  <c:v>1.3760338802644001</c:v>
                </c:pt>
                <c:pt idx="10">
                  <c:v>1.483379271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10-40A8-9F7D-AAA82101490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VET FEE-HELP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Sheet1!$A$2:$A$12</c:f>
              <c:numCache>
                <c:formatCode>General</c:formatCode>
                <c:ptCount val="11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</c:numCache>
            </c:numRef>
          </c:cat>
          <c:val>
            <c:numRef>
              <c:f>Sheet1!$C$2:$C$12</c:f>
              <c:numCache>
                <c:formatCode>"$"#,##0.00000;[Red]\-"$"#,##0.00000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2.9623250807319701E-2</c:v>
                </c:pt>
                <c:pt idx="5">
                  <c:v>0.13193539746868499</c:v>
                </c:pt>
                <c:pt idx="6">
                  <c:v>0.22244573825604799</c:v>
                </c:pt>
                <c:pt idx="7">
                  <c:v>0.34757344347609598</c:v>
                </c:pt>
                <c:pt idx="8">
                  <c:v>0.73121188061770404</c:v>
                </c:pt>
                <c:pt idx="9">
                  <c:v>1.78385458177526</c:v>
                </c:pt>
                <c:pt idx="10">
                  <c:v>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10-40A8-9F7D-AAA8210149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100"/>
        <c:axId val="-2044971352"/>
        <c:axId val="-2044800296"/>
      </c:barChart>
      <c:catAx>
        <c:axId val="-20449713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4800296"/>
        <c:crosses val="autoZero"/>
        <c:auto val="1"/>
        <c:lblAlgn val="ctr"/>
        <c:lblOffset val="100"/>
        <c:tickLblSkip val="2"/>
        <c:noMultiLvlLbl val="0"/>
      </c:catAx>
      <c:valAx>
        <c:axId val="-2044800296"/>
        <c:scaling>
          <c:orientation val="minMax"/>
          <c:max val="5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4971352"/>
        <c:crosses val="autoZero"/>
        <c:crossBetween val="between"/>
        <c:majorUnit val="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8.6145366444579E-2"/>
          <c:y val="1.9896996013090699E-2"/>
          <c:w val="0.87505320008075904"/>
          <c:h val="0.811918489355497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Full-time Female</c:v>
                </c:pt>
              </c:strCache>
            </c:strRef>
          </c:tx>
          <c:spPr>
            <a:ln w="50800">
              <a:solidFill>
                <a:srgbClr val="F68B33"/>
              </a:solidFill>
              <a:prstDash val="sysDash"/>
            </a:ln>
          </c:spPr>
          <c:marker>
            <c:symbol val="none"/>
          </c:marker>
          <c:cat>
            <c:numRef>
              <c:f>Sheet1!$A$2:$A$46</c:f>
              <c:numCache>
                <c:formatCode>General</c:formatCode>
                <c:ptCount val="45"/>
                <c:pt idx="0">
                  <c:v>21</c:v>
                </c:pt>
                <c:pt idx="1">
                  <c:v>22</c:v>
                </c:pt>
                <c:pt idx="2">
                  <c:v>23</c:v>
                </c:pt>
                <c:pt idx="3">
                  <c:v>24</c:v>
                </c:pt>
                <c:pt idx="4">
                  <c:v>25</c:v>
                </c:pt>
                <c:pt idx="5">
                  <c:v>26</c:v>
                </c:pt>
                <c:pt idx="6">
                  <c:v>27</c:v>
                </c:pt>
                <c:pt idx="7">
                  <c:v>28</c:v>
                </c:pt>
                <c:pt idx="8">
                  <c:v>29</c:v>
                </c:pt>
                <c:pt idx="9">
                  <c:v>30</c:v>
                </c:pt>
                <c:pt idx="10">
                  <c:v>31</c:v>
                </c:pt>
                <c:pt idx="11">
                  <c:v>32</c:v>
                </c:pt>
                <c:pt idx="12">
                  <c:v>33</c:v>
                </c:pt>
                <c:pt idx="13">
                  <c:v>34</c:v>
                </c:pt>
                <c:pt idx="14">
                  <c:v>35</c:v>
                </c:pt>
                <c:pt idx="15">
                  <c:v>36</c:v>
                </c:pt>
                <c:pt idx="16">
                  <c:v>37</c:v>
                </c:pt>
                <c:pt idx="17">
                  <c:v>38</c:v>
                </c:pt>
                <c:pt idx="18">
                  <c:v>39</c:v>
                </c:pt>
                <c:pt idx="19">
                  <c:v>40</c:v>
                </c:pt>
                <c:pt idx="20">
                  <c:v>41</c:v>
                </c:pt>
                <c:pt idx="21">
                  <c:v>42</c:v>
                </c:pt>
                <c:pt idx="22">
                  <c:v>43</c:v>
                </c:pt>
                <c:pt idx="23">
                  <c:v>44</c:v>
                </c:pt>
                <c:pt idx="24">
                  <c:v>45</c:v>
                </c:pt>
                <c:pt idx="25">
                  <c:v>46</c:v>
                </c:pt>
                <c:pt idx="26">
                  <c:v>47</c:v>
                </c:pt>
                <c:pt idx="27">
                  <c:v>48</c:v>
                </c:pt>
                <c:pt idx="28">
                  <c:v>49</c:v>
                </c:pt>
                <c:pt idx="29">
                  <c:v>50</c:v>
                </c:pt>
                <c:pt idx="30">
                  <c:v>51</c:v>
                </c:pt>
                <c:pt idx="31">
                  <c:v>52</c:v>
                </c:pt>
                <c:pt idx="32">
                  <c:v>53</c:v>
                </c:pt>
                <c:pt idx="33">
                  <c:v>54</c:v>
                </c:pt>
                <c:pt idx="34">
                  <c:v>55</c:v>
                </c:pt>
                <c:pt idx="35">
                  <c:v>56</c:v>
                </c:pt>
                <c:pt idx="36">
                  <c:v>57</c:v>
                </c:pt>
                <c:pt idx="37">
                  <c:v>58</c:v>
                </c:pt>
                <c:pt idx="38">
                  <c:v>59</c:v>
                </c:pt>
                <c:pt idx="39">
                  <c:v>60</c:v>
                </c:pt>
                <c:pt idx="40">
                  <c:v>61</c:v>
                </c:pt>
                <c:pt idx="41">
                  <c:v>62</c:v>
                </c:pt>
                <c:pt idx="42">
                  <c:v>63</c:v>
                </c:pt>
                <c:pt idx="43">
                  <c:v>64</c:v>
                </c:pt>
                <c:pt idx="44">
                  <c:v>65</c:v>
                </c:pt>
              </c:numCache>
            </c:numRef>
          </c:cat>
          <c:val>
            <c:numRef>
              <c:f>Sheet1!$B$2:$B$46</c:f>
              <c:numCache>
                <c:formatCode>General</c:formatCode>
                <c:ptCount val="45"/>
                <c:pt idx="0">
                  <c:v>42.231241544385483</c:v>
                </c:pt>
                <c:pt idx="1">
                  <c:v>52.998137802607083</c:v>
                </c:pt>
                <c:pt idx="2">
                  <c:v>60.747283988222122</c:v>
                </c:pt>
                <c:pt idx="3">
                  <c:v>66.075414422189581</c:v>
                </c:pt>
                <c:pt idx="4">
                  <c:v>68.504178272980312</c:v>
                </c:pt>
                <c:pt idx="5">
                  <c:v>69.277108433734696</c:v>
                </c:pt>
                <c:pt idx="6">
                  <c:v>68.0013135957157</c:v>
                </c:pt>
                <c:pt idx="7">
                  <c:v>64.89757914338918</c:v>
                </c:pt>
                <c:pt idx="8">
                  <c:v>60.906040268456373</c:v>
                </c:pt>
                <c:pt idx="9">
                  <c:v>56.645947884293442</c:v>
                </c:pt>
                <c:pt idx="10">
                  <c:v>51.504348035555118</c:v>
                </c:pt>
                <c:pt idx="11">
                  <c:v>47.620429483459077</c:v>
                </c:pt>
                <c:pt idx="12">
                  <c:v>44.404825868216463</c:v>
                </c:pt>
                <c:pt idx="13">
                  <c:v>42.534654431862343</c:v>
                </c:pt>
                <c:pt idx="14">
                  <c:v>40.313072769604069</c:v>
                </c:pt>
                <c:pt idx="15">
                  <c:v>39.226748729972641</c:v>
                </c:pt>
                <c:pt idx="16">
                  <c:v>39.137805764107533</c:v>
                </c:pt>
                <c:pt idx="17">
                  <c:v>39.083166809401447</c:v>
                </c:pt>
                <c:pt idx="18">
                  <c:v>40.09395184967704</c:v>
                </c:pt>
                <c:pt idx="19">
                  <c:v>41.095400462576599</c:v>
                </c:pt>
                <c:pt idx="20">
                  <c:v>42.797611147976113</c:v>
                </c:pt>
                <c:pt idx="21">
                  <c:v>43.83238518107396</c:v>
                </c:pt>
                <c:pt idx="22">
                  <c:v>45.567066192856707</c:v>
                </c:pt>
                <c:pt idx="23">
                  <c:v>47.476011681268119</c:v>
                </c:pt>
                <c:pt idx="24">
                  <c:v>49.277531892736263</c:v>
                </c:pt>
                <c:pt idx="25">
                  <c:v>50.7757121840311</c:v>
                </c:pt>
                <c:pt idx="26">
                  <c:v>51.644996059889642</c:v>
                </c:pt>
                <c:pt idx="27">
                  <c:v>52.402190666710368</c:v>
                </c:pt>
                <c:pt idx="28">
                  <c:v>53.777985074626848</c:v>
                </c:pt>
                <c:pt idx="29">
                  <c:v>54.129083984766467</c:v>
                </c:pt>
                <c:pt idx="30">
                  <c:v>54.534503527791998</c:v>
                </c:pt>
                <c:pt idx="31">
                  <c:v>53.931195495433499</c:v>
                </c:pt>
                <c:pt idx="32">
                  <c:v>53.471927591571173</c:v>
                </c:pt>
                <c:pt idx="33">
                  <c:v>53.019027019100292</c:v>
                </c:pt>
                <c:pt idx="34">
                  <c:v>50.675419291189201</c:v>
                </c:pt>
                <c:pt idx="35">
                  <c:v>48.265609514370666</c:v>
                </c:pt>
                <c:pt idx="36">
                  <c:v>45.329172114208603</c:v>
                </c:pt>
                <c:pt idx="37">
                  <c:v>43.007374438190013</c:v>
                </c:pt>
                <c:pt idx="38">
                  <c:v>39.16928278193673</c:v>
                </c:pt>
                <c:pt idx="39">
                  <c:v>34.013219043684813</c:v>
                </c:pt>
                <c:pt idx="40">
                  <c:v>30.14049226747985</c:v>
                </c:pt>
                <c:pt idx="41">
                  <c:v>26.726233892535731</c:v>
                </c:pt>
                <c:pt idx="42">
                  <c:v>23.06994230893887</c:v>
                </c:pt>
                <c:pt idx="43">
                  <c:v>18.520170798546939</c:v>
                </c:pt>
                <c:pt idx="44">
                  <c:v>14.906832298136649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518-4ACD-9C46-438421C680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Part-time Female</c:v>
                </c:pt>
              </c:strCache>
            </c:strRef>
          </c:tx>
          <c:spPr>
            <a:ln w="50800">
              <a:solidFill>
                <a:srgbClr val="FFC35A"/>
              </a:solidFill>
              <a:prstDash val="solid"/>
            </a:ln>
          </c:spPr>
          <c:marker>
            <c:symbol val="none"/>
          </c:marker>
          <c:cat>
            <c:numRef>
              <c:f>Sheet1!$A$2:$A$46</c:f>
              <c:numCache>
                <c:formatCode>General</c:formatCode>
                <c:ptCount val="45"/>
                <c:pt idx="0">
                  <c:v>21</c:v>
                </c:pt>
                <c:pt idx="1">
                  <c:v>22</c:v>
                </c:pt>
                <c:pt idx="2">
                  <c:v>23</c:v>
                </c:pt>
                <c:pt idx="3">
                  <c:v>24</c:v>
                </c:pt>
                <c:pt idx="4">
                  <c:v>25</c:v>
                </c:pt>
                <c:pt idx="5">
                  <c:v>26</c:v>
                </c:pt>
                <c:pt idx="6">
                  <c:v>27</c:v>
                </c:pt>
                <c:pt idx="7">
                  <c:v>28</c:v>
                </c:pt>
                <c:pt idx="8">
                  <c:v>29</c:v>
                </c:pt>
                <c:pt idx="9">
                  <c:v>30</c:v>
                </c:pt>
                <c:pt idx="10">
                  <c:v>31</c:v>
                </c:pt>
                <c:pt idx="11">
                  <c:v>32</c:v>
                </c:pt>
                <c:pt idx="12">
                  <c:v>33</c:v>
                </c:pt>
                <c:pt idx="13">
                  <c:v>34</c:v>
                </c:pt>
                <c:pt idx="14">
                  <c:v>35</c:v>
                </c:pt>
                <c:pt idx="15">
                  <c:v>36</c:v>
                </c:pt>
                <c:pt idx="16">
                  <c:v>37</c:v>
                </c:pt>
                <c:pt idx="17">
                  <c:v>38</c:v>
                </c:pt>
                <c:pt idx="18">
                  <c:v>39</c:v>
                </c:pt>
                <c:pt idx="19">
                  <c:v>40</c:v>
                </c:pt>
                <c:pt idx="20">
                  <c:v>41</c:v>
                </c:pt>
                <c:pt idx="21">
                  <c:v>42</c:v>
                </c:pt>
                <c:pt idx="22">
                  <c:v>43</c:v>
                </c:pt>
                <c:pt idx="23">
                  <c:v>44</c:v>
                </c:pt>
                <c:pt idx="24">
                  <c:v>45</c:v>
                </c:pt>
                <c:pt idx="25">
                  <c:v>46</c:v>
                </c:pt>
                <c:pt idx="26">
                  <c:v>47</c:v>
                </c:pt>
                <c:pt idx="27">
                  <c:v>48</c:v>
                </c:pt>
                <c:pt idx="28">
                  <c:v>49</c:v>
                </c:pt>
                <c:pt idx="29">
                  <c:v>50</c:v>
                </c:pt>
                <c:pt idx="30">
                  <c:v>51</c:v>
                </c:pt>
                <c:pt idx="31">
                  <c:v>52</c:v>
                </c:pt>
                <c:pt idx="32">
                  <c:v>53</c:v>
                </c:pt>
                <c:pt idx="33">
                  <c:v>54</c:v>
                </c:pt>
                <c:pt idx="34">
                  <c:v>55</c:v>
                </c:pt>
                <c:pt idx="35">
                  <c:v>56</c:v>
                </c:pt>
                <c:pt idx="36">
                  <c:v>57</c:v>
                </c:pt>
                <c:pt idx="37">
                  <c:v>58</c:v>
                </c:pt>
                <c:pt idx="38">
                  <c:v>59</c:v>
                </c:pt>
                <c:pt idx="39">
                  <c:v>60</c:v>
                </c:pt>
                <c:pt idx="40">
                  <c:v>61</c:v>
                </c:pt>
                <c:pt idx="41">
                  <c:v>62</c:v>
                </c:pt>
                <c:pt idx="42">
                  <c:v>63</c:v>
                </c:pt>
                <c:pt idx="43">
                  <c:v>64</c:v>
                </c:pt>
                <c:pt idx="44">
                  <c:v>65</c:v>
                </c:pt>
              </c:numCache>
            </c:numRef>
          </c:cat>
          <c:val>
            <c:numRef>
              <c:f>Sheet1!$C$2:$C$46</c:f>
              <c:numCache>
                <c:formatCode>General</c:formatCode>
                <c:ptCount val="45"/>
                <c:pt idx="0">
                  <c:v>36.892496617754198</c:v>
                </c:pt>
                <c:pt idx="1">
                  <c:v>30.554003724394779</c:v>
                </c:pt>
                <c:pt idx="2">
                  <c:v>24.401800521203501</c:v>
                </c:pt>
                <c:pt idx="3">
                  <c:v>20.436891759173829</c:v>
                </c:pt>
                <c:pt idx="4">
                  <c:v>17.90250696378828</c:v>
                </c:pt>
                <c:pt idx="5">
                  <c:v>16.967433050981089</c:v>
                </c:pt>
                <c:pt idx="6">
                  <c:v>17.109584196433079</c:v>
                </c:pt>
                <c:pt idx="7">
                  <c:v>17.859943153974321</c:v>
                </c:pt>
                <c:pt idx="8">
                  <c:v>19.676414189837011</c:v>
                </c:pt>
                <c:pt idx="9">
                  <c:v>21.876643557255559</c:v>
                </c:pt>
                <c:pt idx="10">
                  <c:v>23.922626647074409</c:v>
                </c:pt>
                <c:pt idx="11">
                  <c:v>26.400174114915831</c:v>
                </c:pt>
                <c:pt idx="12">
                  <c:v>29.12128168807698</c:v>
                </c:pt>
                <c:pt idx="13">
                  <c:v>30.705778992581021</c:v>
                </c:pt>
                <c:pt idx="14">
                  <c:v>32.867687125377529</c:v>
                </c:pt>
                <c:pt idx="15">
                  <c:v>34.552071121531839</c:v>
                </c:pt>
                <c:pt idx="16">
                  <c:v>35.911843061273707</c:v>
                </c:pt>
                <c:pt idx="17">
                  <c:v>36.889808735369549</c:v>
                </c:pt>
                <c:pt idx="18">
                  <c:v>37.268349970640038</c:v>
                </c:pt>
                <c:pt idx="19">
                  <c:v>37.0824292424712</c:v>
                </c:pt>
                <c:pt idx="20">
                  <c:v>36.963503649635037</c:v>
                </c:pt>
                <c:pt idx="21">
                  <c:v>36.875260163729713</c:v>
                </c:pt>
                <c:pt idx="22">
                  <c:v>36.107932301391322</c:v>
                </c:pt>
                <c:pt idx="23">
                  <c:v>35.525175700394762</c:v>
                </c:pt>
                <c:pt idx="24">
                  <c:v>34.372559229367347</c:v>
                </c:pt>
                <c:pt idx="25">
                  <c:v>33.282064999331283</c:v>
                </c:pt>
                <c:pt idx="26">
                  <c:v>32.758733911216183</c:v>
                </c:pt>
                <c:pt idx="27">
                  <c:v>31.708916800577079</c:v>
                </c:pt>
                <c:pt idx="28">
                  <c:v>30.686966950959501</c:v>
                </c:pt>
                <c:pt idx="29">
                  <c:v>29.75880269927173</c:v>
                </c:pt>
                <c:pt idx="30">
                  <c:v>29.530201342281881</c:v>
                </c:pt>
                <c:pt idx="31">
                  <c:v>29.245347799217189</c:v>
                </c:pt>
                <c:pt idx="32">
                  <c:v>28.70173949936358</c:v>
                </c:pt>
                <c:pt idx="33">
                  <c:v>28.074934926861459</c:v>
                </c:pt>
                <c:pt idx="34">
                  <c:v>27.942627305152879</c:v>
                </c:pt>
                <c:pt idx="35">
                  <c:v>28.265609514370539</c:v>
                </c:pt>
                <c:pt idx="36">
                  <c:v>29.336594829404071</c:v>
                </c:pt>
                <c:pt idx="37">
                  <c:v>28.53340315049963</c:v>
                </c:pt>
                <c:pt idx="38">
                  <c:v>28.954358850519199</c:v>
                </c:pt>
                <c:pt idx="39">
                  <c:v>29.686047712485799</c:v>
                </c:pt>
                <c:pt idx="40">
                  <c:v>29.111304726639069</c:v>
                </c:pt>
                <c:pt idx="41">
                  <c:v>27.850717238025769</c:v>
                </c:pt>
                <c:pt idx="42">
                  <c:v>27.89265573345434</c:v>
                </c:pt>
                <c:pt idx="43">
                  <c:v>24.619208463450381</c:v>
                </c:pt>
                <c:pt idx="44">
                  <c:v>22.600414078674952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518-4ACD-9C46-438421C6800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Full-time Male</c:v>
                </c:pt>
              </c:strCache>
            </c:strRef>
          </c:tx>
          <c:spPr>
            <a:ln w="50800">
              <a:solidFill>
                <a:srgbClr val="621214"/>
              </a:solidFill>
              <a:prstDash val="sysDash"/>
            </a:ln>
          </c:spPr>
          <c:marker>
            <c:symbol val="none"/>
          </c:marker>
          <c:cat>
            <c:numRef>
              <c:f>Sheet1!$A$2:$A$46</c:f>
              <c:numCache>
                <c:formatCode>General</c:formatCode>
                <c:ptCount val="45"/>
                <c:pt idx="0">
                  <c:v>21</c:v>
                </c:pt>
                <c:pt idx="1">
                  <c:v>22</c:v>
                </c:pt>
                <c:pt idx="2">
                  <c:v>23</c:v>
                </c:pt>
                <c:pt idx="3">
                  <c:v>24</c:v>
                </c:pt>
                <c:pt idx="4">
                  <c:v>25</c:v>
                </c:pt>
                <c:pt idx="5">
                  <c:v>26</c:v>
                </c:pt>
                <c:pt idx="6">
                  <c:v>27</c:v>
                </c:pt>
                <c:pt idx="7">
                  <c:v>28</c:v>
                </c:pt>
                <c:pt idx="8">
                  <c:v>29</c:v>
                </c:pt>
                <c:pt idx="9">
                  <c:v>30</c:v>
                </c:pt>
                <c:pt idx="10">
                  <c:v>31</c:v>
                </c:pt>
                <c:pt idx="11">
                  <c:v>32</c:v>
                </c:pt>
                <c:pt idx="12">
                  <c:v>33</c:v>
                </c:pt>
                <c:pt idx="13">
                  <c:v>34</c:v>
                </c:pt>
                <c:pt idx="14">
                  <c:v>35</c:v>
                </c:pt>
                <c:pt idx="15">
                  <c:v>36</c:v>
                </c:pt>
                <c:pt idx="16">
                  <c:v>37</c:v>
                </c:pt>
                <c:pt idx="17">
                  <c:v>38</c:v>
                </c:pt>
                <c:pt idx="18">
                  <c:v>39</c:v>
                </c:pt>
                <c:pt idx="19">
                  <c:v>40</c:v>
                </c:pt>
                <c:pt idx="20">
                  <c:v>41</c:v>
                </c:pt>
                <c:pt idx="21">
                  <c:v>42</c:v>
                </c:pt>
                <c:pt idx="22">
                  <c:v>43</c:v>
                </c:pt>
                <c:pt idx="23">
                  <c:v>44</c:v>
                </c:pt>
                <c:pt idx="24">
                  <c:v>45</c:v>
                </c:pt>
                <c:pt idx="25">
                  <c:v>46</c:v>
                </c:pt>
                <c:pt idx="26">
                  <c:v>47</c:v>
                </c:pt>
                <c:pt idx="27">
                  <c:v>48</c:v>
                </c:pt>
                <c:pt idx="28">
                  <c:v>49</c:v>
                </c:pt>
                <c:pt idx="29">
                  <c:v>50</c:v>
                </c:pt>
                <c:pt idx="30">
                  <c:v>51</c:v>
                </c:pt>
                <c:pt idx="31">
                  <c:v>52</c:v>
                </c:pt>
                <c:pt idx="32">
                  <c:v>53</c:v>
                </c:pt>
                <c:pt idx="33">
                  <c:v>54</c:v>
                </c:pt>
                <c:pt idx="34">
                  <c:v>55</c:v>
                </c:pt>
                <c:pt idx="35">
                  <c:v>56</c:v>
                </c:pt>
                <c:pt idx="36">
                  <c:v>57</c:v>
                </c:pt>
                <c:pt idx="37">
                  <c:v>58</c:v>
                </c:pt>
                <c:pt idx="38">
                  <c:v>59</c:v>
                </c:pt>
                <c:pt idx="39">
                  <c:v>60</c:v>
                </c:pt>
                <c:pt idx="40">
                  <c:v>61</c:v>
                </c:pt>
                <c:pt idx="41">
                  <c:v>62</c:v>
                </c:pt>
                <c:pt idx="42">
                  <c:v>63</c:v>
                </c:pt>
                <c:pt idx="43">
                  <c:v>64</c:v>
                </c:pt>
                <c:pt idx="44">
                  <c:v>65</c:v>
                </c:pt>
              </c:numCache>
            </c:numRef>
          </c:cat>
          <c:val>
            <c:numRef>
              <c:f>Sheet1!$D$2:$D$46</c:f>
              <c:numCache>
                <c:formatCode>General</c:formatCode>
                <c:ptCount val="45"/>
                <c:pt idx="0">
                  <c:v>38.195325240079697</c:v>
                </c:pt>
                <c:pt idx="1">
                  <c:v>51.204912935323378</c:v>
                </c:pt>
                <c:pt idx="2">
                  <c:v>61.017493179264832</c:v>
                </c:pt>
                <c:pt idx="3">
                  <c:v>67.775131442951192</c:v>
                </c:pt>
                <c:pt idx="4">
                  <c:v>73.191471536882332</c:v>
                </c:pt>
                <c:pt idx="5">
                  <c:v>76.396482053719694</c:v>
                </c:pt>
                <c:pt idx="6">
                  <c:v>79.043271588636969</c:v>
                </c:pt>
                <c:pt idx="7">
                  <c:v>80.862418614579738</c:v>
                </c:pt>
                <c:pt idx="8">
                  <c:v>82.079938722929853</c:v>
                </c:pt>
                <c:pt idx="9">
                  <c:v>82.476144545110103</c:v>
                </c:pt>
                <c:pt idx="10">
                  <c:v>82.941362027268596</c:v>
                </c:pt>
                <c:pt idx="11">
                  <c:v>83.328135287798403</c:v>
                </c:pt>
                <c:pt idx="12">
                  <c:v>83.560007028641678</c:v>
                </c:pt>
                <c:pt idx="13">
                  <c:v>83.6609209299112</c:v>
                </c:pt>
                <c:pt idx="14">
                  <c:v>83.751886921915755</c:v>
                </c:pt>
                <c:pt idx="15">
                  <c:v>83.769511013068609</c:v>
                </c:pt>
                <c:pt idx="16">
                  <c:v>83.624040665802866</c:v>
                </c:pt>
                <c:pt idx="17">
                  <c:v>83.019974583727063</c:v>
                </c:pt>
                <c:pt idx="18">
                  <c:v>83.205386357915742</c:v>
                </c:pt>
                <c:pt idx="19">
                  <c:v>83.15300407331975</c:v>
                </c:pt>
                <c:pt idx="20">
                  <c:v>83.185870707481058</c:v>
                </c:pt>
                <c:pt idx="21">
                  <c:v>82.688591405783171</c:v>
                </c:pt>
                <c:pt idx="22">
                  <c:v>82.671265902600055</c:v>
                </c:pt>
                <c:pt idx="23">
                  <c:v>82.227838258164596</c:v>
                </c:pt>
                <c:pt idx="24">
                  <c:v>82.088441502486717</c:v>
                </c:pt>
                <c:pt idx="25">
                  <c:v>81.736670120347497</c:v>
                </c:pt>
                <c:pt idx="26">
                  <c:v>80.946033438702102</c:v>
                </c:pt>
                <c:pt idx="27">
                  <c:v>80.818717929080179</c:v>
                </c:pt>
                <c:pt idx="28">
                  <c:v>80.599273607748202</c:v>
                </c:pt>
                <c:pt idx="29">
                  <c:v>80.322222647430252</c:v>
                </c:pt>
                <c:pt idx="30">
                  <c:v>79.842205991485372</c:v>
                </c:pt>
                <c:pt idx="31">
                  <c:v>79.013578274760349</c:v>
                </c:pt>
                <c:pt idx="32">
                  <c:v>78.568864425032899</c:v>
                </c:pt>
                <c:pt idx="33">
                  <c:v>76.919380031238731</c:v>
                </c:pt>
                <c:pt idx="34">
                  <c:v>73.639736191261022</c:v>
                </c:pt>
                <c:pt idx="35">
                  <c:v>71.376485222836735</c:v>
                </c:pt>
                <c:pt idx="36">
                  <c:v>69.161110109929709</c:v>
                </c:pt>
                <c:pt idx="37">
                  <c:v>65.279234100752177</c:v>
                </c:pt>
                <c:pt idx="38">
                  <c:v>62.179765523230543</c:v>
                </c:pt>
                <c:pt idx="39">
                  <c:v>53.831261463215533</c:v>
                </c:pt>
                <c:pt idx="40">
                  <c:v>49.511847590901873</c:v>
                </c:pt>
                <c:pt idx="41">
                  <c:v>44.873164969908323</c:v>
                </c:pt>
                <c:pt idx="42">
                  <c:v>39.983622857811177</c:v>
                </c:pt>
                <c:pt idx="43">
                  <c:v>35.742698033867477</c:v>
                </c:pt>
                <c:pt idx="44">
                  <c:v>29.581497797356821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518-4ACD-9C46-438421C6800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Part-time Male</c:v>
                </c:pt>
              </c:strCache>
            </c:strRef>
          </c:tx>
          <c:spPr>
            <a:ln w="50800" cmpd="sng"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Sheet1!$A$2:$A$46</c:f>
              <c:numCache>
                <c:formatCode>General</c:formatCode>
                <c:ptCount val="45"/>
                <c:pt idx="0">
                  <c:v>21</c:v>
                </c:pt>
                <c:pt idx="1">
                  <c:v>22</c:v>
                </c:pt>
                <c:pt idx="2">
                  <c:v>23</c:v>
                </c:pt>
                <c:pt idx="3">
                  <c:v>24</c:v>
                </c:pt>
                <c:pt idx="4">
                  <c:v>25</c:v>
                </c:pt>
                <c:pt idx="5">
                  <c:v>26</c:v>
                </c:pt>
                <c:pt idx="6">
                  <c:v>27</c:v>
                </c:pt>
                <c:pt idx="7">
                  <c:v>28</c:v>
                </c:pt>
                <c:pt idx="8">
                  <c:v>29</c:v>
                </c:pt>
                <c:pt idx="9">
                  <c:v>30</c:v>
                </c:pt>
                <c:pt idx="10">
                  <c:v>31</c:v>
                </c:pt>
                <c:pt idx="11">
                  <c:v>32</c:v>
                </c:pt>
                <c:pt idx="12">
                  <c:v>33</c:v>
                </c:pt>
                <c:pt idx="13">
                  <c:v>34</c:v>
                </c:pt>
                <c:pt idx="14">
                  <c:v>35</c:v>
                </c:pt>
                <c:pt idx="15">
                  <c:v>36</c:v>
                </c:pt>
                <c:pt idx="16">
                  <c:v>37</c:v>
                </c:pt>
                <c:pt idx="17">
                  <c:v>38</c:v>
                </c:pt>
                <c:pt idx="18">
                  <c:v>39</c:v>
                </c:pt>
                <c:pt idx="19">
                  <c:v>40</c:v>
                </c:pt>
                <c:pt idx="20">
                  <c:v>41</c:v>
                </c:pt>
                <c:pt idx="21">
                  <c:v>42</c:v>
                </c:pt>
                <c:pt idx="22">
                  <c:v>43</c:v>
                </c:pt>
                <c:pt idx="23">
                  <c:v>44</c:v>
                </c:pt>
                <c:pt idx="24">
                  <c:v>45</c:v>
                </c:pt>
                <c:pt idx="25">
                  <c:v>46</c:v>
                </c:pt>
                <c:pt idx="26">
                  <c:v>47</c:v>
                </c:pt>
                <c:pt idx="27">
                  <c:v>48</c:v>
                </c:pt>
                <c:pt idx="28">
                  <c:v>49</c:v>
                </c:pt>
                <c:pt idx="29">
                  <c:v>50</c:v>
                </c:pt>
                <c:pt idx="30">
                  <c:v>51</c:v>
                </c:pt>
                <c:pt idx="31">
                  <c:v>52</c:v>
                </c:pt>
                <c:pt idx="32">
                  <c:v>53</c:v>
                </c:pt>
                <c:pt idx="33">
                  <c:v>54</c:v>
                </c:pt>
                <c:pt idx="34">
                  <c:v>55</c:v>
                </c:pt>
                <c:pt idx="35">
                  <c:v>56</c:v>
                </c:pt>
                <c:pt idx="36">
                  <c:v>57</c:v>
                </c:pt>
                <c:pt idx="37">
                  <c:v>58</c:v>
                </c:pt>
                <c:pt idx="38">
                  <c:v>59</c:v>
                </c:pt>
                <c:pt idx="39">
                  <c:v>60</c:v>
                </c:pt>
                <c:pt idx="40">
                  <c:v>61</c:v>
                </c:pt>
                <c:pt idx="41">
                  <c:v>62</c:v>
                </c:pt>
                <c:pt idx="42">
                  <c:v>63</c:v>
                </c:pt>
                <c:pt idx="43">
                  <c:v>64</c:v>
                </c:pt>
                <c:pt idx="44">
                  <c:v>65</c:v>
                </c:pt>
              </c:numCache>
            </c:numRef>
          </c:cat>
          <c:val>
            <c:numRef>
              <c:f>Sheet1!$E$2:$E$46</c:f>
              <c:numCache>
                <c:formatCode>General</c:formatCode>
                <c:ptCount val="45"/>
                <c:pt idx="0">
                  <c:v>34.26345352418916</c:v>
                </c:pt>
                <c:pt idx="1">
                  <c:v>27.417599502487551</c:v>
                </c:pt>
                <c:pt idx="2">
                  <c:v>21.216498154389331</c:v>
                </c:pt>
                <c:pt idx="3">
                  <c:v>16.514627241270841</c:v>
                </c:pt>
                <c:pt idx="4">
                  <c:v>13.500607380723</c:v>
                </c:pt>
                <c:pt idx="5">
                  <c:v>12.023611441248709</c:v>
                </c:pt>
                <c:pt idx="6">
                  <c:v>10.468932734749311</c:v>
                </c:pt>
                <c:pt idx="7">
                  <c:v>9.7022094140249742</c:v>
                </c:pt>
                <c:pt idx="8">
                  <c:v>9.0522944084673806</c:v>
                </c:pt>
                <c:pt idx="9">
                  <c:v>8.7636501429604809</c:v>
                </c:pt>
                <c:pt idx="10">
                  <c:v>8.4820020328765207</c:v>
                </c:pt>
                <c:pt idx="11">
                  <c:v>8.3030114010465379</c:v>
                </c:pt>
                <c:pt idx="12">
                  <c:v>8.170795993674222</c:v>
                </c:pt>
                <c:pt idx="13">
                  <c:v>8.1626308335348394</c:v>
                </c:pt>
                <c:pt idx="14">
                  <c:v>8.1377796075202422</c:v>
                </c:pt>
                <c:pt idx="15">
                  <c:v>8.1687222166516271</c:v>
                </c:pt>
                <c:pt idx="16">
                  <c:v>8.2361540250506629</c:v>
                </c:pt>
                <c:pt idx="17">
                  <c:v>8.5405194043468349</c:v>
                </c:pt>
                <c:pt idx="18">
                  <c:v>8.2683110999244853</c:v>
                </c:pt>
                <c:pt idx="19">
                  <c:v>8.4998727087576373</c:v>
                </c:pt>
                <c:pt idx="20">
                  <c:v>8.45113393674362</c:v>
                </c:pt>
                <c:pt idx="21">
                  <c:v>8.7171919468746477</c:v>
                </c:pt>
                <c:pt idx="22">
                  <c:v>8.5605133340751447</c:v>
                </c:pt>
                <c:pt idx="23">
                  <c:v>9.0824261275272207</c:v>
                </c:pt>
                <c:pt idx="24">
                  <c:v>8.6874779679605183</c:v>
                </c:pt>
                <c:pt idx="25">
                  <c:v>8.9822268271299901</c:v>
                </c:pt>
                <c:pt idx="26">
                  <c:v>9.1175686483604323</c:v>
                </c:pt>
                <c:pt idx="27">
                  <c:v>9.3704526307727694</c:v>
                </c:pt>
                <c:pt idx="28">
                  <c:v>9.2425847457627128</c:v>
                </c:pt>
                <c:pt idx="29">
                  <c:v>9.2457234702077979</c:v>
                </c:pt>
                <c:pt idx="30">
                  <c:v>9.5809084872866457</c:v>
                </c:pt>
                <c:pt idx="31">
                  <c:v>9.7164536741214054</c:v>
                </c:pt>
                <c:pt idx="32">
                  <c:v>9.4571417175222408</c:v>
                </c:pt>
                <c:pt idx="33">
                  <c:v>10.132564379831001</c:v>
                </c:pt>
                <c:pt idx="34">
                  <c:v>10.845012366034631</c:v>
                </c:pt>
                <c:pt idx="35">
                  <c:v>11.80028310384764</c:v>
                </c:pt>
                <c:pt idx="36">
                  <c:v>12.858172643719589</c:v>
                </c:pt>
                <c:pt idx="37">
                  <c:v>13.51265101436061</c:v>
                </c:pt>
                <c:pt idx="38">
                  <c:v>14.695807400974569</c:v>
                </c:pt>
                <c:pt idx="39">
                  <c:v>17.444467087833711</c:v>
                </c:pt>
                <c:pt idx="40">
                  <c:v>18.518127605678401</c:v>
                </c:pt>
                <c:pt idx="41">
                  <c:v>19.697395804038479</c:v>
                </c:pt>
                <c:pt idx="42">
                  <c:v>20.61765221968767</c:v>
                </c:pt>
                <c:pt idx="43">
                  <c:v>21.047846346175699</c:v>
                </c:pt>
                <c:pt idx="44">
                  <c:v>20.800293685756241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518-4ACD-9C46-438421C680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42808248"/>
        <c:axId val="-2086650952"/>
      </c:lineChart>
      <c:catAx>
        <c:axId val="-20428082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6650952"/>
        <c:crosses val="autoZero"/>
        <c:auto val="1"/>
        <c:lblAlgn val="ctr"/>
        <c:lblOffset val="100"/>
        <c:tickLblSkip val="4"/>
        <c:noMultiLvlLbl val="0"/>
      </c:catAx>
      <c:valAx>
        <c:axId val="-2086650952"/>
        <c:scaling>
          <c:orientation val="minMax"/>
          <c:max val="10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2808248"/>
        <c:crosses val="autoZero"/>
        <c:crossBetween val="between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8.6145366444579E-2"/>
          <c:y val="1.9896996013090699E-2"/>
          <c:w val="0.87505320008075904"/>
          <c:h val="0.811918489355497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Full-time Female HE</c:v>
                </c:pt>
              </c:strCache>
            </c:strRef>
          </c:tx>
          <c:spPr>
            <a:ln w="50800">
              <a:solidFill>
                <a:srgbClr val="F68B33"/>
              </a:solidFill>
              <a:prstDash val="sysDash"/>
            </a:ln>
          </c:spPr>
          <c:marker>
            <c:symbol val="none"/>
          </c:marker>
          <c:cat>
            <c:numRef>
              <c:f>Sheet1!$A$2:$A$46</c:f>
              <c:numCache>
                <c:formatCode>General</c:formatCode>
                <c:ptCount val="45"/>
                <c:pt idx="0">
                  <c:v>21</c:v>
                </c:pt>
                <c:pt idx="1">
                  <c:v>22</c:v>
                </c:pt>
                <c:pt idx="2">
                  <c:v>23</c:v>
                </c:pt>
                <c:pt idx="3">
                  <c:v>24</c:v>
                </c:pt>
                <c:pt idx="4">
                  <c:v>25</c:v>
                </c:pt>
                <c:pt idx="5">
                  <c:v>26</c:v>
                </c:pt>
                <c:pt idx="6">
                  <c:v>27</c:v>
                </c:pt>
                <c:pt idx="7">
                  <c:v>28</c:v>
                </c:pt>
                <c:pt idx="8">
                  <c:v>29</c:v>
                </c:pt>
                <c:pt idx="9">
                  <c:v>30</c:v>
                </c:pt>
                <c:pt idx="10">
                  <c:v>31</c:v>
                </c:pt>
                <c:pt idx="11">
                  <c:v>32</c:v>
                </c:pt>
                <c:pt idx="12">
                  <c:v>33</c:v>
                </c:pt>
                <c:pt idx="13">
                  <c:v>34</c:v>
                </c:pt>
                <c:pt idx="14">
                  <c:v>35</c:v>
                </c:pt>
                <c:pt idx="15">
                  <c:v>36</c:v>
                </c:pt>
                <c:pt idx="16">
                  <c:v>37</c:v>
                </c:pt>
                <c:pt idx="17">
                  <c:v>38</c:v>
                </c:pt>
                <c:pt idx="18">
                  <c:v>39</c:v>
                </c:pt>
                <c:pt idx="19">
                  <c:v>40</c:v>
                </c:pt>
                <c:pt idx="20">
                  <c:v>41</c:v>
                </c:pt>
                <c:pt idx="21">
                  <c:v>42</c:v>
                </c:pt>
                <c:pt idx="22">
                  <c:v>43</c:v>
                </c:pt>
                <c:pt idx="23">
                  <c:v>44</c:v>
                </c:pt>
                <c:pt idx="24">
                  <c:v>45</c:v>
                </c:pt>
                <c:pt idx="25">
                  <c:v>46</c:v>
                </c:pt>
                <c:pt idx="26">
                  <c:v>47</c:v>
                </c:pt>
                <c:pt idx="27">
                  <c:v>48</c:v>
                </c:pt>
                <c:pt idx="28">
                  <c:v>49</c:v>
                </c:pt>
                <c:pt idx="29">
                  <c:v>50</c:v>
                </c:pt>
                <c:pt idx="30">
                  <c:v>51</c:v>
                </c:pt>
                <c:pt idx="31">
                  <c:v>52</c:v>
                </c:pt>
                <c:pt idx="32">
                  <c:v>53</c:v>
                </c:pt>
                <c:pt idx="33">
                  <c:v>54</c:v>
                </c:pt>
                <c:pt idx="34">
                  <c:v>55</c:v>
                </c:pt>
                <c:pt idx="35">
                  <c:v>56</c:v>
                </c:pt>
                <c:pt idx="36">
                  <c:v>57</c:v>
                </c:pt>
                <c:pt idx="37">
                  <c:v>58</c:v>
                </c:pt>
                <c:pt idx="38">
                  <c:v>59</c:v>
                </c:pt>
                <c:pt idx="39">
                  <c:v>60</c:v>
                </c:pt>
                <c:pt idx="40">
                  <c:v>61</c:v>
                </c:pt>
                <c:pt idx="41">
                  <c:v>62</c:v>
                </c:pt>
                <c:pt idx="42">
                  <c:v>63</c:v>
                </c:pt>
                <c:pt idx="43">
                  <c:v>64</c:v>
                </c:pt>
                <c:pt idx="44">
                  <c:v>65</c:v>
                </c:pt>
              </c:numCache>
            </c:numRef>
          </c:cat>
          <c:val>
            <c:numRef>
              <c:f>Sheet1!$B$2:$B$46</c:f>
              <c:numCache>
                <c:formatCode>General</c:formatCode>
                <c:ptCount val="45"/>
                <c:pt idx="0">
                  <c:v>42.231241544385497</c:v>
                </c:pt>
                <c:pt idx="1">
                  <c:v>52.998137802607097</c:v>
                </c:pt>
                <c:pt idx="2">
                  <c:v>60.747283988222193</c:v>
                </c:pt>
                <c:pt idx="3">
                  <c:v>66.075414422189567</c:v>
                </c:pt>
                <c:pt idx="4">
                  <c:v>68.504178272980312</c:v>
                </c:pt>
                <c:pt idx="5">
                  <c:v>69.277108433734682</c:v>
                </c:pt>
                <c:pt idx="6">
                  <c:v>68.0013135957157</c:v>
                </c:pt>
                <c:pt idx="7">
                  <c:v>64.89757914338918</c:v>
                </c:pt>
                <c:pt idx="8">
                  <c:v>60.906040268456373</c:v>
                </c:pt>
                <c:pt idx="9">
                  <c:v>56.64594788429347</c:v>
                </c:pt>
                <c:pt idx="10">
                  <c:v>51.504348035555097</c:v>
                </c:pt>
                <c:pt idx="11">
                  <c:v>47.620429483459098</c:v>
                </c:pt>
                <c:pt idx="12">
                  <c:v>44.404825868216491</c:v>
                </c:pt>
                <c:pt idx="13">
                  <c:v>42.534654431862378</c:v>
                </c:pt>
                <c:pt idx="14">
                  <c:v>40.313072769604069</c:v>
                </c:pt>
                <c:pt idx="15">
                  <c:v>39.226748729972599</c:v>
                </c:pt>
                <c:pt idx="16">
                  <c:v>39.137805764107497</c:v>
                </c:pt>
                <c:pt idx="17">
                  <c:v>39.083166809401497</c:v>
                </c:pt>
                <c:pt idx="18">
                  <c:v>40.093951849676998</c:v>
                </c:pt>
                <c:pt idx="19">
                  <c:v>41.095400462576599</c:v>
                </c:pt>
                <c:pt idx="20">
                  <c:v>42.797611147976099</c:v>
                </c:pt>
                <c:pt idx="21">
                  <c:v>43.832385181074002</c:v>
                </c:pt>
                <c:pt idx="22">
                  <c:v>45.5670661928567</c:v>
                </c:pt>
                <c:pt idx="23">
                  <c:v>47.476011681268169</c:v>
                </c:pt>
                <c:pt idx="24">
                  <c:v>49.277531892736299</c:v>
                </c:pt>
                <c:pt idx="25">
                  <c:v>50.775712184031001</c:v>
                </c:pt>
                <c:pt idx="26">
                  <c:v>51.644996059889692</c:v>
                </c:pt>
                <c:pt idx="27">
                  <c:v>52.402190666710403</c:v>
                </c:pt>
                <c:pt idx="28">
                  <c:v>53.777985074626898</c:v>
                </c:pt>
                <c:pt idx="29">
                  <c:v>54.129083984766503</c:v>
                </c:pt>
                <c:pt idx="30">
                  <c:v>54.534503527791998</c:v>
                </c:pt>
                <c:pt idx="31">
                  <c:v>53.931195495433492</c:v>
                </c:pt>
                <c:pt idx="32">
                  <c:v>53.471927591571173</c:v>
                </c:pt>
                <c:pt idx="33">
                  <c:v>53.019027019100292</c:v>
                </c:pt>
                <c:pt idx="34">
                  <c:v>50.675419291189201</c:v>
                </c:pt>
                <c:pt idx="35">
                  <c:v>48.265609514370702</c:v>
                </c:pt>
                <c:pt idx="36">
                  <c:v>45.329172114208603</c:v>
                </c:pt>
                <c:pt idx="37">
                  <c:v>43.007374438190013</c:v>
                </c:pt>
                <c:pt idx="38">
                  <c:v>39.169282781936701</c:v>
                </c:pt>
                <c:pt idx="39">
                  <c:v>34.013219043684799</c:v>
                </c:pt>
                <c:pt idx="40">
                  <c:v>30.1404922674798</c:v>
                </c:pt>
                <c:pt idx="41">
                  <c:v>26.72623389253577</c:v>
                </c:pt>
                <c:pt idx="42">
                  <c:v>23.069942308938899</c:v>
                </c:pt>
                <c:pt idx="43">
                  <c:v>18.5201707985469</c:v>
                </c:pt>
                <c:pt idx="44">
                  <c:v>14.906832298136599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518-4ACD-9C46-438421C680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Part-time FeMale HE</c:v>
                </c:pt>
              </c:strCache>
            </c:strRef>
          </c:tx>
          <c:spPr>
            <a:ln w="50800">
              <a:solidFill>
                <a:srgbClr val="FFC35A"/>
              </a:solidFill>
              <a:prstDash val="solid"/>
            </a:ln>
          </c:spPr>
          <c:marker>
            <c:symbol val="none"/>
          </c:marker>
          <c:cat>
            <c:numRef>
              <c:f>Sheet1!$A$2:$A$46</c:f>
              <c:numCache>
                <c:formatCode>General</c:formatCode>
                <c:ptCount val="45"/>
                <c:pt idx="0">
                  <c:v>21</c:v>
                </c:pt>
                <c:pt idx="1">
                  <c:v>22</c:v>
                </c:pt>
                <c:pt idx="2">
                  <c:v>23</c:v>
                </c:pt>
                <c:pt idx="3">
                  <c:v>24</c:v>
                </c:pt>
                <c:pt idx="4">
                  <c:v>25</c:v>
                </c:pt>
                <c:pt idx="5">
                  <c:v>26</c:v>
                </c:pt>
                <c:pt idx="6">
                  <c:v>27</c:v>
                </c:pt>
                <c:pt idx="7">
                  <c:v>28</c:v>
                </c:pt>
                <c:pt idx="8">
                  <c:v>29</c:v>
                </c:pt>
                <c:pt idx="9">
                  <c:v>30</c:v>
                </c:pt>
                <c:pt idx="10">
                  <c:v>31</c:v>
                </c:pt>
                <c:pt idx="11">
                  <c:v>32</c:v>
                </c:pt>
                <c:pt idx="12">
                  <c:v>33</c:v>
                </c:pt>
                <c:pt idx="13">
                  <c:v>34</c:v>
                </c:pt>
                <c:pt idx="14">
                  <c:v>35</c:v>
                </c:pt>
                <c:pt idx="15">
                  <c:v>36</c:v>
                </c:pt>
                <c:pt idx="16">
                  <c:v>37</c:v>
                </c:pt>
                <c:pt idx="17">
                  <c:v>38</c:v>
                </c:pt>
                <c:pt idx="18">
                  <c:v>39</c:v>
                </c:pt>
                <c:pt idx="19">
                  <c:v>40</c:v>
                </c:pt>
                <c:pt idx="20">
                  <c:v>41</c:v>
                </c:pt>
                <c:pt idx="21">
                  <c:v>42</c:v>
                </c:pt>
                <c:pt idx="22">
                  <c:v>43</c:v>
                </c:pt>
                <c:pt idx="23">
                  <c:v>44</c:v>
                </c:pt>
                <c:pt idx="24">
                  <c:v>45</c:v>
                </c:pt>
                <c:pt idx="25">
                  <c:v>46</c:v>
                </c:pt>
                <c:pt idx="26">
                  <c:v>47</c:v>
                </c:pt>
                <c:pt idx="27">
                  <c:v>48</c:v>
                </c:pt>
                <c:pt idx="28">
                  <c:v>49</c:v>
                </c:pt>
                <c:pt idx="29">
                  <c:v>50</c:v>
                </c:pt>
                <c:pt idx="30">
                  <c:v>51</c:v>
                </c:pt>
                <c:pt idx="31">
                  <c:v>52</c:v>
                </c:pt>
                <c:pt idx="32">
                  <c:v>53</c:v>
                </c:pt>
                <c:pt idx="33">
                  <c:v>54</c:v>
                </c:pt>
                <c:pt idx="34">
                  <c:v>55</c:v>
                </c:pt>
                <c:pt idx="35">
                  <c:v>56</c:v>
                </c:pt>
                <c:pt idx="36">
                  <c:v>57</c:v>
                </c:pt>
                <c:pt idx="37">
                  <c:v>58</c:v>
                </c:pt>
                <c:pt idx="38">
                  <c:v>59</c:v>
                </c:pt>
                <c:pt idx="39">
                  <c:v>60</c:v>
                </c:pt>
                <c:pt idx="40">
                  <c:v>61</c:v>
                </c:pt>
                <c:pt idx="41">
                  <c:v>62</c:v>
                </c:pt>
                <c:pt idx="42">
                  <c:v>63</c:v>
                </c:pt>
                <c:pt idx="43">
                  <c:v>64</c:v>
                </c:pt>
                <c:pt idx="44">
                  <c:v>65</c:v>
                </c:pt>
              </c:numCache>
            </c:numRef>
          </c:cat>
          <c:val>
            <c:numRef>
              <c:f>Sheet1!$C$2:$C$46</c:f>
              <c:numCache>
                <c:formatCode>General</c:formatCode>
                <c:ptCount val="45"/>
                <c:pt idx="0">
                  <c:v>36.892496617754198</c:v>
                </c:pt>
                <c:pt idx="1">
                  <c:v>30.5540037243948</c:v>
                </c:pt>
                <c:pt idx="2">
                  <c:v>24.401800521203501</c:v>
                </c:pt>
                <c:pt idx="3">
                  <c:v>20.4368917591738</c:v>
                </c:pt>
                <c:pt idx="4">
                  <c:v>17.90250696378828</c:v>
                </c:pt>
                <c:pt idx="5">
                  <c:v>16.967433050981079</c:v>
                </c:pt>
                <c:pt idx="6">
                  <c:v>17.109584196433101</c:v>
                </c:pt>
                <c:pt idx="7">
                  <c:v>17.859943153974299</c:v>
                </c:pt>
                <c:pt idx="8">
                  <c:v>19.676414189837001</c:v>
                </c:pt>
                <c:pt idx="9">
                  <c:v>21.876643557255601</c:v>
                </c:pt>
                <c:pt idx="10">
                  <c:v>23.92262664707437</c:v>
                </c:pt>
                <c:pt idx="11">
                  <c:v>26.400174114915799</c:v>
                </c:pt>
                <c:pt idx="12">
                  <c:v>29.121281688077001</c:v>
                </c:pt>
                <c:pt idx="13">
                  <c:v>30.705778992580999</c:v>
                </c:pt>
                <c:pt idx="14">
                  <c:v>32.867687125377493</c:v>
                </c:pt>
                <c:pt idx="15">
                  <c:v>34.552071121531803</c:v>
                </c:pt>
                <c:pt idx="16">
                  <c:v>35.911843061273672</c:v>
                </c:pt>
                <c:pt idx="17">
                  <c:v>36.88980873536967</c:v>
                </c:pt>
                <c:pt idx="18">
                  <c:v>37.268349970640003</c:v>
                </c:pt>
                <c:pt idx="19">
                  <c:v>37.0824292424712</c:v>
                </c:pt>
                <c:pt idx="20">
                  <c:v>36.963503649635001</c:v>
                </c:pt>
                <c:pt idx="21">
                  <c:v>36.875260163729671</c:v>
                </c:pt>
                <c:pt idx="22">
                  <c:v>36.107932301391301</c:v>
                </c:pt>
                <c:pt idx="23">
                  <c:v>35.525175700394698</c:v>
                </c:pt>
                <c:pt idx="24">
                  <c:v>34.372559229367297</c:v>
                </c:pt>
                <c:pt idx="25">
                  <c:v>33.282064999331297</c:v>
                </c:pt>
                <c:pt idx="26">
                  <c:v>32.758733911216197</c:v>
                </c:pt>
                <c:pt idx="27">
                  <c:v>31.708916800577079</c:v>
                </c:pt>
                <c:pt idx="28">
                  <c:v>30.686966950959501</c:v>
                </c:pt>
                <c:pt idx="29">
                  <c:v>29.758802699271701</c:v>
                </c:pt>
                <c:pt idx="30">
                  <c:v>29.530201342281899</c:v>
                </c:pt>
                <c:pt idx="31">
                  <c:v>29.2453477992172</c:v>
                </c:pt>
                <c:pt idx="32">
                  <c:v>28.70173949936358</c:v>
                </c:pt>
                <c:pt idx="33">
                  <c:v>28.074934926861498</c:v>
                </c:pt>
                <c:pt idx="34">
                  <c:v>27.942627305152879</c:v>
                </c:pt>
                <c:pt idx="35">
                  <c:v>28.265609514370571</c:v>
                </c:pt>
                <c:pt idx="36">
                  <c:v>29.336594829404099</c:v>
                </c:pt>
                <c:pt idx="37">
                  <c:v>28.533403150499598</c:v>
                </c:pt>
                <c:pt idx="38">
                  <c:v>28.954358850519199</c:v>
                </c:pt>
                <c:pt idx="39">
                  <c:v>29.686047712485799</c:v>
                </c:pt>
                <c:pt idx="40">
                  <c:v>29.111304726639101</c:v>
                </c:pt>
                <c:pt idx="41">
                  <c:v>27.85071723802578</c:v>
                </c:pt>
                <c:pt idx="42">
                  <c:v>27.892655733454301</c:v>
                </c:pt>
                <c:pt idx="43">
                  <c:v>24.619208463450398</c:v>
                </c:pt>
                <c:pt idx="44">
                  <c:v>22.600414078674891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518-4ACD-9C46-438421C6800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Full-time Female Voc</c:v>
                </c:pt>
              </c:strCache>
            </c:strRef>
          </c:tx>
          <c:spPr>
            <a:ln w="50800">
              <a:solidFill>
                <a:srgbClr val="621214"/>
              </a:solidFill>
              <a:prstDash val="sysDash"/>
            </a:ln>
          </c:spPr>
          <c:marker>
            <c:symbol val="none"/>
          </c:marker>
          <c:cat>
            <c:numRef>
              <c:f>Sheet1!$A$2:$A$46</c:f>
              <c:numCache>
                <c:formatCode>General</c:formatCode>
                <c:ptCount val="45"/>
                <c:pt idx="0">
                  <c:v>21</c:v>
                </c:pt>
                <c:pt idx="1">
                  <c:v>22</c:v>
                </c:pt>
                <c:pt idx="2">
                  <c:v>23</c:v>
                </c:pt>
                <c:pt idx="3">
                  <c:v>24</c:v>
                </c:pt>
                <c:pt idx="4">
                  <c:v>25</c:v>
                </c:pt>
                <c:pt idx="5">
                  <c:v>26</c:v>
                </c:pt>
                <c:pt idx="6">
                  <c:v>27</c:v>
                </c:pt>
                <c:pt idx="7">
                  <c:v>28</c:v>
                </c:pt>
                <c:pt idx="8">
                  <c:v>29</c:v>
                </c:pt>
                <c:pt idx="9">
                  <c:v>30</c:v>
                </c:pt>
                <c:pt idx="10">
                  <c:v>31</c:v>
                </c:pt>
                <c:pt idx="11">
                  <c:v>32</c:v>
                </c:pt>
                <c:pt idx="12">
                  <c:v>33</c:v>
                </c:pt>
                <c:pt idx="13">
                  <c:v>34</c:v>
                </c:pt>
                <c:pt idx="14">
                  <c:v>35</c:v>
                </c:pt>
                <c:pt idx="15">
                  <c:v>36</c:v>
                </c:pt>
                <c:pt idx="16">
                  <c:v>37</c:v>
                </c:pt>
                <c:pt idx="17">
                  <c:v>38</c:v>
                </c:pt>
                <c:pt idx="18">
                  <c:v>39</c:v>
                </c:pt>
                <c:pt idx="19">
                  <c:v>40</c:v>
                </c:pt>
                <c:pt idx="20">
                  <c:v>41</c:v>
                </c:pt>
                <c:pt idx="21">
                  <c:v>42</c:v>
                </c:pt>
                <c:pt idx="22">
                  <c:v>43</c:v>
                </c:pt>
                <c:pt idx="23">
                  <c:v>44</c:v>
                </c:pt>
                <c:pt idx="24">
                  <c:v>45</c:v>
                </c:pt>
                <c:pt idx="25">
                  <c:v>46</c:v>
                </c:pt>
                <c:pt idx="26">
                  <c:v>47</c:v>
                </c:pt>
                <c:pt idx="27">
                  <c:v>48</c:v>
                </c:pt>
                <c:pt idx="28">
                  <c:v>49</c:v>
                </c:pt>
                <c:pt idx="29">
                  <c:v>50</c:v>
                </c:pt>
                <c:pt idx="30">
                  <c:v>51</c:v>
                </c:pt>
                <c:pt idx="31">
                  <c:v>52</c:v>
                </c:pt>
                <c:pt idx="32">
                  <c:v>53</c:v>
                </c:pt>
                <c:pt idx="33">
                  <c:v>54</c:v>
                </c:pt>
                <c:pt idx="34">
                  <c:v>55</c:v>
                </c:pt>
                <c:pt idx="35">
                  <c:v>56</c:v>
                </c:pt>
                <c:pt idx="36">
                  <c:v>57</c:v>
                </c:pt>
                <c:pt idx="37">
                  <c:v>58</c:v>
                </c:pt>
                <c:pt idx="38">
                  <c:v>59</c:v>
                </c:pt>
                <c:pt idx="39">
                  <c:v>60</c:v>
                </c:pt>
                <c:pt idx="40">
                  <c:v>61</c:v>
                </c:pt>
                <c:pt idx="41">
                  <c:v>62</c:v>
                </c:pt>
                <c:pt idx="42">
                  <c:v>63</c:v>
                </c:pt>
                <c:pt idx="43">
                  <c:v>64</c:v>
                </c:pt>
                <c:pt idx="44">
                  <c:v>65</c:v>
                </c:pt>
              </c:numCache>
            </c:numRef>
          </c:cat>
          <c:val>
            <c:numRef>
              <c:f>Sheet1!$D$2:$D$46</c:f>
              <c:numCache>
                <c:formatCode>General</c:formatCode>
                <c:ptCount val="45"/>
                <c:pt idx="0">
                  <c:v>36.67692918859867</c:v>
                </c:pt>
                <c:pt idx="1">
                  <c:v>42.23300970873786</c:v>
                </c:pt>
                <c:pt idx="2">
                  <c:v>45.858538855281523</c:v>
                </c:pt>
                <c:pt idx="3">
                  <c:v>50.954499784699131</c:v>
                </c:pt>
                <c:pt idx="4">
                  <c:v>51.6869918699187</c:v>
                </c:pt>
                <c:pt idx="5">
                  <c:v>52.77885736494364</c:v>
                </c:pt>
                <c:pt idx="6">
                  <c:v>51.955486941978648</c:v>
                </c:pt>
                <c:pt idx="7">
                  <c:v>49.262051054665228</c:v>
                </c:pt>
                <c:pt idx="8">
                  <c:v>46.748489911322423</c:v>
                </c:pt>
                <c:pt idx="9">
                  <c:v>44.251543209876523</c:v>
                </c:pt>
                <c:pt idx="10">
                  <c:v>42.683635893791568</c:v>
                </c:pt>
                <c:pt idx="11">
                  <c:v>40.825806451612671</c:v>
                </c:pt>
                <c:pt idx="12">
                  <c:v>38.473747698558817</c:v>
                </c:pt>
                <c:pt idx="13">
                  <c:v>37.17415249051524</c:v>
                </c:pt>
                <c:pt idx="14">
                  <c:v>36.487339955215987</c:v>
                </c:pt>
                <c:pt idx="15">
                  <c:v>36.4663103961215</c:v>
                </c:pt>
                <c:pt idx="16">
                  <c:v>35.912455402311103</c:v>
                </c:pt>
                <c:pt idx="17">
                  <c:v>35.960487599831843</c:v>
                </c:pt>
                <c:pt idx="18">
                  <c:v>36.597938144329902</c:v>
                </c:pt>
                <c:pt idx="19">
                  <c:v>37.252529164044731</c:v>
                </c:pt>
                <c:pt idx="20">
                  <c:v>39.1569062483876</c:v>
                </c:pt>
                <c:pt idx="21">
                  <c:v>38.809872411629343</c:v>
                </c:pt>
                <c:pt idx="22">
                  <c:v>40.219913802630117</c:v>
                </c:pt>
                <c:pt idx="23">
                  <c:v>41.594326241134752</c:v>
                </c:pt>
                <c:pt idx="24">
                  <c:v>43.173198482933003</c:v>
                </c:pt>
                <c:pt idx="25">
                  <c:v>43.5353939324688</c:v>
                </c:pt>
                <c:pt idx="26">
                  <c:v>44.764142832578699</c:v>
                </c:pt>
                <c:pt idx="27">
                  <c:v>45.494442861213876</c:v>
                </c:pt>
                <c:pt idx="28">
                  <c:v>44.974123059229314</c:v>
                </c:pt>
                <c:pt idx="29">
                  <c:v>45.198957034349853</c:v>
                </c:pt>
                <c:pt idx="30">
                  <c:v>46.102174297330741</c:v>
                </c:pt>
                <c:pt idx="31">
                  <c:v>45.530793194344596</c:v>
                </c:pt>
                <c:pt idx="32">
                  <c:v>44.586340921710153</c:v>
                </c:pt>
                <c:pt idx="33">
                  <c:v>44.642744130118338</c:v>
                </c:pt>
                <c:pt idx="34">
                  <c:v>42.096954548444401</c:v>
                </c:pt>
                <c:pt idx="35">
                  <c:v>40.27488546438984</c:v>
                </c:pt>
                <c:pt idx="36">
                  <c:v>38.081991215226942</c:v>
                </c:pt>
                <c:pt idx="37">
                  <c:v>35.186011904761898</c:v>
                </c:pt>
                <c:pt idx="38">
                  <c:v>31.97193093116768</c:v>
                </c:pt>
                <c:pt idx="39">
                  <c:v>27.67813468123267</c:v>
                </c:pt>
                <c:pt idx="40">
                  <c:v>24.24865142563576</c:v>
                </c:pt>
                <c:pt idx="41">
                  <c:v>22.01800798292026</c:v>
                </c:pt>
                <c:pt idx="42">
                  <c:v>18.441456472666601</c:v>
                </c:pt>
                <c:pt idx="43">
                  <c:v>14.05141435547775</c:v>
                </c:pt>
                <c:pt idx="44">
                  <c:v>11.083714923095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518-4ACD-9C46-438421C6800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Part-time Female Voed</c:v>
                </c:pt>
              </c:strCache>
            </c:strRef>
          </c:tx>
          <c:spPr>
            <a:ln w="50800" cmpd="sng"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Sheet1!$A$2:$A$46</c:f>
              <c:numCache>
                <c:formatCode>General</c:formatCode>
                <c:ptCount val="45"/>
                <c:pt idx="0">
                  <c:v>21</c:v>
                </c:pt>
                <c:pt idx="1">
                  <c:v>22</c:v>
                </c:pt>
                <c:pt idx="2">
                  <c:v>23</c:v>
                </c:pt>
                <c:pt idx="3">
                  <c:v>24</c:v>
                </c:pt>
                <c:pt idx="4">
                  <c:v>25</c:v>
                </c:pt>
                <c:pt idx="5">
                  <c:v>26</c:v>
                </c:pt>
                <c:pt idx="6">
                  <c:v>27</c:v>
                </c:pt>
                <c:pt idx="7">
                  <c:v>28</c:v>
                </c:pt>
                <c:pt idx="8">
                  <c:v>29</c:v>
                </c:pt>
                <c:pt idx="9">
                  <c:v>30</c:v>
                </c:pt>
                <c:pt idx="10">
                  <c:v>31</c:v>
                </c:pt>
                <c:pt idx="11">
                  <c:v>32</c:v>
                </c:pt>
                <c:pt idx="12">
                  <c:v>33</c:v>
                </c:pt>
                <c:pt idx="13">
                  <c:v>34</c:v>
                </c:pt>
                <c:pt idx="14">
                  <c:v>35</c:v>
                </c:pt>
                <c:pt idx="15">
                  <c:v>36</c:v>
                </c:pt>
                <c:pt idx="16">
                  <c:v>37</c:v>
                </c:pt>
                <c:pt idx="17">
                  <c:v>38</c:v>
                </c:pt>
                <c:pt idx="18">
                  <c:v>39</c:v>
                </c:pt>
                <c:pt idx="19">
                  <c:v>40</c:v>
                </c:pt>
                <c:pt idx="20">
                  <c:v>41</c:v>
                </c:pt>
                <c:pt idx="21">
                  <c:v>42</c:v>
                </c:pt>
                <c:pt idx="22">
                  <c:v>43</c:v>
                </c:pt>
                <c:pt idx="23">
                  <c:v>44</c:v>
                </c:pt>
                <c:pt idx="24">
                  <c:v>45</c:v>
                </c:pt>
                <c:pt idx="25">
                  <c:v>46</c:v>
                </c:pt>
                <c:pt idx="26">
                  <c:v>47</c:v>
                </c:pt>
                <c:pt idx="27">
                  <c:v>48</c:v>
                </c:pt>
                <c:pt idx="28">
                  <c:v>49</c:v>
                </c:pt>
                <c:pt idx="29">
                  <c:v>50</c:v>
                </c:pt>
                <c:pt idx="30">
                  <c:v>51</c:v>
                </c:pt>
                <c:pt idx="31">
                  <c:v>52</c:v>
                </c:pt>
                <c:pt idx="32">
                  <c:v>53</c:v>
                </c:pt>
                <c:pt idx="33">
                  <c:v>54</c:v>
                </c:pt>
                <c:pt idx="34">
                  <c:v>55</c:v>
                </c:pt>
                <c:pt idx="35">
                  <c:v>56</c:v>
                </c:pt>
                <c:pt idx="36">
                  <c:v>57</c:v>
                </c:pt>
                <c:pt idx="37">
                  <c:v>58</c:v>
                </c:pt>
                <c:pt idx="38">
                  <c:v>59</c:v>
                </c:pt>
                <c:pt idx="39">
                  <c:v>60</c:v>
                </c:pt>
                <c:pt idx="40">
                  <c:v>61</c:v>
                </c:pt>
                <c:pt idx="41">
                  <c:v>62</c:v>
                </c:pt>
                <c:pt idx="42">
                  <c:v>63</c:v>
                </c:pt>
                <c:pt idx="43">
                  <c:v>64</c:v>
                </c:pt>
                <c:pt idx="44">
                  <c:v>65</c:v>
                </c:pt>
              </c:numCache>
            </c:numRef>
          </c:cat>
          <c:val>
            <c:numRef>
              <c:f>Sheet1!$E$2:$E$46</c:f>
              <c:numCache>
                <c:formatCode>General</c:formatCode>
                <c:ptCount val="45"/>
                <c:pt idx="0">
                  <c:v>33.101598967126819</c:v>
                </c:pt>
                <c:pt idx="1">
                  <c:v>30.565785068630731</c:v>
                </c:pt>
                <c:pt idx="2">
                  <c:v>28.66449511400651</c:v>
                </c:pt>
                <c:pt idx="3">
                  <c:v>25.88632122864934</c:v>
                </c:pt>
                <c:pt idx="4">
                  <c:v>24.62737127371274</c:v>
                </c:pt>
                <c:pt idx="5">
                  <c:v>23.014639201969079</c:v>
                </c:pt>
                <c:pt idx="6">
                  <c:v>23.08632445645182</c:v>
                </c:pt>
                <c:pt idx="7">
                  <c:v>23.652372204978779</c:v>
                </c:pt>
                <c:pt idx="8">
                  <c:v>24.367047937283129</c:v>
                </c:pt>
                <c:pt idx="9">
                  <c:v>25.868055555555561</c:v>
                </c:pt>
                <c:pt idx="10">
                  <c:v>25.964209574261769</c:v>
                </c:pt>
                <c:pt idx="11">
                  <c:v>28.14193548387097</c:v>
                </c:pt>
                <c:pt idx="12">
                  <c:v>29.293378198209631</c:v>
                </c:pt>
                <c:pt idx="13">
                  <c:v>30.742871129604701</c:v>
                </c:pt>
                <c:pt idx="14">
                  <c:v>31.905609462019871</c:v>
                </c:pt>
                <c:pt idx="15">
                  <c:v>32.780563054377147</c:v>
                </c:pt>
                <c:pt idx="16">
                  <c:v>33.713190265722353</c:v>
                </c:pt>
                <c:pt idx="17">
                  <c:v>35.240647330811257</c:v>
                </c:pt>
                <c:pt idx="18">
                  <c:v>35.238528401051141</c:v>
                </c:pt>
                <c:pt idx="19">
                  <c:v>36.197298998015398</c:v>
                </c:pt>
                <c:pt idx="20">
                  <c:v>36.319075383107148</c:v>
                </c:pt>
                <c:pt idx="21">
                  <c:v>36.744404936205818</c:v>
                </c:pt>
                <c:pt idx="22">
                  <c:v>36.219471764835902</c:v>
                </c:pt>
                <c:pt idx="23">
                  <c:v>36.459574468085073</c:v>
                </c:pt>
                <c:pt idx="24">
                  <c:v>35.921158487530171</c:v>
                </c:pt>
                <c:pt idx="25">
                  <c:v>35.902416728560823</c:v>
                </c:pt>
                <c:pt idx="26">
                  <c:v>34.280965208918438</c:v>
                </c:pt>
                <c:pt idx="27">
                  <c:v>33.872898261612868</c:v>
                </c:pt>
                <c:pt idx="28">
                  <c:v>34.433582518688901</c:v>
                </c:pt>
                <c:pt idx="29">
                  <c:v>33.318217889128213</c:v>
                </c:pt>
                <c:pt idx="30">
                  <c:v>33.27440928642978</c:v>
                </c:pt>
                <c:pt idx="31">
                  <c:v>32.518571770908217</c:v>
                </c:pt>
                <c:pt idx="32">
                  <c:v>32.525140354124261</c:v>
                </c:pt>
                <c:pt idx="33">
                  <c:v>31.099297512815639</c:v>
                </c:pt>
                <c:pt idx="34">
                  <c:v>31.625337104518849</c:v>
                </c:pt>
                <c:pt idx="35">
                  <c:v>31.264750798278499</c:v>
                </c:pt>
                <c:pt idx="36">
                  <c:v>30.666178623718899</c:v>
                </c:pt>
                <c:pt idx="37">
                  <c:v>30.915178571428569</c:v>
                </c:pt>
                <c:pt idx="38">
                  <c:v>29.921942758022549</c:v>
                </c:pt>
                <c:pt idx="39">
                  <c:v>29.691831077775969</c:v>
                </c:pt>
                <c:pt idx="40">
                  <c:v>28.838085452521621</c:v>
                </c:pt>
                <c:pt idx="41">
                  <c:v>27.717441752529471</c:v>
                </c:pt>
                <c:pt idx="42">
                  <c:v>25.76307782903131</c:v>
                </c:pt>
                <c:pt idx="43">
                  <c:v>23.173316133787889</c:v>
                </c:pt>
                <c:pt idx="44">
                  <c:v>19.877891276271001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518-4ACD-9C46-438421C680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43283720"/>
        <c:axId val="-2043514088"/>
      </c:lineChart>
      <c:catAx>
        <c:axId val="-20432837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3514088"/>
        <c:crosses val="autoZero"/>
        <c:auto val="1"/>
        <c:lblAlgn val="ctr"/>
        <c:lblOffset val="100"/>
        <c:tickLblSkip val="4"/>
        <c:noMultiLvlLbl val="0"/>
      </c:catAx>
      <c:valAx>
        <c:axId val="-2043514088"/>
        <c:scaling>
          <c:orientation val="minMax"/>
          <c:max val="10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3283720"/>
        <c:crosses val="autoZero"/>
        <c:crossBetween val="between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5264587118917795E-2"/>
          <c:y val="2.4444444444444401E-2"/>
          <c:w val="0.89495548152634796"/>
          <c:h val="0.8113394575678040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Diploma</c:v>
                </c:pt>
              </c:strCache>
            </c:strRef>
          </c:tx>
          <c:spPr>
            <a:ln w="50800">
              <a:solidFill>
                <a:srgbClr val="A02226"/>
              </a:solidFill>
            </a:ln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20 - 24</c:v>
                </c:pt>
                <c:pt idx="1">
                  <c:v>25 - 29</c:v>
                </c:pt>
                <c:pt idx="2">
                  <c:v>30 - 34</c:v>
                </c:pt>
                <c:pt idx="3">
                  <c:v>35 - 39</c:v>
                </c:pt>
                <c:pt idx="4">
                  <c:v>40 - 44</c:v>
                </c:pt>
                <c:pt idx="5">
                  <c:v>45 - 49</c:v>
                </c:pt>
                <c:pt idx="6">
                  <c:v>50 - 54</c:v>
                </c:pt>
                <c:pt idx="7">
                  <c:v>55 - 59</c:v>
                </c:pt>
                <c:pt idx="8">
                  <c:v>60 - 64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21.969696969696969</c:v>
                </c:pt>
                <c:pt idx="1">
                  <c:v>39.269406392694059</c:v>
                </c:pt>
                <c:pt idx="2">
                  <c:v>49.815498154981547</c:v>
                </c:pt>
                <c:pt idx="3">
                  <c:v>53.558052434456918</c:v>
                </c:pt>
                <c:pt idx="4">
                  <c:v>53.731343283582099</c:v>
                </c:pt>
                <c:pt idx="5">
                  <c:v>60.583941605839392</c:v>
                </c:pt>
                <c:pt idx="6">
                  <c:v>58.088235294117638</c:v>
                </c:pt>
                <c:pt idx="7">
                  <c:v>52.611940298507463</c:v>
                </c:pt>
                <c:pt idx="8">
                  <c:v>35.686274509803923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BE2-4C33-8B22-514C06A21F3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Bachelor</c:v>
                </c:pt>
              </c:strCache>
            </c:strRef>
          </c:tx>
          <c:spPr>
            <a:ln w="50800">
              <a:solidFill>
                <a:srgbClr val="D4582A"/>
              </a:solidFill>
              <a:tailEnd type="none"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20 - 24</c:v>
                </c:pt>
                <c:pt idx="1">
                  <c:v>25 - 29</c:v>
                </c:pt>
                <c:pt idx="2">
                  <c:v>30 - 34</c:v>
                </c:pt>
                <c:pt idx="3">
                  <c:v>35 - 39</c:v>
                </c:pt>
                <c:pt idx="4">
                  <c:v>40 - 44</c:v>
                </c:pt>
                <c:pt idx="5">
                  <c:v>45 - 49</c:v>
                </c:pt>
                <c:pt idx="6">
                  <c:v>50 - 54</c:v>
                </c:pt>
                <c:pt idx="7">
                  <c:v>55 - 59</c:v>
                </c:pt>
                <c:pt idx="8">
                  <c:v>60 - 64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38.461538461538453</c:v>
                </c:pt>
                <c:pt idx="1">
                  <c:v>59.629629629629633</c:v>
                </c:pt>
                <c:pt idx="2">
                  <c:v>63.356164383561449</c:v>
                </c:pt>
                <c:pt idx="3">
                  <c:v>62.429906542056067</c:v>
                </c:pt>
                <c:pt idx="4">
                  <c:v>67.729083665338706</c:v>
                </c:pt>
                <c:pt idx="5">
                  <c:v>68.407310704960835</c:v>
                </c:pt>
                <c:pt idx="6">
                  <c:v>71.556886227544538</c:v>
                </c:pt>
                <c:pt idx="7">
                  <c:v>69.642857142856727</c:v>
                </c:pt>
                <c:pt idx="8">
                  <c:v>54.063604240282693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BE2-4C33-8B22-514C06A21F3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Postgrad</c:v>
                </c:pt>
              </c:strCache>
            </c:strRef>
          </c:tx>
          <c:spPr>
            <a:ln w="50800">
              <a:solidFill>
                <a:srgbClr val="FEC35A"/>
              </a:solidFill>
            </a:ln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20 - 24</c:v>
                </c:pt>
                <c:pt idx="1">
                  <c:v>25 - 29</c:v>
                </c:pt>
                <c:pt idx="2">
                  <c:v>30 - 34</c:v>
                </c:pt>
                <c:pt idx="3">
                  <c:v>35 - 39</c:v>
                </c:pt>
                <c:pt idx="4">
                  <c:v>40 - 44</c:v>
                </c:pt>
                <c:pt idx="5">
                  <c:v>45 - 49</c:v>
                </c:pt>
                <c:pt idx="6">
                  <c:v>50 - 54</c:v>
                </c:pt>
                <c:pt idx="7">
                  <c:v>55 - 59</c:v>
                </c:pt>
                <c:pt idx="8">
                  <c:v>60 - 64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42.857142857142641</c:v>
                </c:pt>
                <c:pt idx="1">
                  <c:v>51.048951048951061</c:v>
                </c:pt>
                <c:pt idx="2">
                  <c:v>64.150943396226111</c:v>
                </c:pt>
                <c:pt idx="3">
                  <c:v>67.068273092369481</c:v>
                </c:pt>
                <c:pt idx="4">
                  <c:v>73.943661971831006</c:v>
                </c:pt>
                <c:pt idx="5">
                  <c:v>81.140350877192731</c:v>
                </c:pt>
                <c:pt idx="6">
                  <c:v>76.315789473683736</c:v>
                </c:pt>
                <c:pt idx="7">
                  <c:v>73.15789473684211</c:v>
                </c:pt>
                <c:pt idx="8">
                  <c:v>53.801169590642957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BE2-4C33-8B22-514C06A21F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41383656"/>
        <c:axId val="-2040779752"/>
      </c:lineChart>
      <c:catAx>
        <c:axId val="-2041383656"/>
        <c:scaling>
          <c:orientation val="minMax"/>
        </c:scaling>
        <c:delete val="0"/>
        <c:axPos val="b"/>
        <c:numFmt formatCode="General" sourceLinked="1"/>
        <c:majorTickMark val="out"/>
        <c:minorTickMark val="out"/>
        <c:tickLblPos val="nextTo"/>
        <c:spPr>
          <a:ln>
            <a:solidFill>
              <a:schemeClr val="tx1"/>
            </a:solidFill>
          </a:ln>
        </c:spPr>
        <c:txPr>
          <a:bodyPr rot="0" vert="horz" anchor="ctr" anchorCtr="0"/>
          <a:lstStyle/>
          <a:p>
            <a:pPr>
              <a:defRPr sz="2200"/>
            </a:pPr>
            <a:endParaRPr lang="en-US"/>
          </a:p>
        </c:txPr>
        <c:crossAx val="-2040779752"/>
        <c:crosses val="autoZero"/>
        <c:auto val="1"/>
        <c:lblAlgn val="ctr"/>
        <c:lblOffset val="100"/>
        <c:tickLblSkip val="1"/>
        <c:tickMarkSkip val="2"/>
        <c:noMultiLvlLbl val="1"/>
      </c:catAx>
      <c:valAx>
        <c:axId val="-2040779752"/>
        <c:scaling>
          <c:orientation val="minMax"/>
          <c:max val="10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1383656"/>
        <c:crossesAt val="1"/>
        <c:crossBetween val="between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971184105521501"/>
          <c:y val="2.4444444444444401E-2"/>
          <c:w val="0.819213670516315"/>
          <c:h val="0.865851161041975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Sheet1!$A$2:$A$6</c:f>
              <c:strCache>
                <c:ptCount val="5"/>
                <c:pt idx="0">
                  <c:v>0 - 2</c:v>
                </c:pt>
                <c:pt idx="1">
                  <c:v>3 - 5</c:v>
                </c:pt>
                <c:pt idx="2">
                  <c:v>6 - 8</c:v>
                </c:pt>
                <c:pt idx="3">
                  <c:v>9 - 11</c:v>
                </c:pt>
                <c:pt idx="4">
                  <c:v>12 - 14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1.6528925619834709</c:v>
                </c:pt>
                <c:pt idx="1">
                  <c:v>2.06611570247934</c:v>
                </c:pt>
                <c:pt idx="2">
                  <c:v>4.1322314049586799</c:v>
                </c:pt>
                <c:pt idx="3">
                  <c:v>8.6776859504132222</c:v>
                </c:pt>
                <c:pt idx="4">
                  <c:v>83.471074380165305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6B-434F-A4F7-4E417E250B0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rgbClr val="F68B33"/>
            </a:solidFill>
            <a:ln>
              <a:solidFill>
                <a:srgbClr val="000000"/>
              </a:solidFill>
            </a:ln>
          </c:spPr>
          <c:invertIfNegative val="0"/>
          <c:cat>
            <c:strRef>
              <c:f>Sheet1!$A$2:$A$6</c:f>
              <c:strCache>
                <c:ptCount val="5"/>
                <c:pt idx="0">
                  <c:v>0 - 2</c:v>
                </c:pt>
                <c:pt idx="1">
                  <c:v>3 - 5</c:v>
                </c:pt>
                <c:pt idx="2">
                  <c:v>6 - 8</c:v>
                </c:pt>
                <c:pt idx="3">
                  <c:v>9 - 11</c:v>
                </c:pt>
                <c:pt idx="4">
                  <c:v>12 - 14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14.24332344213648</c:v>
                </c:pt>
                <c:pt idx="1">
                  <c:v>13.05637982195846</c:v>
                </c:pt>
                <c:pt idx="2">
                  <c:v>14.24332344213648</c:v>
                </c:pt>
                <c:pt idx="3">
                  <c:v>16.023738872403559</c:v>
                </c:pt>
                <c:pt idx="4">
                  <c:v>42.433234421364944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6B-434F-A4F7-4E417E250B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2061835160"/>
        <c:axId val="-2045602376"/>
      </c:barChart>
      <c:catAx>
        <c:axId val="20618351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5602376"/>
        <c:crosses val="autoZero"/>
        <c:auto val="1"/>
        <c:lblAlgn val="ctr"/>
        <c:lblOffset val="100"/>
        <c:noMultiLvlLbl val="0"/>
      </c:catAx>
      <c:valAx>
        <c:axId val="-2045602376"/>
        <c:scaling>
          <c:orientation val="minMax"/>
        </c:scaling>
        <c:delete val="0"/>
        <c:axPos val="l"/>
        <c:majorGridlines>
          <c:spPr>
            <a:ln w="9525">
              <a:solidFill>
                <a:srgbClr val="6A737B">
                  <a:lumMod val="60000"/>
                  <a:lumOff val="4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061835160"/>
        <c:crosses val="autoZero"/>
        <c:crossBetween val="between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5391453917797501E-2"/>
          <c:y val="2.56926911374377E-2"/>
          <c:w val="0.92921709216440496"/>
          <c:h val="0.86229371149986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Sheet1!$A$2:$A$6</c:f>
              <c:strCache>
                <c:ptCount val="5"/>
                <c:pt idx="0">
                  <c:v>0 - 2</c:v>
                </c:pt>
                <c:pt idx="1">
                  <c:v>3 - 5</c:v>
                </c:pt>
                <c:pt idx="2">
                  <c:v>6 - 8</c:v>
                </c:pt>
                <c:pt idx="3">
                  <c:v>9 - 11</c:v>
                </c:pt>
                <c:pt idx="4">
                  <c:v>12 - 14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9.3023255813953494</c:v>
                </c:pt>
                <c:pt idx="1">
                  <c:v>4.65116279069768</c:v>
                </c:pt>
                <c:pt idx="2">
                  <c:v>11.6279069767442</c:v>
                </c:pt>
                <c:pt idx="3">
                  <c:v>12.790697674418601</c:v>
                </c:pt>
                <c:pt idx="4">
                  <c:v>61.6279069767442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60-4AB6-8649-F5DA2605B1A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rgbClr val="F68B33"/>
            </a:solidFill>
            <a:ln>
              <a:solidFill>
                <a:srgbClr val="000000"/>
              </a:solidFill>
            </a:ln>
          </c:spPr>
          <c:invertIfNegative val="0"/>
          <c:cat>
            <c:strRef>
              <c:f>Sheet1!$A$2:$A$6</c:f>
              <c:strCache>
                <c:ptCount val="5"/>
                <c:pt idx="0">
                  <c:v>0 - 2</c:v>
                </c:pt>
                <c:pt idx="1">
                  <c:v>3 - 5</c:v>
                </c:pt>
                <c:pt idx="2">
                  <c:v>6 - 8</c:v>
                </c:pt>
                <c:pt idx="3">
                  <c:v>9 - 11</c:v>
                </c:pt>
                <c:pt idx="4">
                  <c:v>12 - 14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35.036496350364963</c:v>
                </c:pt>
                <c:pt idx="1">
                  <c:v>16.788321167883211</c:v>
                </c:pt>
                <c:pt idx="2">
                  <c:v>10.21897810218978</c:v>
                </c:pt>
                <c:pt idx="3">
                  <c:v>13.868613138686131</c:v>
                </c:pt>
                <c:pt idx="4">
                  <c:v>24.087591240875909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60-4AB6-8649-F5DA2605B1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-2082555496"/>
        <c:axId val="-2144806584"/>
      </c:barChart>
      <c:catAx>
        <c:axId val="-20825554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144806584"/>
        <c:crosses val="autoZero"/>
        <c:auto val="1"/>
        <c:lblAlgn val="ctr"/>
        <c:lblOffset val="100"/>
        <c:noMultiLvlLbl val="0"/>
      </c:catAx>
      <c:valAx>
        <c:axId val="-2144806584"/>
        <c:scaling>
          <c:orientation val="minMax"/>
          <c:max val="100"/>
        </c:scaling>
        <c:delete val="0"/>
        <c:axPos val="l"/>
        <c:majorGridlines>
          <c:spPr>
            <a:ln>
              <a:solidFill>
                <a:srgbClr val="6A737B">
                  <a:lumMod val="60000"/>
                  <a:lumOff val="4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one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2555496"/>
        <c:crosses val="autoZero"/>
        <c:crossBetween val="between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5.8200686452654901E-2"/>
          <c:y val="2.4444444444444401E-2"/>
          <c:w val="0.73256279022814397"/>
          <c:h val="0.894672790901137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HECS-HELP</c:v>
                </c:pt>
              </c:strCache>
            </c:strRef>
          </c:tx>
          <c:spPr>
            <a:solidFill>
              <a:srgbClr val="A02226"/>
            </a:solidFill>
            <a:ln>
              <a:solidFill>
                <a:srgbClr val="000000"/>
              </a:solidFill>
            </a:ln>
          </c:spPr>
          <c:invertIfNegative val="0"/>
          <c:dPt>
            <c:idx val="27"/>
            <c:invertIfNegative val="0"/>
            <c:bubble3D val="0"/>
            <c:spPr>
              <a:solidFill>
                <a:srgbClr val="A02226"/>
              </a:solidFill>
              <a:ln>
                <a:solidFill>
                  <a:srgbClr val="000000"/>
                </a:solidFill>
                <a:prstDash val="sysDash"/>
              </a:ln>
            </c:spPr>
            <c:extLst>
              <c:ext xmlns:c16="http://schemas.microsoft.com/office/drawing/2014/chart" uri="{C3380CC4-5D6E-409C-BE32-E72D297353CC}">
                <c16:uniqueId val="{00000001-EF55-49CC-869C-CD34574B7757}"/>
              </c:ext>
            </c:extLst>
          </c:dPt>
          <c:cat>
            <c:strRef>
              <c:f>Sheet1!$A$2:$A$29</c:f>
              <c:strCache>
                <c:ptCount val="28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  <c:pt idx="27">
                  <c:v>2016e</c:v>
                </c:pt>
              </c:strCache>
            </c:strRef>
          </c:cat>
          <c:val>
            <c:numRef>
              <c:f>Sheet1!$B$2:$B$29</c:f>
              <c:numCache>
                <c:formatCode>General</c:formatCode>
                <c:ptCount val="28"/>
                <c:pt idx="0">
                  <c:v>0.84405247641509396</c:v>
                </c:pt>
                <c:pt idx="1">
                  <c:v>0.90544275394045504</c:v>
                </c:pt>
                <c:pt idx="2">
                  <c:v>1.010955508474576</c:v>
                </c:pt>
                <c:pt idx="3">
                  <c:v>1.1540719221105531</c:v>
                </c:pt>
                <c:pt idx="4">
                  <c:v>1.1439334909539469</c:v>
                </c:pt>
                <c:pt idx="5">
                  <c:v>1.167564620355412</c:v>
                </c:pt>
                <c:pt idx="6">
                  <c:v>1.123765455950541</c:v>
                </c:pt>
                <c:pt idx="7">
                  <c:v>1.173293197151424</c:v>
                </c:pt>
                <c:pt idx="8">
                  <c:v>1.456130885650224</c:v>
                </c:pt>
                <c:pt idx="9">
                  <c:v>1.6940221624629079</c:v>
                </c:pt>
                <c:pt idx="10">
                  <c:v>1.8987720264317181</c:v>
                </c:pt>
                <c:pt idx="11">
                  <c:v>1.9768629807692311</c:v>
                </c:pt>
                <c:pt idx="12">
                  <c:v>1.997173238255034</c:v>
                </c:pt>
                <c:pt idx="13">
                  <c:v>2.0603581919060061</c:v>
                </c:pt>
                <c:pt idx="14">
                  <c:v>2.0356273854961828</c:v>
                </c:pt>
                <c:pt idx="15">
                  <c:v>1.967560096153846</c:v>
                </c:pt>
                <c:pt idx="16">
                  <c:v>2.0516915102905569</c:v>
                </c:pt>
                <c:pt idx="17">
                  <c:v>2.178142098370198</c:v>
                </c:pt>
                <c:pt idx="18">
                  <c:v>2.3419402080957812</c:v>
                </c:pt>
                <c:pt idx="19">
                  <c:v>2.4418548717248911</c:v>
                </c:pt>
                <c:pt idx="20">
                  <c:v>2.6455240850376738</c:v>
                </c:pt>
                <c:pt idx="21">
                  <c:v>2.8028969859081361</c:v>
                </c:pt>
                <c:pt idx="22">
                  <c:v>2.9032314768145162</c:v>
                </c:pt>
                <c:pt idx="23">
                  <c:v>3.2436304780876499</c:v>
                </c:pt>
                <c:pt idx="24">
                  <c:v>3.8127076240272371</c:v>
                </c:pt>
                <c:pt idx="25">
                  <c:v>4.0669547252921401</c:v>
                </c:pt>
                <c:pt idx="26">
                  <c:v>4.222552368149989</c:v>
                </c:pt>
                <c:pt idx="27" formatCode="&quot;$&quot;#,##0.000;[Red]\-&quot;$&quot;#,##0.000">
                  <c:v>4.3541935769999869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C8-4FE3-BF90-54BD2065B74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VET FEE-HELP</c:v>
                </c:pt>
              </c:strCache>
            </c:strRef>
          </c:tx>
          <c:spPr>
            <a:solidFill>
              <a:srgbClr val="D4582A"/>
            </a:solidFill>
            <a:ln>
              <a:solidFill>
                <a:srgbClr val="000000"/>
              </a:solidFill>
            </a:ln>
          </c:spPr>
          <c:invertIfNegative val="0"/>
          <c:dPt>
            <c:idx val="27"/>
            <c:invertIfNegative val="0"/>
            <c:bubble3D val="0"/>
            <c:spPr>
              <a:solidFill>
                <a:srgbClr val="D4582A"/>
              </a:solidFill>
              <a:ln>
                <a:solidFill>
                  <a:srgbClr val="000000"/>
                </a:solidFill>
                <a:prstDash val="sysDash"/>
              </a:ln>
            </c:spPr>
            <c:extLst>
              <c:ext xmlns:c16="http://schemas.microsoft.com/office/drawing/2014/chart" uri="{C3380CC4-5D6E-409C-BE32-E72D297353CC}">
                <c16:uniqueId val="{00000003-EF55-49CC-869C-CD34574B7757}"/>
              </c:ext>
            </c:extLst>
          </c:dPt>
          <c:cat>
            <c:strRef>
              <c:f>Sheet1!$A$2:$A$29</c:f>
              <c:strCache>
                <c:ptCount val="28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  <c:pt idx="27">
                  <c:v>2016e</c:v>
                </c:pt>
              </c:strCache>
            </c:strRef>
          </c:cat>
          <c:val>
            <c:numRef>
              <c:f>Sheet1!$C$2:$C$29</c:f>
              <c:numCache>
                <c:formatCode>General</c:formatCode>
                <c:ptCount val="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2.99935414424112E-2</c:v>
                </c:pt>
                <c:pt idx="21">
                  <c:v>0.133584589937043</c:v>
                </c:pt>
                <c:pt idx="22">
                  <c:v>0.225226309984249</c:v>
                </c:pt>
                <c:pt idx="23">
                  <c:v>0.35191811151954699</c:v>
                </c:pt>
                <c:pt idx="24">
                  <c:v>0.74035202912542597</c:v>
                </c:pt>
                <c:pt idx="25">
                  <c:v>1.8061527640474511</c:v>
                </c:pt>
                <c:pt idx="26">
                  <c:v>2.936249999999994</c:v>
                </c:pt>
                <c:pt idx="27">
                  <c:v>1.595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7C8-4FE3-BF90-54BD2065B74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FEE-HELP</c:v>
                </c:pt>
              </c:strCache>
            </c:strRef>
          </c:tx>
          <c:spPr>
            <a:solidFill>
              <a:srgbClr val="F68B33"/>
            </a:solidFill>
            <a:ln>
              <a:solidFill>
                <a:srgbClr val="000000"/>
              </a:solidFill>
            </a:ln>
          </c:spPr>
          <c:invertIfNegative val="0"/>
          <c:dPt>
            <c:idx val="27"/>
            <c:invertIfNegative val="0"/>
            <c:bubble3D val="0"/>
            <c:spPr>
              <a:solidFill>
                <a:srgbClr val="F68B33"/>
              </a:solidFill>
              <a:ln>
                <a:solidFill>
                  <a:srgbClr val="000000"/>
                </a:solidFill>
                <a:prstDash val="sysDash"/>
              </a:ln>
            </c:spPr>
            <c:extLst>
              <c:ext xmlns:c16="http://schemas.microsoft.com/office/drawing/2014/chart" uri="{C3380CC4-5D6E-409C-BE32-E72D297353CC}">
                <c16:uniqueId val="{00000005-EF55-49CC-869C-CD34574B7757}"/>
              </c:ext>
            </c:extLst>
          </c:dPt>
          <c:cat>
            <c:strRef>
              <c:f>Sheet1!$A$2:$A$29</c:f>
              <c:strCache>
                <c:ptCount val="28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  <c:pt idx="27">
                  <c:v>2016e</c:v>
                </c:pt>
              </c:strCache>
            </c:strRef>
          </c:cat>
          <c:val>
            <c:numRef>
              <c:f>Sheet1!$D$2:$D$29</c:f>
              <c:numCache>
                <c:formatCode>General</c:formatCode>
                <c:ptCount val="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0.28337029813811998</c:v>
                </c:pt>
                <c:pt idx="15">
                  <c:v>0.36097274803427398</c:v>
                </c:pt>
                <c:pt idx="16">
                  <c:v>0.450711152896489</c:v>
                </c:pt>
                <c:pt idx="17">
                  <c:v>0.54586142519681302</c:v>
                </c:pt>
                <c:pt idx="18">
                  <c:v>0.66869516808010199</c:v>
                </c:pt>
                <c:pt idx="19">
                  <c:v>0.75414598649938602</c:v>
                </c:pt>
                <c:pt idx="20">
                  <c:v>0.88931792244247798</c:v>
                </c:pt>
                <c:pt idx="21">
                  <c:v>1.005258407514027</c:v>
                </c:pt>
                <c:pt idx="22">
                  <c:v>1.105483338646988</c:v>
                </c:pt>
                <c:pt idx="23">
                  <c:v>1.2378069957370521</c:v>
                </c:pt>
                <c:pt idx="24">
                  <c:v>1.339737890764531</c:v>
                </c:pt>
                <c:pt idx="25">
                  <c:v>1.3932343037677051</c:v>
                </c:pt>
                <c:pt idx="26">
                  <c:v>1.5019215118875</c:v>
                </c:pt>
                <c:pt idx="27">
                  <c:v>1.5277563590000001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F55-49CC-869C-CD34574B775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OS-HELP+SA-HELP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000000"/>
              </a:solidFill>
            </a:ln>
          </c:spPr>
          <c:invertIfNegative val="0"/>
          <c:dPt>
            <c:idx val="27"/>
            <c:invertIfNegative val="0"/>
            <c:bubble3D val="0"/>
            <c:spPr>
              <a:solidFill>
                <a:srgbClr val="FFC35A"/>
              </a:solidFill>
              <a:ln>
                <a:solidFill>
                  <a:srgbClr val="000000"/>
                </a:solidFill>
                <a:prstDash val="sysDash"/>
              </a:ln>
            </c:spPr>
            <c:extLst>
              <c:ext xmlns:c16="http://schemas.microsoft.com/office/drawing/2014/chart" uri="{C3380CC4-5D6E-409C-BE32-E72D297353CC}">
                <c16:uniqueId val="{00000008-EF55-49CC-869C-CD34574B7757}"/>
              </c:ext>
            </c:extLst>
          </c:dPt>
          <c:cat>
            <c:strRef>
              <c:f>Sheet1!$A$2:$A$29</c:f>
              <c:strCache>
                <c:ptCount val="28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  <c:pt idx="27">
                  <c:v>2016e</c:v>
                </c:pt>
              </c:strCache>
            </c:strRef>
          </c:cat>
          <c:val>
            <c:numRef>
              <c:f>Sheet1!$E$2:$E$29</c:f>
              <c:numCache>
                <c:formatCode>General</c:formatCode>
                <c:ptCount val="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2.0227016495157402E-2</c:v>
                </c:pt>
                <c:pt idx="17">
                  <c:v>9.4704756810244407E-3</c:v>
                </c:pt>
                <c:pt idx="18">
                  <c:v>1.1269742688497701E-2</c:v>
                </c:pt>
                <c:pt idx="19" formatCode="0">
                  <c:v>1.1901679069323099E-2</c:v>
                </c:pt>
                <c:pt idx="20" formatCode="0">
                  <c:v>1.6803307497981701E-2</c:v>
                </c:pt>
                <c:pt idx="21" formatCode="0">
                  <c:v>2.47872530480167E-2</c:v>
                </c:pt>
                <c:pt idx="22" formatCode="0">
                  <c:v>3.10192903408518E-2</c:v>
                </c:pt>
                <c:pt idx="23" formatCode="0">
                  <c:v>9.7407316030876503E-2</c:v>
                </c:pt>
                <c:pt idx="24">
                  <c:v>0.13135799921935801</c:v>
                </c:pt>
                <c:pt idx="25">
                  <c:v>0.16677479477868301</c:v>
                </c:pt>
                <c:pt idx="26">
                  <c:v>0.22847127806250001</c:v>
                </c:pt>
                <c:pt idx="27">
                  <c:v>0.25024292199999998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EF55-49CC-869C-CD34574B77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-2144225112"/>
        <c:axId val="-2145071688"/>
      </c:barChart>
      <c:catAx>
        <c:axId val="-21442251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145071688"/>
        <c:crosses val="autoZero"/>
        <c:auto val="1"/>
        <c:lblAlgn val="ctr"/>
        <c:lblOffset val="100"/>
        <c:tickLblSkip val="9"/>
        <c:noMultiLvlLbl val="0"/>
      </c:catAx>
      <c:valAx>
        <c:axId val="-2145071688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144225112"/>
        <c:crosses val="autoZero"/>
        <c:crossBetween val="between"/>
        <c:majorUnit val="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8.61040783363618E-2"/>
          <c:y val="2.4444444444444401E-2"/>
          <c:w val="0.83061639410458299"/>
          <c:h val="0.8108813065033539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HELP repayers</c:v>
                </c:pt>
              </c:strCache>
            </c:strRef>
          </c:tx>
          <c:spPr>
            <a:ln w="50800">
              <a:solidFill>
                <a:schemeClr val="tx2"/>
              </a:solidFill>
            </a:ln>
          </c:spPr>
          <c:marker>
            <c:symbol val="none"/>
          </c:marker>
          <c:cat>
            <c:numRef>
              <c:f>Sheet1!$A$2:$A$9</c:f>
              <c:numCache>
                <c:formatCode>0</c:formatCode>
                <c:ptCount val="8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</c:numCache>
            </c:numRef>
          </c:cat>
          <c:val>
            <c:numRef>
              <c:f>Sheet1!$B$2:$B$9</c:f>
              <c:numCache>
                <c:formatCode>#,##0.00</c:formatCode>
                <c:ptCount val="8"/>
                <c:pt idx="0">
                  <c:v>0.30164999999999997</c:v>
                </c:pt>
                <c:pt idx="1">
                  <c:v>0.32502500000000001</c:v>
                </c:pt>
                <c:pt idx="2">
                  <c:v>0.36425000000000002</c:v>
                </c:pt>
                <c:pt idx="3">
                  <c:v>0.36942999999999998</c:v>
                </c:pt>
                <c:pt idx="4">
                  <c:v>0.37742999999999999</c:v>
                </c:pt>
                <c:pt idx="5">
                  <c:v>0.40461000000000003</c:v>
                </c:pt>
                <c:pt idx="6">
                  <c:v>0.424012</c:v>
                </c:pt>
                <c:pt idx="7">
                  <c:v>0.43215399999999998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870-414A-92A8-03BE557EE6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HELP debtors </c:v>
                </c:pt>
              </c:strCache>
            </c:strRef>
          </c:tx>
          <c:spPr>
            <a:ln w="50800">
              <a:solidFill>
                <a:schemeClr val="accent2"/>
              </a:solidFill>
            </a:ln>
          </c:spPr>
          <c:marker>
            <c:symbol val="none"/>
          </c:marker>
          <c:cat>
            <c:numRef>
              <c:f>Sheet1!$A$2:$A$9</c:f>
              <c:numCache>
                <c:formatCode>0</c:formatCode>
                <c:ptCount val="8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</c:numCache>
            </c:numRef>
          </c:cat>
          <c:val>
            <c:numRef>
              <c:f>Sheet1!$C$2:$C$9</c:f>
              <c:numCache>
                <c:formatCode>#,##0.00</c:formatCode>
                <c:ptCount val="8"/>
                <c:pt idx="0">
                  <c:v>1.18543</c:v>
                </c:pt>
                <c:pt idx="1">
                  <c:v>1.247465</c:v>
                </c:pt>
                <c:pt idx="2">
                  <c:v>1.313205</c:v>
                </c:pt>
                <c:pt idx="3">
                  <c:v>1.371915</c:v>
                </c:pt>
                <c:pt idx="4">
                  <c:v>1.4619549999999999</c:v>
                </c:pt>
                <c:pt idx="5">
                  <c:v>1.5670999999999999</c:v>
                </c:pt>
                <c:pt idx="6">
                  <c:v>1.6807000000000001</c:v>
                </c:pt>
                <c:pt idx="7">
                  <c:v>1.8232900000000001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870-414A-92A8-03BE557EE6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07220344"/>
        <c:axId val="2062979944"/>
      </c:line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50800">
              <a:noFill/>
            </a:ln>
          </c:spPr>
          <c:marker>
            <c:symbol val="diamond"/>
            <c:size val="17"/>
            <c:spPr>
              <a:solidFill>
                <a:srgbClr val="000000"/>
              </a:solidFill>
              <a:ln>
                <a:noFill/>
              </a:ln>
            </c:spPr>
          </c:marker>
          <c:cat>
            <c:numRef>
              <c:f>Sheet1!$A$2:$A$9</c:f>
              <c:numCache>
                <c:formatCode>0</c:formatCode>
                <c:ptCount val="8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</c:numCache>
            </c:numRef>
          </c:cat>
          <c:val>
            <c:numRef>
              <c:f>Sheet1!$D$2:$D$9</c:f>
              <c:numCache>
                <c:formatCode>General</c:formatCode>
                <c:ptCount val="8"/>
                <c:pt idx="0">
                  <c:v>0.25446462465097103</c:v>
                </c:pt>
                <c:pt idx="1">
                  <c:v>0.26054839213925801</c:v>
                </c:pt>
                <c:pt idx="2">
                  <c:v>0.27737481962069899</c:v>
                </c:pt>
                <c:pt idx="3">
                  <c:v>0.26928053122824702</c:v>
                </c:pt>
                <c:pt idx="4">
                  <c:v>0.258168001067064</c:v>
                </c:pt>
                <c:pt idx="5">
                  <c:v>0.258190287792738</c:v>
                </c:pt>
                <c:pt idx="6">
                  <c:v>0.25228297733087401</c:v>
                </c:pt>
                <c:pt idx="7">
                  <c:v>0.23701879569349901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870-414A-92A8-03BE557EE6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39681368"/>
        <c:axId val="-2039684136"/>
      </c:lineChart>
      <c:catAx>
        <c:axId val="-21072203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 sz="2200"/>
            </a:pPr>
            <a:endParaRPr lang="en-US"/>
          </a:p>
        </c:txPr>
        <c:crossAx val="2062979944"/>
        <c:crosses val="autoZero"/>
        <c:auto val="1"/>
        <c:lblAlgn val="ctr"/>
        <c:lblOffset val="100"/>
        <c:tickLblSkip val="1"/>
        <c:noMultiLvlLbl val="0"/>
      </c:catAx>
      <c:valAx>
        <c:axId val="2062979944"/>
        <c:scaling>
          <c:orientation val="minMax"/>
          <c:max val="2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107220344"/>
        <c:crosses val="autoZero"/>
        <c:crossBetween val="between"/>
        <c:majorUnit val="1"/>
      </c:valAx>
      <c:valAx>
        <c:axId val="-2039684136"/>
        <c:scaling>
          <c:orientation val="minMax"/>
          <c:max val="0.4"/>
        </c:scaling>
        <c:delete val="0"/>
        <c:axPos val="r"/>
        <c:numFmt formatCode="0%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39681368"/>
        <c:crosses val="max"/>
        <c:crossBetween val="between"/>
        <c:majorUnit val="0.2"/>
      </c:valAx>
      <c:catAx>
        <c:axId val="-2039681368"/>
        <c:scaling>
          <c:orientation val="minMax"/>
        </c:scaling>
        <c:delete val="1"/>
        <c:axPos val="b"/>
        <c:numFmt formatCode="0" sourceLinked="1"/>
        <c:majorTickMark val="out"/>
        <c:minorTickMark val="none"/>
        <c:tickLblPos val="nextTo"/>
        <c:crossAx val="-2039684136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  <c:userShapes r:id="rId3"/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8.1226842379496497E-2"/>
          <c:y val="4.6712786329732199E-2"/>
          <c:w val="0.89549885656050299"/>
          <c:h val="0.8505364621390080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Up-front payments and discount</c:v>
                </c:pt>
              </c:strCache>
            </c:strRef>
          </c:tx>
          <c:spPr>
            <a:solidFill>
              <a:srgbClr val="FFC35A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Sheet1!$A$2:$A$28</c:f>
              <c:numCache>
                <c:formatCode>General</c:formatCode>
                <c:ptCount val="27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</c:numCache>
            </c:numRef>
          </c:cat>
          <c:val>
            <c:numRef>
              <c:f>Sheet1!$B$2:$B$28</c:f>
              <c:numCache>
                <c:formatCode>General</c:formatCode>
                <c:ptCount val="27"/>
                <c:pt idx="0">
                  <c:v>18.613861386138609</c:v>
                </c:pt>
                <c:pt idx="1">
                  <c:v>17.647058823529409</c:v>
                </c:pt>
                <c:pt idx="2">
                  <c:v>19.648093841642229</c:v>
                </c:pt>
                <c:pt idx="3">
                  <c:v>19.363057324840771</c:v>
                </c:pt>
                <c:pt idx="4">
                  <c:v>21.691176470588239</c:v>
                </c:pt>
                <c:pt idx="5">
                  <c:v>23.475258918296898</c:v>
                </c:pt>
                <c:pt idx="6">
                  <c:v>24.51977401129944</c:v>
                </c:pt>
                <c:pt idx="7">
                  <c:v>24.76489028213166</c:v>
                </c:pt>
                <c:pt idx="8">
                  <c:v>24.853064651553321</c:v>
                </c:pt>
                <c:pt idx="9">
                  <c:v>23.65356622998544</c:v>
                </c:pt>
                <c:pt idx="10">
                  <c:v>22.55541069100391</c:v>
                </c:pt>
                <c:pt idx="11">
                  <c:v>22.20866381940208</c:v>
                </c:pt>
                <c:pt idx="12">
                  <c:v>22.019395322304621</c:v>
                </c:pt>
                <c:pt idx="13">
                  <c:v>22.263948497854081</c:v>
                </c:pt>
                <c:pt idx="14">
                  <c:v>22.91557420031463</c:v>
                </c:pt>
                <c:pt idx="15">
                  <c:v>24.07503908285565</c:v>
                </c:pt>
                <c:pt idx="16">
                  <c:v>23.564064801178201</c:v>
                </c:pt>
                <c:pt idx="17">
                  <c:v>23.156012516763521</c:v>
                </c:pt>
                <c:pt idx="18">
                  <c:v>22.632226322263222</c:v>
                </c:pt>
                <c:pt idx="19">
                  <c:v>22.226429382809521</c:v>
                </c:pt>
                <c:pt idx="20">
                  <c:v>21.46086956521739</c:v>
                </c:pt>
                <c:pt idx="21">
                  <c:v>20.758354755784069</c:v>
                </c:pt>
                <c:pt idx="22">
                  <c:v>19.86674742580254</c:v>
                </c:pt>
                <c:pt idx="23">
                  <c:v>17.444107093568871</c:v>
                </c:pt>
                <c:pt idx="24">
                  <c:v>15.170789163722031</c:v>
                </c:pt>
                <c:pt idx="25">
                  <c:v>12.6709324</c:v>
                </c:pt>
                <c:pt idx="26">
                  <c:v>11.909761899999999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F7-4D55-9FE5-F904CFD470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40842120"/>
        <c:axId val="-204114693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Discount rate</c:v>
                </c:pt>
              </c:strCache>
            </c:strRef>
          </c:tx>
          <c:spPr>
            <a:ln w="41275"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Sheet1!$I$2:$I$26</c:f>
              <c:numCache>
                <c:formatCode>General</c:formatCode>
                <c:ptCount val="25"/>
                <c:pt idx="0">
                  <c:v>1989.5</c:v>
                </c:pt>
                <c:pt idx="1">
                  <c:v>1990.5</c:v>
                </c:pt>
                <c:pt idx="2">
                  <c:v>1991.5</c:v>
                </c:pt>
                <c:pt idx="3">
                  <c:v>1993.5</c:v>
                </c:pt>
                <c:pt idx="4">
                  <c:v>1993.5</c:v>
                </c:pt>
                <c:pt idx="5">
                  <c:v>1994.5</c:v>
                </c:pt>
                <c:pt idx="6">
                  <c:v>1995.5</c:v>
                </c:pt>
                <c:pt idx="7">
                  <c:v>1996.5</c:v>
                </c:pt>
                <c:pt idx="8">
                  <c:v>1997.5</c:v>
                </c:pt>
                <c:pt idx="9">
                  <c:v>1998.5</c:v>
                </c:pt>
                <c:pt idx="10">
                  <c:v>1999.5</c:v>
                </c:pt>
                <c:pt idx="11">
                  <c:v>2000.5</c:v>
                </c:pt>
                <c:pt idx="12">
                  <c:v>2001.5</c:v>
                </c:pt>
                <c:pt idx="13">
                  <c:v>2002.5</c:v>
                </c:pt>
                <c:pt idx="14">
                  <c:v>2003.5</c:v>
                </c:pt>
                <c:pt idx="15">
                  <c:v>2005.5</c:v>
                </c:pt>
                <c:pt idx="16">
                  <c:v>2005.5</c:v>
                </c:pt>
                <c:pt idx="17">
                  <c:v>2006.5</c:v>
                </c:pt>
                <c:pt idx="18">
                  <c:v>2007.5</c:v>
                </c:pt>
                <c:pt idx="19">
                  <c:v>2008.5</c:v>
                </c:pt>
                <c:pt idx="20">
                  <c:v>2009.5</c:v>
                </c:pt>
                <c:pt idx="21">
                  <c:v>2010.5</c:v>
                </c:pt>
                <c:pt idx="22">
                  <c:v>2012.5</c:v>
                </c:pt>
                <c:pt idx="23">
                  <c:v>2012.5</c:v>
                </c:pt>
                <c:pt idx="24">
                  <c:v>2013.5</c:v>
                </c:pt>
              </c:numCache>
            </c:numRef>
          </c:cat>
          <c:val>
            <c:numRef>
              <c:f>Sheet1!$C$2:$C$28</c:f>
              <c:numCache>
                <c:formatCode>General</c:formatCode>
                <c:ptCount val="27"/>
                <c:pt idx="0">
                  <c:v>15</c:v>
                </c:pt>
                <c:pt idx="1">
                  <c:v>15</c:v>
                </c:pt>
                <c:pt idx="2">
                  <c:v>15</c:v>
                </c:pt>
                <c:pt idx="3">
                  <c:v>15</c:v>
                </c:pt>
                <c:pt idx="4">
                  <c:v>25</c:v>
                </c:pt>
                <c:pt idx="5">
                  <c:v>25</c:v>
                </c:pt>
                <c:pt idx="6">
                  <c:v>25</c:v>
                </c:pt>
                <c:pt idx="7">
                  <c:v>25</c:v>
                </c:pt>
                <c:pt idx="8">
                  <c:v>25</c:v>
                </c:pt>
                <c:pt idx="9">
                  <c:v>25</c:v>
                </c:pt>
                <c:pt idx="10">
                  <c:v>25</c:v>
                </c:pt>
                <c:pt idx="11">
                  <c:v>25</c:v>
                </c:pt>
                <c:pt idx="12">
                  <c:v>25</c:v>
                </c:pt>
                <c:pt idx="13">
                  <c:v>25</c:v>
                </c:pt>
                <c:pt idx="14">
                  <c:v>25</c:v>
                </c:pt>
                <c:pt idx="15">
                  <c:v>25</c:v>
                </c:pt>
                <c:pt idx="16">
                  <c:v>20</c:v>
                </c:pt>
                <c:pt idx="17">
                  <c:v>20</c:v>
                </c:pt>
                <c:pt idx="18">
                  <c:v>20</c:v>
                </c:pt>
                <c:pt idx="19">
                  <c:v>20</c:v>
                </c:pt>
                <c:pt idx="20">
                  <c:v>20</c:v>
                </c:pt>
                <c:pt idx="21">
                  <c:v>20</c:v>
                </c:pt>
                <c:pt idx="22">
                  <c:v>20</c:v>
                </c:pt>
                <c:pt idx="23">
                  <c:v>10</c:v>
                </c:pt>
                <c:pt idx="24">
                  <c:v>10</c:v>
                </c:pt>
                <c:pt idx="25">
                  <c:v>10</c:v>
                </c:pt>
                <c:pt idx="26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3F7-4D55-9FE5-F904CFD470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40974456"/>
        <c:axId val="-2040578536"/>
      </c:lineChart>
      <c:catAx>
        <c:axId val="-20408421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1146936"/>
        <c:crosses val="autoZero"/>
        <c:auto val="1"/>
        <c:lblAlgn val="ctr"/>
        <c:lblOffset val="100"/>
        <c:tickLblSkip val="4"/>
        <c:noMultiLvlLbl val="0"/>
      </c:catAx>
      <c:valAx>
        <c:axId val="-2041146936"/>
        <c:scaling>
          <c:orientation val="minMax"/>
          <c:max val="3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0842120"/>
        <c:crosses val="autoZero"/>
        <c:crossBetween val="between"/>
        <c:majorUnit val="10"/>
      </c:valAx>
      <c:valAx>
        <c:axId val="-2040578536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one"/>
        <c:spPr>
          <a:ln>
            <a:noFill/>
          </a:ln>
        </c:spPr>
        <c:crossAx val="-2040974456"/>
        <c:crosses val="max"/>
        <c:crossBetween val="between"/>
      </c:valAx>
      <c:catAx>
        <c:axId val="-2040974456"/>
        <c:scaling>
          <c:orientation val="minMax"/>
        </c:scaling>
        <c:delete val="0"/>
        <c:axPos val="t"/>
        <c:numFmt formatCode="General" sourceLinked="1"/>
        <c:majorTickMark val="none"/>
        <c:minorTickMark val="none"/>
        <c:tickLblPos val="none"/>
        <c:spPr>
          <a:ln>
            <a:noFill/>
          </a:ln>
        </c:spPr>
        <c:crossAx val="-2040578536"/>
        <c:crosses val="max"/>
        <c:auto val="1"/>
        <c:lblAlgn val="ctr"/>
        <c:lblOffset val="100"/>
        <c:noMultiLvlLbl val="1"/>
      </c:cat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6673228346456707E-2"/>
          <c:y val="3.2013852435112303E-2"/>
          <c:w val="0.89159075307894198"/>
          <c:h val="0.88585331000291601"/>
        </c:manualLayout>
      </c:layout>
      <c:barChart>
        <c:barDir val="col"/>
        <c:grouping val="clustered"/>
        <c:varyColors val="0"/>
        <c:ser>
          <c:idx val="3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000000"/>
              </a:solidFill>
            </a:ln>
          </c:spPr>
          <c:invertIfNegative val="0"/>
          <c:cat>
            <c:numRef>
              <c:f>Sheet1!$A$2:$A$30</c:f>
              <c:numCache>
                <c:formatCode>General</c:formatCode>
                <c:ptCount val="29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  <c:pt idx="27">
                  <c:v>2016</c:v>
                </c:pt>
                <c:pt idx="28">
                  <c:v>2017</c:v>
                </c:pt>
              </c:numCache>
            </c:numRef>
          </c:cat>
          <c:val>
            <c:numRef>
              <c:f>Sheet1!$D$2:$D$30</c:f>
              <c:numCache>
                <c:formatCode>General</c:formatCode>
                <c:ptCount val="29"/>
                <c:pt idx="0">
                  <c:v>18.613861386138609</c:v>
                </c:pt>
                <c:pt idx="1">
                  <c:v>17.647058823529409</c:v>
                </c:pt>
                <c:pt idx="2">
                  <c:v>19.648093841642229</c:v>
                </c:pt>
                <c:pt idx="3">
                  <c:v>19.363057324840771</c:v>
                </c:pt>
                <c:pt idx="4">
                  <c:v>21.691176470588239</c:v>
                </c:pt>
                <c:pt idx="5">
                  <c:v>23.475258918296898</c:v>
                </c:pt>
                <c:pt idx="6">
                  <c:v>24.51977401129944</c:v>
                </c:pt>
                <c:pt idx="7">
                  <c:v>24.76489028213166</c:v>
                </c:pt>
                <c:pt idx="8">
                  <c:v>24.853064651553321</c:v>
                </c:pt>
                <c:pt idx="9">
                  <c:v>23.65356622998544</c:v>
                </c:pt>
                <c:pt idx="10">
                  <c:v>22.55541069100391</c:v>
                </c:pt>
                <c:pt idx="11">
                  <c:v>22.20866381940208</c:v>
                </c:pt>
                <c:pt idx="12">
                  <c:v>22.019395322304621</c:v>
                </c:pt>
                <c:pt idx="13">
                  <c:v>22.263948497854081</c:v>
                </c:pt>
                <c:pt idx="14">
                  <c:v>22.91557420031463</c:v>
                </c:pt>
                <c:pt idx="15">
                  <c:v>24.07503908285565</c:v>
                </c:pt>
                <c:pt idx="16">
                  <c:v>23.564064801178201</c:v>
                </c:pt>
                <c:pt idx="17">
                  <c:v>23.156012516763521</c:v>
                </c:pt>
                <c:pt idx="18">
                  <c:v>22.632226322263222</c:v>
                </c:pt>
                <c:pt idx="19">
                  <c:v>22.226429382809521</c:v>
                </c:pt>
                <c:pt idx="20">
                  <c:v>21.46086956521739</c:v>
                </c:pt>
                <c:pt idx="21">
                  <c:v>20.758354755784069</c:v>
                </c:pt>
                <c:pt idx="22">
                  <c:v>19.86674742580254</c:v>
                </c:pt>
                <c:pt idx="23">
                  <c:v>17.444107093568871</c:v>
                </c:pt>
                <c:pt idx="24">
                  <c:v>15.170789163722031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54-465D-BE3D-4477B06B21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3387816"/>
        <c:axId val="-2087539864"/>
      </c:barChart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Upfront</c:v>
                </c:pt>
              </c:strCache>
            </c:strRef>
          </c:tx>
          <c:spPr>
            <a:ln w="47625">
              <a:solidFill>
                <a:srgbClr val="A02226"/>
              </a:solidFill>
              <a:prstDash val="solid"/>
            </a:ln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  <c:pt idx="27">
                  <c:v>2016</c:v>
                </c:pt>
                <c:pt idx="28">
                  <c:v>2017</c:v>
                </c:pt>
              </c:numCache>
            </c:numRef>
          </c:cat>
          <c:val>
            <c:numRef>
              <c:f>Sheet1!$B$2:$B$30</c:f>
              <c:numCache>
                <c:formatCode>0</c:formatCode>
                <c:ptCount val="29"/>
                <c:pt idx="0">
                  <c:v>15</c:v>
                </c:pt>
                <c:pt idx="1">
                  <c:v>15</c:v>
                </c:pt>
                <c:pt idx="2">
                  <c:v>15</c:v>
                </c:pt>
                <c:pt idx="3">
                  <c:v>15</c:v>
                </c:pt>
                <c:pt idx="4">
                  <c:v>25</c:v>
                </c:pt>
                <c:pt idx="5">
                  <c:v>25</c:v>
                </c:pt>
                <c:pt idx="6">
                  <c:v>25</c:v>
                </c:pt>
                <c:pt idx="7">
                  <c:v>25</c:v>
                </c:pt>
                <c:pt idx="8">
                  <c:v>25</c:v>
                </c:pt>
                <c:pt idx="9">
                  <c:v>25</c:v>
                </c:pt>
                <c:pt idx="10">
                  <c:v>25</c:v>
                </c:pt>
                <c:pt idx="11">
                  <c:v>25</c:v>
                </c:pt>
                <c:pt idx="12">
                  <c:v>25</c:v>
                </c:pt>
                <c:pt idx="13">
                  <c:v>25</c:v>
                </c:pt>
                <c:pt idx="14">
                  <c:v>25</c:v>
                </c:pt>
                <c:pt idx="15">
                  <c:v>25</c:v>
                </c:pt>
                <c:pt idx="16">
                  <c:v>20</c:v>
                </c:pt>
                <c:pt idx="17">
                  <c:v>20</c:v>
                </c:pt>
                <c:pt idx="18">
                  <c:v>20</c:v>
                </c:pt>
                <c:pt idx="19">
                  <c:v>20</c:v>
                </c:pt>
                <c:pt idx="20">
                  <c:v>20</c:v>
                </c:pt>
                <c:pt idx="21">
                  <c:v>20</c:v>
                </c:pt>
                <c:pt idx="22">
                  <c:v>20</c:v>
                </c:pt>
                <c:pt idx="23">
                  <c:v>10</c:v>
                </c:pt>
                <c:pt idx="24">
                  <c:v>10</c:v>
                </c:pt>
                <c:pt idx="25">
                  <c:v>10</c:v>
                </c:pt>
                <c:pt idx="26">
                  <c:v>10</c:v>
                </c:pt>
                <c:pt idx="27">
                  <c:v>10</c:v>
                </c:pt>
                <c:pt idx="28">
                  <c:v>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C54-465D-BE3D-4477B06B21DB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Equivalent upfront discount</c:v>
                </c:pt>
              </c:strCache>
            </c:strRef>
          </c:tx>
          <c:spPr>
            <a:ln w="47625" cmpd="sng">
              <a:solidFill>
                <a:srgbClr val="D4582A"/>
              </a:solidFill>
            </a:ln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  <c:pt idx="27">
                  <c:v>2016</c:v>
                </c:pt>
                <c:pt idx="28">
                  <c:v>2017</c:v>
                </c:pt>
              </c:numCache>
            </c:numRef>
          </c:cat>
          <c:val>
            <c:numRef>
              <c:f>Sheet1!$C$2:$C$30</c:f>
              <c:numCache>
                <c:formatCode>0</c:formatCode>
                <c:ptCount val="29"/>
                <c:pt idx="0">
                  <c:v>17.64705882352942</c:v>
                </c:pt>
                <c:pt idx="1">
                  <c:v>17.64705882352942</c:v>
                </c:pt>
                <c:pt idx="2">
                  <c:v>17.64705882352942</c:v>
                </c:pt>
                <c:pt idx="3">
                  <c:v>17.64705882352942</c:v>
                </c:pt>
                <c:pt idx="4">
                  <c:v>33.333333333333329</c:v>
                </c:pt>
                <c:pt idx="5">
                  <c:v>33.333333333333329</c:v>
                </c:pt>
                <c:pt idx="6">
                  <c:v>33.333333333333329</c:v>
                </c:pt>
                <c:pt idx="7">
                  <c:v>33.333333333333329</c:v>
                </c:pt>
                <c:pt idx="8">
                  <c:v>33.333333333333329</c:v>
                </c:pt>
                <c:pt idx="9">
                  <c:v>33.333333333333329</c:v>
                </c:pt>
                <c:pt idx="10">
                  <c:v>33.333333333333329</c:v>
                </c:pt>
                <c:pt idx="11">
                  <c:v>33.333333333333329</c:v>
                </c:pt>
                <c:pt idx="12">
                  <c:v>33.333333333333329</c:v>
                </c:pt>
                <c:pt idx="13">
                  <c:v>33.333333333333329</c:v>
                </c:pt>
                <c:pt idx="14">
                  <c:v>33.333333333333329</c:v>
                </c:pt>
                <c:pt idx="15">
                  <c:v>33.333333333333329</c:v>
                </c:pt>
                <c:pt idx="16">
                  <c:v>25</c:v>
                </c:pt>
                <c:pt idx="17">
                  <c:v>25</c:v>
                </c:pt>
                <c:pt idx="18">
                  <c:v>25</c:v>
                </c:pt>
                <c:pt idx="19">
                  <c:v>25</c:v>
                </c:pt>
                <c:pt idx="20">
                  <c:v>25</c:v>
                </c:pt>
                <c:pt idx="21">
                  <c:v>25</c:v>
                </c:pt>
                <c:pt idx="22">
                  <c:v>25</c:v>
                </c:pt>
                <c:pt idx="23">
                  <c:v>11.11111111111112</c:v>
                </c:pt>
                <c:pt idx="24">
                  <c:v>11.11111111111112</c:v>
                </c:pt>
                <c:pt idx="25">
                  <c:v>11.11111111111112</c:v>
                </c:pt>
                <c:pt idx="26">
                  <c:v>11.11111111111112</c:v>
                </c:pt>
                <c:pt idx="27">
                  <c:v>11.11111111111112</c:v>
                </c:pt>
                <c:pt idx="28">
                  <c:v>1.0000100000961999E-3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C54-465D-BE3D-4477B06B21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63387816"/>
        <c:axId val="-2087539864"/>
      </c:lineChart>
      <c:catAx>
        <c:axId val="-20633878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7539864"/>
        <c:crosses val="autoZero"/>
        <c:auto val="1"/>
        <c:lblAlgn val="ctr"/>
        <c:lblOffset val="100"/>
        <c:tickLblSkip val="4"/>
        <c:noMultiLvlLbl val="0"/>
      </c:catAx>
      <c:valAx>
        <c:axId val="-2087539864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6338781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7.7770349058181795E-2"/>
          <c:y val="2.8310152859456501E-2"/>
          <c:w val="0.89530657130088498"/>
          <c:h val="0.8945107749359539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HECS-HELP</c:v>
                </c:pt>
              </c:strCache>
            </c:strRef>
          </c:tx>
          <c:spPr>
            <a:ln>
              <a:solidFill>
                <a:srgbClr val="A02226"/>
              </a:solidFill>
            </a:ln>
          </c:spPr>
          <c:marker>
            <c:symbol val="none"/>
          </c:marker>
          <c:dPt>
            <c:idx val="27"/>
            <c:bubble3D val="0"/>
            <c:spPr>
              <a:ln>
                <a:solidFill>
                  <a:srgbClr val="A02226"/>
                </a:solidFill>
                <a:prstDash val="sysDot"/>
              </a:ln>
            </c:spPr>
            <c:extLst>
              <c:ext xmlns:c16="http://schemas.microsoft.com/office/drawing/2014/chart" uri="{C3380CC4-5D6E-409C-BE32-E72D297353CC}">
                <c16:uniqueId val="{00000001-58AA-4F1F-A88F-7F6378AAF4C7}"/>
              </c:ext>
            </c:extLst>
          </c:dPt>
          <c:cat>
            <c:numRef>
              <c:f>Sheet1!$A$2:$A$29</c:f>
              <c:numCache>
                <c:formatCode>General</c:formatCode>
                <c:ptCount val="28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  <c:pt idx="27">
                  <c:v>2016</c:v>
                </c:pt>
              </c:numCache>
            </c:numRef>
          </c:cat>
          <c:val>
            <c:numRef>
              <c:f>Sheet1!$B$2:$B$29</c:f>
              <c:numCache>
                <c:formatCode>"$"#,##0_);[Red]\("$"#,##0\)</c:formatCode>
                <c:ptCount val="28"/>
                <c:pt idx="0">
                  <c:v>0.41099999999999998</c:v>
                </c:pt>
                <c:pt idx="1">
                  <c:v>0.47499999999999998</c:v>
                </c:pt>
                <c:pt idx="2">
                  <c:v>0.54800000000000004</c:v>
                </c:pt>
                <c:pt idx="3">
                  <c:v>0.63300000000000001</c:v>
                </c:pt>
                <c:pt idx="4">
                  <c:v>0.63900000000000001</c:v>
                </c:pt>
                <c:pt idx="5">
                  <c:v>0.66400000000000003</c:v>
                </c:pt>
                <c:pt idx="6">
                  <c:v>0.66800000000000004</c:v>
                </c:pt>
                <c:pt idx="7">
                  <c:v>0.71899999999999997</c:v>
                </c:pt>
                <c:pt idx="8">
                  <c:v>0.89500000000000002</c:v>
                </c:pt>
                <c:pt idx="9">
                  <c:v>1.0489999999999999</c:v>
                </c:pt>
                <c:pt idx="10">
                  <c:v>1.1879999999999999</c:v>
                </c:pt>
                <c:pt idx="11">
                  <c:v>1.2749999999999999</c:v>
                </c:pt>
                <c:pt idx="12">
                  <c:v>1.367</c:v>
                </c:pt>
                <c:pt idx="13">
                  <c:v>1.45</c:v>
                </c:pt>
                <c:pt idx="14">
                  <c:v>1.47</c:v>
                </c:pt>
                <c:pt idx="15">
                  <c:v>1.4570000000000001</c:v>
                </c:pt>
                <c:pt idx="16">
                  <c:v>1.5569999999999999</c:v>
                </c:pt>
                <c:pt idx="17">
                  <c:v>1.7190000000000001</c:v>
                </c:pt>
                <c:pt idx="18">
                  <c:v>1.887</c:v>
                </c:pt>
                <c:pt idx="19">
                  <c:v>2.0550000000000002</c:v>
                </c:pt>
                <c:pt idx="20">
                  <c:v>2.258</c:v>
                </c:pt>
                <c:pt idx="21">
                  <c:v>2.4670000000000001</c:v>
                </c:pt>
                <c:pt idx="22">
                  <c:v>2.6459999999999999</c:v>
                </c:pt>
                <c:pt idx="23">
                  <c:v>2.992</c:v>
                </c:pt>
                <c:pt idx="24">
                  <c:v>3.601</c:v>
                </c:pt>
                <c:pt idx="25" formatCode="#,##0">
                  <c:v>3.9569612900000002</c:v>
                </c:pt>
                <c:pt idx="26" formatCode="#,##0">
                  <c:v>4.1704220919999999</c:v>
                </c:pt>
                <c:pt idx="27">
                  <c:v>4.3818477639999998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8AA-4F1F-A88F-7F6378AAF4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61827080"/>
        <c:axId val="-2061746216"/>
      </c:lineChart>
      <c:catAx>
        <c:axId val="2061827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-2061746216"/>
        <c:crosses val="autoZero"/>
        <c:auto val="1"/>
        <c:lblAlgn val="ctr"/>
        <c:lblOffset val="100"/>
        <c:tickLblSkip val="3"/>
        <c:noMultiLvlLbl val="0"/>
      </c:catAx>
      <c:valAx>
        <c:axId val="-2061746216"/>
        <c:scaling>
          <c:orientation val="minMax"/>
          <c:max val="5"/>
        </c:scaling>
        <c:delete val="0"/>
        <c:axPos val="l"/>
        <c:majorGridlines/>
        <c:numFmt formatCode="#,##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crossAx val="2061827080"/>
        <c:crosses val="autoZero"/>
        <c:crossBetween val="between"/>
        <c:majorUnit val="1"/>
      </c:valAx>
    </c:plotArea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2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7955279628507998E-2"/>
          <c:y val="3.2013852435112303E-2"/>
          <c:w val="0.90158136482939599"/>
          <c:h val="0.8148811606882470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CPI</c:v>
                </c:pt>
              </c:strCache>
            </c:strRef>
          </c:tx>
          <c:spPr>
            <a:ln w="50800">
              <a:solidFill>
                <a:srgbClr val="FFC35A"/>
              </a:solidFill>
            </a:ln>
          </c:spPr>
          <c:marker>
            <c:symbol val="none"/>
          </c:marker>
          <c:cat>
            <c:numRef>
              <c:f>Sheet1!$A$2:$A$23</c:f>
              <c:numCache>
                <c:formatCode>General</c:formatCode>
                <c:ptCount val="22"/>
                <c:pt idx="0">
                  <c:v>1995</c:v>
                </c:pt>
                <c:pt idx="1">
                  <c:v>1996</c:v>
                </c:pt>
                <c:pt idx="2">
                  <c:v>1997</c:v>
                </c:pt>
                <c:pt idx="3">
                  <c:v>1998</c:v>
                </c:pt>
                <c:pt idx="4">
                  <c:v>1999</c:v>
                </c:pt>
                <c:pt idx="5">
                  <c:v>2000</c:v>
                </c:pt>
                <c:pt idx="6">
                  <c:v>2001</c:v>
                </c:pt>
                <c:pt idx="7">
                  <c:v>2002</c:v>
                </c:pt>
                <c:pt idx="8">
                  <c:v>2003</c:v>
                </c:pt>
                <c:pt idx="9">
                  <c:v>2004</c:v>
                </c:pt>
                <c:pt idx="10">
                  <c:v>2005</c:v>
                </c:pt>
                <c:pt idx="11">
                  <c:v>2006</c:v>
                </c:pt>
                <c:pt idx="12">
                  <c:v>2007</c:v>
                </c:pt>
                <c:pt idx="13">
                  <c:v>2008</c:v>
                </c:pt>
                <c:pt idx="14">
                  <c:v>2009</c:v>
                </c:pt>
                <c:pt idx="15">
                  <c:v>2010</c:v>
                </c:pt>
                <c:pt idx="16">
                  <c:v>2011</c:v>
                </c:pt>
                <c:pt idx="17">
                  <c:v>2012</c:v>
                </c:pt>
                <c:pt idx="18">
                  <c:v>2013</c:v>
                </c:pt>
                <c:pt idx="19">
                  <c:v>2014</c:v>
                </c:pt>
                <c:pt idx="20">
                  <c:v>2015</c:v>
                </c:pt>
                <c:pt idx="21">
                  <c:v>2016</c:v>
                </c:pt>
              </c:numCache>
            </c:numRef>
          </c:cat>
          <c:val>
            <c:numRef>
              <c:f>Sheet1!$B$2:$B$23</c:f>
              <c:numCache>
                <c:formatCode>General</c:formatCode>
                <c:ptCount val="22"/>
                <c:pt idx="0">
                  <c:v>2.5347506132461062</c:v>
                </c:pt>
                <c:pt idx="1">
                  <c:v>4.6251993620414247</c:v>
                </c:pt>
                <c:pt idx="2">
                  <c:v>2.019817073170759</c:v>
                </c:pt>
                <c:pt idx="3">
                  <c:v>-0.149420993649618</c:v>
                </c:pt>
                <c:pt idx="4">
                  <c:v>1.197156752712303</c:v>
                </c:pt>
                <c:pt idx="5">
                  <c:v>1.8853974121996411</c:v>
                </c:pt>
                <c:pt idx="6">
                  <c:v>5.2612481857764903</c:v>
                </c:pt>
                <c:pt idx="7">
                  <c:v>3.6539124439848281</c:v>
                </c:pt>
                <c:pt idx="8">
                  <c:v>3.0595277685400601</c:v>
                </c:pt>
                <c:pt idx="9">
                  <c:v>2.4201355275895509</c:v>
                </c:pt>
                <c:pt idx="10">
                  <c:v>2.4259609325772091</c:v>
                </c:pt>
                <c:pt idx="11">
                  <c:v>2.8298984927714428</c:v>
                </c:pt>
                <c:pt idx="12">
                  <c:v>3.440023930601277</c:v>
                </c:pt>
                <c:pt idx="13">
                  <c:v>2.7761711972238201</c:v>
                </c:pt>
                <c:pt idx="14">
                  <c:v>3.8829487900956741</c:v>
                </c:pt>
                <c:pt idx="15">
                  <c:v>1.895991332611024</c:v>
                </c:pt>
                <c:pt idx="16">
                  <c:v>3.0037214247740751</c:v>
                </c:pt>
                <c:pt idx="17">
                  <c:v>2.890322580645166</c:v>
                </c:pt>
                <c:pt idx="18">
                  <c:v>1.9814396789566091</c:v>
                </c:pt>
                <c:pt idx="19">
                  <c:v>2.557796360059017</c:v>
                </c:pt>
                <c:pt idx="20">
                  <c:v>2.08633093525179</c:v>
                </c:pt>
                <c:pt idx="21">
                  <c:v>1.503406154568943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16A-476F-9A87-944BD8A8166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10-year bond rate</c:v>
                </c:pt>
              </c:strCache>
            </c:strRef>
          </c:tx>
          <c:spPr>
            <a:ln w="50800">
              <a:solidFill>
                <a:srgbClr val="D4582A"/>
              </a:solidFill>
            </a:ln>
          </c:spPr>
          <c:marker>
            <c:symbol val="none"/>
          </c:marker>
          <c:errBars>
            <c:errDir val="y"/>
            <c:errBarType val="minus"/>
            <c:errValType val="cust"/>
            <c:noEndCap val="1"/>
            <c:plus>
              <c:numRef>
                <c:f>{0}</c:f>
              </c:numRef>
            </c:plus>
            <c:minus>
              <c:numRef>
                <c:f>Sheet1!$J$27:$J$47</c:f>
              </c:numRef>
            </c:minus>
            <c:spPr>
              <a:ln>
                <a:solidFill>
                  <a:srgbClr val="000000"/>
                </a:solidFill>
              </a:ln>
            </c:spPr>
          </c:errBars>
          <c:cat>
            <c:numRef>
              <c:f>Sheet1!$A$2:$A$23</c:f>
              <c:numCache>
                <c:formatCode>General</c:formatCode>
                <c:ptCount val="22"/>
                <c:pt idx="0">
                  <c:v>1995</c:v>
                </c:pt>
                <c:pt idx="1">
                  <c:v>1996</c:v>
                </c:pt>
                <c:pt idx="2">
                  <c:v>1997</c:v>
                </c:pt>
                <c:pt idx="3">
                  <c:v>1998</c:v>
                </c:pt>
                <c:pt idx="4">
                  <c:v>1999</c:v>
                </c:pt>
                <c:pt idx="5">
                  <c:v>2000</c:v>
                </c:pt>
                <c:pt idx="6">
                  <c:v>2001</c:v>
                </c:pt>
                <c:pt idx="7">
                  <c:v>2002</c:v>
                </c:pt>
                <c:pt idx="8">
                  <c:v>2003</c:v>
                </c:pt>
                <c:pt idx="9">
                  <c:v>2004</c:v>
                </c:pt>
                <c:pt idx="10">
                  <c:v>2005</c:v>
                </c:pt>
                <c:pt idx="11">
                  <c:v>2006</c:v>
                </c:pt>
                <c:pt idx="12">
                  <c:v>2007</c:v>
                </c:pt>
                <c:pt idx="13">
                  <c:v>2008</c:v>
                </c:pt>
                <c:pt idx="14">
                  <c:v>2009</c:v>
                </c:pt>
                <c:pt idx="15">
                  <c:v>2010</c:v>
                </c:pt>
                <c:pt idx="16">
                  <c:v>2011</c:v>
                </c:pt>
                <c:pt idx="17">
                  <c:v>2012</c:v>
                </c:pt>
                <c:pt idx="18">
                  <c:v>2013</c:v>
                </c:pt>
                <c:pt idx="19">
                  <c:v>2014</c:v>
                </c:pt>
                <c:pt idx="20">
                  <c:v>2015</c:v>
                </c:pt>
                <c:pt idx="21">
                  <c:v>2016</c:v>
                </c:pt>
              </c:numCache>
            </c:numRef>
          </c:cat>
          <c:val>
            <c:numRef>
              <c:f>Sheet1!$C$2:$C$23</c:f>
              <c:numCache>
                <c:formatCode>General</c:formatCode>
                <c:ptCount val="22"/>
                <c:pt idx="0">
                  <c:v>10.137826086956521</c:v>
                </c:pt>
                <c:pt idx="1">
                  <c:v>8.8080952380952393</c:v>
                </c:pt>
                <c:pt idx="2">
                  <c:v>7.8994736842105304</c:v>
                </c:pt>
                <c:pt idx="3">
                  <c:v>5.8649999999999709</c:v>
                </c:pt>
                <c:pt idx="4">
                  <c:v>5.5265217391304349</c:v>
                </c:pt>
                <c:pt idx="5">
                  <c:v>6.5704347826086948</c:v>
                </c:pt>
                <c:pt idx="6">
                  <c:v>5.1306818181818166</c:v>
                </c:pt>
                <c:pt idx="7">
                  <c:v>6.3089999999999966</c:v>
                </c:pt>
                <c:pt idx="8">
                  <c:v>5.2716666666666701</c:v>
                </c:pt>
                <c:pt idx="9">
                  <c:v>5.4154347826086964</c:v>
                </c:pt>
                <c:pt idx="10">
                  <c:v>5.652619047619031</c:v>
                </c:pt>
                <c:pt idx="11">
                  <c:v>5.3413043478260747</c:v>
                </c:pt>
                <c:pt idx="12">
                  <c:v>5.7368181818181796</c:v>
                </c:pt>
                <c:pt idx="13">
                  <c:v>6.0855263157894726</c:v>
                </c:pt>
                <c:pt idx="14">
                  <c:v>4.3277272727272278</c:v>
                </c:pt>
                <c:pt idx="15">
                  <c:v>5.6199999999999957</c:v>
                </c:pt>
                <c:pt idx="16">
                  <c:v>5.4349999999999996</c:v>
                </c:pt>
                <c:pt idx="17">
                  <c:v>4.1499999999999986</c:v>
                </c:pt>
                <c:pt idx="18">
                  <c:v>3.5125000000000002</c:v>
                </c:pt>
                <c:pt idx="19">
                  <c:v>4.1024999999999956</c:v>
                </c:pt>
                <c:pt idx="20">
                  <c:v>2.482499999999999</c:v>
                </c:pt>
                <c:pt idx="21">
                  <c:v>2.5674999999999999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16A-476F-9A87-944BD8A816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62152344"/>
        <c:axId val="2061837176"/>
      </c:lineChart>
      <c:catAx>
        <c:axId val="-206215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 sz="2200"/>
            </a:pPr>
            <a:endParaRPr lang="en-US"/>
          </a:p>
        </c:txPr>
        <c:crossAx val="2061837176"/>
        <c:crosses val="autoZero"/>
        <c:auto val="1"/>
        <c:lblAlgn val="ctr"/>
        <c:lblOffset val="100"/>
        <c:tickLblSkip val="3"/>
        <c:tickMarkSkip val="1"/>
        <c:noMultiLvlLbl val="0"/>
      </c:catAx>
      <c:valAx>
        <c:axId val="2061837176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62152344"/>
        <c:crosses val="autoZero"/>
        <c:crossBetween val="between"/>
        <c:majorUnit val="2"/>
        <c:minorUnit val="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7955279628507998E-2"/>
          <c:y val="3.2013852435112303E-2"/>
          <c:w val="0.90158136482939599"/>
          <c:h val="0.81488116068824701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000000"/>
              </a:solidFill>
              <a:prstDash val="solid"/>
            </a:ln>
          </c:spPr>
          <c:invertIfNegative val="0"/>
          <c:dPt>
            <c:idx val="2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BECB-4E4B-A7DA-0E131B4FAA87}"/>
              </c:ext>
            </c:extLst>
          </c:dPt>
          <c:dPt>
            <c:idx val="2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BECB-4E4B-A7DA-0E131B4FAA87}"/>
              </c:ext>
            </c:extLst>
          </c:dPt>
          <c:cat>
            <c:numRef>
              <c:f>Sheet1!$A$2:$A$23</c:f>
              <c:numCache>
                <c:formatCode>General</c:formatCode>
                <c:ptCount val="22"/>
                <c:pt idx="0">
                  <c:v>1995</c:v>
                </c:pt>
                <c:pt idx="1">
                  <c:v>1996</c:v>
                </c:pt>
                <c:pt idx="2">
                  <c:v>1997</c:v>
                </c:pt>
                <c:pt idx="3">
                  <c:v>1998</c:v>
                </c:pt>
                <c:pt idx="4">
                  <c:v>1999</c:v>
                </c:pt>
                <c:pt idx="5">
                  <c:v>2000</c:v>
                </c:pt>
                <c:pt idx="6">
                  <c:v>2001</c:v>
                </c:pt>
                <c:pt idx="7">
                  <c:v>2002</c:v>
                </c:pt>
                <c:pt idx="8">
                  <c:v>2003</c:v>
                </c:pt>
                <c:pt idx="9">
                  <c:v>2004</c:v>
                </c:pt>
                <c:pt idx="10">
                  <c:v>2005</c:v>
                </c:pt>
                <c:pt idx="11">
                  <c:v>2006</c:v>
                </c:pt>
                <c:pt idx="12">
                  <c:v>2007</c:v>
                </c:pt>
                <c:pt idx="13">
                  <c:v>2008</c:v>
                </c:pt>
                <c:pt idx="14">
                  <c:v>2009</c:v>
                </c:pt>
                <c:pt idx="15">
                  <c:v>2010</c:v>
                </c:pt>
                <c:pt idx="16">
                  <c:v>2011</c:v>
                </c:pt>
                <c:pt idx="17">
                  <c:v>2012</c:v>
                </c:pt>
                <c:pt idx="18">
                  <c:v>2013</c:v>
                </c:pt>
                <c:pt idx="19">
                  <c:v>2014</c:v>
                </c:pt>
                <c:pt idx="20">
                  <c:v>2015</c:v>
                </c:pt>
                <c:pt idx="21">
                  <c:v>2016</c:v>
                </c:pt>
              </c:numCache>
            </c:numRef>
          </c:cat>
          <c:val>
            <c:numRef>
              <c:f>Sheet1!$D$2:$D$23</c:f>
              <c:numCache>
                <c:formatCode>General</c:formatCode>
                <c:ptCount val="22"/>
                <c:pt idx="0">
                  <c:v>7.2784848940002718</c:v>
                </c:pt>
                <c:pt idx="1">
                  <c:v>4.131547708883172</c:v>
                </c:pt>
                <c:pt idx="2">
                  <c:v>5.988012791345608</c:v>
                </c:pt>
                <c:pt idx="3">
                  <c:v>6.6714627622674731</c:v>
                </c:pt>
                <c:pt idx="4">
                  <c:v>4.1621818152160488</c:v>
                </c:pt>
                <c:pt idx="5">
                  <c:v>4.5198755383750644</c:v>
                </c:pt>
                <c:pt idx="6">
                  <c:v>0.64927610209724695</c:v>
                </c:pt>
                <c:pt idx="7">
                  <c:v>2.1493248281453199</c:v>
                </c:pt>
                <c:pt idx="8">
                  <c:v>2.5845410536719249</c:v>
                </c:pt>
                <c:pt idx="9">
                  <c:v>3.031808146442367</c:v>
                </c:pt>
                <c:pt idx="10">
                  <c:v>3.1369616057762491</c:v>
                </c:pt>
                <c:pt idx="11">
                  <c:v>2.4612907207927708</c:v>
                </c:pt>
                <c:pt idx="12">
                  <c:v>2.2817552203854472</c:v>
                </c:pt>
                <c:pt idx="13">
                  <c:v>3.304415595777018</c:v>
                </c:pt>
                <c:pt idx="14">
                  <c:v>1.4524950308780371</c:v>
                </c:pt>
                <c:pt idx="15">
                  <c:v>3.475897403351079</c:v>
                </c:pt>
                <c:pt idx="16">
                  <c:v>2.354820241892591</c:v>
                </c:pt>
                <c:pt idx="17">
                  <c:v>1.6017607526881681</c:v>
                </c:pt>
                <c:pt idx="18">
                  <c:v>1.2721019877100579</c:v>
                </c:pt>
                <c:pt idx="19">
                  <c:v>1.3053286399409829</c:v>
                </c:pt>
                <c:pt idx="20">
                  <c:v>1.170544064748211</c:v>
                </c:pt>
                <c:pt idx="21">
                  <c:v>1.2186771787643911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ECB-4E4B-A7DA-0E131B4FAA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43123464"/>
        <c:axId val="-204353303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CPI</c:v>
                </c:pt>
              </c:strCache>
            </c:strRef>
          </c:tx>
          <c:spPr>
            <a:ln w="50800">
              <a:solidFill>
                <a:srgbClr val="621214"/>
              </a:solidFill>
            </a:ln>
          </c:spPr>
          <c:marker>
            <c:symbol val="none"/>
          </c:marker>
          <c:cat>
            <c:numRef>
              <c:f>Sheet1!$A$2:$A$23</c:f>
              <c:numCache>
                <c:formatCode>General</c:formatCode>
                <c:ptCount val="22"/>
                <c:pt idx="0">
                  <c:v>1995</c:v>
                </c:pt>
                <c:pt idx="1">
                  <c:v>1996</c:v>
                </c:pt>
                <c:pt idx="2">
                  <c:v>1997</c:v>
                </c:pt>
                <c:pt idx="3">
                  <c:v>1998</c:v>
                </c:pt>
                <c:pt idx="4">
                  <c:v>1999</c:v>
                </c:pt>
                <c:pt idx="5">
                  <c:v>2000</c:v>
                </c:pt>
                <c:pt idx="6">
                  <c:v>2001</c:v>
                </c:pt>
                <c:pt idx="7">
                  <c:v>2002</c:v>
                </c:pt>
                <c:pt idx="8">
                  <c:v>2003</c:v>
                </c:pt>
                <c:pt idx="9">
                  <c:v>2004</c:v>
                </c:pt>
                <c:pt idx="10">
                  <c:v>2005</c:v>
                </c:pt>
                <c:pt idx="11">
                  <c:v>2006</c:v>
                </c:pt>
                <c:pt idx="12">
                  <c:v>2007</c:v>
                </c:pt>
                <c:pt idx="13">
                  <c:v>2008</c:v>
                </c:pt>
                <c:pt idx="14">
                  <c:v>2009</c:v>
                </c:pt>
                <c:pt idx="15">
                  <c:v>2010</c:v>
                </c:pt>
                <c:pt idx="16">
                  <c:v>2011</c:v>
                </c:pt>
                <c:pt idx="17">
                  <c:v>2012</c:v>
                </c:pt>
                <c:pt idx="18">
                  <c:v>2013</c:v>
                </c:pt>
                <c:pt idx="19">
                  <c:v>2014</c:v>
                </c:pt>
                <c:pt idx="20">
                  <c:v>2015</c:v>
                </c:pt>
                <c:pt idx="21">
                  <c:v>2016</c:v>
                </c:pt>
              </c:numCache>
            </c:numRef>
          </c:cat>
          <c:val>
            <c:numRef>
              <c:f>Sheet1!$B$2:$B$23</c:f>
              <c:numCache>
                <c:formatCode>General</c:formatCode>
                <c:ptCount val="22"/>
                <c:pt idx="0">
                  <c:v>2.5347506132461062</c:v>
                </c:pt>
                <c:pt idx="1">
                  <c:v>4.6251993620414247</c:v>
                </c:pt>
                <c:pt idx="2">
                  <c:v>2.019817073170759</c:v>
                </c:pt>
                <c:pt idx="3">
                  <c:v>-0.149420993649618</c:v>
                </c:pt>
                <c:pt idx="4">
                  <c:v>1.197156752712303</c:v>
                </c:pt>
                <c:pt idx="5">
                  <c:v>1.8853974121996411</c:v>
                </c:pt>
                <c:pt idx="6">
                  <c:v>5.2612481857764903</c:v>
                </c:pt>
                <c:pt idx="7">
                  <c:v>3.6539124439848281</c:v>
                </c:pt>
                <c:pt idx="8">
                  <c:v>3.0595277685400601</c:v>
                </c:pt>
                <c:pt idx="9">
                  <c:v>2.4201355275895509</c:v>
                </c:pt>
                <c:pt idx="10">
                  <c:v>2.4259609325772091</c:v>
                </c:pt>
                <c:pt idx="11">
                  <c:v>2.8298984927714428</c:v>
                </c:pt>
                <c:pt idx="12">
                  <c:v>3.440023930601277</c:v>
                </c:pt>
                <c:pt idx="13">
                  <c:v>2.7761711972238201</c:v>
                </c:pt>
                <c:pt idx="14">
                  <c:v>3.8829487900956741</c:v>
                </c:pt>
                <c:pt idx="15">
                  <c:v>1.895991332611024</c:v>
                </c:pt>
                <c:pt idx="16">
                  <c:v>3.0037214247740751</c:v>
                </c:pt>
                <c:pt idx="17">
                  <c:v>2.890322580645166</c:v>
                </c:pt>
                <c:pt idx="18">
                  <c:v>1.9814396789566091</c:v>
                </c:pt>
                <c:pt idx="19">
                  <c:v>2.557796360059017</c:v>
                </c:pt>
                <c:pt idx="20">
                  <c:v>2.08633093525179</c:v>
                </c:pt>
                <c:pt idx="21">
                  <c:v>1.503406154568943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ECB-4E4B-A7DA-0E131B4FAA8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10-year bond rate</c:v>
                </c:pt>
              </c:strCache>
            </c:strRef>
          </c:tx>
          <c:spPr>
            <a:ln w="50800">
              <a:solidFill>
                <a:srgbClr val="D4582A"/>
              </a:solidFill>
            </a:ln>
          </c:spPr>
          <c:marker>
            <c:symbol val="none"/>
          </c:marker>
          <c:cat>
            <c:numRef>
              <c:f>Sheet1!$A$2:$A$23</c:f>
              <c:numCache>
                <c:formatCode>General</c:formatCode>
                <c:ptCount val="22"/>
                <c:pt idx="0">
                  <c:v>1995</c:v>
                </c:pt>
                <c:pt idx="1">
                  <c:v>1996</c:v>
                </c:pt>
                <c:pt idx="2">
                  <c:v>1997</c:v>
                </c:pt>
                <c:pt idx="3">
                  <c:v>1998</c:v>
                </c:pt>
                <c:pt idx="4">
                  <c:v>1999</c:v>
                </c:pt>
                <c:pt idx="5">
                  <c:v>2000</c:v>
                </c:pt>
                <c:pt idx="6">
                  <c:v>2001</c:v>
                </c:pt>
                <c:pt idx="7">
                  <c:v>2002</c:v>
                </c:pt>
                <c:pt idx="8">
                  <c:v>2003</c:v>
                </c:pt>
                <c:pt idx="9">
                  <c:v>2004</c:v>
                </c:pt>
                <c:pt idx="10">
                  <c:v>2005</c:v>
                </c:pt>
                <c:pt idx="11">
                  <c:v>2006</c:v>
                </c:pt>
                <c:pt idx="12">
                  <c:v>2007</c:v>
                </c:pt>
                <c:pt idx="13">
                  <c:v>2008</c:v>
                </c:pt>
                <c:pt idx="14">
                  <c:v>2009</c:v>
                </c:pt>
                <c:pt idx="15">
                  <c:v>2010</c:v>
                </c:pt>
                <c:pt idx="16">
                  <c:v>2011</c:v>
                </c:pt>
                <c:pt idx="17">
                  <c:v>2012</c:v>
                </c:pt>
                <c:pt idx="18">
                  <c:v>2013</c:v>
                </c:pt>
                <c:pt idx="19">
                  <c:v>2014</c:v>
                </c:pt>
                <c:pt idx="20">
                  <c:v>2015</c:v>
                </c:pt>
                <c:pt idx="21">
                  <c:v>2016</c:v>
                </c:pt>
              </c:numCache>
            </c:numRef>
          </c:cat>
          <c:val>
            <c:numRef>
              <c:f>Sheet1!$C$2:$C$23</c:f>
              <c:numCache>
                <c:formatCode>General</c:formatCode>
                <c:ptCount val="22"/>
                <c:pt idx="0">
                  <c:v>9.8132355072463806</c:v>
                </c:pt>
                <c:pt idx="1">
                  <c:v>8.7567470709246198</c:v>
                </c:pt>
                <c:pt idx="2">
                  <c:v>8.0078298645163652</c:v>
                </c:pt>
                <c:pt idx="3">
                  <c:v>6.5220417686178509</c:v>
                </c:pt>
                <c:pt idx="4">
                  <c:v>5.3593385679283809</c:v>
                </c:pt>
                <c:pt idx="5">
                  <c:v>6.4052729505747301</c:v>
                </c:pt>
                <c:pt idx="6">
                  <c:v>5.9105242878737378</c:v>
                </c:pt>
                <c:pt idx="7">
                  <c:v>5.8032372721301497</c:v>
                </c:pt>
                <c:pt idx="8">
                  <c:v>5.644068822211981</c:v>
                </c:pt>
                <c:pt idx="9">
                  <c:v>5.4519436740319174</c:v>
                </c:pt>
                <c:pt idx="10">
                  <c:v>5.5629225383534351</c:v>
                </c:pt>
                <c:pt idx="11">
                  <c:v>5.2911892135642136</c:v>
                </c:pt>
                <c:pt idx="12">
                  <c:v>5.7217791509867251</c:v>
                </c:pt>
                <c:pt idx="13">
                  <c:v>6.0805867930008368</c:v>
                </c:pt>
                <c:pt idx="14">
                  <c:v>5.3354438209737118</c:v>
                </c:pt>
                <c:pt idx="15">
                  <c:v>5.3718887359621101</c:v>
                </c:pt>
                <c:pt idx="16">
                  <c:v>5.3585416666666656</c:v>
                </c:pt>
                <c:pt idx="17">
                  <c:v>4.4920833333333361</c:v>
                </c:pt>
                <c:pt idx="18">
                  <c:v>3.253541666666667</c:v>
                </c:pt>
                <c:pt idx="19">
                  <c:v>3.8631250000000001</c:v>
                </c:pt>
                <c:pt idx="20">
                  <c:v>3.2568749999999991</c:v>
                </c:pt>
                <c:pt idx="21">
                  <c:v>2.722083333333333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ECB-4E4B-A7DA-0E131B4FAA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43123464"/>
        <c:axId val="-2043533032"/>
      </c:lineChart>
      <c:catAx>
        <c:axId val="-20431234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 sz="2200"/>
            </a:pPr>
            <a:endParaRPr lang="en-US"/>
          </a:p>
        </c:txPr>
        <c:crossAx val="-2043533032"/>
        <c:crosses val="autoZero"/>
        <c:auto val="1"/>
        <c:lblAlgn val="ctr"/>
        <c:lblOffset val="100"/>
        <c:tickLblSkip val="3"/>
        <c:tickMarkSkip val="1"/>
        <c:noMultiLvlLbl val="0"/>
      </c:catAx>
      <c:valAx>
        <c:axId val="-2043533032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3123464"/>
        <c:crosses val="autoZero"/>
        <c:crossBetween val="between"/>
        <c:majorUnit val="2"/>
        <c:minorUnit val="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Bachelor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Arts</c:v>
                </c:pt>
                <c:pt idx="1">
                  <c:v>Commerce</c:v>
                </c:pt>
                <c:pt idx="2">
                  <c:v>Education</c:v>
                </c:pt>
                <c:pt idx="3">
                  <c:v>Engineering</c:v>
                </c:pt>
                <c:pt idx="4">
                  <c:v>Medicine, _x000d_Veterinary,_x000d_Dentistry</c:v>
                </c:pt>
                <c:pt idx="5">
                  <c:v>Nursing</c:v>
                </c:pt>
                <c:pt idx="6">
                  <c:v>Science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8.2031454489704849</c:v>
                </c:pt>
                <c:pt idx="1">
                  <c:v>11.47101102060374</c:v>
                </c:pt>
                <c:pt idx="2">
                  <c:v>7.1817115729686201</c:v>
                </c:pt>
                <c:pt idx="3">
                  <c:v>11.054261182722501</c:v>
                </c:pt>
                <c:pt idx="4">
                  <c:v>13.5364464692483</c:v>
                </c:pt>
                <c:pt idx="5">
                  <c:v>8.6908291912878379</c:v>
                </c:pt>
                <c:pt idx="6">
                  <c:v>9.0471317642809623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37-4AF3-A96D-FC8EA1D75E9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Masters</c:v>
                </c:pt>
              </c:strCache>
            </c:strRef>
          </c:tx>
          <c:spPr>
            <a:solidFill>
              <a:srgbClr val="A02226"/>
            </a:solidFill>
            <a:ln>
              <a:solidFill>
                <a:srgbClr val="000000"/>
              </a:solidFill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Arts</c:v>
                </c:pt>
                <c:pt idx="1">
                  <c:v>Commerce</c:v>
                </c:pt>
                <c:pt idx="2">
                  <c:v>Education</c:v>
                </c:pt>
                <c:pt idx="3">
                  <c:v>Engineering</c:v>
                </c:pt>
                <c:pt idx="4">
                  <c:v>Medicine, _x000d_Veterinary,_x000d_Dentistry</c:v>
                </c:pt>
                <c:pt idx="5">
                  <c:v>Nursing</c:v>
                </c:pt>
                <c:pt idx="6">
                  <c:v>Science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21.91722523672728</c:v>
                </c:pt>
                <c:pt idx="1">
                  <c:v>32.973457675752748</c:v>
                </c:pt>
                <c:pt idx="2">
                  <c:v>28.086375905668419</c:v>
                </c:pt>
                <c:pt idx="3">
                  <c:v>31.986531986531521</c:v>
                </c:pt>
                <c:pt idx="4">
                  <c:v>20.650095602294449</c:v>
                </c:pt>
                <c:pt idx="5">
                  <c:v>32.117065754465983</c:v>
                </c:pt>
                <c:pt idx="6">
                  <c:v>26.49087221095332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37-4AF3-A96D-FC8EA1D75E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-2086263768"/>
        <c:axId val="-2086266680"/>
      </c:barChart>
      <c:catAx>
        <c:axId val="-20862637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5400000" vert="horz"/>
          <a:lstStyle/>
          <a:p>
            <a:pPr>
              <a:defRPr sz="2200"/>
            </a:pPr>
            <a:endParaRPr lang="en-US"/>
          </a:p>
        </c:txPr>
        <c:crossAx val="-2086266680"/>
        <c:crosses val="autoZero"/>
        <c:auto val="1"/>
        <c:lblAlgn val="ctr"/>
        <c:lblOffset val="100"/>
        <c:noMultiLvlLbl val="0"/>
      </c:catAx>
      <c:valAx>
        <c:axId val="-2086266680"/>
        <c:scaling>
          <c:orientation val="minMax"/>
          <c:max val="4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6263768"/>
        <c:crosses val="autoZero"/>
        <c:crossBetween val="between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FemaleIS</c:v>
                </c:pt>
              </c:strCache>
            </c:strRef>
          </c:tx>
          <c:spPr>
            <a:solidFill>
              <a:srgbClr val="621214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Sheet1!$A$2:$A$22</c:f>
              <c:strCache>
                <c:ptCount val="20"/>
                <c:pt idx="1">
                  <c:v>Arts</c:v>
                </c:pt>
                <c:pt idx="4">
                  <c:v>Commerce</c:v>
                </c:pt>
                <c:pt idx="7">
                  <c:v>Education</c:v>
                </c:pt>
                <c:pt idx="10">
                  <c:v>Engineering</c:v>
                </c:pt>
                <c:pt idx="13">
                  <c:v>Medical Studies</c:v>
                </c:pt>
                <c:pt idx="16">
                  <c:v>Nursing</c:v>
                </c:pt>
                <c:pt idx="19">
                  <c:v>Science</c:v>
                </c:pt>
              </c:strCache>
            </c:strRef>
          </c:cat>
          <c:val>
            <c:numRef>
              <c:f>Sheet1!$B$2:$B$22</c:f>
              <c:numCache>
                <c:formatCode>General</c:formatCode>
                <c:ptCount val="21"/>
                <c:pt idx="1">
                  <c:v>11.504627023965821</c:v>
                </c:pt>
                <c:pt idx="4">
                  <c:v>14.25306243725845</c:v>
                </c:pt>
                <c:pt idx="7">
                  <c:v>13.733666464379301</c:v>
                </c:pt>
                <c:pt idx="10">
                  <c:v>14.17578472723973</c:v>
                </c:pt>
                <c:pt idx="13">
                  <c:v>19.30031591345908</c:v>
                </c:pt>
                <c:pt idx="16">
                  <c:v>9.6226739625567479</c:v>
                </c:pt>
                <c:pt idx="19">
                  <c:v>12.28426777207688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AC-4D80-A6E7-E2320BD9B5A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FemaleDNER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rgbClr val="000000"/>
              </a:solidFill>
              <a:prstDash val="sysDash"/>
            </a:ln>
          </c:spPr>
          <c:invertIfNegative val="0"/>
          <c:cat>
            <c:strRef>
              <c:f>Sheet1!$A$2:$A$22</c:f>
              <c:strCache>
                <c:ptCount val="20"/>
                <c:pt idx="1">
                  <c:v>Arts</c:v>
                </c:pt>
                <c:pt idx="4">
                  <c:v>Commerce</c:v>
                </c:pt>
                <c:pt idx="7">
                  <c:v>Education</c:v>
                </c:pt>
                <c:pt idx="10">
                  <c:v>Engineering</c:v>
                </c:pt>
                <c:pt idx="13">
                  <c:v>Medical Studies</c:v>
                </c:pt>
                <c:pt idx="16">
                  <c:v>Nursing</c:v>
                </c:pt>
                <c:pt idx="19">
                  <c:v>Science</c:v>
                </c:pt>
              </c:strCache>
            </c:strRef>
          </c:cat>
          <c:val>
            <c:numRef>
              <c:f>Sheet1!$C$2:$C$22</c:f>
              <c:numCache>
                <c:formatCode>General</c:formatCode>
                <c:ptCount val="21"/>
                <c:pt idx="1">
                  <c:v>30.596000522807479</c:v>
                </c:pt>
                <c:pt idx="4">
                  <c:v>20.39733368187165</c:v>
                </c:pt>
                <c:pt idx="7">
                  <c:v>20.597941385983329</c:v>
                </c:pt>
                <c:pt idx="10">
                  <c:v>8.2791623065812878</c:v>
                </c:pt>
                <c:pt idx="13">
                  <c:v>0</c:v>
                </c:pt>
                <c:pt idx="16">
                  <c:v>24.413683515178189</c:v>
                </c:pt>
                <c:pt idx="19">
                  <c:v>25.15417049480854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AC-4D80-A6E7-E2320BD9B5A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MaleIS</c:v>
                </c:pt>
              </c:strCache>
            </c:strRef>
          </c:tx>
          <c:spPr>
            <a:solidFill>
              <a:srgbClr val="F68B33"/>
            </a:solidFill>
            <a:ln>
              <a:solidFill>
                <a:srgbClr val="000000"/>
              </a:solidFill>
            </a:ln>
          </c:spPr>
          <c:invertIfNegative val="0"/>
          <c:cat>
            <c:strRef>
              <c:f>Sheet1!$A$2:$A$22</c:f>
              <c:strCache>
                <c:ptCount val="20"/>
                <c:pt idx="1">
                  <c:v>Arts</c:v>
                </c:pt>
                <c:pt idx="4">
                  <c:v>Commerce</c:v>
                </c:pt>
                <c:pt idx="7">
                  <c:v>Education</c:v>
                </c:pt>
                <c:pt idx="10">
                  <c:v>Engineering</c:v>
                </c:pt>
                <c:pt idx="13">
                  <c:v>Medical Studies</c:v>
                </c:pt>
                <c:pt idx="16">
                  <c:v>Nursing</c:v>
                </c:pt>
                <c:pt idx="19">
                  <c:v>Science</c:v>
                </c:pt>
              </c:strCache>
            </c:strRef>
          </c:cat>
          <c:val>
            <c:numRef>
              <c:f>Sheet1!$D$2:$D$22</c:f>
              <c:numCache>
                <c:formatCode>General</c:formatCode>
                <c:ptCount val="21"/>
                <c:pt idx="2">
                  <c:v>14.485522077520519</c:v>
                </c:pt>
                <c:pt idx="5">
                  <c:v>16.675430291246869</c:v>
                </c:pt>
                <c:pt idx="8">
                  <c:v>17.22372895295814</c:v>
                </c:pt>
                <c:pt idx="11">
                  <c:v>16.314271884572911</c:v>
                </c:pt>
                <c:pt idx="14">
                  <c:v>18.274427393867281</c:v>
                </c:pt>
                <c:pt idx="17">
                  <c:v>15.019060006264301</c:v>
                </c:pt>
                <c:pt idx="20">
                  <c:v>15.792415441147369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AC-4D80-A6E7-E2320BD9B5A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MaleDNER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000000"/>
              </a:solidFill>
              <a:prstDash val="sysDash"/>
            </a:ln>
          </c:spPr>
          <c:invertIfNegative val="0"/>
          <c:cat>
            <c:strRef>
              <c:f>Sheet1!$A$2:$A$22</c:f>
              <c:strCache>
                <c:ptCount val="20"/>
                <c:pt idx="1">
                  <c:v>Arts</c:v>
                </c:pt>
                <c:pt idx="4">
                  <c:v>Commerce</c:v>
                </c:pt>
                <c:pt idx="7">
                  <c:v>Education</c:v>
                </c:pt>
                <c:pt idx="10">
                  <c:v>Engineering</c:v>
                </c:pt>
                <c:pt idx="13">
                  <c:v>Medical Studies</c:v>
                </c:pt>
                <c:pt idx="16">
                  <c:v>Nursing</c:v>
                </c:pt>
                <c:pt idx="19">
                  <c:v>Science</c:v>
                </c:pt>
              </c:strCache>
            </c:strRef>
          </c:cat>
          <c:val>
            <c:numRef>
              <c:f>Sheet1!$E$2:$E$22</c:f>
              <c:numCache>
                <c:formatCode>General</c:formatCode>
                <c:ptCount val="21"/>
                <c:pt idx="2">
                  <c:v>19.170247708455278</c:v>
                </c:pt>
                <c:pt idx="5">
                  <c:v>7.2246971280289696</c:v>
                </c:pt>
                <c:pt idx="8">
                  <c:v>1.786302366036306</c:v>
                </c:pt>
                <c:pt idx="11">
                  <c:v>0</c:v>
                </c:pt>
                <c:pt idx="14">
                  <c:v>0</c:v>
                </c:pt>
                <c:pt idx="17">
                  <c:v>1.303069072586837</c:v>
                </c:pt>
                <c:pt idx="20">
                  <c:v>8.4634259436381676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EAC-4D80-A6E7-E2320BD9B5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-2083753304"/>
        <c:axId val="-2043402984"/>
      </c:barChart>
      <c:catAx>
        <c:axId val="-20837533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5400000" vert="horz"/>
          <a:lstStyle/>
          <a:p>
            <a:pPr>
              <a:defRPr sz="2200"/>
            </a:pPr>
            <a:endParaRPr lang="en-US"/>
          </a:p>
        </c:txPr>
        <c:crossAx val="-2043402984"/>
        <c:crosses val="autoZero"/>
        <c:auto val="1"/>
        <c:lblAlgn val="ctr"/>
        <c:lblOffset val="100"/>
        <c:tickMarkSkip val="3"/>
        <c:noMultiLvlLbl val="0"/>
      </c:catAx>
      <c:valAx>
        <c:axId val="-2043402984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3753304"/>
        <c:crosses val="autoZero"/>
        <c:crossBetween val="between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FemaleIS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Sheet1!$A$2:$A$22</c:f>
              <c:strCache>
                <c:ptCount val="20"/>
                <c:pt idx="1">
                  <c:v>Arts</c:v>
                </c:pt>
                <c:pt idx="4">
                  <c:v>Commerce</c:v>
                </c:pt>
                <c:pt idx="7">
                  <c:v>Education</c:v>
                </c:pt>
                <c:pt idx="10">
                  <c:v>Engineering</c:v>
                </c:pt>
                <c:pt idx="13">
                  <c:v>Medical Studies</c:v>
                </c:pt>
                <c:pt idx="16">
                  <c:v>Nursing</c:v>
                </c:pt>
                <c:pt idx="19">
                  <c:v>Science</c:v>
                </c:pt>
              </c:strCache>
            </c:strRef>
          </c:cat>
          <c:val>
            <c:numRef>
              <c:f>Sheet1!$B$2:$B$22</c:f>
              <c:numCache>
                <c:formatCode>General</c:formatCode>
                <c:ptCount val="21"/>
                <c:pt idx="1">
                  <c:v>11.504627023965821</c:v>
                </c:pt>
                <c:pt idx="4">
                  <c:v>14.25306243725845</c:v>
                </c:pt>
                <c:pt idx="7">
                  <c:v>13.733666464379301</c:v>
                </c:pt>
                <c:pt idx="10">
                  <c:v>14.17578472723973</c:v>
                </c:pt>
                <c:pt idx="13">
                  <c:v>19.30031591345908</c:v>
                </c:pt>
                <c:pt idx="16">
                  <c:v>9.6226739625567479</c:v>
                </c:pt>
                <c:pt idx="19">
                  <c:v>12.28426777207688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A8-4057-9312-9A29DC9BA78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FemaleDNER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rgbClr val="000000"/>
              </a:solidFill>
              <a:prstDash val="sysDash"/>
            </a:ln>
          </c:spPr>
          <c:invertIfNegative val="0"/>
          <c:cat>
            <c:strRef>
              <c:f>Sheet1!$A$2:$A$22</c:f>
              <c:strCache>
                <c:ptCount val="20"/>
                <c:pt idx="1">
                  <c:v>Arts</c:v>
                </c:pt>
                <c:pt idx="4">
                  <c:v>Commerce</c:v>
                </c:pt>
                <c:pt idx="7">
                  <c:v>Education</c:v>
                </c:pt>
                <c:pt idx="10">
                  <c:v>Engineering</c:v>
                </c:pt>
                <c:pt idx="13">
                  <c:v>Medical Studies</c:v>
                </c:pt>
                <c:pt idx="16">
                  <c:v>Nursing</c:v>
                </c:pt>
                <c:pt idx="19">
                  <c:v>Science</c:v>
                </c:pt>
              </c:strCache>
            </c:strRef>
          </c:cat>
          <c:val>
            <c:numRef>
              <c:f>Sheet1!$C$2:$C$22</c:f>
              <c:numCache>
                <c:formatCode>General</c:formatCode>
                <c:ptCount val="21"/>
                <c:pt idx="1">
                  <c:v>30.596000522807479</c:v>
                </c:pt>
                <c:pt idx="4">
                  <c:v>20.39733368187165</c:v>
                </c:pt>
                <c:pt idx="7">
                  <c:v>20.597941385983329</c:v>
                </c:pt>
                <c:pt idx="10">
                  <c:v>8.2791623065812878</c:v>
                </c:pt>
                <c:pt idx="13">
                  <c:v>0</c:v>
                </c:pt>
                <c:pt idx="16">
                  <c:v>24.413683515178189</c:v>
                </c:pt>
                <c:pt idx="19">
                  <c:v>25.15417049480854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6A8-4057-9312-9A29DC9BA78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MaleIS</c:v>
                </c:pt>
              </c:strCache>
            </c:strRef>
          </c:tx>
          <c:spPr>
            <a:solidFill>
              <a:srgbClr val="F3901D"/>
            </a:solidFill>
            <a:ln>
              <a:solidFill>
                <a:srgbClr val="000000"/>
              </a:solidFill>
            </a:ln>
          </c:spPr>
          <c:invertIfNegative val="0"/>
          <c:cat>
            <c:strRef>
              <c:f>Sheet1!$A$2:$A$22</c:f>
              <c:strCache>
                <c:ptCount val="20"/>
                <c:pt idx="1">
                  <c:v>Arts</c:v>
                </c:pt>
                <c:pt idx="4">
                  <c:v>Commerce</c:v>
                </c:pt>
                <c:pt idx="7">
                  <c:v>Education</c:v>
                </c:pt>
                <c:pt idx="10">
                  <c:v>Engineering</c:v>
                </c:pt>
                <c:pt idx="13">
                  <c:v>Medical Studies</c:v>
                </c:pt>
                <c:pt idx="16">
                  <c:v>Nursing</c:v>
                </c:pt>
                <c:pt idx="19">
                  <c:v>Science</c:v>
                </c:pt>
              </c:strCache>
            </c:strRef>
          </c:cat>
          <c:val>
            <c:numRef>
              <c:f>Sheet1!$D$2:$D$22</c:f>
              <c:numCache>
                <c:formatCode>General</c:formatCode>
                <c:ptCount val="21"/>
                <c:pt idx="2">
                  <c:v>14.485522077520519</c:v>
                </c:pt>
                <c:pt idx="5">
                  <c:v>16.675430291246869</c:v>
                </c:pt>
                <c:pt idx="8">
                  <c:v>17.22372895295814</c:v>
                </c:pt>
                <c:pt idx="11">
                  <c:v>16.314271884572911</c:v>
                </c:pt>
                <c:pt idx="14">
                  <c:v>18.274427393867281</c:v>
                </c:pt>
                <c:pt idx="17">
                  <c:v>15.019060006264301</c:v>
                </c:pt>
                <c:pt idx="20">
                  <c:v>15.792415441147369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6A8-4057-9312-9A29DC9BA78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MaleDNER</c:v>
                </c:pt>
              </c:strCache>
            </c:strRef>
          </c:tx>
          <c:spPr>
            <a:solidFill>
              <a:srgbClr val="F3901D"/>
            </a:solidFill>
            <a:ln>
              <a:solidFill>
                <a:srgbClr val="000000"/>
              </a:solidFill>
              <a:prstDash val="sysDash"/>
            </a:ln>
          </c:spPr>
          <c:invertIfNegative val="0"/>
          <c:cat>
            <c:strRef>
              <c:f>Sheet1!$A$2:$A$22</c:f>
              <c:strCache>
                <c:ptCount val="20"/>
                <c:pt idx="1">
                  <c:v>Arts</c:v>
                </c:pt>
                <c:pt idx="4">
                  <c:v>Commerce</c:v>
                </c:pt>
                <c:pt idx="7">
                  <c:v>Education</c:v>
                </c:pt>
                <c:pt idx="10">
                  <c:v>Engineering</c:v>
                </c:pt>
                <c:pt idx="13">
                  <c:v>Medical Studies</c:v>
                </c:pt>
                <c:pt idx="16">
                  <c:v>Nursing</c:v>
                </c:pt>
                <c:pt idx="19">
                  <c:v>Science</c:v>
                </c:pt>
              </c:strCache>
            </c:strRef>
          </c:cat>
          <c:val>
            <c:numRef>
              <c:f>Sheet1!$E$2:$E$22</c:f>
              <c:numCache>
                <c:formatCode>General</c:formatCode>
                <c:ptCount val="21"/>
                <c:pt idx="2">
                  <c:v>19.170247708455278</c:v>
                </c:pt>
                <c:pt idx="5">
                  <c:v>7.2246971280289696</c:v>
                </c:pt>
                <c:pt idx="8">
                  <c:v>1.786302366036306</c:v>
                </c:pt>
                <c:pt idx="11">
                  <c:v>0</c:v>
                </c:pt>
                <c:pt idx="14">
                  <c:v>0</c:v>
                </c:pt>
                <c:pt idx="17">
                  <c:v>1.303069072586837</c:v>
                </c:pt>
                <c:pt idx="20">
                  <c:v>8.4634259436381676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6A8-4057-9312-9A29DC9BA7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-2042984456"/>
        <c:axId val="-2083779256"/>
      </c:barChart>
      <c:catAx>
        <c:axId val="-20429844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5400000" vert="horz"/>
          <a:lstStyle/>
          <a:p>
            <a:pPr>
              <a:defRPr sz="2200"/>
            </a:pPr>
            <a:endParaRPr lang="en-US"/>
          </a:p>
        </c:txPr>
        <c:crossAx val="-2083779256"/>
        <c:crosses val="autoZero"/>
        <c:auto val="1"/>
        <c:lblAlgn val="ctr"/>
        <c:lblOffset val="100"/>
        <c:tickMarkSkip val="3"/>
        <c:noMultiLvlLbl val="0"/>
      </c:catAx>
      <c:valAx>
        <c:axId val="-2083779256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2984456"/>
        <c:crosses val="autoZero"/>
        <c:crossBetween val="between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CPI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Sheet1!$A$2:$A$4</c:f>
              <c:strCache>
                <c:ptCount val="3"/>
                <c:pt idx="0">
                  <c:v>2016</c:v>
                </c:pt>
                <c:pt idx="1">
                  <c:v>10-year avearge</c:v>
                </c:pt>
                <c:pt idx="2">
                  <c:v>20-year average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287.15057552266802</c:v>
                </c:pt>
                <c:pt idx="1">
                  <c:v>496.94671054943922</c:v>
                </c:pt>
                <c:pt idx="2">
                  <c:v>483.4380561133936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3D-4782-AF8A-22FD87673D2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Difference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Sheet1!$A$2:$A$4</c:f>
              <c:strCache>
                <c:ptCount val="3"/>
                <c:pt idx="0">
                  <c:v>2016</c:v>
                </c:pt>
                <c:pt idx="1">
                  <c:v>10-year avearge</c:v>
                </c:pt>
                <c:pt idx="2">
                  <c:v>20-year average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203.24192447733199</c:v>
                </c:pt>
                <c:pt idx="1">
                  <c:v>343.83666026395798</c:v>
                </c:pt>
                <c:pt idx="2">
                  <c:v>500.23303639084128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3D-4782-AF8A-22FD87673D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100"/>
        <c:axId val="-2088520568"/>
        <c:axId val="-2088419992"/>
      </c:barChart>
      <c:catAx>
        <c:axId val="-20885205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8419992"/>
        <c:crosses val="autoZero"/>
        <c:auto val="1"/>
        <c:lblAlgn val="ctr"/>
        <c:lblOffset val="100"/>
        <c:noMultiLvlLbl val="0"/>
      </c:catAx>
      <c:valAx>
        <c:axId val="-2088419992"/>
        <c:scaling>
          <c:orientation val="minMax"/>
          <c:max val="100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8520568"/>
        <c:crosses val="autoZero"/>
        <c:crossBetween val="between"/>
        <c:majorUnit val="20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Undergraduate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Sheet1!$A$2:$A$12</c:f>
              <c:numCache>
                <c:formatCode>General</c:formatCode>
                <c:ptCount val="11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</c:numCache>
            </c:numRef>
          </c:cat>
          <c:val>
            <c:numRef>
              <c:f>Sheet1!$B$2:$B$12</c:f>
              <c:numCache>
                <c:formatCode>0</c:formatCode>
                <c:ptCount val="11"/>
                <c:pt idx="0">
                  <c:v>6635</c:v>
                </c:pt>
                <c:pt idx="1">
                  <c:v>12714</c:v>
                </c:pt>
                <c:pt idx="2">
                  <c:v>16675</c:v>
                </c:pt>
                <c:pt idx="3">
                  <c:v>19848</c:v>
                </c:pt>
                <c:pt idx="4">
                  <c:v>22299</c:v>
                </c:pt>
                <c:pt idx="5">
                  <c:v>25223</c:v>
                </c:pt>
                <c:pt idx="6">
                  <c:v>25399</c:v>
                </c:pt>
                <c:pt idx="7">
                  <c:v>25882</c:v>
                </c:pt>
                <c:pt idx="8">
                  <c:v>26652</c:v>
                </c:pt>
                <c:pt idx="9">
                  <c:v>28184</c:v>
                </c:pt>
                <c:pt idx="10">
                  <c:v>28872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7B-4CF3-8672-0A4D5895C90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PG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Sheet1!$A$2:$A$12</c:f>
              <c:numCache>
                <c:formatCode>General</c:formatCode>
                <c:ptCount val="11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</c:numCache>
            </c:numRef>
          </c:cat>
          <c:val>
            <c:numRef>
              <c:f>Sheet1!$C$2:$C$12</c:f>
              <c:numCache>
                <c:formatCode>0</c:formatCode>
                <c:ptCount val="11"/>
                <c:pt idx="0">
                  <c:v>21417</c:v>
                </c:pt>
                <c:pt idx="1">
                  <c:v>21108</c:v>
                </c:pt>
                <c:pt idx="2">
                  <c:v>21339</c:v>
                </c:pt>
                <c:pt idx="3">
                  <c:v>21482</c:v>
                </c:pt>
                <c:pt idx="4">
                  <c:v>23502</c:v>
                </c:pt>
                <c:pt idx="5">
                  <c:v>25648</c:v>
                </c:pt>
                <c:pt idx="6">
                  <c:v>26992</c:v>
                </c:pt>
                <c:pt idx="7">
                  <c:v>29617</c:v>
                </c:pt>
                <c:pt idx="8">
                  <c:v>33611</c:v>
                </c:pt>
                <c:pt idx="9">
                  <c:v>36905</c:v>
                </c:pt>
                <c:pt idx="10">
                  <c:v>39386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F7B-4CF3-8672-0A4D5895C9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-2083969160"/>
        <c:axId val="-2083975480"/>
      </c:barChart>
      <c:catAx>
        <c:axId val="-20839691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3975480"/>
        <c:crosses val="autoZero"/>
        <c:auto val="1"/>
        <c:lblAlgn val="ctr"/>
        <c:lblOffset val="100"/>
        <c:tickLblSkip val="2"/>
        <c:noMultiLvlLbl val="0"/>
      </c:catAx>
      <c:valAx>
        <c:axId val="-2083975480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39691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tx>
          <c:spPr>
            <a:noFill/>
          </c:spPr>
          <c:invertIfNegative val="0"/>
          <c:dPt>
            <c:idx val="3"/>
            <c:invertIfNegative val="0"/>
            <c:bubble3D val="0"/>
            <c:spPr>
              <a:solidFill>
                <a:srgbClr val="A02226"/>
              </a:solidFill>
              <a:ln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2D03-4880-871A-79860B95B3F8}"/>
              </c:ext>
            </c:extLst>
          </c:dPt>
          <c:dPt>
            <c:idx val="5"/>
            <c:invertIfNegative val="0"/>
            <c:bubble3D val="0"/>
            <c:spPr>
              <a:solidFill>
                <a:schemeClr val="bg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2D03-4880-871A-79860B95B3F8}"/>
              </c:ext>
            </c:extLst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Current interest</c:v>
                </c:pt>
                <c:pt idx="1">
                  <c:v>Current 10-year bond rate</c:v>
                </c:pt>
                <c:pt idx="2">
                  <c:v>Historical 10-year bond rate </c:v>
                </c:pt>
                <c:pt idx="3">
                  <c:v>Interest historical 10-year bond rate</c:v>
                </c:pt>
              </c:strCache>
            </c:strRef>
          </c:cat>
          <c:val>
            <c:numRef>
              <c:f>Sheet1!$B$2:$B$5</c:f>
              <c:numCache>
                <c:formatCode>_-* #,##0_-;\-* #,##0_-;_-* "-"??_-;_-@_-</c:formatCode>
                <c:ptCount val="4"/>
                <c:pt idx="0">
                  <c:v>0</c:v>
                </c:pt>
                <c:pt idx="1">
                  <c:v>287.15057552266802</c:v>
                </c:pt>
                <c:pt idx="2">
                  <c:v>490.39249999999993</c:v>
                </c:pt>
                <c:pt idx="3">
                  <c:v>840.78337081339703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D03-4880-871A-79860B95B3F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Component</c:v>
                </c:pt>
              </c:strCache>
            </c:strRef>
          </c:tx>
          <c:spPr>
            <a:ln w="3175">
              <a:solidFill>
                <a:schemeClr val="tx1">
                  <a:shade val="95000"/>
                  <a:satMod val="105000"/>
                </a:schemeClr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6-2D03-4880-871A-79860B95B3F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8-2D03-4880-871A-79860B95B3F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A-2D03-4880-871A-79860B95B3F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C-2D03-4880-871A-79860B95B3F8}"/>
              </c:ext>
            </c:extLst>
          </c:dPt>
          <c:dPt>
            <c:idx val="4"/>
            <c:invertIfNegative val="0"/>
            <c:bubble3D val="0"/>
            <c:spPr>
              <a:solidFill>
                <a:schemeClr val="tx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E-2D03-4880-871A-79860B95B3F8}"/>
              </c:ext>
            </c:extLst>
          </c:dPt>
          <c:dPt>
            <c:idx val="5"/>
            <c:invertIfNegative val="0"/>
            <c:bubble3D val="0"/>
            <c:spPr>
              <a:solidFill>
                <a:schemeClr val="bg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0-2D03-4880-871A-79860B95B3F8}"/>
              </c:ext>
            </c:extLst>
          </c:dPt>
          <c:dLbls>
            <c:dLbl>
              <c:idx val="4"/>
              <c:layout>
                <c:manualLayout>
                  <c:x val="-2.5601537866237699E-3"/>
                  <c:y val="-3.14814814814814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2D03-4880-871A-79860B95B3F8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Current interest</c:v>
                </c:pt>
                <c:pt idx="1">
                  <c:v>Current 10-year bond rate</c:v>
                </c:pt>
                <c:pt idx="2">
                  <c:v>Historical 10-year bond rate </c:v>
                </c:pt>
                <c:pt idx="3">
                  <c:v>Interest historical 10-year bond rate</c:v>
                </c:pt>
              </c:strCache>
            </c:strRef>
          </c:cat>
          <c:val>
            <c:numRef>
              <c:f>Sheet1!$C$2:$C$5</c:f>
              <c:numCache>
                <c:formatCode>_-* #,##0_-;\-* #,##0_-;_-* "-"??_-;_-@_-</c:formatCode>
                <c:ptCount val="4"/>
                <c:pt idx="0">
                  <c:v>287.15057552266802</c:v>
                </c:pt>
                <c:pt idx="1">
                  <c:v>203.24192447733199</c:v>
                </c:pt>
                <c:pt idx="2">
                  <c:v>350.3908708133971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2D03-4880-871A-79860B95B3F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0"/>
        <c:overlap val="100"/>
        <c:axId val="-2080757480"/>
        <c:axId val="-2080763512"/>
      </c:barChart>
      <c:scatterChart>
        <c:scatterStyle val="lineMarker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Lines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delete val="1"/>
          </c:dLbls>
          <c:errBars>
            <c:errDir val="x"/>
            <c:errBarType val="minus"/>
            <c:errValType val="fixedVal"/>
            <c:noEndCap val="1"/>
            <c:val val="0.15"/>
            <c:spPr>
              <a:ln>
                <a:prstDash val="dash"/>
              </a:ln>
            </c:spPr>
          </c:errBars>
          <c:xVal>
            <c:numRef>
              <c:f>Sheet1!$D$2:$D$4</c:f>
              <c:numCache>
                <c:formatCode>_-* #,##0_-;\-* #,##0_-;_-* "-"??_-;_-@_-</c:formatCode>
                <c:ptCount val="3"/>
                <c:pt idx="0">
                  <c:v>1.574074074074074</c:v>
                </c:pt>
                <c:pt idx="1">
                  <c:v>2.574074074074074</c:v>
                </c:pt>
                <c:pt idx="2">
                  <c:v>3.574074074074074</c:v>
                </c:pt>
              </c:numCache>
            </c:numRef>
          </c:xVal>
          <c:yVal>
            <c:numRef>
              <c:f>Sheet1!$B$3:$B$5</c:f>
              <c:numCache>
                <c:formatCode>_-* #,##0_-;\-* #,##0_-;_-* "-"??_-;_-@_-</c:formatCode>
                <c:ptCount val="3"/>
                <c:pt idx="0">
                  <c:v>287.15057552266802</c:v>
                </c:pt>
                <c:pt idx="1">
                  <c:v>490.39249999999993</c:v>
                </c:pt>
                <c:pt idx="2">
                  <c:v>840.78337081339703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2-2D03-4880-871A-79860B95B3F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-2080767960"/>
        <c:axId val="-2080764264"/>
      </c:scatterChart>
      <c:catAx>
        <c:axId val="-20807574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>
                <a:shade val="95000"/>
                <a:satMod val="105000"/>
              </a:schemeClr>
            </a:solidFill>
          </a:ln>
        </c:spPr>
        <c:txPr>
          <a:bodyPr rot="0" vert="horz"/>
          <a:lstStyle/>
          <a:p>
            <a:pPr>
              <a:defRPr sz="2000"/>
            </a:pPr>
            <a:endParaRPr lang="en-US"/>
          </a:p>
        </c:txPr>
        <c:crossAx val="-2080763512"/>
        <c:crosses val="autoZero"/>
        <c:auto val="1"/>
        <c:lblAlgn val="ctr"/>
        <c:lblOffset val="100"/>
        <c:noMultiLvlLbl val="0"/>
      </c:catAx>
      <c:valAx>
        <c:axId val="-2080763512"/>
        <c:scaling>
          <c:orientation val="minMax"/>
          <c:max val="1000"/>
          <c:min val="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0757480"/>
        <c:crosses val="autoZero"/>
        <c:crossBetween val="between"/>
        <c:majorUnit val="200"/>
      </c:valAx>
      <c:valAx>
        <c:axId val="-2080764264"/>
        <c:scaling>
          <c:orientation val="minMax"/>
        </c:scaling>
        <c:delete val="1"/>
        <c:axPos val="r"/>
        <c:numFmt formatCode="_-* #,##0_-;\-* #,##0_-;_-* &quot;-&quot;??_-;_-@_-" sourceLinked="1"/>
        <c:majorTickMark val="out"/>
        <c:minorTickMark val="none"/>
        <c:tickLblPos val="nextTo"/>
        <c:crossAx val="-2080767960"/>
        <c:crosses val="max"/>
        <c:crossBetween val="midCat"/>
      </c:valAx>
      <c:valAx>
        <c:axId val="-2080767960"/>
        <c:scaling>
          <c:orientation val="minMax"/>
        </c:scaling>
        <c:delete val="1"/>
        <c:axPos val="b"/>
        <c:numFmt formatCode="_-* #,##0_-;\-* #,##0_-;_-* &quot;-&quot;??_-;_-@_-" sourceLinked="1"/>
        <c:majorTickMark val="out"/>
        <c:minorTickMark val="none"/>
        <c:tickLblPos val="nextTo"/>
        <c:crossAx val="-2080764264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Voluntary repayments by students</c:v>
                </c:pt>
              </c:strCache>
            </c:strRef>
          </c:tx>
          <c:spPr>
            <a:solidFill>
              <a:schemeClr val="tx2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Sheet1!$A$2:$A$26</c:f>
              <c:numCache>
                <c:formatCode>General</c:formatCode>
                <c:ptCount val="25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</c:numCache>
            </c:numRef>
          </c:cat>
          <c:val>
            <c:numRef>
              <c:f>Sheet1!$B$2:$B$26</c:f>
              <c:numCache>
                <c:formatCode>General</c:formatCode>
                <c:ptCount val="25"/>
                <c:pt idx="0">
                  <c:v>0</c:v>
                </c:pt>
                <c:pt idx="1">
                  <c:v>0.297176820208024</c:v>
                </c:pt>
                <c:pt idx="2">
                  <c:v>0.504201680672269</c:v>
                </c:pt>
                <c:pt idx="3">
                  <c:v>0.68610634648370505</c:v>
                </c:pt>
                <c:pt idx="4">
                  <c:v>0.47393364928909998</c:v>
                </c:pt>
                <c:pt idx="5">
                  <c:v>0.64802182810368303</c:v>
                </c:pt>
                <c:pt idx="6">
                  <c:v>0.47704233750745401</c:v>
                </c:pt>
                <c:pt idx="7">
                  <c:v>0.80848913592723604</c:v>
                </c:pt>
                <c:pt idx="8">
                  <c:v>1.2877442273534641</c:v>
                </c:pt>
                <c:pt idx="9">
                  <c:v>1.3612352702153601</c:v>
                </c:pt>
                <c:pt idx="10">
                  <c:v>1.3029315960912049</c:v>
                </c:pt>
                <c:pt idx="11">
                  <c:v>1.2843152994060041</c:v>
                </c:pt>
                <c:pt idx="12">
                  <c:v>1.3543702876291539</c:v>
                </c:pt>
                <c:pt idx="13">
                  <c:v>1.6535044422507399</c:v>
                </c:pt>
                <c:pt idx="14">
                  <c:v>1.4949803579223051</c:v>
                </c:pt>
                <c:pt idx="15">
                  <c:v>1.5316642120765831</c:v>
                </c:pt>
                <c:pt idx="16">
                  <c:v>1.6973001495031219</c:v>
                </c:pt>
                <c:pt idx="17">
                  <c:v>1.072071367086626</c:v>
                </c:pt>
                <c:pt idx="18">
                  <c:v>1.095320623916811</c:v>
                </c:pt>
                <c:pt idx="19">
                  <c:v>1.141935083472972</c:v>
                </c:pt>
                <c:pt idx="20">
                  <c:v>1.072327388116862</c:v>
                </c:pt>
                <c:pt idx="21">
                  <c:v>0.98551007464507001</c:v>
                </c:pt>
                <c:pt idx="22">
                  <c:v>0.99731159483132403</c:v>
                </c:pt>
                <c:pt idx="23">
                  <c:v>0.98540837597119602</c:v>
                </c:pt>
                <c:pt idx="24">
                  <c:v>0.61058120730057097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4A-4A2D-AFF7-850C01CB32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-2145171448"/>
        <c:axId val="2061733464"/>
      </c:barChart>
      <c:barChart>
        <c:barDir val="col"/>
        <c:grouping val="cluster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Bonus</c:v>
                </c:pt>
              </c:strCache>
            </c:strRef>
          </c:tx>
          <c:spPr>
            <a:solidFill>
              <a:srgbClr val="F3901D">
                <a:alpha val="47000"/>
              </a:srgbClr>
            </a:solidFill>
            <a:ln>
              <a:noFill/>
            </a:ln>
          </c:spPr>
          <c:invertIfNegative val="0"/>
          <c:cat>
            <c:numRef>
              <c:f>Sheet1!$A$2:$A$26</c:f>
              <c:numCache>
                <c:formatCode>General</c:formatCode>
                <c:ptCount val="25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</c:numCache>
            </c:numRef>
          </c:cat>
          <c:val>
            <c:numRef>
              <c:f>Sheet1!$C$2:$C$26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15</c:v>
                </c:pt>
                <c:pt idx="7">
                  <c:v>15</c:v>
                </c:pt>
                <c:pt idx="8">
                  <c:v>15</c:v>
                </c:pt>
                <c:pt idx="9">
                  <c:v>15</c:v>
                </c:pt>
                <c:pt idx="10">
                  <c:v>15</c:v>
                </c:pt>
                <c:pt idx="11">
                  <c:v>15</c:v>
                </c:pt>
                <c:pt idx="12">
                  <c:v>15</c:v>
                </c:pt>
                <c:pt idx="13">
                  <c:v>15</c:v>
                </c:pt>
                <c:pt idx="14">
                  <c:v>15</c:v>
                </c:pt>
                <c:pt idx="15">
                  <c:v>15</c:v>
                </c:pt>
                <c:pt idx="16">
                  <c:v>10</c:v>
                </c:pt>
                <c:pt idx="17">
                  <c:v>10</c:v>
                </c:pt>
                <c:pt idx="18">
                  <c:v>10</c:v>
                </c:pt>
                <c:pt idx="19">
                  <c:v>10</c:v>
                </c:pt>
                <c:pt idx="20">
                  <c:v>10</c:v>
                </c:pt>
                <c:pt idx="21">
                  <c:v>10</c:v>
                </c:pt>
                <c:pt idx="22">
                  <c:v>10</c:v>
                </c:pt>
                <c:pt idx="23">
                  <c:v>5</c:v>
                </c:pt>
                <c:pt idx="2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4A-4A2D-AFF7-850C01CB32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-2144408184"/>
        <c:axId val="-2144785624"/>
      </c:barChart>
      <c:catAx>
        <c:axId val="-21451714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061733464"/>
        <c:crosses val="autoZero"/>
        <c:auto val="1"/>
        <c:lblAlgn val="ctr"/>
        <c:lblOffset val="100"/>
        <c:tickLblSkip val="4"/>
        <c:noMultiLvlLbl val="0"/>
      </c:catAx>
      <c:valAx>
        <c:axId val="2061733464"/>
        <c:scaling>
          <c:orientation val="minMax"/>
          <c:max val="4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145171448"/>
        <c:crosses val="autoZero"/>
        <c:crossBetween val="between"/>
        <c:majorUnit val="1"/>
      </c:valAx>
      <c:valAx>
        <c:axId val="-2144785624"/>
        <c:scaling>
          <c:orientation val="minMax"/>
          <c:max val="20"/>
        </c:scaling>
        <c:delete val="0"/>
        <c:axPos val="r"/>
        <c:numFmt formatCode="General" sourceLinked="1"/>
        <c:majorTickMark val="none"/>
        <c:minorTickMark val="none"/>
        <c:tickLblPos val="none"/>
        <c:crossAx val="-2144408184"/>
        <c:crosses val="max"/>
        <c:crossBetween val="between"/>
        <c:majorUnit val="5"/>
      </c:valAx>
      <c:catAx>
        <c:axId val="-21444081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144785624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7.3887038158691701E-2"/>
          <c:y val="2.4444444444444401E-2"/>
          <c:w val="0.87313072885120102"/>
          <c:h val="0.802080198308545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Married with children</c:v>
                </c:pt>
              </c:strCache>
            </c:strRef>
          </c:tx>
          <c:spPr>
            <a:ln>
              <a:solidFill>
                <a:schemeClr val="tx2"/>
              </a:solidFill>
            </a:ln>
          </c:spPr>
          <c:marker>
            <c:symbol val="none"/>
          </c:marker>
          <c:cat>
            <c:numRef>
              <c:f>Sheet1!$A$2:$A$42</c:f>
              <c:numCache>
                <c:formatCode>0</c:formatCode>
                <c:ptCount val="41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28</c:v>
                </c:pt>
                <c:pt idx="4">
                  <c:v>29</c:v>
                </c:pt>
                <c:pt idx="5">
                  <c:v>30</c:v>
                </c:pt>
                <c:pt idx="6">
                  <c:v>31</c:v>
                </c:pt>
                <c:pt idx="7">
                  <c:v>32</c:v>
                </c:pt>
                <c:pt idx="8">
                  <c:v>33</c:v>
                </c:pt>
                <c:pt idx="9">
                  <c:v>34</c:v>
                </c:pt>
                <c:pt idx="10">
                  <c:v>35</c:v>
                </c:pt>
                <c:pt idx="11">
                  <c:v>36</c:v>
                </c:pt>
                <c:pt idx="12">
                  <c:v>37</c:v>
                </c:pt>
                <c:pt idx="13">
                  <c:v>38</c:v>
                </c:pt>
                <c:pt idx="14">
                  <c:v>39</c:v>
                </c:pt>
                <c:pt idx="15">
                  <c:v>40</c:v>
                </c:pt>
                <c:pt idx="16">
                  <c:v>41</c:v>
                </c:pt>
                <c:pt idx="17">
                  <c:v>42</c:v>
                </c:pt>
                <c:pt idx="18">
                  <c:v>43</c:v>
                </c:pt>
                <c:pt idx="19">
                  <c:v>44</c:v>
                </c:pt>
                <c:pt idx="20">
                  <c:v>45</c:v>
                </c:pt>
                <c:pt idx="21">
                  <c:v>46</c:v>
                </c:pt>
                <c:pt idx="22">
                  <c:v>47</c:v>
                </c:pt>
                <c:pt idx="23">
                  <c:v>48</c:v>
                </c:pt>
                <c:pt idx="24">
                  <c:v>49</c:v>
                </c:pt>
                <c:pt idx="25">
                  <c:v>50</c:v>
                </c:pt>
                <c:pt idx="26">
                  <c:v>51</c:v>
                </c:pt>
                <c:pt idx="27">
                  <c:v>52</c:v>
                </c:pt>
                <c:pt idx="28">
                  <c:v>53</c:v>
                </c:pt>
                <c:pt idx="29">
                  <c:v>54</c:v>
                </c:pt>
                <c:pt idx="30">
                  <c:v>55</c:v>
                </c:pt>
                <c:pt idx="31">
                  <c:v>56</c:v>
                </c:pt>
                <c:pt idx="32">
                  <c:v>57</c:v>
                </c:pt>
                <c:pt idx="33">
                  <c:v>58</c:v>
                </c:pt>
                <c:pt idx="34">
                  <c:v>59</c:v>
                </c:pt>
                <c:pt idx="35">
                  <c:v>60</c:v>
                </c:pt>
                <c:pt idx="36">
                  <c:v>61</c:v>
                </c:pt>
                <c:pt idx="37">
                  <c:v>62</c:v>
                </c:pt>
                <c:pt idx="38">
                  <c:v>63</c:v>
                </c:pt>
                <c:pt idx="39">
                  <c:v>64</c:v>
                </c:pt>
                <c:pt idx="40">
                  <c:v>65</c:v>
                </c:pt>
              </c:numCache>
            </c:numRef>
          </c:cat>
          <c:val>
            <c:numRef>
              <c:f>Sheet1!$B$2:$B$42</c:f>
              <c:numCache>
                <c:formatCode>General</c:formatCode>
                <c:ptCount val="41"/>
                <c:pt idx="0">
                  <c:v>51.716738197424903</c:v>
                </c:pt>
                <c:pt idx="1">
                  <c:v>49.078792630341042</c:v>
                </c:pt>
                <c:pt idx="2">
                  <c:v>48.323890462700483</c:v>
                </c:pt>
                <c:pt idx="3">
                  <c:v>47.136704418567547</c:v>
                </c:pt>
                <c:pt idx="4">
                  <c:v>45.602493074792243</c:v>
                </c:pt>
                <c:pt idx="5">
                  <c:v>42.185376460994839</c:v>
                </c:pt>
                <c:pt idx="6">
                  <c:v>42.219869953122448</c:v>
                </c:pt>
                <c:pt idx="7">
                  <c:v>39.981285924341492</c:v>
                </c:pt>
                <c:pt idx="8">
                  <c:v>37.278686515959073</c:v>
                </c:pt>
                <c:pt idx="9">
                  <c:v>35.991391516112593</c:v>
                </c:pt>
                <c:pt idx="10">
                  <c:v>33.424403038085352</c:v>
                </c:pt>
                <c:pt idx="11">
                  <c:v>31.113418115753959</c:v>
                </c:pt>
                <c:pt idx="12">
                  <c:v>28.543415958570051</c:v>
                </c:pt>
                <c:pt idx="13">
                  <c:v>26.88568555145827</c:v>
                </c:pt>
                <c:pt idx="14">
                  <c:v>24.392998306041779</c:v>
                </c:pt>
                <c:pt idx="15">
                  <c:v>23.46523130637166</c:v>
                </c:pt>
                <c:pt idx="16">
                  <c:v>21.186861716809268</c:v>
                </c:pt>
                <c:pt idx="17">
                  <c:v>19.759749303620989</c:v>
                </c:pt>
                <c:pt idx="18">
                  <c:v>18.150684931506849</c:v>
                </c:pt>
                <c:pt idx="19">
                  <c:v>16.788422737076459</c:v>
                </c:pt>
                <c:pt idx="20">
                  <c:v>15.057413158084779</c:v>
                </c:pt>
                <c:pt idx="21">
                  <c:v>14.8463392588129</c:v>
                </c:pt>
                <c:pt idx="22">
                  <c:v>14.576169831065929</c:v>
                </c:pt>
                <c:pt idx="23">
                  <c:v>14.542863571589301</c:v>
                </c:pt>
                <c:pt idx="24">
                  <c:v>14.113094297899231</c:v>
                </c:pt>
                <c:pt idx="25">
                  <c:v>14.188811746867771</c:v>
                </c:pt>
                <c:pt idx="26">
                  <c:v>14.173486088379709</c:v>
                </c:pt>
                <c:pt idx="27">
                  <c:v>15.17812343201204</c:v>
                </c:pt>
                <c:pt idx="28">
                  <c:v>15.966533031200971</c:v>
                </c:pt>
                <c:pt idx="29">
                  <c:v>17.05839147998531</c:v>
                </c:pt>
                <c:pt idx="30">
                  <c:v>19.407321324811161</c:v>
                </c:pt>
                <c:pt idx="31">
                  <c:v>21.83767228177642</c:v>
                </c:pt>
                <c:pt idx="32">
                  <c:v>24.319002297341651</c:v>
                </c:pt>
                <c:pt idx="33">
                  <c:v>26.77029360967185</c:v>
                </c:pt>
                <c:pt idx="34">
                  <c:v>30.918184149782</c:v>
                </c:pt>
                <c:pt idx="35">
                  <c:v>36.239222663199648</c:v>
                </c:pt>
                <c:pt idx="36">
                  <c:v>40.610974373823623</c:v>
                </c:pt>
                <c:pt idx="37">
                  <c:v>45.858618992947363</c:v>
                </c:pt>
                <c:pt idx="38">
                  <c:v>49.982238010657198</c:v>
                </c:pt>
                <c:pt idx="39">
                  <c:v>59.010479299089504</c:v>
                </c:pt>
                <c:pt idx="40">
                  <c:v>63.16614420062696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C07-43A6-ADFA-46E378BC014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Married childless</c:v>
                </c:pt>
              </c:strCache>
            </c:strRef>
          </c:tx>
          <c:spPr>
            <a:ln>
              <a:solidFill>
                <a:schemeClr val="accent3"/>
              </a:solidFill>
            </a:ln>
          </c:spPr>
          <c:marker>
            <c:symbol val="none"/>
          </c:marker>
          <c:cat>
            <c:numRef>
              <c:f>Sheet1!$A$2:$A$42</c:f>
              <c:numCache>
                <c:formatCode>0</c:formatCode>
                <c:ptCount val="41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28</c:v>
                </c:pt>
                <c:pt idx="4">
                  <c:v>29</c:v>
                </c:pt>
                <c:pt idx="5">
                  <c:v>30</c:v>
                </c:pt>
                <c:pt idx="6">
                  <c:v>31</c:v>
                </c:pt>
                <c:pt idx="7">
                  <c:v>32</c:v>
                </c:pt>
                <c:pt idx="8">
                  <c:v>33</c:v>
                </c:pt>
                <c:pt idx="9">
                  <c:v>34</c:v>
                </c:pt>
                <c:pt idx="10">
                  <c:v>35</c:v>
                </c:pt>
                <c:pt idx="11">
                  <c:v>36</c:v>
                </c:pt>
                <c:pt idx="12">
                  <c:v>37</c:v>
                </c:pt>
                <c:pt idx="13">
                  <c:v>38</c:v>
                </c:pt>
                <c:pt idx="14">
                  <c:v>39</c:v>
                </c:pt>
                <c:pt idx="15">
                  <c:v>40</c:v>
                </c:pt>
                <c:pt idx="16">
                  <c:v>41</c:v>
                </c:pt>
                <c:pt idx="17">
                  <c:v>42</c:v>
                </c:pt>
                <c:pt idx="18">
                  <c:v>43</c:v>
                </c:pt>
                <c:pt idx="19">
                  <c:v>44</c:v>
                </c:pt>
                <c:pt idx="20">
                  <c:v>45</c:v>
                </c:pt>
                <c:pt idx="21">
                  <c:v>46</c:v>
                </c:pt>
                <c:pt idx="22">
                  <c:v>47</c:v>
                </c:pt>
                <c:pt idx="23">
                  <c:v>48</c:v>
                </c:pt>
                <c:pt idx="24">
                  <c:v>49</c:v>
                </c:pt>
                <c:pt idx="25">
                  <c:v>50</c:v>
                </c:pt>
                <c:pt idx="26">
                  <c:v>51</c:v>
                </c:pt>
                <c:pt idx="27">
                  <c:v>52</c:v>
                </c:pt>
                <c:pt idx="28">
                  <c:v>53</c:v>
                </c:pt>
                <c:pt idx="29">
                  <c:v>54</c:v>
                </c:pt>
                <c:pt idx="30">
                  <c:v>55</c:v>
                </c:pt>
                <c:pt idx="31">
                  <c:v>56</c:v>
                </c:pt>
                <c:pt idx="32">
                  <c:v>57</c:v>
                </c:pt>
                <c:pt idx="33">
                  <c:v>58</c:v>
                </c:pt>
                <c:pt idx="34">
                  <c:v>59</c:v>
                </c:pt>
                <c:pt idx="35">
                  <c:v>60</c:v>
                </c:pt>
                <c:pt idx="36">
                  <c:v>61</c:v>
                </c:pt>
                <c:pt idx="37">
                  <c:v>62</c:v>
                </c:pt>
                <c:pt idx="38">
                  <c:v>63</c:v>
                </c:pt>
                <c:pt idx="39">
                  <c:v>64</c:v>
                </c:pt>
                <c:pt idx="40">
                  <c:v>65</c:v>
                </c:pt>
              </c:numCache>
            </c:numRef>
          </c:cat>
          <c:val>
            <c:numRef>
              <c:f>Sheet1!$C$2:$C$42</c:f>
              <c:numCache>
                <c:formatCode>General</c:formatCode>
                <c:ptCount val="41"/>
                <c:pt idx="0">
                  <c:v>6.4734588188427438</c:v>
                </c:pt>
                <c:pt idx="1">
                  <c:v>5.903716216216198</c:v>
                </c:pt>
                <c:pt idx="2">
                  <c:v>5.7006940653513212</c:v>
                </c:pt>
                <c:pt idx="3">
                  <c:v>6.0382008626001227</c:v>
                </c:pt>
                <c:pt idx="4">
                  <c:v>6.3930348258706466</c:v>
                </c:pt>
                <c:pt idx="5">
                  <c:v>6.778042959427208</c:v>
                </c:pt>
                <c:pt idx="6">
                  <c:v>7.6006806579693666</c:v>
                </c:pt>
                <c:pt idx="7">
                  <c:v>7.151647750581156</c:v>
                </c:pt>
                <c:pt idx="8">
                  <c:v>7.7036551385018841</c:v>
                </c:pt>
                <c:pt idx="9">
                  <c:v>7.7631836894726529</c:v>
                </c:pt>
                <c:pt idx="10">
                  <c:v>7.907091672844083</c:v>
                </c:pt>
                <c:pt idx="11">
                  <c:v>9.1040046096225851</c:v>
                </c:pt>
                <c:pt idx="12">
                  <c:v>9.4740177439797186</c:v>
                </c:pt>
                <c:pt idx="13">
                  <c:v>10.05272407732865</c:v>
                </c:pt>
                <c:pt idx="14">
                  <c:v>10.589112602535421</c:v>
                </c:pt>
                <c:pt idx="15">
                  <c:v>11.07491856677524</c:v>
                </c:pt>
                <c:pt idx="16">
                  <c:v>11.085016439643031</c:v>
                </c:pt>
                <c:pt idx="17">
                  <c:v>12.072538860103631</c:v>
                </c:pt>
                <c:pt idx="18">
                  <c:v>12.068965517241381</c:v>
                </c:pt>
                <c:pt idx="19">
                  <c:v>11.906193625977149</c:v>
                </c:pt>
                <c:pt idx="20">
                  <c:v>11.45952109464082</c:v>
                </c:pt>
                <c:pt idx="21">
                  <c:v>12.41671714112659</c:v>
                </c:pt>
                <c:pt idx="22">
                  <c:v>12.701252236135961</c:v>
                </c:pt>
                <c:pt idx="23">
                  <c:v>13.388625592417061</c:v>
                </c:pt>
                <c:pt idx="24">
                  <c:v>15.12654502648617</c:v>
                </c:pt>
                <c:pt idx="25">
                  <c:v>14.943253467843631</c:v>
                </c:pt>
                <c:pt idx="26">
                  <c:v>16.823687752355319</c:v>
                </c:pt>
                <c:pt idx="27">
                  <c:v>18.485237483953679</c:v>
                </c:pt>
                <c:pt idx="28">
                  <c:v>18.102872411489649</c:v>
                </c:pt>
                <c:pt idx="29">
                  <c:v>22.560113154172559</c:v>
                </c:pt>
                <c:pt idx="30">
                  <c:v>23.72881355932202</c:v>
                </c:pt>
                <c:pt idx="31">
                  <c:v>26.533864541832671</c:v>
                </c:pt>
                <c:pt idx="32">
                  <c:v>29.137931034482751</c:v>
                </c:pt>
                <c:pt idx="33">
                  <c:v>35.792349726776003</c:v>
                </c:pt>
                <c:pt idx="34">
                  <c:v>37.417218543046182</c:v>
                </c:pt>
                <c:pt idx="35">
                  <c:v>41.990846681922193</c:v>
                </c:pt>
                <c:pt idx="36">
                  <c:v>50.7957559681698</c:v>
                </c:pt>
                <c:pt idx="37">
                  <c:v>53.781512605042003</c:v>
                </c:pt>
                <c:pt idx="38">
                  <c:v>58.986175115207352</c:v>
                </c:pt>
                <c:pt idx="39">
                  <c:v>64.094955489614307</c:v>
                </c:pt>
                <c:pt idx="40">
                  <c:v>68.356997971602411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C07-43A6-ADFA-46E378BC014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Single with children</c:v>
                </c:pt>
              </c:strCache>
            </c:strRef>
          </c:tx>
          <c:spPr>
            <a:ln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Sheet1!$A$2:$A$42</c:f>
              <c:numCache>
                <c:formatCode>0</c:formatCode>
                <c:ptCount val="41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28</c:v>
                </c:pt>
                <c:pt idx="4">
                  <c:v>29</c:v>
                </c:pt>
                <c:pt idx="5">
                  <c:v>30</c:v>
                </c:pt>
                <c:pt idx="6">
                  <c:v>31</c:v>
                </c:pt>
                <c:pt idx="7">
                  <c:v>32</c:v>
                </c:pt>
                <c:pt idx="8">
                  <c:v>33</c:v>
                </c:pt>
                <c:pt idx="9">
                  <c:v>34</c:v>
                </c:pt>
                <c:pt idx="10">
                  <c:v>35</c:v>
                </c:pt>
                <c:pt idx="11">
                  <c:v>36</c:v>
                </c:pt>
                <c:pt idx="12">
                  <c:v>37</c:v>
                </c:pt>
                <c:pt idx="13">
                  <c:v>38</c:v>
                </c:pt>
                <c:pt idx="14">
                  <c:v>39</c:v>
                </c:pt>
                <c:pt idx="15">
                  <c:v>40</c:v>
                </c:pt>
                <c:pt idx="16">
                  <c:v>41</c:v>
                </c:pt>
                <c:pt idx="17">
                  <c:v>42</c:v>
                </c:pt>
                <c:pt idx="18">
                  <c:v>43</c:v>
                </c:pt>
                <c:pt idx="19">
                  <c:v>44</c:v>
                </c:pt>
                <c:pt idx="20">
                  <c:v>45</c:v>
                </c:pt>
                <c:pt idx="21">
                  <c:v>46</c:v>
                </c:pt>
                <c:pt idx="22">
                  <c:v>47</c:v>
                </c:pt>
                <c:pt idx="23">
                  <c:v>48</c:v>
                </c:pt>
                <c:pt idx="24">
                  <c:v>49</c:v>
                </c:pt>
                <c:pt idx="25">
                  <c:v>50</c:v>
                </c:pt>
                <c:pt idx="26">
                  <c:v>51</c:v>
                </c:pt>
                <c:pt idx="27">
                  <c:v>52</c:v>
                </c:pt>
                <c:pt idx="28">
                  <c:v>53</c:v>
                </c:pt>
                <c:pt idx="29">
                  <c:v>54</c:v>
                </c:pt>
                <c:pt idx="30">
                  <c:v>55</c:v>
                </c:pt>
                <c:pt idx="31">
                  <c:v>56</c:v>
                </c:pt>
                <c:pt idx="32">
                  <c:v>57</c:v>
                </c:pt>
                <c:pt idx="33">
                  <c:v>58</c:v>
                </c:pt>
                <c:pt idx="34">
                  <c:v>59</c:v>
                </c:pt>
                <c:pt idx="35">
                  <c:v>60</c:v>
                </c:pt>
                <c:pt idx="36">
                  <c:v>61</c:v>
                </c:pt>
                <c:pt idx="37">
                  <c:v>62</c:v>
                </c:pt>
                <c:pt idx="38">
                  <c:v>63</c:v>
                </c:pt>
                <c:pt idx="39">
                  <c:v>64</c:v>
                </c:pt>
                <c:pt idx="40">
                  <c:v>65</c:v>
                </c:pt>
              </c:numCache>
            </c:numRef>
          </c:cat>
          <c:val>
            <c:numRef>
              <c:f>Sheet1!$D$2:$D$42</c:f>
              <c:numCache>
                <c:formatCode>General</c:formatCode>
                <c:ptCount val="41"/>
                <c:pt idx="0">
                  <c:v>33.884297520660887</c:v>
                </c:pt>
                <c:pt idx="1">
                  <c:v>29.508196721311471</c:v>
                </c:pt>
                <c:pt idx="2">
                  <c:v>35.061728395061721</c:v>
                </c:pt>
                <c:pt idx="3">
                  <c:v>28.256880733944961</c:v>
                </c:pt>
                <c:pt idx="4">
                  <c:v>25.35211267605634</c:v>
                </c:pt>
                <c:pt idx="5">
                  <c:v>26.109660574412541</c:v>
                </c:pt>
                <c:pt idx="6">
                  <c:v>26.646090534979422</c:v>
                </c:pt>
                <c:pt idx="7">
                  <c:v>26.61668228678538</c:v>
                </c:pt>
                <c:pt idx="8">
                  <c:v>23.904052936311</c:v>
                </c:pt>
                <c:pt idx="9">
                  <c:v>20.30237580993521</c:v>
                </c:pt>
                <c:pt idx="10">
                  <c:v>21.106166560712019</c:v>
                </c:pt>
                <c:pt idx="11">
                  <c:v>22.44205765969474</c:v>
                </c:pt>
                <c:pt idx="12">
                  <c:v>20.294117647058819</c:v>
                </c:pt>
                <c:pt idx="13">
                  <c:v>18.31111111111111</c:v>
                </c:pt>
                <c:pt idx="14">
                  <c:v>17.526172935246219</c:v>
                </c:pt>
                <c:pt idx="15">
                  <c:v>18.130204390613169</c:v>
                </c:pt>
                <c:pt idx="16">
                  <c:v>17.885562713148921</c:v>
                </c:pt>
                <c:pt idx="17">
                  <c:v>16.64744329104191</c:v>
                </c:pt>
                <c:pt idx="18">
                  <c:v>15.90214067278287</c:v>
                </c:pt>
                <c:pt idx="19">
                  <c:v>14.60546282245827</c:v>
                </c:pt>
                <c:pt idx="20">
                  <c:v>15.24024024024024</c:v>
                </c:pt>
                <c:pt idx="21">
                  <c:v>15.0125403081333</c:v>
                </c:pt>
                <c:pt idx="22">
                  <c:v>14.060356652949251</c:v>
                </c:pt>
                <c:pt idx="23">
                  <c:v>15.29642974123813</c:v>
                </c:pt>
                <c:pt idx="24">
                  <c:v>13.33333333333333</c:v>
                </c:pt>
                <c:pt idx="25">
                  <c:v>15.21936459909228</c:v>
                </c:pt>
                <c:pt idx="26">
                  <c:v>14.513654495243941</c:v>
                </c:pt>
                <c:pt idx="27">
                  <c:v>16.026020106445891</c:v>
                </c:pt>
                <c:pt idx="28">
                  <c:v>16.7878787878788</c:v>
                </c:pt>
                <c:pt idx="29">
                  <c:v>16.44676281067812</c:v>
                </c:pt>
                <c:pt idx="30">
                  <c:v>18.21837302814723</c:v>
                </c:pt>
                <c:pt idx="31">
                  <c:v>20.971786833855781</c:v>
                </c:pt>
                <c:pt idx="32">
                  <c:v>22.709030100334449</c:v>
                </c:pt>
                <c:pt idx="33">
                  <c:v>24.391057724391061</c:v>
                </c:pt>
                <c:pt idx="34">
                  <c:v>25.128581925055109</c:v>
                </c:pt>
                <c:pt idx="35">
                  <c:v>30.135440180586901</c:v>
                </c:pt>
                <c:pt idx="36">
                  <c:v>32.495088408644342</c:v>
                </c:pt>
                <c:pt idx="37">
                  <c:v>37.788018433179801</c:v>
                </c:pt>
                <c:pt idx="38">
                  <c:v>40.647635279079672</c:v>
                </c:pt>
                <c:pt idx="39">
                  <c:v>49.836333878887068</c:v>
                </c:pt>
                <c:pt idx="40">
                  <c:v>58.778234086242293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C07-43A6-ADFA-46E378BC014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Single childless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cat>
            <c:numRef>
              <c:f>Sheet1!$A$2:$A$42</c:f>
              <c:numCache>
                <c:formatCode>0</c:formatCode>
                <c:ptCount val="41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28</c:v>
                </c:pt>
                <c:pt idx="4">
                  <c:v>29</c:v>
                </c:pt>
                <c:pt idx="5">
                  <c:v>30</c:v>
                </c:pt>
                <c:pt idx="6">
                  <c:v>31</c:v>
                </c:pt>
                <c:pt idx="7">
                  <c:v>32</c:v>
                </c:pt>
                <c:pt idx="8">
                  <c:v>33</c:v>
                </c:pt>
                <c:pt idx="9">
                  <c:v>34</c:v>
                </c:pt>
                <c:pt idx="10">
                  <c:v>35</c:v>
                </c:pt>
                <c:pt idx="11">
                  <c:v>36</c:v>
                </c:pt>
                <c:pt idx="12">
                  <c:v>37</c:v>
                </c:pt>
                <c:pt idx="13">
                  <c:v>38</c:v>
                </c:pt>
                <c:pt idx="14">
                  <c:v>39</c:v>
                </c:pt>
                <c:pt idx="15">
                  <c:v>40</c:v>
                </c:pt>
                <c:pt idx="16">
                  <c:v>41</c:v>
                </c:pt>
                <c:pt idx="17">
                  <c:v>42</c:v>
                </c:pt>
                <c:pt idx="18">
                  <c:v>43</c:v>
                </c:pt>
                <c:pt idx="19">
                  <c:v>44</c:v>
                </c:pt>
                <c:pt idx="20">
                  <c:v>45</c:v>
                </c:pt>
                <c:pt idx="21">
                  <c:v>46</c:v>
                </c:pt>
                <c:pt idx="22">
                  <c:v>47</c:v>
                </c:pt>
                <c:pt idx="23">
                  <c:v>48</c:v>
                </c:pt>
                <c:pt idx="24">
                  <c:v>49</c:v>
                </c:pt>
                <c:pt idx="25">
                  <c:v>50</c:v>
                </c:pt>
                <c:pt idx="26">
                  <c:v>51</c:v>
                </c:pt>
                <c:pt idx="27">
                  <c:v>52</c:v>
                </c:pt>
                <c:pt idx="28">
                  <c:v>53</c:v>
                </c:pt>
                <c:pt idx="29">
                  <c:v>54</c:v>
                </c:pt>
                <c:pt idx="30">
                  <c:v>55</c:v>
                </c:pt>
                <c:pt idx="31">
                  <c:v>56</c:v>
                </c:pt>
                <c:pt idx="32">
                  <c:v>57</c:v>
                </c:pt>
                <c:pt idx="33">
                  <c:v>58</c:v>
                </c:pt>
                <c:pt idx="34">
                  <c:v>59</c:v>
                </c:pt>
                <c:pt idx="35">
                  <c:v>60</c:v>
                </c:pt>
                <c:pt idx="36">
                  <c:v>61</c:v>
                </c:pt>
                <c:pt idx="37">
                  <c:v>62</c:v>
                </c:pt>
                <c:pt idx="38">
                  <c:v>63</c:v>
                </c:pt>
                <c:pt idx="39">
                  <c:v>64</c:v>
                </c:pt>
                <c:pt idx="40">
                  <c:v>65</c:v>
                </c:pt>
              </c:numCache>
            </c:numRef>
          </c:cat>
          <c:val>
            <c:numRef>
              <c:f>Sheet1!$E$2:$E$42</c:f>
              <c:numCache>
                <c:formatCode>General</c:formatCode>
                <c:ptCount val="41"/>
                <c:pt idx="0">
                  <c:v>10.11677650595445</c:v>
                </c:pt>
                <c:pt idx="1">
                  <c:v>9.327307264033518</c:v>
                </c:pt>
                <c:pt idx="2">
                  <c:v>8.7860749001582388</c:v>
                </c:pt>
                <c:pt idx="3">
                  <c:v>7.8912525377350047</c:v>
                </c:pt>
                <c:pt idx="4">
                  <c:v>7.3914382506929446</c:v>
                </c:pt>
                <c:pt idx="5">
                  <c:v>7.6886455605808148</c:v>
                </c:pt>
                <c:pt idx="6">
                  <c:v>8.133773740710085</c:v>
                </c:pt>
                <c:pt idx="7">
                  <c:v>8.1825460368294607</c:v>
                </c:pt>
                <c:pt idx="8">
                  <c:v>8.4075723830734947</c:v>
                </c:pt>
                <c:pt idx="9">
                  <c:v>8.5799404170804365</c:v>
                </c:pt>
                <c:pt idx="10">
                  <c:v>9.3269009878244873</c:v>
                </c:pt>
                <c:pt idx="11">
                  <c:v>9.7789524267179182</c:v>
                </c:pt>
                <c:pt idx="12">
                  <c:v>10.18808777429467</c:v>
                </c:pt>
                <c:pt idx="13">
                  <c:v>8.6798771978788682</c:v>
                </c:pt>
                <c:pt idx="14">
                  <c:v>10.93795942369891</c:v>
                </c:pt>
                <c:pt idx="15">
                  <c:v>10.89518955081236</c:v>
                </c:pt>
                <c:pt idx="16">
                  <c:v>12.0262390670554</c:v>
                </c:pt>
                <c:pt idx="17">
                  <c:v>10.3688524590164</c:v>
                </c:pt>
                <c:pt idx="18">
                  <c:v>12.83905967450271</c:v>
                </c:pt>
                <c:pt idx="19">
                  <c:v>13.259932982288181</c:v>
                </c:pt>
                <c:pt idx="20">
                  <c:v>13.130792996910399</c:v>
                </c:pt>
                <c:pt idx="21">
                  <c:v>14.05665419561732</c:v>
                </c:pt>
                <c:pt idx="22">
                  <c:v>13.71841155234657</c:v>
                </c:pt>
                <c:pt idx="23">
                  <c:v>14.8773841961853</c:v>
                </c:pt>
                <c:pt idx="24">
                  <c:v>14.3093010456797</c:v>
                </c:pt>
                <c:pt idx="25">
                  <c:v>17.486338797814209</c:v>
                </c:pt>
                <c:pt idx="26">
                  <c:v>16.12329579134558</c:v>
                </c:pt>
                <c:pt idx="27">
                  <c:v>16.263995285798469</c:v>
                </c:pt>
                <c:pt idx="28">
                  <c:v>18.908629441624189</c:v>
                </c:pt>
                <c:pt idx="29">
                  <c:v>19.86040609137056</c:v>
                </c:pt>
                <c:pt idx="30">
                  <c:v>24.749833222148101</c:v>
                </c:pt>
                <c:pt idx="31">
                  <c:v>25.327510917030569</c:v>
                </c:pt>
                <c:pt idx="32">
                  <c:v>27.545382794001579</c:v>
                </c:pt>
                <c:pt idx="33">
                  <c:v>32.423490488006593</c:v>
                </c:pt>
                <c:pt idx="34">
                  <c:v>36.576576576576578</c:v>
                </c:pt>
                <c:pt idx="35">
                  <c:v>38.30606352261772</c:v>
                </c:pt>
                <c:pt idx="36">
                  <c:v>44.906033630069238</c:v>
                </c:pt>
                <c:pt idx="37">
                  <c:v>47.422680412371129</c:v>
                </c:pt>
                <c:pt idx="38">
                  <c:v>51.434878587196238</c:v>
                </c:pt>
                <c:pt idx="39">
                  <c:v>62.352941176470573</c:v>
                </c:pt>
                <c:pt idx="40">
                  <c:v>66.612903225806434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C07-43A6-ADFA-46E378BC01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87795496"/>
        <c:axId val="-2087798984"/>
      </c:lineChart>
      <c:catAx>
        <c:axId val="-2087795496"/>
        <c:scaling>
          <c:orientation val="minMax"/>
        </c:scaling>
        <c:delete val="0"/>
        <c:axPos val="b"/>
        <c:numFmt formatCode="0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7798984"/>
        <c:crosses val="autoZero"/>
        <c:auto val="1"/>
        <c:lblAlgn val="ctr"/>
        <c:lblOffset val="100"/>
        <c:tickLblSkip val="5"/>
        <c:noMultiLvlLbl val="0"/>
      </c:catAx>
      <c:valAx>
        <c:axId val="-2087798984"/>
        <c:scaling>
          <c:orientation val="minMax"/>
          <c:max val="1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7795496"/>
        <c:crosses val="autoZero"/>
        <c:crossBetween val="between"/>
        <c:majorUnit val="20"/>
      </c:valAx>
    </c:plotArea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1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780890369473"/>
          <c:y val="0.20652770487022501"/>
          <c:w val="0.80774611346658598"/>
          <c:h val="0.618746864975211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Married with children</c:v>
                </c:pt>
              </c:strCache>
            </c:strRef>
          </c:tx>
          <c:spPr>
            <a:ln>
              <a:solidFill>
                <a:schemeClr val="tx2"/>
              </a:solidFill>
            </a:ln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20-24</c:v>
                </c:pt>
                <c:pt idx="1">
                  <c:v>25-29</c:v>
                </c:pt>
                <c:pt idx="2">
                  <c:v>30-34</c:v>
                </c:pt>
                <c:pt idx="3">
                  <c:v>35-39</c:v>
                </c:pt>
                <c:pt idx="4">
                  <c:v>40-44</c:v>
                </c:pt>
                <c:pt idx="5">
                  <c:v>45-49</c:v>
                </c:pt>
                <c:pt idx="6">
                  <c:v>50-54</c:v>
                </c:pt>
                <c:pt idx="7">
                  <c:v>55-59</c:v>
                </c:pt>
                <c:pt idx="8">
                  <c:v>60-64</c:v>
                </c:pt>
              </c:strCache>
            </c:strRef>
          </c:cat>
          <c:val>
            <c:numRef>
              <c:f>Sheet1!$B$2:$B$10</c:f>
              <c:numCache>
                <c:formatCode>0%</c:formatCode>
                <c:ptCount val="9"/>
                <c:pt idx="0">
                  <c:v>0.16485355648535599</c:v>
                </c:pt>
                <c:pt idx="1">
                  <c:v>0.16059772568660499</c:v>
                </c:pt>
                <c:pt idx="2">
                  <c:v>0.19454762071623799</c:v>
                </c:pt>
                <c:pt idx="3">
                  <c:v>0.25747893085377299</c:v>
                </c:pt>
                <c:pt idx="4">
                  <c:v>0.35723411491125701</c:v>
                </c:pt>
                <c:pt idx="5">
                  <c:v>0.46918769124184501</c:v>
                </c:pt>
                <c:pt idx="6">
                  <c:v>0.51593935332127805</c:v>
                </c:pt>
                <c:pt idx="7">
                  <c:v>0.445602124683733</c:v>
                </c:pt>
                <c:pt idx="8">
                  <c:v>0.25098163825779102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F49-4B53-B19A-99CF1923915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Married childless</c:v>
                </c:pt>
              </c:strCache>
            </c:strRef>
          </c:tx>
          <c:spPr>
            <a:ln>
              <a:solidFill>
                <a:schemeClr val="accent3"/>
              </a:solidFill>
            </a:ln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20-24</c:v>
                </c:pt>
                <c:pt idx="1">
                  <c:v>25-29</c:v>
                </c:pt>
                <c:pt idx="2">
                  <c:v>30-34</c:v>
                </c:pt>
                <c:pt idx="3">
                  <c:v>35-39</c:v>
                </c:pt>
                <c:pt idx="4">
                  <c:v>40-44</c:v>
                </c:pt>
                <c:pt idx="5">
                  <c:v>45-49</c:v>
                </c:pt>
                <c:pt idx="6">
                  <c:v>50-54</c:v>
                </c:pt>
                <c:pt idx="7">
                  <c:v>55-59</c:v>
                </c:pt>
                <c:pt idx="8">
                  <c:v>60-64</c:v>
                </c:pt>
              </c:strCache>
            </c:strRef>
          </c:cat>
          <c:val>
            <c:numRef>
              <c:f>Sheet1!$C$2:$C$10</c:f>
              <c:numCache>
                <c:formatCode>0%</c:formatCode>
                <c:ptCount val="9"/>
                <c:pt idx="0">
                  <c:v>0.78193079880393002</c:v>
                </c:pt>
                <c:pt idx="1">
                  <c:v>0.82980015095330295</c:v>
                </c:pt>
                <c:pt idx="2">
                  <c:v>0.808155184303606</c:v>
                </c:pt>
                <c:pt idx="3">
                  <c:v>0.75405021316911403</c:v>
                </c:pt>
                <c:pt idx="4">
                  <c:v>0.70639783414078094</c:v>
                </c:pt>
                <c:pt idx="5">
                  <c:v>0.65552210426239899</c:v>
                </c:pt>
                <c:pt idx="6">
                  <c:v>0.585879158180584</c:v>
                </c:pt>
                <c:pt idx="7">
                  <c:v>0.44402256454762401</c:v>
                </c:pt>
                <c:pt idx="8">
                  <c:v>0.24341761115954699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F49-4B53-B19A-99CF1923915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Single with children</c:v>
                </c:pt>
              </c:strCache>
            </c:strRef>
          </c:tx>
          <c:spPr>
            <a:ln>
              <a:solidFill>
                <a:srgbClr val="A02226"/>
              </a:solidFill>
            </a:ln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20-24</c:v>
                </c:pt>
                <c:pt idx="1">
                  <c:v>25-29</c:v>
                </c:pt>
                <c:pt idx="2">
                  <c:v>30-34</c:v>
                </c:pt>
                <c:pt idx="3">
                  <c:v>35-39</c:v>
                </c:pt>
                <c:pt idx="4">
                  <c:v>40-44</c:v>
                </c:pt>
                <c:pt idx="5">
                  <c:v>45-49</c:v>
                </c:pt>
                <c:pt idx="6">
                  <c:v>50-54</c:v>
                </c:pt>
                <c:pt idx="7">
                  <c:v>55-59</c:v>
                </c:pt>
                <c:pt idx="8">
                  <c:v>60-64</c:v>
                </c:pt>
              </c:strCache>
            </c:strRef>
          </c:cat>
          <c:val>
            <c:numRef>
              <c:f>Sheet1!$D$2:$D$10</c:f>
              <c:numCache>
                <c:formatCode>0%</c:formatCode>
                <c:ptCount val="9"/>
                <c:pt idx="0">
                  <c:v>0.34333333333333299</c:v>
                </c:pt>
                <c:pt idx="1">
                  <c:v>0.36354056902002102</c:v>
                </c:pt>
                <c:pt idx="2">
                  <c:v>0.397389412617839</c:v>
                </c:pt>
                <c:pt idx="3">
                  <c:v>0.43835737675900499</c:v>
                </c:pt>
                <c:pt idx="4">
                  <c:v>0.50216505348955698</c:v>
                </c:pt>
                <c:pt idx="5">
                  <c:v>0.57323776676007798</c:v>
                </c:pt>
                <c:pt idx="6">
                  <c:v>0.59528362014021696</c:v>
                </c:pt>
                <c:pt idx="7">
                  <c:v>0.52862880627685405</c:v>
                </c:pt>
                <c:pt idx="8">
                  <c:v>0.352387357094822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F49-4B53-B19A-99CF1923915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Single childless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20-24</c:v>
                </c:pt>
                <c:pt idx="1">
                  <c:v>25-29</c:v>
                </c:pt>
                <c:pt idx="2">
                  <c:v>30-34</c:v>
                </c:pt>
                <c:pt idx="3">
                  <c:v>35-39</c:v>
                </c:pt>
                <c:pt idx="4">
                  <c:v>40-44</c:v>
                </c:pt>
                <c:pt idx="5">
                  <c:v>45-49</c:v>
                </c:pt>
                <c:pt idx="6">
                  <c:v>50-54</c:v>
                </c:pt>
                <c:pt idx="7">
                  <c:v>55-59</c:v>
                </c:pt>
                <c:pt idx="8">
                  <c:v>60-64</c:v>
                </c:pt>
              </c:strCache>
            </c:strRef>
          </c:cat>
          <c:val>
            <c:numRef>
              <c:f>Sheet1!$E$2:$E$10</c:f>
              <c:numCache>
                <c:formatCode>0%</c:formatCode>
                <c:ptCount val="9"/>
                <c:pt idx="0">
                  <c:v>0.713869887934798</c:v>
                </c:pt>
                <c:pt idx="1">
                  <c:v>0.80203309692671398</c:v>
                </c:pt>
                <c:pt idx="2">
                  <c:v>0.80075891042146596</c:v>
                </c:pt>
                <c:pt idx="3">
                  <c:v>0.76372509150060996</c:v>
                </c:pt>
                <c:pt idx="4">
                  <c:v>0.725281673948034</c:v>
                </c:pt>
                <c:pt idx="5">
                  <c:v>0.68205239857754496</c:v>
                </c:pt>
                <c:pt idx="6">
                  <c:v>0.62518392317819205</c:v>
                </c:pt>
                <c:pt idx="7">
                  <c:v>0.49310902005512802</c:v>
                </c:pt>
                <c:pt idx="8">
                  <c:v>0.27928759894459099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F49-4B53-B19A-99CF192391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40770936"/>
        <c:axId val="-2040767560"/>
      </c:lineChart>
      <c:catAx>
        <c:axId val="-20407709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1600"/>
            </a:pPr>
            <a:endParaRPr lang="en-US"/>
          </a:p>
        </c:txPr>
        <c:crossAx val="-2040767560"/>
        <c:crosses val="autoZero"/>
        <c:auto val="1"/>
        <c:lblAlgn val="ctr"/>
        <c:lblOffset val="100"/>
        <c:noMultiLvlLbl val="0"/>
      </c:catAx>
      <c:valAx>
        <c:axId val="-2040767560"/>
        <c:scaling>
          <c:orientation val="minMax"/>
          <c:max val="1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1600"/>
            </a:pPr>
            <a:endParaRPr lang="en-US"/>
          </a:p>
        </c:txPr>
        <c:crossAx val="-204077093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1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5851011952295502E-2"/>
          <c:y val="3.9093763467339802E-2"/>
          <c:w val="0.78386824656027798"/>
          <c:h val="0.867902391286503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2AEC-4781-BBC2-C1FBB6B61E04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2AEC-4781-BBC2-C1FBB6B61E04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2AEC-4781-BBC2-C1FBB6B61E04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2AEC-4781-BBC2-C1FBB6B61E04}"/>
              </c:ext>
            </c:extLst>
          </c:dPt>
          <c:cat>
            <c:strRef>
              <c:f>Sheet1!$A$2:$A$5</c:f>
              <c:strCache>
                <c:ptCount val="4"/>
                <c:pt idx="0">
                  <c:v>Engineering</c:v>
                </c:pt>
                <c:pt idx="1">
                  <c:v>Education</c:v>
                </c:pt>
                <c:pt idx="2">
                  <c:v>Commerce</c:v>
                </c:pt>
                <c:pt idx="3">
                  <c:v>Humanities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13.177217237540511</c:v>
                </c:pt>
                <c:pt idx="1">
                  <c:v>15.16723798263007</c:v>
                </c:pt>
                <c:pt idx="2">
                  <c:v>22.338768325837901</c:v>
                </c:pt>
                <c:pt idx="3">
                  <c:v>33.487684563404422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AEC-4781-BBC2-C1FBB6B61E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2AEC-4781-BBC2-C1FBB6B61E04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2AEC-4781-BBC2-C1FBB6B61E04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2AEC-4781-BBC2-C1FBB6B61E04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2AEC-4781-BBC2-C1FBB6B61E04}"/>
              </c:ext>
            </c:extLst>
          </c:dPt>
          <c:cat>
            <c:strRef>
              <c:f>Sheet1!$A$2:$A$5</c:f>
              <c:strCache>
                <c:ptCount val="4"/>
                <c:pt idx="0">
                  <c:v>Engineering</c:v>
                </c:pt>
                <c:pt idx="1">
                  <c:v>Education</c:v>
                </c:pt>
                <c:pt idx="2">
                  <c:v>Commerce</c:v>
                </c:pt>
                <c:pt idx="3">
                  <c:v>Humanities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10.632680161774051</c:v>
                </c:pt>
                <c:pt idx="1">
                  <c:v>11.02992590796992</c:v>
                </c:pt>
                <c:pt idx="2">
                  <c:v>15.36042661810346</c:v>
                </c:pt>
                <c:pt idx="3">
                  <c:v>17.65755369494644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2AEC-4781-BBC2-C1FBB6B61E0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rgbClr val="FFC35A"/>
            </a:solidFill>
            <a:ln w="3175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2AEC-4781-BBC2-C1FBB6B61E04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B-2AEC-4781-BBC2-C1FBB6B61E04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C-2AEC-4781-BBC2-C1FBB6B61E04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2AEC-4781-BBC2-C1FBB6B61E04}"/>
              </c:ext>
            </c:extLst>
          </c:dPt>
          <c:cat>
            <c:strRef>
              <c:f>Sheet1!$A$2:$A$5</c:f>
              <c:strCache>
                <c:ptCount val="4"/>
                <c:pt idx="0">
                  <c:v>Engineering</c:v>
                </c:pt>
                <c:pt idx="1">
                  <c:v>Education</c:v>
                </c:pt>
                <c:pt idx="2">
                  <c:v>Commerce</c:v>
                </c:pt>
                <c:pt idx="3">
                  <c:v>Humanities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7.5617071702546159</c:v>
                </c:pt>
                <c:pt idx="1">
                  <c:v>8.6507363626980691</c:v>
                </c:pt>
                <c:pt idx="2">
                  <c:v>9.3499905895917141</c:v>
                </c:pt>
                <c:pt idx="3">
                  <c:v>9.2455106019542654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2AEC-4781-BBC2-C1FBB6B61E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-2081201352"/>
        <c:axId val="-2081214360"/>
      </c:barChart>
      <c:scatterChart>
        <c:scatterStyle val="lineMarker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Low hybrid</c:v>
                </c:pt>
              </c:strCache>
            </c:strRef>
          </c:tx>
          <c:spPr>
            <a:ln w="28575">
              <a:noFill/>
            </a:ln>
          </c:spPr>
          <c:marker>
            <c:symbol val="dash"/>
            <c:size val="20"/>
            <c:spPr>
              <a:solidFill>
                <a:srgbClr val="000000"/>
              </a:solidFill>
              <a:ln>
                <a:solidFill>
                  <a:srgbClr val="000000"/>
                </a:solidFill>
              </a:ln>
            </c:spPr>
          </c:marker>
          <c:xVal>
            <c:numRef>
              <c:f>Sheet1!$I$2:$I$5</c:f>
              <c:numCache>
                <c:formatCode>General</c:formatCode>
                <c:ptCount val="4"/>
                <c:pt idx="0">
                  <c:v>0.72499999999999998</c:v>
                </c:pt>
                <c:pt idx="1">
                  <c:v>1.7250000000000001</c:v>
                </c:pt>
                <c:pt idx="2">
                  <c:v>2.7250000000000001</c:v>
                </c:pt>
                <c:pt idx="3">
                  <c:v>3.7250000000000001</c:v>
                </c:pt>
              </c:numCache>
            </c:numRef>
          </c:xVal>
          <c:yVal>
            <c:numRef>
              <c:f>Sheet1!$E$2:$E$5</c:f>
              <c:numCache>
                <c:formatCode>General</c:formatCode>
                <c:ptCount val="4"/>
                <c:pt idx="0">
                  <c:v>9.6079190957047533</c:v>
                </c:pt>
                <c:pt idx="1">
                  <c:v>9.0711618924511424</c:v>
                </c:pt>
                <c:pt idx="2">
                  <c:v>9.8829007933756365</c:v>
                </c:pt>
                <c:pt idx="3">
                  <c:v>7.5572811857780531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F-2AEC-4781-BBC2-C1FBB6B61E0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Medium hybrid</c:v>
                </c:pt>
              </c:strCache>
            </c:strRef>
          </c:tx>
          <c:spPr>
            <a:ln w="28575">
              <a:noFill/>
            </a:ln>
          </c:spPr>
          <c:marker>
            <c:symbol val="dash"/>
            <c:size val="20"/>
            <c:spPr>
              <a:solidFill>
                <a:srgbClr val="000000"/>
              </a:solidFill>
              <a:ln>
                <a:solidFill>
                  <a:srgbClr val="000000"/>
                </a:solidFill>
              </a:ln>
            </c:spPr>
          </c:marker>
          <c:xVal>
            <c:numRef>
              <c:f>Sheet1!$J$2:$J$5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Sheet1!$F$2:$F$5</c:f>
              <c:numCache>
                <c:formatCode>General</c:formatCode>
                <c:ptCount val="4"/>
                <c:pt idx="0">
                  <c:v>7.153821742500055</c:v>
                </c:pt>
                <c:pt idx="1">
                  <c:v>7.5376917411825719</c:v>
                </c:pt>
                <c:pt idx="2">
                  <c:v>8.3136168159740702</c:v>
                </c:pt>
                <c:pt idx="3">
                  <c:v>5.9201115229479244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0-2AEC-4781-BBC2-C1FBB6B61E0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High hybrid</c:v>
                </c:pt>
              </c:strCache>
            </c:strRef>
          </c:tx>
          <c:spPr>
            <a:ln w="28575">
              <a:noFill/>
            </a:ln>
          </c:spPr>
          <c:marker>
            <c:symbol val="dash"/>
            <c:size val="20"/>
            <c:spPr>
              <a:solidFill>
                <a:srgbClr val="000000"/>
              </a:solidFill>
              <a:ln>
                <a:solidFill>
                  <a:srgbClr val="000000"/>
                </a:solidFill>
              </a:ln>
            </c:spPr>
          </c:marker>
          <c:xVal>
            <c:numRef>
              <c:f>Sheet1!$K$2:$K$5</c:f>
              <c:numCache>
                <c:formatCode>General</c:formatCode>
                <c:ptCount val="4"/>
                <c:pt idx="0">
                  <c:v>1.2749999999999999</c:v>
                </c:pt>
                <c:pt idx="1">
                  <c:v>2.2749999999999999</c:v>
                </c:pt>
                <c:pt idx="2">
                  <c:v>3.2749999999999999</c:v>
                </c:pt>
                <c:pt idx="3">
                  <c:v>4.2750000000000004</c:v>
                </c:pt>
              </c:numCache>
            </c:numRef>
          </c:xVal>
          <c:yVal>
            <c:numRef>
              <c:f>Sheet1!$G$2:$G$5</c:f>
              <c:numCache>
                <c:formatCode>General</c:formatCode>
                <c:ptCount val="4"/>
                <c:pt idx="0">
                  <c:v>4.2708969174226166</c:v>
                </c:pt>
                <c:pt idx="1">
                  <c:v>5.2882368199758956</c:v>
                </c:pt>
                <c:pt idx="2">
                  <c:v>7.0826502521401649</c:v>
                </c:pt>
                <c:pt idx="3">
                  <c:v>4.813905804575449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1-2AEC-4781-BBC2-C1FBB6B61E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81201352"/>
        <c:axId val="-2081214360"/>
      </c:scatterChart>
      <c:catAx>
        <c:axId val="-20812013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 sz="2200"/>
            </a:pPr>
            <a:endParaRPr lang="en-US"/>
          </a:p>
        </c:txPr>
        <c:crossAx val="-2081214360"/>
        <c:crosses val="autoZero"/>
        <c:auto val="1"/>
        <c:lblAlgn val="ctr"/>
        <c:lblOffset val="100"/>
        <c:noMultiLvlLbl val="0"/>
      </c:catAx>
      <c:valAx>
        <c:axId val="-2081214360"/>
        <c:scaling>
          <c:orientation val="minMax"/>
          <c:max val="40"/>
          <c:min val="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1201352"/>
        <c:crosses val="autoZero"/>
        <c:crossBetween val="between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rgbClr val="621214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Arts</c:v>
                </c:pt>
                <c:pt idx="1">
                  <c:v>Commerce</c:v>
                </c:pt>
                <c:pt idx="2">
                  <c:v>Education</c:v>
                </c:pt>
                <c:pt idx="3">
                  <c:v>Engineering</c:v>
                </c:pt>
                <c:pt idx="4">
                  <c:v>Medical Studies</c:v>
                </c:pt>
                <c:pt idx="5">
                  <c:v>Nursing</c:v>
                </c:pt>
                <c:pt idx="6">
                  <c:v>Science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11.23320742238562</c:v>
                </c:pt>
                <c:pt idx="1">
                  <c:v>14.13238545352878</c:v>
                </c:pt>
                <c:pt idx="2">
                  <c:v>13.320290442842319</c:v>
                </c:pt>
                <c:pt idx="3">
                  <c:v>13.962004018147759</c:v>
                </c:pt>
                <c:pt idx="4">
                  <c:v>18.888985630954611</c:v>
                </c:pt>
                <c:pt idx="5">
                  <c:v>9.3186724105587988</c:v>
                </c:pt>
                <c:pt idx="6">
                  <c:v>12.074578938270641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BD-4264-A186-8BA86282921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2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Arts</c:v>
                </c:pt>
                <c:pt idx="1">
                  <c:v>Commerce</c:v>
                </c:pt>
                <c:pt idx="2">
                  <c:v>Education</c:v>
                </c:pt>
                <c:pt idx="3">
                  <c:v>Engineering</c:v>
                </c:pt>
                <c:pt idx="4">
                  <c:v>Medical Studies</c:v>
                </c:pt>
                <c:pt idx="5">
                  <c:v>Nursing</c:v>
                </c:pt>
                <c:pt idx="6">
                  <c:v>Science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14.509248552073741</c:v>
                </c:pt>
                <c:pt idx="1">
                  <c:v>16.810527641325919</c:v>
                </c:pt>
                <c:pt idx="2">
                  <c:v>17.097736425855601</c:v>
                </c:pt>
                <c:pt idx="3">
                  <c:v>16.270231779249471</c:v>
                </c:pt>
                <c:pt idx="4">
                  <c:v>17.842672004958619</c:v>
                </c:pt>
                <c:pt idx="5">
                  <c:v>15.266627598893001</c:v>
                </c:pt>
                <c:pt idx="6">
                  <c:v>16.022398089635189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6BD-4264-A186-8BA8628292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-2081239944"/>
        <c:axId val="-2080993000"/>
      </c:barChart>
      <c:catAx>
        <c:axId val="-20812399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5400000" vert="horz"/>
          <a:lstStyle/>
          <a:p>
            <a:pPr>
              <a:defRPr sz="2200"/>
            </a:pPr>
            <a:endParaRPr lang="en-US"/>
          </a:p>
        </c:txPr>
        <c:crossAx val="-2080993000"/>
        <c:crosses val="autoZero"/>
        <c:auto val="1"/>
        <c:lblAlgn val="ctr"/>
        <c:lblOffset val="100"/>
        <c:noMultiLvlLbl val="0"/>
      </c:catAx>
      <c:valAx>
        <c:axId val="-2080993000"/>
        <c:scaling>
          <c:orientation val="minMax"/>
          <c:max val="25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1239944"/>
        <c:crosses val="autoZero"/>
        <c:crossBetween val="between"/>
        <c:majorUnit val="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6673228346456707E-2"/>
          <c:y val="3.2013852435112303E-2"/>
          <c:w val="0.89159075307894198"/>
          <c:h val="0.8858533100029160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Upfront</c:v>
                </c:pt>
              </c:strCache>
            </c:strRef>
          </c:tx>
          <c:spPr>
            <a:ln w="50800">
              <a:solidFill>
                <a:schemeClr val="tx2"/>
              </a:solidFill>
            </a:ln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  <c:pt idx="27">
                  <c:v>2016</c:v>
                </c:pt>
                <c:pt idx="28">
                  <c:v>2017</c:v>
                </c:pt>
              </c:numCache>
            </c:numRef>
          </c:cat>
          <c:val>
            <c:numRef>
              <c:f>Sheet1!$B$2:$B$30</c:f>
              <c:numCache>
                <c:formatCode>0%</c:formatCode>
                <c:ptCount val="29"/>
                <c:pt idx="0">
                  <c:v>0.15</c:v>
                </c:pt>
                <c:pt idx="1">
                  <c:v>0.15</c:v>
                </c:pt>
                <c:pt idx="2">
                  <c:v>0.15</c:v>
                </c:pt>
                <c:pt idx="3">
                  <c:v>0.15</c:v>
                </c:pt>
                <c:pt idx="4">
                  <c:v>0.25</c:v>
                </c:pt>
                <c:pt idx="5">
                  <c:v>0.25</c:v>
                </c:pt>
                <c:pt idx="6">
                  <c:v>0.25</c:v>
                </c:pt>
                <c:pt idx="7">
                  <c:v>0.25</c:v>
                </c:pt>
                <c:pt idx="8">
                  <c:v>0.25</c:v>
                </c:pt>
                <c:pt idx="9">
                  <c:v>0.25</c:v>
                </c:pt>
                <c:pt idx="10">
                  <c:v>0.25</c:v>
                </c:pt>
                <c:pt idx="11">
                  <c:v>0.25</c:v>
                </c:pt>
                <c:pt idx="12">
                  <c:v>0.25</c:v>
                </c:pt>
                <c:pt idx="13">
                  <c:v>0.25</c:v>
                </c:pt>
                <c:pt idx="14">
                  <c:v>0.25</c:v>
                </c:pt>
                <c:pt idx="15">
                  <c:v>0.25</c:v>
                </c:pt>
                <c:pt idx="16">
                  <c:v>0.2</c:v>
                </c:pt>
                <c:pt idx="17">
                  <c:v>0.2</c:v>
                </c:pt>
                <c:pt idx="18">
                  <c:v>0.2</c:v>
                </c:pt>
                <c:pt idx="19">
                  <c:v>0.2</c:v>
                </c:pt>
                <c:pt idx="20">
                  <c:v>0.2</c:v>
                </c:pt>
                <c:pt idx="21">
                  <c:v>0.2</c:v>
                </c:pt>
                <c:pt idx="22">
                  <c:v>0.2</c:v>
                </c:pt>
                <c:pt idx="23">
                  <c:v>0.1</c:v>
                </c:pt>
                <c:pt idx="24">
                  <c:v>0.1</c:v>
                </c:pt>
                <c:pt idx="25">
                  <c:v>0.1</c:v>
                </c:pt>
                <c:pt idx="26">
                  <c:v>0.1</c:v>
                </c:pt>
                <c:pt idx="27">
                  <c:v>0.1</c:v>
                </c:pt>
                <c:pt idx="28">
                  <c:v>1.0000000000000001E-5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E34-40B1-8F4C-4BA1655A7C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Voluntary</c:v>
                </c:pt>
              </c:strCache>
            </c:strRef>
          </c:tx>
          <c:spPr>
            <a:ln w="50800">
              <a:solidFill>
                <a:schemeClr val="accent2"/>
              </a:solidFill>
            </a:ln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  <c:pt idx="27">
                  <c:v>2016</c:v>
                </c:pt>
                <c:pt idx="28">
                  <c:v>2017</c:v>
                </c:pt>
              </c:numCache>
            </c:numRef>
          </c:cat>
          <c:val>
            <c:numRef>
              <c:f>Sheet1!$C$2:$C$30</c:f>
              <c:numCache>
                <c:formatCode>0%</c:formatCode>
                <c:ptCount val="2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0.15</c:v>
                </c:pt>
                <c:pt idx="7">
                  <c:v>0.15</c:v>
                </c:pt>
                <c:pt idx="8">
                  <c:v>0.15</c:v>
                </c:pt>
                <c:pt idx="9">
                  <c:v>0.15</c:v>
                </c:pt>
                <c:pt idx="10">
                  <c:v>0.15</c:v>
                </c:pt>
                <c:pt idx="11">
                  <c:v>0.15</c:v>
                </c:pt>
                <c:pt idx="12">
                  <c:v>0.15</c:v>
                </c:pt>
                <c:pt idx="13">
                  <c:v>0.15</c:v>
                </c:pt>
                <c:pt idx="14">
                  <c:v>0.15</c:v>
                </c:pt>
                <c:pt idx="15">
                  <c:v>0.15</c:v>
                </c:pt>
                <c:pt idx="16">
                  <c:v>0.1</c:v>
                </c:pt>
                <c:pt idx="17">
                  <c:v>0.1</c:v>
                </c:pt>
                <c:pt idx="18">
                  <c:v>0.1</c:v>
                </c:pt>
                <c:pt idx="19">
                  <c:v>0.1</c:v>
                </c:pt>
                <c:pt idx="20">
                  <c:v>0.1</c:v>
                </c:pt>
                <c:pt idx="21">
                  <c:v>0.1</c:v>
                </c:pt>
                <c:pt idx="22">
                  <c:v>0.1</c:v>
                </c:pt>
                <c:pt idx="23">
                  <c:v>0.05</c:v>
                </c:pt>
                <c:pt idx="24">
                  <c:v>0.05</c:v>
                </c:pt>
                <c:pt idx="25">
                  <c:v>0.05</c:v>
                </c:pt>
                <c:pt idx="26">
                  <c:v>0.05</c:v>
                </c:pt>
                <c:pt idx="27">
                  <c:v>0.05</c:v>
                </c:pt>
                <c:pt idx="28">
                  <c:v>1.0000000000000001E-5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E34-40B1-8F4C-4BA1655A7C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88371752"/>
        <c:axId val="-2088337992"/>
      </c:lineChart>
      <c:catAx>
        <c:axId val="-20883717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8337992"/>
        <c:crosses val="autoZero"/>
        <c:auto val="1"/>
        <c:lblAlgn val="ctr"/>
        <c:lblOffset val="100"/>
        <c:tickLblSkip val="4"/>
        <c:noMultiLvlLbl val="0"/>
      </c:catAx>
      <c:valAx>
        <c:axId val="-2088337992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%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837175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6673228346456707E-2"/>
          <c:y val="3.2013852435112303E-2"/>
          <c:w val="0.89159075307894198"/>
          <c:h val="0.8858533100029160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Upfront</c:v>
                </c:pt>
              </c:strCache>
            </c:strRef>
          </c:tx>
          <c:spPr>
            <a:ln w="47625">
              <a:solidFill>
                <a:srgbClr val="F68B33"/>
              </a:solidFill>
            </a:ln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  <c:pt idx="27">
                  <c:v>2016</c:v>
                </c:pt>
                <c:pt idx="28">
                  <c:v>2017</c:v>
                </c:pt>
              </c:numCache>
            </c:numRef>
          </c:cat>
          <c:val>
            <c:numRef>
              <c:f>Sheet1!$B$2:$B$30</c:f>
              <c:numCache>
                <c:formatCode>0</c:formatCode>
                <c:ptCount val="29"/>
                <c:pt idx="0">
                  <c:v>15</c:v>
                </c:pt>
                <c:pt idx="1">
                  <c:v>15</c:v>
                </c:pt>
                <c:pt idx="2">
                  <c:v>15</c:v>
                </c:pt>
                <c:pt idx="3">
                  <c:v>15</c:v>
                </c:pt>
                <c:pt idx="4">
                  <c:v>25</c:v>
                </c:pt>
                <c:pt idx="5">
                  <c:v>25</c:v>
                </c:pt>
                <c:pt idx="6">
                  <c:v>25</c:v>
                </c:pt>
                <c:pt idx="7">
                  <c:v>25</c:v>
                </c:pt>
                <c:pt idx="8">
                  <c:v>25</c:v>
                </c:pt>
                <c:pt idx="9">
                  <c:v>25</c:v>
                </c:pt>
                <c:pt idx="10">
                  <c:v>25</c:v>
                </c:pt>
                <c:pt idx="11">
                  <c:v>25</c:v>
                </c:pt>
                <c:pt idx="12">
                  <c:v>25</c:v>
                </c:pt>
                <c:pt idx="13">
                  <c:v>25</c:v>
                </c:pt>
                <c:pt idx="14">
                  <c:v>25</c:v>
                </c:pt>
                <c:pt idx="15">
                  <c:v>25</c:v>
                </c:pt>
                <c:pt idx="16">
                  <c:v>20</c:v>
                </c:pt>
                <c:pt idx="17">
                  <c:v>20</c:v>
                </c:pt>
                <c:pt idx="18">
                  <c:v>20</c:v>
                </c:pt>
                <c:pt idx="19">
                  <c:v>20</c:v>
                </c:pt>
                <c:pt idx="20">
                  <c:v>20</c:v>
                </c:pt>
                <c:pt idx="21">
                  <c:v>20</c:v>
                </c:pt>
                <c:pt idx="22">
                  <c:v>20</c:v>
                </c:pt>
                <c:pt idx="23">
                  <c:v>10</c:v>
                </c:pt>
                <c:pt idx="24">
                  <c:v>10</c:v>
                </c:pt>
                <c:pt idx="25">
                  <c:v>10</c:v>
                </c:pt>
                <c:pt idx="26">
                  <c:v>10</c:v>
                </c:pt>
                <c:pt idx="27">
                  <c:v>10</c:v>
                </c:pt>
                <c:pt idx="28">
                  <c:v>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0AE-4F47-8728-DF76763B527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Voluntary</c:v>
                </c:pt>
              </c:strCache>
            </c:strRef>
          </c:tx>
          <c:spPr>
            <a:ln w="47625"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  <c:pt idx="27">
                  <c:v>2016</c:v>
                </c:pt>
                <c:pt idx="28">
                  <c:v>2017</c:v>
                </c:pt>
              </c:numCache>
            </c:numRef>
          </c:cat>
          <c:val>
            <c:numRef>
              <c:f>Sheet1!$C$2:$C$30</c:f>
              <c:numCache>
                <c:formatCode>0</c:formatCode>
                <c:ptCount val="2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15</c:v>
                </c:pt>
                <c:pt idx="7">
                  <c:v>15</c:v>
                </c:pt>
                <c:pt idx="8">
                  <c:v>15</c:v>
                </c:pt>
                <c:pt idx="9">
                  <c:v>15</c:v>
                </c:pt>
                <c:pt idx="10">
                  <c:v>15</c:v>
                </c:pt>
                <c:pt idx="11">
                  <c:v>15</c:v>
                </c:pt>
                <c:pt idx="12">
                  <c:v>15</c:v>
                </c:pt>
                <c:pt idx="13">
                  <c:v>15</c:v>
                </c:pt>
                <c:pt idx="14">
                  <c:v>15</c:v>
                </c:pt>
                <c:pt idx="15">
                  <c:v>15</c:v>
                </c:pt>
                <c:pt idx="16">
                  <c:v>10</c:v>
                </c:pt>
                <c:pt idx="17">
                  <c:v>10</c:v>
                </c:pt>
                <c:pt idx="18">
                  <c:v>10</c:v>
                </c:pt>
                <c:pt idx="19">
                  <c:v>10</c:v>
                </c:pt>
                <c:pt idx="20">
                  <c:v>10</c:v>
                </c:pt>
                <c:pt idx="21">
                  <c:v>10</c:v>
                </c:pt>
                <c:pt idx="22">
                  <c:v>10</c:v>
                </c:pt>
                <c:pt idx="23">
                  <c:v>5</c:v>
                </c:pt>
                <c:pt idx="24">
                  <c:v>5</c:v>
                </c:pt>
                <c:pt idx="25">
                  <c:v>5</c:v>
                </c:pt>
                <c:pt idx="26">
                  <c:v>5</c:v>
                </c:pt>
                <c:pt idx="27">
                  <c:v>5</c:v>
                </c:pt>
                <c:pt idx="28">
                  <c:v>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0AE-4F47-8728-DF76763B527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Equivalent upfront discount</c:v>
                </c:pt>
              </c:strCache>
            </c:strRef>
          </c:tx>
          <c:spPr>
            <a:ln w="47625">
              <a:solidFill>
                <a:srgbClr val="D4582A"/>
              </a:solidFill>
              <a:prstDash val="sysDash"/>
            </a:ln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  <c:pt idx="27">
                  <c:v>2016</c:v>
                </c:pt>
                <c:pt idx="28">
                  <c:v>2017</c:v>
                </c:pt>
              </c:numCache>
            </c:numRef>
          </c:cat>
          <c:val>
            <c:numRef>
              <c:f>Sheet1!$D$2:$D$30</c:f>
              <c:numCache>
                <c:formatCode>0</c:formatCode>
                <c:ptCount val="29"/>
                <c:pt idx="0">
                  <c:v>17.64705882352942</c:v>
                </c:pt>
                <c:pt idx="1">
                  <c:v>17.64705882352942</c:v>
                </c:pt>
                <c:pt idx="2">
                  <c:v>17.64705882352942</c:v>
                </c:pt>
                <c:pt idx="3">
                  <c:v>17.64705882352942</c:v>
                </c:pt>
                <c:pt idx="4">
                  <c:v>33.333333333333329</c:v>
                </c:pt>
                <c:pt idx="5">
                  <c:v>33.333333333333329</c:v>
                </c:pt>
                <c:pt idx="6">
                  <c:v>33.333333333333329</c:v>
                </c:pt>
                <c:pt idx="7">
                  <c:v>33.333333333333329</c:v>
                </c:pt>
                <c:pt idx="8">
                  <c:v>33.333333333333329</c:v>
                </c:pt>
                <c:pt idx="9">
                  <c:v>33.333333333333329</c:v>
                </c:pt>
                <c:pt idx="10">
                  <c:v>33.333333333333329</c:v>
                </c:pt>
                <c:pt idx="11">
                  <c:v>33.333333333333329</c:v>
                </c:pt>
                <c:pt idx="12">
                  <c:v>33.333333333333329</c:v>
                </c:pt>
                <c:pt idx="13">
                  <c:v>33.333333333333329</c:v>
                </c:pt>
                <c:pt idx="14">
                  <c:v>33.333333333333329</c:v>
                </c:pt>
                <c:pt idx="15">
                  <c:v>33.333333333333329</c:v>
                </c:pt>
                <c:pt idx="16">
                  <c:v>25</c:v>
                </c:pt>
                <c:pt idx="17">
                  <c:v>25</c:v>
                </c:pt>
                <c:pt idx="18">
                  <c:v>25</c:v>
                </c:pt>
                <c:pt idx="19">
                  <c:v>25</c:v>
                </c:pt>
                <c:pt idx="20">
                  <c:v>25</c:v>
                </c:pt>
                <c:pt idx="21">
                  <c:v>25</c:v>
                </c:pt>
                <c:pt idx="22">
                  <c:v>25</c:v>
                </c:pt>
                <c:pt idx="23">
                  <c:v>11.11111111111112</c:v>
                </c:pt>
                <c:pt idx="24">
                  <c:v>11.11111111111112</c:v>
                </c:pt>
                <c:pt idx="25">
                  <c:v>11.11111111111112</c:v>
                </c:pt>
                <c:pt idx="26">
                  <c:v>11.11111111111112</c:v>
                </c:pt>
                <c:pt idx="27">
                  <c:v>11.11111111111112</c:v>
                </c:pt>
                <c:pt idx="28">
                  <c:v>1.0000100000961999E-3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0AE-4F47-8728-DF76763B52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61563432"/>
        <c:axId val="-2061527176"/>
      </c:lineChart>
      <c:catAx>
        <c:axId val="-2061563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61527176"/>
        <c:crosses val="autoZero"/>
        <c:auto val="1"/>
        <c:lblAlgn val="ctr"/>
        <c:lblOffset val="100"/>
        <c:tickLblSkip val="4"/>
        <c:noMultiLvlLbl val="0"/>
      </c:catAx>
      <c:valAx>
        <c:axId val="-2061527176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6156343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Extra loan fee</c:v>
                </c:pt>
              </c:strCache>
            </c:strRef>
          </c:tx>
          <c:spPr>
            <a:solidFill>
              <a:srgbClr val="FFC35A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Sheet1!$A$2:$A$12</c:f>
              <c:numCache>
                <c:formatCode>General</c:formatCode>
                <c:ptCount val="11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  <c:pt idx="6">
                  <c:v>2022</c:v>
                </c:pt>
                <c:pt idx="7">
                  <c:v>2023</c:v>
                </c:pt>
                <c:pt idx="8">
                  <c:v>2024</c:v>
                </c:pt>
                <c:pt idx="9">
                  <c:v>2025</c:v>
                </c:pt>
                <c:pt idx="10">
                  <c:v>2026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0.62775000000000003</c:v>
                </c:pt>
                <c:pt idx="1">
                  <c:v>0.68715000000000004</c:v>
                </c:pt>
                <c:pt idx="2">
                  <c:v>0.77490000000000003</c:v>
                </c:pt>
                <c:pt idx="3">
                  <c:v>0.84442499999999998</c:v>
                </c:pt>
                <c:pt idx="4">
                  <c:v>0.90517499999999995</c:v>
                </c:pt>
                <c:pt idx="5">
                  <c:v>0.967275</c:v>
                </c:pt>
                <c:pt idx="6">
                  <c:v>1.0246500000000001</c:v>
                </c:pt>
                <c:pt idx="7">
                  <c:v>1.0772999999999999</c:v>
                </c:pt>
                <c:pt idx="8">
                  <c:v>1.1313</c:v>
                </c:pt>
                <c:pt idx="9">
                  <c:v>1.187325</c:v>
                </c:pt>
                <c:pt idx="10">
                  <c:v>1.2453749999999999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43-4C3F-A300-2375A8AF59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Existing loan fee</c:v>
                </c:pt>
              </c:strCache>
            </c:strRef>
          </c:tx>
          <c:spPr>
            <a:solidFill>
              <a:srgbClr val="D4582A"/>
            </a:solidFill>
            <a:ln w="3175">
              <a:solidFill>
                <a:schemeClr val="tx1"/>
              </a:solidFill>
            </a:ln>
          </c:spPr>
          <c:invertIfNegative val="0"/>
          <c:cat>
            <c:numRef>
              <c:f>Sheet1!$A$2:$A$12</c:f>
              <c:numCache>
                <c:formatCode>General</c:formatCode>
                <c:ptCount val="11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  <c:pt idx="6">
                  <c:v>2022</c:v>
                </c:pt>
                <c:pt idx="7">
                  <c:v>2023</c:v>
                </c:pt>
                <c:pt idx="8">
                  <c:v>2024</c:v>
                </c:pt>
                <c:pt idx="9">
                  <c:v>2025</c:v>
                </c:pt>
                <c:pt idx="10">
                  <c:v>2026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0.76724999999999999</c:v>
                </c:pt>
                <c:pt idx="1">
                  <c:v>0.83984999999999999</c:v>
                </c:pt>
                <c:pt idx="2">
                  <c:v>0.94710000000000005</c:v>
                </c:pt>
                <c:pt idx="3">
                  <c:v>1.0320750000000001</c:v>
                </c:pt>
                <c:pt idx="4">
                  <c:v>1.106325</c:v>
                </c:pt>
                <c:pt idx="5">
                  <c:v>1.1822250000000001</c:v>
                </c:pt>
                <c:pt idx="6">
                  <c:v>1.2523500000000001</c:v>
                </c:pt>
                <c:pt idx="7">
                  <c:v>1.3167</c:v>
                </c:pt>
                <c:pt idx="8">
                  <c:v>1.3827</c:v>
                </c:pt>
                <c:pt idx="9">
                  <c:v>1.4511750000000001</c:v>
                </c:pt>
                <c:pt idx="10">
                  <c:v>1.522125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543-4C3F-A300-2375A8AF59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100"/>
        <c:axId val="-2080963976"/>
        <c:axId val="-2080958344"/>
      </c:barChart>
      <c:catAx>
        <c:axId val="-20809639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0958344"/>
        <c:crosses val="autoZero"/>
        <c:auto val="1"/>
        <c:lblAlgn val="ctr"/>
        <c:lblOffset val="100"/>
        <c:noMultiLvlLbl val="0"/>
      </c:catAx>
      <c:valAx>
        <c:axId val="-2080958344"/>
        <c:scaling>
          <c:orientation val="minMax"/>
          <c:max val="3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0963976"/>
        <c:crosses val="autoZero"/>
        <c:crossBetween val="between"/>
        <c:majorUnit val="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00341319809958"/>
          <c:y val="3.3703703703703701E-2"/>
          <c:w val="0.80003091991242403"/>
          <c:h val="0.641154709827937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rgbClr val="A02226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Arts</c:v>
                </c:pt>
                <c:pt idx="1">
                  <c:v>Science</c:v>
                </c:pt>
                <c:pt idx="2">
                  <c:v>Nursing</c:v>
                </c:pt>
                <c:pt idx="3">
                  <c:v>Education</c:v>
                </c:pt>
                <c:pt idx="4">
                  <c:v>Commerce</c:v>
                </c:pt>
                <c:pt idx="5">
                  <c:v>Engineering</c:v>
                </c:pt>
                <c:pt idx="6">
                  <c:v>Medical Studies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0.19201787805678674</c:v>
                </c:pt>
                <c:pt idx="1">
                  <c:v>0.18709893280652148</c:v>
                </c:pt>
                <c:pt idx="2">
                  <c:v>0.12885056761370395</c:v>
                </c:pt>
                <c:pt idx="3">
                  <c:v>0.15533173901238445</c:v>
                </c:pt>
                <c:pt idx="4">
                  <c:v>0.18136348427175877</c:v>
                </c:pt>
                <c:pt idx="5">
                  <c:v>0.15157327156936443</c:v>
                </c:pt>
                <c:pt idx="6">
                  <c:v>0.18260843677044583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95-4C6E-891D-42527F02C61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chemeClr val="tx1"/>
              </a:solidFill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Arts</c:v>
                </c:pt>
                <c:pt idx="1">
                  <c:v>Science</c:v>
                </c:pt>
                <c:pt idx="2">
                  <c:v>Nursing</c:v>
                </c:pt>
                <c:pt idx="3">
                  <c:v>Education</c:v>
                </c:pt>
                <c:pt idx="4">
                  <c:v>Commerce</c:v>
                </c:pt>
                <c:pt idx="5">
                  <c:v>Engineering</c:v>
                </c:pt>
                <c:pt idx="6">
                  <c:v>Medical Studies</c:v>
                </c:pt>
              </c:strCache>
            </c:strRef>
          </c:cat>
          <c:val>
            <c:numRef>
              <c:f>Sheet1!$C$2:$C$8</c:f>
              <c:numCache>
                <c:formatCode>0%</c:formatCode>
                <c:ptCount val="7"/>
                <c:pt idx="0">
                  <c:v>0.18894214079074348</c:v>
                </c:pt>
                <c:pt idx="1">
                  <c:v>0.16933664987566929</c:v>
                </c:pt>
                <c:pt idx="2">
                  <c:v>0.11839008944779746</c:v>
                </c:pt>
                <c:pt idx="3">
                  <c:v>0.15323479682367389</c:v>
                </c:pt>
                <c:pt idx="4">
                  <c:v>0.17473963598609885</c:v>
                </c:pt>
                <c:pt idx="5">
                  <c:v>0.14997804425195899</c:v>
                </c:pt>
                <c:pt idx="6">
                  <c:v>0.17522025308456685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95-4C6E-891D-42527F02C6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-2082577544"/>
        <c:axId val="-2082521128"/>
      </c:barChart>
      <c:scatterChart>
        <c:scatterStyle val="lineMarker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Female (income)</c:v>
                </c:pt>
              </c:strCache>
            </c:strRef>
          </c:tx>
          <c:spPr>
            <a:ln w="28575">
              <a:noFill/>
            </a:ln>
          </c:spPr>
          <c:marker>
            <c:symbol val="diamond"/>
            <c:size val="18"/>
            <c:spPr>
              <a:solidFill>
                <a:srgbClr val="000000"/>
              </a:solidFill>
              <a:ln>
                <a:solidFill>
                  <a:srgbClr val="000000"/>
                </a:solidFill>
              </a:ln>
            </c:spPr>
          </c:marker>
          <c:xVal>
            <c:numRef>
              <c:f>Sheet1!$G$2:$G$8</c:f>
              <c:numCache>
                <c:formatCode>General</c:formatCode>
                <c:ptCount val="7"/>
                <c:pt idx="0">
                  <c:v>0.81</c:v>
                </c:pt>
                <c:pt idx="1">
                  <c:v>1.81</c:v>
                </c:pt>
                <c:pt idx="2">
                  <c:v>2.81</c:v>
                </c:pt>
                <c:pt idx="3">
                  <c:v>3.81</c:v>
                </c:pt>
                <c:pt idx="4">
                  <c:v>4.8100000000000005</c:v>
                </c:pt>
                <c:pt idx="5">
                  <c:v>5.8100000000000005</c:v>
                </c:pt>
                <c:pt idx="6">
                  <c:v>6.8100000000000005</c:v>
                </c:pt>
              </c:numCache>
            </c:numRef>
          </c:xVal>
          <c:yVal>
            <c:numRef>
              <c:f>Sheet1!$D$2:$D$8</c:f>
              <c:numCache>
                <c:formatCode>_("$"* #,##0.00_);_("$"* \(#,##0.00\);_("$"* "-"??_);_(@_)</c:formatCode>
                <c:ptCount val="7"/>
                <c:pt idx="0">
                  <c:v>1.8330614818782327</c:v>
                </c:pt>
                <c:pt idx="1">
                  <c:v>1.9943957311335578</c:v>
                </c:pt>
                <c:pt idx="2">
                  <c:v>2.1028132110326236</c:v>
                </c:pt>
                <c:pt idx="3">
                  <c:v>2.1400495404558257</c:v>
                </c:pt>
                <c:pt idx="4">
                  <c:v>2.2469238495439181</c:v>
                </c:pt>
                <c:pt idx="5">
                  <c:v>2.1889483553984537</c:v>
                </c:pt>
                <c:pt idx="6">
                  <c:v>3.0234473855374042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195-4C6E-891D-42527F02C61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Male (income $m)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15"/>
            <c:spPr>
              <a:solidFill>
                <a:srgbClr val="000000"/>
              </a:solidFill>
              <a:ln>
                <a:solidFill>
                  <a:srgbClr val="000000"/>
                </a:solidFill>
              </a:ln>
            </c:spPr>
          </c:marker>
          <c:xVal>
            <c:numRef>
              <c:f>Sheet1!$H$2:$H$8</c:f>
              <c:numCache>
                <c:formatCode>General</c:formatCode>
                <c:ptCount val="7"/>
                <c:pt idx="0">
                  <c:v>1.1800000000000002</c:v>
                </c:pt>
                <c:pt idx="1">
                  <c:v>2.1800000000000002</c:v>
                </c:pt>
                <c:pt idx="2">
                  <c:v>3.18</c:v>
                </c:pt>
                <c:pt idx="3">
                  <c:v>4.18</c:v>
                </c:pt>
                <c:pt idx="4">
                  <c:v>5.18</c:v>
                </c:pt>
                <c:pt idx="5">
                  <c:v>6.18</c:v>
                </c:pt>
                <c:pt idx="6">
                  <c:v>7.18</c:v>
                </c:pt>
              </c:numCache>
            </c:numRef>
          </c:xVal>
          <c:yVal>
            <c:numRef>
              <c:f>Sheet1!$E$2:$E$8</c:f>
              <c:numCache>
                <c:formatCode>_("$"* #,##0.00_);_("$"* \(#,##0.00\);_("$"* "-"??_);_(@_)</c:formatCode>
                <c:ptCount val="7"/>
                <c:pt idx="0">
                  <c:v>2.2439632925456974</c:v>
                </c:pt>
                <c:pt idx="1">
                  <c:v>2.6727664868523378</c:v>
                </c:pt>
                <c:pt idx="2">
                  <c:v>2.6770913694285148</c:v>
                </c:pt>
                <c:pt idx="3">
                  <c:v>2.6972174484531726</c:v>
                </c:pt>
                <c:pt idx="4">
                  <c:v>2.983198874772802</c:v>
                </c:pt>
                <c:pt idx="5">
                  <c:v>3.0754108459519811</c:v>
                </c:pt>
                <c:pt idx="6">
                  <c:v>3.4563420299789556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4195-4C6E-891D-42527F02C6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45230648"/>
        <c:axId val="-2082517608"/>
      </c:scatterChart>
      <c:catAx>
        <c:axId val="-20825775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5400000" vert="horz"/>
          <a:lstStyle/>
          <a:p>
            <a:pPr>
              <a:defRPr sz="2200"/>
            </a:pPr>
            <a:endParaRPr lang="en-US"/>
          </a:p>
        </c:txPr>
        <c:crossAx val="-2082521128"/>
        <c:crosses val="autoZero"/>
        <c:auto val="1"/>
        <c:lblAlgn val="ctr"/>
        <c:lblOffset val="100"/>
        <c:noMultiLvlLbl val="0"/>
      </c:catAx>
      <c:valAx>
        <c:axId val="-2082521128"/>
        <c:scaling>
          <c:orientation val="minMax"/>
          <c:max val="0.3"/>
          <c:min val="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%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2577544"/>
        <c:crosses val="autoZero"/>
        <c:crossBetween val="between"/>
        <c:majorUnit val="0.1"/>
      </c:valAx>
      <c:valAx>
        <c:axId val="-2082517608"/>
        <c:scaling>
          <c:orientation val="minMax"/>
          <c:max val="5"/>
        </c:scaling>
        <c:delete val="0"/>
        <c:axPos val="r"/>
        <c:numFmt formatCode="&quot;$&quot;#,##0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45230648"/>
        <c:crosses val="max"/>
        <c:crossBetween val="midCat"/>
        <c:majorUnit val="1"/>
      </c:valAx>
      <c:valAx>
        <c:axId val="-204523064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08251760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7.1955229875223597E-2"/>
          <c:y val="3.7763777880888999E-2"/>
          <c:w val="0.869078661195962"/>
          <c:h val="0.8757598828888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Up-front payments and discount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rgbClr val="000000"/>
              </a:solidFill>
            </a:ln>
          </c:spPr>
          <c:invertIfNegative val="0"/>
          <c:cat>
            <c:numRef>
              <c:f>Sheet1!$A$2:$A$28</c:f>
              <c:numCache>
                <c:formatCode>General</c:formatCode>
                <c:ptCount val="27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</c:numCache>
            </c:numRef>
          </c:cat>
          <c:val>
            <c:numRef>
              <c:f>Sheet1!$B$2:$B$28</c:f>
              <c:numCache>
                <c:formatCode>General</c:formatCode>
                <c:ptCount val="27"/>
                <c:pt idx="0">
                  <c:v>18.613861386138609</c:v>
                </c:pt>
                <c:pt idx="1">
                  <c:v>17.647058823529409</c:v>
                </c:pt>
                <c:pt idx="2">
                  <c:v>19.648093841642229</c:v>
                </c:pt>
                <c:pt idx="3">
                  <c:v>19.363057324840771</c:v>
                </c:pt>
                <c:pt idx="4">
                  <c:v>21.691176470588239</c:v>
                </c:pt>
                <c:pt idx="5">
                  <c:v>23.475258918296891</c:v>
                </c:pt>
                <c:pt idx="6">
                  <c:v>24.51977401129944</c:v>
                </c:pt>
                <c:pt idx="7">
                  <c:v>24.76489028213166</c:v>
                </c:pt>
                <c:pt idx="8">
                  <c:v>24.853064651553321</c:v>
                </c:pt>
                <c:pt idx="9">
                  <c:v>23.65356622998544</c:v>
                </c:pt>
                <c:pt idx="10">
                  <c:v>22.55541069100391</c:v>
                </c:pt>
                <c:pt idx="11">
                  <c:v>22.20866381940208</c:v>
                </c:pt>
                <c:pt idx="12">
                  <c:v>22.019395322304621</c:v>
                </c:pt>
                <c:pt idx="13">
                  <c:v>22.263948497854081</c:v>
                </c:pt>
                <c:pt idx="14">
                  <c:v>22.91557420031463</c:v>
                </c:pt>
                <c:pt idx="15">
                  <c:v>24.07503908285565</c:v>
                </c:pt>
                <c:pt idx="16">
                  <c:v>23.564064801178201</c:v>
                </c:pt>
                <c:pt idx="17">
                  <c:v>23.156012516763521</c:v>
                </c:pt>
                <c:pt idx="18">
                  <c:v>22.632226322263222</c:v>
                </c:pt>
                <c:pt idx="19">
                  <c:v>22.226429382809538</c:v>
                </c:pt>
                <c:pt idx="20">
                  <c:v>21.46086956521739</c:v>
                </c:pt>
                <c:pt idx="21">
                  <c:v>20.758354755784062</c:v>
                </c:pt>
                <c:pt idx="22">
                  <c:v>19.86674742580254</c:v>
                </c:pt>
                <c:pt idx="23">
                  <c:v>17.444107093568871</c:v>
                </c:pt>
                <c:pt idx="24">
                  <c:v>15.170789163722031</c:v>
                </c:pt>
                <c:pt idx="25">
                  <c:v>12.6709324</c:v>
                </c:pt>
                <c:pt idx="26">
                  <c:v>11.909761899999999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52-48F8-B5DE-A07B3586E9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-2106724200"/>
        <c:axId val="-2106720984"/>
      </c:ba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Discount rate</c:v>
                </c:pt>
              </c:strCache>
            </c:strRef>
          </c:tx>
          <c:spPr>
            <a:ln w="47625" cmpd="sng">
              <a:solidFill>
                <a:srgbClr val="A02226"/>
              </a:solidFill>
            </a:ln>
          </c:spPr>
          <c:marker>
            <c:symbol val="none"/>
          </c:marker>
          <c:xVal>
            <c:numRef>
              <c:f>Sheet1!$D$2:$D$28</c:f>
              <c:numCache>
                <c:formatCode>General</c:formatCode>
                <c:ptCount val="27"/>
                <c:pt idx="0">
                  <c:v>1989.5</c:v>
                </c:pt>
                <c:pt idx="1">
                  <c:v>1990.5</c:v>
                </c:pt>
                <c:pt idx="2">
                  <c:v>1991.5</c:v>
                </c:pt>
                <c:pt idx="3">
                  <c:v>1993.3</c:v>
                </c:pt>
                <c:pt idx="4">
                  <c:v>1993.3</c:v>
                </c:pt>
                <c:pt idx="5">
                  <c:v>1993.3</c:v>
                </c:pt>
                <c:pt idx="6">
                  <c:v>1994.5</c:v>
                </c:pt>
                <c:pt idx="7">
                  <c:v>1996.5</c:v>
                </c:pt>
                <c:pt idx="8">
                  <c:v>1997.5</c:v>
                </c:pt>
                <c:pt idx="9">
                  <c:v>1998.5</c:v>
                </c:pt>
                <c:pt idx="10">
                  <c:v>1999.5</c:v>
                </c:pt>
                <c:pt idx="11">
                  <c:v>2000.5</c:v>
                </c:pt>
                <c:pt idx="12">
                  <c:v>2001.5</c:v>
                </c:pt>
                <c:pt idx="13">
                  <c:v>2002.5</c:v>
                </c:pt>
                <c:pt idx="14">
                  <c:v>2003.5</c:v>
                </c:pt>
                <c:pt idx="15">
                  <c:v>2004.9</c:v>
                </c:pt>
                <c:pt idx="16">
                  <c:v>2004.9</c:v>
                </c:pt>
                <c:pt idx="17">
                  <c:v>2006.5</c:v>
                </c:pt>
                <c:pt idx="18">
                  <c:v>2007.5</c:v>
                </c:pt>
                <c:pt idx="19">
                  <c:v>2008.5</c:v>
                </c:pt>
                <c:pt idx="20">
                  <c:v>2009.5</c:v>
                </c:pt>
                <c:pt idx="21">
                  <c:v>2010.5</c:v>
                </c:pt>
                <c:pt idx="22">
                  <c:v>2011.65</c:v>
                </c:pt>
                <c:pt idx="23">
                  <c:v>2011.65</c:v>
                </c:pt>
                <c:pt idx="24">
                  <c:v>2013.5</c:v>
                </c:pt>
                <c:pt idx="25">
                  <c:v>2014.5</c:v>
                </c:pt>
                <c:pt idx="26">
                  <c:v>2015.5</c:v>
                </c:pt>
              </c:numCache>
            </c:numRef>
          </c:xVal>
          <c:yVal>
            <c:numRef>
              <c:f>Sheet1!$C$2:$C$28</c:f>
              <c:numCache>
                <c:formatCode>General</c:formatCode>
                <c:ptCount val="27"/>
                <c:pt idx="0">
                  <c:v>15</c:v>
                </c:pt>
                <c:pt idx="1">
                  <c:v>15</c:v>
                </c:pt>
                <c:pt idx="2">
                  <c:v>15</c:v>
                </c:pt>
                <c:pt idx="3">
                  <c:v>15</c:v>
                </c:pt>
                <c:pt idx="4">
                  <c:v>25</c:v>
                </c:pt>
                <c:pt idx="5">
                  <c:v>25</c:v>
                </c:pt>
                <c:pt idx="6">
                  <c:v>25</c:v>
                </c:pt>
                <c:pt idx="7">
                  <c:v>25</c:v>
                </c:pt>
                <c:pt idx="8">
                  <c:v>25</c:v>
                </c:pt>
                <c:pt idx="9">
                  <c:v>25</c:v>
                </c:pt>
                <c:pt idx="10">
                  <c:v>25</c:v>
                </c:pt>
                <c:pt idx="11">
                  <c:v>25</c:v>
                </c:pt>
                <c:pt idx="12">
                  <c:v>25</c:v>
                </c:pt>
                <c:pt idx="13">
                  <c:v>25</c:v>
                </c:pt>
                <c:pt idx="14">
                  <c:v>25</c:v>
                </c:pt>
                <c:pt idx="15">
                  <c:v>25</c:v>
                </c:pt>
                <c:pt idx="16">
                  <c:v>20</c:v>
                </c:pt>
                <c:pt idx="17">
                  <c:v>20</c:v>
                </c:pt>
                <c:pt idx="18">
                  <c:v>20</c:v>
                </c:pt>
                <c:pt idx="19">
                  <c:v>20</c:v>
                </c:pt>
                <c:pt idx="20">
                  <c:v>20</c:v>
                </c:pt>
                <c:pt idx="21">
                  <c:v>20</c:v>
                </c:pt>
                <c:pt idx="22">
                  <c:v>20</c:v>
                </c:pt>
                <c:pt idx="23">
                  <c:v>10</c:v>
                </c:pt>
                <c:pt idx="24">
                  <c:v>10</c:v>
                </c:pt>
                <c:pt idx="25">
                  <c:v>10</c:v>
                </c:pt>
                <c:pt idx="26">
                  <c:v>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D52-48F8-B5DE-A07B3586E9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39633736"/>
        <c:axId val="-2039637208"/>
      </c:scatterChart>
      <c:catAx>
        <c:axId val="-21067242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106720984"/>
        <c:crosses val="autoZero"/>
        <c:auto val="1"/>
        <c:lblAlgn val="ctr"/>
        <c:lblOffset val="100"/>
        <c:tickLblSkip val="5"/>
        <c:noMultiLvlLbl val="0"/>
      </c:catAx>
      <c:valAx>
        <c:axId val="-2106720984"/>
        <c:scaling>
          <c:orientation val="minMax"/>
          <c:max val="3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>
                <a:solidFill>
                  <a:schemeClr val="accent2"/>
                </a:solidFill>
              </a:defRPr>
            </a:pPr>
            <a:endParaRPr lang="en-US"/>
          </a:p>
        </c:txPr>
        <c:crossAx val="-2106724200"/>
        <c:crosses val="autoZero"/>
        <c:crossBetween val="between"/>
        <c:majorUnit val="10"/>
      </c:valAx>
      <c:valAx>
        <c:axId val="-2039637208"/>
        <c:scaling>
          <c:orientation val="minMax"/>
          <c:max val="3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>
                <a:solidFill>
                  <a:schemeClr val="tx2"/>
                </a:solidFill>
              </a:defRPr>
            </a:pPr>
            <a:endParaRPr lang="en-US"/>
          </a:p>
        </c:txPr>
        <c:crossAx val="-2039633736"/>
        <c:crosses val="max"/>
        <c:crossBetween val="midCat"/>
        <c:majorUnit val="10"/>
      </c:valAx>
      <c:valAx>
        <c:axId val="-2039633736"/>
        <c:scaling>
          <c:orientation val="minMax"/>
          <c:max val="2015"/>
          <c:min val="1989"/>
        </c:scaling>
        <c:delete val="0"/>
        <c:axPos val="t"/>
        <c:numFmt formatCode="General" sourceLinked="1"/>
        <c:majorTickMark val="none"/>
        <c:minorTickMark val="none"/>
        <c:tickLblPos val="none"/>
        <c:spPr>
          <a:ln>
            <a:noFill/>
          </a:ln>
        </c:spPr>
        <c:crossAx val="-2039637208"/>
        <c:crosses val="max"/>
        <c:crossBetween val="midCat"/>
        <c:majorUnit val="5"/>
        <c:minorUnit val="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tx>
          <c:spPr>
            <a:noFill/>
          </c:spPr>
          <c:invertIfNegative val="0"/>
          <c:dPt>
            <c:idx val="5"/>
            <c:invertIfNegative val="0"/>
            <c:bubble3D val="0"/>
            <c:spPr>
              <a:solidFill>
                <a:schemeClr val="bg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9B31-4682-BEC0-E8F3FC34B87B}"/>
              </c:ext>
            </c:extLst>
          </c:dPt>
          <c:dLbls>
            <c:delete val="1"/>
          </c:dLbls>
          <c:cat>
            <c:strRef>
              <c:f>Sheet1!$A$2:$A$9</c:f>
              <c:strCache>
                <c:ptCount val="8"/>
                <c:pt idx="0">
                  <c:v>HECS-HELP</c:v>
                </c:pt>
                <c:pt idx="1">
                  <c:v>UG _x000d_FEE-HELP</c:v>
                </c:pt>
                <c:pt idx="2">
                  <c:v>PG _x000d_FEE-HELP</c:v>
                </c:pt>
                <c:pt idx="3">
                  <c:v>VET _x000d_FEE-HELP</c:v>
                </c:pt>
                <c:pt idx="4">
                  <c:v>OS-HELP _x000d_and _x000d_SA-HELP</c:v>
                </c:pt>
                <c:pt idx="5">
                  <c:v>Total _x000d_loan fee</c:v>
                </c:pt>
                <c:pt idx="6">
                  <c:v>Existing _x000d_loan fee</c:v>
                </c:pt>
                <c:pt idx="7">
                  <c:v>Net _x000d_savings</c:v>
                </c:pt>
              </c:strCache>
            </c:strRef>
          </c:cat>
          <c:val>
            <c:numRef>
              <c:f>Sheet1!$B$2:$B$9</c:f>
              <c:numCache>
                <c:formatCode>_-* #,##0_-;\-* #,##0_-;_-* "-"??_-;_-@_-</c:formatCode>
                <c:ptCount val="8"/>
                <c:pt idx="0">
                  <c:v>0</c:v>
                </c:pt>
                <c:pt idx="1">
                  <c:v>650.41994999999997</c:v>
                </c:pt>
                <c:pt idx="2">
                  <c:v>653.96699999999737</c:v>
                </c:pt>
                <c:pt idx="3">
                  <c:v>882.23850000000004</c:v>
                </c:pt>
                <c:pt idx="4">
                  <c:v>1194.6016500000001</c:v>
                </c:pt>
                <c:pt idx="5">
                  <c:v>1227.3263999999999</c:v>
                </c:pt>
                <c:pt idx="6">
                  <c:v>500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B31-4682-BEC0-E8F3FC34B87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Component</c:v>
                </c:pt>
              </c:strCache>
            </c:strRef>
          </c:tx>
          <c:spPr>
            <a:ln w="3175">
              <a:solidFill>
                <a:schemeClr val="tx1">
                  <a:shade val="95000"/>
                  <a:satMod val="105000"/>
                </a:schemeClr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4-9B31-4682-BEC0-E8F3FC34B87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6-9B31-4682-BEC0-E8F3FC34B87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8-9B31-4682-BEC0-E8F3FC34B87B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A-9B31-4682-BEC0-E8F3FC34B87B}"/>
              </c:ext>
            </c:extLst>
          </c:dPt>
          <c:dPt>
            <c:idx val="4"/>
            <c:invertIfNegative val="0"/>
            <c:bubble3D val="0"/>
            <c:spPr>
              <a:solidFill>
                <a:schemeClr val="tx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C-9B31-4682-BEC0-E8F3FC34B87B}"/>
              </c:ext>
            </c:extLst>
          </c:dPt>
          <c:dPt>
            <c:idx val="5"/>
            <c:invertIfNegative val="0"/>
            <c:bubble3D val="0"/>
            <c:spPr>
              <a:solidFill>
                <a:schemeClr val="bg2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E-9B31-4682-BEC0-E8F3FC34B87B}"/>
              </c:ext>
            </c:extLst>
          </c:dPt>
          <c:dPt>
            <c:idx val="6"/>
            <c:invertIfNegative val="0"/>
            <c:bubble3D val="0"/>
            <c:spPr>
              <a:solidFill>
                <a:srgbClr val="FFFFFF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0-9B31-4682-BEC0-E8F3FC34B87B}"/>
              </c:ext>
            </c:extLst>
          </c:dPt>
          <c:dPt>
            <c:idx val="7"/>
            <c:invertIfNegative val="0"/>
            <c:bubble3D val="0"/>
            <c:spPr>
              <a:solidFill>
                <a:srgbClr val="000000"/>
              </a:solidFill>
              <a:ln w="3175">
                <a:solidFill>
                  <a:schemeClr val="tx1">
                    <a:shade val="95000"/>
                    <a:satMod val="10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2-9B31-4682-BEC0-E8F3FC34B87B}"/>
              </c:ext>
            </c:extLst>
          </c:dPt>
          <c:dLbls>
            <c:delete val="1"/>
          </c:dLbls>
          <c:cat>
            <c:strRef>
              <c:f>Sheet1!$A$2:$A$9</c:f>
              <c:strCache>
                <c:ptCount val="8"/>
                <c:pt idx="0">
                  <c:v>HECS-HELP</c:v>
                </c:pt>
                <c:pt idx="1">
                  <c:v>UG _x000d_FEE-HELP</c:v>
                </c:pt>
                <c:pt idx="2">
                  <c:v>PG _x000d_FEE-HELP</c:v>
                </c:pt>
                <c:pt idx="3">
                  <c:v>VET _x000d_FEE-HELP</c:v>
                </c:pt>
                <c:pt idx="4">
                  <c:v>OS-HELP _x000d_and _x000d_SA-HELP</c:v>
                </c:pt>
                <c:pt idx="5">
                  <c:v>Total _x000d_loan fee</c:v>
                </c:pt>
                <c:pt idx="6">
                  <c:v>Existing _x000d_loan fee</c:v>
                </c:pt>
                <c:pt idx="7">
                  <c:v>Net _x000d_savings</c:v>
                </c:pt>
              </c:strCache>
            </c:strRef>
          </c:cat>
          <c:val>
            <c:numRef>
              <c:f>Sheet1!$C$2:$C$9</c:f>
              <c:numCache>
                <c:formatCode>_-* #,##0_-;\-* #,##0_-;_-* "-"??_-;_-@_-</c:formatCode>
                <c:ptCount val="8"/>
                <c:pt idx="0">
                  <c:v>650.41994999999997</c:v>
                </c:pt>
                <c:pt idx="1">
                  <c:v>3.54705</c:v>
                </c:pt>
                <c:pt idx="2">
                  <c:v>228.2715</c:v>
                </c:pt>
                <c:pt idx="3">
                  <c:v>312.36315000000002</c:v>
                </c:pt>
                <c:pt idx="4">
                  <c:v>32.72475</c:v>
                </c:pt>
                <c:pt idx="6">
                  <c:v>727.32639999999901</c:v>
                </c:pt>
                <c:pt idx="7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9B31-4682-BEC0-E8F3FC34B87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0"/>
        <c:overlap val="100"/>
        <c:axId val="-2081333992"/>
        <c:axId val="-2081340744"/>
      </c:barChart>
      <c:scatterChart>
        <c:scatterStyle val="lineMarker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Line1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delete val="1"/>
          </c:dLbls>
          <c:errBars>
            <c:errDir val="x"/>
            <c:errBarType val="minus"/>
            <c:errValType val="fixedVal"/>
            <c:noEndCap val="1"/>
            <c:val val="0.15"/>
            <c:spPr>
              <a:ln>
                <a:prstDash val="dash"/>
              </a:ln>
            </c:spPr>
          </c:errBars>
          <c:xVal>
            <c:numRef>
              <c:f>Sheet1!$D$2:$D$8</c:f>
              <c:numCache>
                <c:formatCode>_-* #,##0_-;\-* #,##0_-;_-* "-"??_-;_-@_-</c:formatCode>
                <c:ptCount val="7"/>
                <c:pt idx="0">
                  <c:v>1.574074074074074</c:v>
                </c:pt>
                <c:pt idx="1">
                  <c:v>2.574074074074074</c:v>
                </c:pt>
                <c:pt idx="2">
                  <c:v>3.574074074074074</c:v>
                </c:pt>
                <c:pt idx="3">
                  <c:v>4.5740740740740744</c:v>
                </c:pt>
                <c:pt idx="4">
                  <c:v>5.5740740740740744</c:v>
                </c:pt>
                <c:pt idx="5">
                  <c:v>6.5740740740740744</c:v>
                </c:pt>
                <c:pt idx="6">
                  <c:v>7.5740740740740744</c:v>
                </c:pt>
              </c:numCache>
            </c:numRef>
          </c:xVal>
          <c:yVal>
            <c:numRef>
              <c:f>Sheet1!$I$3:$I$9</c:f>
              <c:numCache>
                <c:formatCode>General</c:formatCode>
                <c:ptCount val="7"/>
                <c:pt idx="0">
                  <c:v>650.41994999999997</c:v>
                </c:pt>
                <c:pt idx="1">
                  <c:v>653.96699999999737</c:v>
                </c:pt>
                <c:pt idx="2">
                  <c:v>882.23850000000004</c:v>
                </c:pt>
                <c:pt idx="3">
                  <c:v>1194.6016500000001</c:v>
                </c:pt>
                <c:pt idx="4">
                  <c:v>1227.3263999999999</c:v>
                </c:pt>
                <c:pt idx="5">
                  <c:v>1227.3263999999999</c:v>
                </c:pt>
                <c:pt idx="6" formatCode="_-* #,##0_-;\-* #,##0_-;_-* &quot;-&quot;??_-;_-@_-">
                  <c:v>500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4-9B31-4682-BEC0-E8F3FC34B87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-2081352024"/>
        <c:axId val="-2081349688"/>
      </c:scatterChart>
      <c:catAx>
        <c:axId val="-20813339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>
                <a:shade val="95000"/>
                <a:satMod val="105000"/>
              </a:schemeClr>
            </a:solidFill>
          </a:ln>
        </c:spPr>
        <c:txPr>
          <a:bodyPr rot="0" vert="horz"/>
          <a:lstStyle/>
          <a:p>
            <a:pPr>
              <a:defRPr sz="2000"/>
            </a:pPr>
            <a:endParaRPr lang="en-US"/>
          </a:p>
        </c:txPr>
        <c:crossAx val="-2081340744"/>
        <c:crosses val="autoZero"/>
        <c:auto val="1"/>
        <c:lblAlgn val="ctr"/>
        <c:lblOffset val="100"/>
        <c:noMultiLvlLbl val="0"/>
      </c:catAx>
      <c:valAx>
        <c:axId val="-2081340744"/>
        <c:scaling>
          <c:orientation val="minMax"/>
          <c:max val="1500"/>
          <c:min val="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1333992"/>
        <c:crosses val="autoZero"/>
        <c:crossBetween val="between"/>
        <c:majorUnit val="500"/>
      </c:valAx>
      <c:valAx>
        <c:axId val="-2081349688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-2081352024"/>
        <c:crosses val="max"/>
        <c:crossBetween val="midCat"/>
      </c:valAx>
      <c:valAx>
        <c:axId val="-2081352024"/>
        <c:scaling>
          <c:orientation val="minMax"/>
        </c:scaling>
        <c:delete val="1"/>
        <c:axPos val="b"/>
        <c:numFmt formatCode="_-* #,##0_-;\-* #,##0_-;_-* &quot;-&quot;??_-;_-@_-" sourceLinked="1"/>
        <c:majorTickMark val="out"/>
        <c:minorTickMark val="none"/>
        <c:tickLblPos val="nextTo"/>
        <c:crossAx val="-208134968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6.4381183121340599E-2"/>
          <c:y val="2.4444444444444401E-2"/>
          <c:w val="0.92258752271350697"/>
          <c:h val="0.8224505686789149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Financial year average lending</c:v>
                </c:pt>
              </c:strCache>
            </c:strRef>
          </c:tx>
          <c:spPr>
            <a:ln w="50800">
              <a:solidFill>
                <a:schemeClr val="tx2"/>
              </a:solidFill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</c:numCache>
            </c:numRef>
          </c:cat>
          <c:val>
            <c:numRef>
              <c:f>Sheet1!$B$2:$B$12</c:f>
              <c:numCache>
                <c:formatCode>#,##0.00</c:formatCode>
                <c:ptCount val="11"/>
                <c:pt idx="0">
                  <c:v>1.8193463510000001</c:v>
                </c:pt>
                <c:pt idx="1">
                  <c:v>2.251227675</c:v>
                </c:pt>
                <c:pt idx="2">
                  <c:v>2.5114716824999999</c:v>
                </c:pt>
                <c:pt idx="3">
                  <c:v>2.567280856</c:v>
                </c:pt>
                <c:pt idx="4">
                  <c:v>2.8783376270000001</c:v>
                </c:pt>
                <c:pt idx="5">
                  <c:v>3.2740858295000002</c:v>
                </c:pt>
                <c:pt idx="6">
                  <c:v>3.6891295204999999</c:v>
                </c:pt>
                <c:pt idx="7">
                  <c:v>4.217817957999987</c:v>
                </c:pt>
                <c:pt idx="8">
                  <c:v>5.1193114800000004</c:v>
                </c:pt>
                <c:pt idx="9">
                  <c:v>6.4610737455000002</c:v>
                </c:pt>
                <c:pt idx="10">
                  <c:v>7.7873770000000002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AA8-42CB-8BC1-AA324DE0DE5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Repayments</c:v>
                </c:pt>
              </c:strCache>
            </c:strRef>
          </c:tx>
          <c:spPr>
            <a:ln w="50800">
              <a:solidFill>
                <a:schemeClr val="accent2"/>
              </a:solidFill>
            </a:ln>
          </c:spPr>
          <c:marker>
            <c:symbol val="none"/>
          </c:marker>
          <c:dPt>
            <c:idx val="11"/>
            <c:bubble3D val="0"/>
            <c:spPr>
              <a:ln w="50800">
                <a:noFill/>
              </a:ln>
            </c:spPr>
            <c:extLst>
              <c:ext xmlns:c16="http://schemas.microsoft.com/office/drawing/2014/chart" uri="{C3380CC4-5D6E-409C-BE32-E72D297353CC}">
                <c16:uniqueId val="{00000002-CAA8-42CB-8BC1-AA324DE0DE5A}"/>
              </c:ext>
            </c:extLst>
          </c:dPt>
          <c:cat>
            <c:numRef>
              <c:f>Sheet1!$A$2:$A$12</c:f>
              <c:numCache>
                <c:formatCode>General</c:formatCode>
                <c:ptCount val="11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</c:numCache>
            </c:numRef>
          </c:cat>
          <c:val>
            <c:numRef>
              <c:f>Sheet1!$C$2:$C$12</c:f>
              <c:numCache>
                <c:formatCode>#,##0.00</c:formatCode>
                <c:ptCount val="11"/>
                <c:pt idx="0">
                  <c:v>0.85899999999999999</c:v>
                </c:pt>
                <c:pt idx="1">
                  <c:v>0.93700000000000006</c:v>
                </c:pt>
                <c:pt idx="2">
                  <c:v>1.079</c:v>
                </c:pt>
                <c:pt idx="3">
                  <c:v>1.3420000000000001</c:v>
                </c:pt>
                <c:pt idx="4">
                  <c:v>1.359</c:v>
                </c:pt>
                <c:pt idx="5">
                  <c:v>1.4530000000000001</c:v>
                </c:pt>
                <c:pt idx="6">
                  <c:v>1.6679999999999999</c:v>
                </c:pt>
                <c:pt idx="7">
                  <c:v>1.8169999999999999</c:v>
                </c:pt>
                <c:pt idx="8">
                  <c:v>1.835</c:v>
                </c:pt>
                <c:pt idx="9">
                  <c:v>1.909432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AA8-42CB-8BC1-AA324DE0DE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05646184"/>
        <c:axId val="-2039869976"/>
      </c:lineChart>
      <c:catAx>
        <c:axId val="-21056461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39869976"/>
        <c:crosses val="autoZero"/>
        <c:auto val="1"/>
        <c:lblAlgn val="ctr"/>
        <c:lblOffset val="100"/>
        <c:tickLblSkip val="2"/>
        <c:noMultiLvlLbl val="0"/>
      </c:catAx>
      <c:valAx>
        <c:axId val="-2039869976"/>
        <c:scaling>
          <c:orientation val="minMax"/>
          <c:max val="10"/>
        </c:scaling>
        <c:delete val="0"/>
        <c:axPos val="l"/>
        <c:majorGridlines>
          <c:spPr>
            <a:ln>
              <a:solidFill>
                <a:srgbClr val="6A737B">
                  <a:lumMod val="60000"/>
                  <a:lumOff val="40000"/>
                </a:srgb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105646184"/>
        <c:crosses val="autoZero"/>
        <c:crossBetween val="between"/>
        <c:majorUnit val="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  <c:userShapes r:id="rId3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7.1021199273167801E-2"/>
          <c:y val="2.65777402071871E-2"/>
          <c:w val="0.85795760145366395"/>
          <c:h val="0.889507690327155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Voluntary repayments by students</c:v>
                </c:pt>
              </c:strCache>
            </c:strRef>
          </c:tx>
          <c:spPr>
            <a:solidFill>
              <a:srgbClr val="F68B33"/>
            </a:solidFill>
            <a:ln w="3175">
              <a:solidFill>
                <a:srgbClr val="000000"/>
              </a:solidFill>
            </a:ln>
          </c:spPr>
          <c:invertIfNegative val="0"/>
          <c:cat>
            <c:numRef>
              <c:f>Sheet1!$A$2:$A$27</c:f>
              <c:numCache>
                <c:formatCode>General</c:formatCode>
                <c:ptCount val="26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</c:numCache>
            </c:numRef>
          </c:cat>
          <c:val>
            <c:numRef>
              <c:f>Sheet1!$B$2:$B$27</c:f>
              <c:numCache>
                <c:formatCode>0.00</c:formatCode>
                <c:ptCount val="26"/>
                <c:pt idx="0">
                  <c:v>0</c:v>
                </c:pt>
                <c:pt idx="1">
                  <c:v>6.666666666666667</c:v>
                </c:pt>
                <c:pt idx="2">
                  <c:v>10.71428571428571</c:v>
                </c:pt>
                <c:pt idx="3">
                  <c:v>17.142857142857139</c:v>
                </c:pt>
                <c:pt idx="4">
                  <c:v>13.0952380952381</c:v>
                </c:pt>
                <c:pt idx="5">
                  <c:v>12.5</c:v>
                </c:pt>
                <c:pt idx="6">
                  <c:v>8.6486486486486491</c:v>
                </c:pt>
                <c:pt idx="7">
                  <c:v>12.8</c:v>
                </c:pt>
                <c:pt idx="8">
                  <c:v>18.125</c:v>
                </c:pt>
                <c:pt idx="9">
                  <c:v>13.56275303643725</c:v>
                </c:pt>
                <c:pt idx="10">
                  <c:v>12.653778558875221</c:v>
                </c:pt>
                <c:pt idx="11">
                  <c:v>13.071895424836599</c:v>
                </c:pt>
                <c:pt idx="12">
                  <c:v>14.202049780380669</c:v>
                </c:pt>
                <c:pt idx="13">
                  <c:v>17.962466487935579</c:v>
                </c:pt>
                <c:pt idx="14">
                  <c:v>17.677419354838719</c:v>
                </c:pt>
                <c:pt idx="15">
                  <c:v>18.203033838973049</c:v>
                </c:pt>
                <c:pt idx="16">
                  <c:v>22.467986030267749</c:v>
                </c:pt>
                <c:pt idx="17">
                  <c:v>14.62113127001067</c:v>
                </c:pt>
                <c:pt idx="18">
                  <c:v>14.64318813716404</c:v>
                </c:pt>
                <c:pt idx="19">
                  <c:v>13.71087928464978</c:v>
                </c:pt>
                <c:pt idx="20">
                  <c:v>14.42236938925681</c:v>
                </c:pt>
                <c:pt idx="21">
                  <c:v>13.902271163110809</c:v>
                </c:pt>
                <c:pt idx="22">
                  <c:v>13.788968824940049</c:v>
                </c:pt>
                <c:pt idx="23">
                  <c:v>14.3093010456797</c:v>
                </c:pt>
                <c:pt idx="24">
                  <c:v>10.081743869209809</c:v>
                </c:pt>
                <c:pt idx="25">
                  <c:v>9.8311435023609093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3B-453E-BF5B-E5FE6B3DED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-2045521416"/>
        <c:axId val="-2145355864"/>
      </c:ba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Bonus</c:v>
                </c:pt>
              </c:strCache>
            </c:strRef>
          </c:tx>
          <c:spPr>
            <a:ln w="47625" cmpd="sng">
              <a:solidFill>
                <a:srgbClr val="A02226"/>
              </a:solidFill>
            </a:ln>
          </c:spPr>
          <c:marker>
            <c:symbol val="none"/>
          </c:marker>
          <c:xVal>
            <c:numRef>
              <c:f>Sheet1!$D$2:$D$27</c:f>
              <c:numCache>
                <c:formatCode>General</c:formatCode>
                <c:ptCount val="26"/>
                <c:pt idx="0">
                  <c:v>1989.5</c:v>
                </c:pt>
                <c:pt idx="1">
                  <c:v>1990.5</c:v>
                </c:pt>
                <c:pt idx="2">
                  <c:v>1991.5</c:v>
                </c:pt>
                <c:pt idx="3">
                  <c:v>1992.5</c:v>
                </c:pt>
                <c:pt idx="4">
                  <c:v>1993.5</c:v>
                </c:pt>
                <c:pt idx="5">
                  <c:v>1995.5</c:v>
                </c:pt>
                <c:pt idx="6">
                  <c:v>1995.5</c:v>
                </c:pt>
                <c:pt idx="7">
                  <c:v>1996.5</c:v>
                </c:pt>
                <c:pt idx="8">
                  <c:v>1997.5</c:v>
                </c:pt>
                <c:pt idx="9">
                  <c:v>1998.5</c:v>
                </c:pt>
                <c:pt idx="10">
                  <c:v>1999.5</c:v>
                </c:pt>
                <c:pt idx="11">
                  <c:v>2000.5</c:v>
                </c:pt>
                <c:pt idx="12">
                  <c:v>2001.5</c:v>
                </c:pt>
                <c:pt idx="13">
                  <c:v>2002.5</c:v>
                </c:pt>
                <c:pt idx="14">
                  <c:v>2003.5</c:v>
                </c:pt>
                <c:pt idx="15">
                  <c:v>2005.5</c:v>
                </c:pt>
                <c:pt idx="16">
                  <c:v>2005.5</c:v>
                </c:pt>
                <c:pt idx="17">
                  <c:v>2006.5</c:v>
                </c:pt>
                <c:pt idx="18">
                  <c:v>2007.5</c:v>
                </c:pt>
                <c:pt idx="19">
                  <c:v>2008.5</c:v>
                </c:pt>
                <c:pt idx="20">
                  <c:v>2009.5</c:v>
                </c:pt>
                <c:pt idx="21">
                  <c:v>2010.5</c:v>
                </c:pt>
                <c:pt idx="22">
                  <c:v>2012.5</c:v>
                </c:pt>
                <c:pt idx="23">
                  <c:v>2012.5</c:v>
                </c:pt>
                <c:pt idx="24">
                  <c:v>2013.5</c:v>
                </c:pt>
                <c:pt idx="25">
                  <c:v>2014.5</c:v>
                </c:pt>
              </c:numCache>
            </c:numRef>
          </c:xVal>
          <c:yVal>
            <c:numRef>
              <c:f>Sheet1!$C$2:$C$27</c:f>
              <c:numCache>
                <c:formatCode>General</c:formatCode>
                <c:ptCount val="2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15</c:v>
                </c:pt>
                <c:pt idx="7">
                  <c:v>15</c:v>
                </c:pt>
                <c:pt idx="8">
                  <c:v>15</c:v>
                </c:pt>
                <c:pt idx="9">
                  <c:v>15</c:v>
                </c:pt>
                <c:pt idx="10">
                  <c:v>15</c:v>
                </c:pt>
                <c:pt idx="11">
                  <c:v>15</c:v>
                </c:pt>
                <c:pt idx="12">
                  <c:v>15</c:v>
                </c:pt>
                <c:pt idx="13">
                  <c:v>15</c:v>
                </c:pt>
                <c:pt idx="14">
                  <c:v>15</c:v>
                </c:pt>
                <c:pt idx="15">
                  <c:v>15</c:v>
                </c:pt>
                <c:pt idx="16">
                  <c:v>10</c:v>
                </c:pt>
                <c:pt idx="17">
                  <c:v>10</c:v>
                </c:pt>
                <c:pt idx="18">
                  <c:v>10</c:v>
                </c:pt>
                <c:pt idx="19">
                  <c:v>10</c:v>
                </c:pt>
                <c:pt idx="20">
                  <c:v>10</c:v>
                </c:pt>
                <c:pt idx="21">
                  <c:v>10</c:v>
                </c:pt>
                <c:pt idx="22">
                  <c:v>10</c:v>
                </c:pt>
                <c:pt idx="23">
                  <c:v>5</c:v>
                </c:pt>
                <c:pt idx="24">
                  <c:v>5</c:v>
                </c:pt>
                <c:pt idx="25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43B-453E-BF5B-E5FE6B3DED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45566792"/>
        <c:axId val="-2144775624"/>
      </c:scatterChart>
      <c:catAx>
        <c:axId val="-20455214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145355864"/>
        <c:crosses val="autoZero"/>
        <c:auto val="1"/>
        <c:lblAlgn val="ctr"/>
        <c:lblOffset val="100"/>
        <c:tickLblSkip val="5"/>
        <c:noMultiLvlLbl val="0"/>
      </c:catAx>
      <c:valAx>
        <c:axId val="-2145355864"/>
        <c:scaling>
          <c:orientation val="minMax"/>
          <c:max val="25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>
                <a:solidFill>
                  <a:schemeClr val="accent2"/>
                </a:solidFill>
              </a:defRPr>
            </a:pPr>
            <a:endParaRPr lang="en-US"/>
          </a:p>
        </c:txPr>
        <c:crossAx val="-2045521416"/>
        <c:crosses val="autoZero"/>
        <c:crossBetween val="between"/>
        <c:majorUnit val="5"/>
      </c:valAx>
      <c:valAx>
        <c:axId val="-2144775624"/>
        <c:scaling>
          <c:orientation val="minMax"/>
          <c:max val="25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>
                <a:solidFill>
                  <a:schemeClr val="tx2"/>
                </a:solidFill>
              </a:defRPr>
            </a:pPr>
            <a:endParaRPr lang="en-US"/>
          </a:p>
        </c:txPr>
        <c:crossAx val="-2045566792"/>
        <c:crosses val="max"/>
        <c:crossBetween val="midCat"/>
      </c:valAx>
      <c:valAx>
        <c:axId val="-2045566792"/>
        <c:scaling>
          <c:orientation val="minMax"/>
          <c:max val="2015"/>
          <c:min val="1989"/>
        </c:scaling>
        <c:delete val="0"/>
        <c:axPos val="t"/>
        <c:numFmt formatCode="General" sourceLinked="1"/>
        <c:majorTickMark val="none"/>
        <c:minorTickMark val="none"/>
        <c:tickLblPos val="none"/>
        <c:spPr>
          <a:ln>
            <a:noFill/>
          </a:ln>
        </c:spPr>
        <c:crossAx val="-2144775624"/>
        <c:crosses val="max"/>
        <c:crossBetween val="midCat"/>
        <c:majorUnit val="5"/>
        <c:minorUnit val="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00341319809958"/>
          <c:y val="3.3703703703703701E-2"/>
          <c:w val="0.86405675254864134"/>
          <c:h val="0.83374730242053074"/>
        </c:manualLayout>
      </c:layout>
      <c:scatterChart>
        <c:scatterStyle val="lineMarker"/>
        <c:varyColors val="0"/>
        <c:ser>
          <c:idx val="0"/>
          <c:order val="0"/>
          <c:tx>
            <c:v>Female</c:v>
          </c:tx>
          <c:spPr>
            <a:ln w="28575">
              <a:noFill/>
            </a:ln>
          </c:spPr>
          <c:marker>
            <c:symbol val="circle"/>
            <c:size val="12"/>
            <c:spPr>
              <a:solidFill>
                <a:srgbClr val="A02226"/>
              </a:solidFill>
              <a:ln w="9525">
                <a:noFill/>
              </a:ln>
            </c:spPr>
          </c:marker>
          <c:trendline>
            <c:spPr>
              <a:ln w="31750">
                <a:solidFill>
                  <a:srgbClr val="A02226"/>
                </a:solidFill>
              </a:ln>
            </c:spPr>
            <c:trendlineType val="linear"/>
            <c:dispRSqr val="0"/>
            <c:dispEq val="0"/>
          </c:trendline>
          <c:xVal>
            <c:numRef>
              <c:f>Sheet1!$B$2:$B$8</c:f>
              <c:numCache>
                <c:formatCode>0%</c:formatCode>
                <c:ptCount val="7"/>
                <c:pt idx="0">
                  <c:v>0.19201787805678674</c:v>
                </c:pt>
                <c:pt idx="1">
                  <c:v>0.18709893280652148</c:v>
                </c:pt>
                <c:pt idx="2">
                  <c:v>0.12885056761370395</c:v>
                </c:pt>
                <c:pt idx="3">
                  <c:v>0.15533173901238445</c:v>
                </c:pt>
                <c:pt idx="4">
                  <c:v>0.18136348427175877</c:v>
                </c:pt>
                <c:pt idx="5">
                  <c:v>0.15157327156936443</c:v>
                </c:pt>
                <c:pt idx="6">
                  <c:v>0.18260843677044583</c:v>
                </c:pt>
              </c:numCache>
            </c:numRef>
          </c:xVal>
          <c:yVal>
            <c:numRef>
              <c:f>Sheet1!$D$2:$D$8</c:f>
              <c:numCache>
                <c:formatCode>_("$"* #,##0.00_);_("$"* \(#,##0.00\);_("$"* "-"??_);_(@_)</c:formatCode>
                <c:ptCount val="7"/>
                <c:pt idx="0">
                  <c:v>1.8330614818782327</c:v>
                </c:pt>
                <c:pt idx="1">
                  <c:v>1.9943957311335578</c:v>
                </c:pt>
                <c:pt idx="2">
                  <c:v>2.1028132110326236</c:v>
                </c:pt>
                <c:pt idx="3">
                  <c:v>2.1400495404558257</c:v>
                </c:pt>
                <c:pt idx="4">
                  <c:v>2.2469238495439181</c:v>
                </c:pt>
                <c:pt idx="5">
                  <c:v>2.1889483553984537</c:v>
                </c:pt>
                <c:pt idx="6">
                  <c:v>3.0234473855374042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758-4CFE-B155-C11E7F0C4F61}"/>
            </c:ext>
          </c:extLst>
        </c:ser>
        <c:ser>
          <c:idx val="1"/>
          <c:order val="1"/>
          <c:tx>
            <c:strRef>
              <c:f>Sheet1!$C$2:$C$8</c:f>
              <c:strCache>
                <c:ptCount val="7"/>
                <c:pt idx="0">
                  <c:v>19%</c:v>
                </c:pt>
                <c:pt idx="1">
                  <c:v>17%</c:v>
                </c:pt>
                <c:pt idx="2">
                  <c:v>12%</c:v>
                </c:pt>
                <c:pt idx="3">
                  <c:v>15%</c:v>
                </c:pt>
                <c:pt idx="4">
                  <c:v>17%</c:v>
                </c:pt>
                <c:pt idx="5">
                  <c:v>15%</c:v>
                </c:pt>
                <c:pt idx="6">
                  <c:v>18%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12"/>
          </c:marker>
          <c:trendline>
            <c:spPr>
              <a:ln w="31750">
                <a:solidFill>
                  <a:srgbClr val="F68B33"/>
                </a:solidFill>
              </a:ln>
            </c:spPr>
            <c:trendlineType val="linear"/>
            <c:dispRSqr val="0"/>
            <c:dispEq val="0"/>
          </c:trendline>
          <c:xVal>
            <c:numRef>
              <c:f>Sheet1!$C$2:$C$8</c:f>
              <c:numCache>
                <c:formatCode>0%</c:formatCode>
                <c:ptCount val="7"/>
                <c:pt idx="0">
                  <c:v>0.18894214079074348</c:v>
                </c:pt>
                <c:pt idx="1">
                  <c:v>0.16933664987566929</c:v>
                </c:pt>
                <c:pt idx="2">
                  <c:v>0.11839008944779746</c:v>
                </c:pt>
                <c:pt idx="3">
                  <c:v>0.15323479682367389</c:v>
                </c:pt>
                <c:pt idx="4">
                  <c:v>0.17473963598609885</c:v>
                </c:pt>
                <c:pt idx="5">
                  <c:v>0.14997804425195899</c:v>
                </c:pt>
                <c:pt idx="6">
                  <c:v>0.17522025308456685</c:v>
                </c:pt>
              </c:numCache>
            </c:numRef>
          </c:xVal>
          <c:yVal>
            <c:numRef>
              <c:f>Sheet1!$E$2:$E$8</c:f>
              <c:numCache>
                <c:formatCode>_("$"* #,##0.00_);_("$"* \(#,##0.00\);_("$"* "-"??_);_(@_)</c:formatCode>
                <c:ptCount val="7"/>
                <c:pt idx="0">
                  <c:v>2.2439632925456974</c:v>
                </c:pt>
                <c:pt idx="1">
                  <c:v>2.6727664868523378</c:v>
                </c:pt>
                <c:pt idx="2">
                  <c:v>2.6770913694285148</c:v>
                </c:pt>
                <c:pt idx="3">
                  <c:v>2.6972174484531726</c:v>
                </c:pt>
                <c:pt idx="4">
                  <c:v>2.983198874772802</c:v>
                </c:pt>
                <c:pt idx="5">
                  <c:v>3.0754108459519811</c:v>
                </c:pt>
                <c:pt idx="6">
                  <c:v>3.4563420299789556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758-4CFE-B155-C11E7F0C4F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82577544"/>
        <c:axId val="-2082521128"/>
      </c:scatterChart>
      <c:valAx>
        <c:axId val="-2082577544"/>
        <c:scaling>
          <c:orientation val="minMax"/>
          <c:min val="0.1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AU" sz="2200" dirty="0"/>
                  <a:t>Interest</a:t>
                </a:r>
                <a:r>
                  <a:rPr lang="en-AU" sz="2200" baseline="0" dirty="0"/>
                  <a:t> subsidy to median graduate</a:t>
                </a:r>
                <a:endParaRPr lang="en-AU" sz="2200" dirty="0"/>
              </a:p>
            </c:rich>
          </c:tx>
          <c:overlay val="0"/>
        </c:title>
        <c:numFmt formatCode="0%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 sz="2200"/>
            </a:pPr>
            <a:endParaRPr lang="en-US"/>
          </a:p>
        </c:txPr>
        <c:crossAx val="-2082521128"/>
        <c:crosses val="autoZero"/>
        <c:crossBetween val="midCat"/>
      </c:valAx>
      <c:valAx>
        <c:axId val="-2082521128"/>
        <c:scaling>
          <c:orientation val="minMax"/>
          <c:max val="3.5"/>
          <c:min val="1.5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&quot;$&quot;#,##0.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-2082577544"/>
        <c:crosses val="autoZero"/>
        <c:crossBetween val="midCat"/>
        <c:majorUnit val="0.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  <c:userShapes r:id="rId3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0.32432</cdr:x>
      <cdr:y>0.50459</cdr:y>
    </cdr:from>
    <cdr:to>
      <cdr:x>0.32961</cdr:x>
      <cdr:y>0.51321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779324" y="2761424"/>
          <a:ext cx="45333" cy="4717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AU" sz="11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0.25797</cdr:x>
      <cdr:y>0.24007</cdr:y>
    </cdr:from>
    <cdr:to>
      <cdr:x>0.46393</cdr:x>
      <cdr:y>0.28943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578021" y="1646379"/>
          <a:ext cx="2058256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none" lIns="0" tIns="0" rIns="0" bIns="0" rtlCol="0">
          <a:spAutoFit/>
        </a:bodyPr>
        <a:lstStyle xmlns:a="http://schemas.openxmlformats.org/drawingml/2006/main"/>
        <a:p xmlns:a="http://schemas.openxmlformats.org/drawingml/2006/main">
          <a:r>
            <a:rPr lang="en-AU" sz="2200" b="1" dirty="0">
              <a:solidFill>
                <a:schemeClr val="accent2"/>
              </a:solidFill>
            </a:rPr>
            <a:t>Male graduates</a:t>
          </a:r>
        </a:p>
      </cdr:txBody>
    </cdr:sp>
  </cdr:relSizeAnchor>
  <cdr:relSizeAnchor xmlns:cdr="http://schemas.openxmlformats.org/drawingml/2006/chartDrawing">
    <cdr:from>
      <cdr:x>0.34586</cdr:x>
      <cdr:y>0.5</cdr:y>
    </cdr:from>
    <cdr:to>
      <cdr:x>0.58631</cdr:x>
      <cdr:y>0.54937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3456384" y="3429000"/>
          <a:ext cx="2402902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2200" b="1" dirty="0">
              <a:solidFill>
                <a:schemeClr val="tx2"/>
              </a:solidFill>
            </a:rPr>
            <a:t>Female graduates</a:t>
          </a:r>
        </a:p>
      </cdr:txBody>
    </cdr:sp>
  </cdr:relSizeAnchor>
  <cdr:relSizeAnchor xmlns:cdr="http://schemas.openxmlformats.org/drawingml/2006/chartDrawing">
    <cdr:from>
      <cdr:x>0.82142</cdr:x>
      <cdr:y>0.185</cdr:y>
    </cdr:from>
    <cdr:to>
      <cdr:x>0.91381</cdr:x>
      <cdr:y>0.2254</cdr:y>
    </cdr:to>
    <cdr:sp macro="" textlink="">
      <cdr:nvSpPr>
        <cdr:cNvPr id="4" name="TextBox 6"/>
        <cdr:cNvSpPr txBox="1"/>
      </cdr:nvSpPr>
      <cdr:spPr>
        <a:xfrm xmlns:a="http://schemas.openxmlformats.org/drawingml/2006/main">
          <a:off x="8208912" y="1268760"/>
          <a:ext cx="923330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defPPr>
            <a:defRPr lang="en-US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1pPr>
          <a:lvl2pPr marL="4572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2pPr>
          <a:lvl3pPr marL="9144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3pPr>
          <a:lvl4pPr marL="13716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4pPr>
          <a:lvl5pPr marL="1828800" algn="l" rtl="0" eaLnBrk="0" fontAlgn="base" hangingPunct="0">
            <a:spcBef>
              <a:spcPct val="0"/>
            </a:spcBef>
            <a:spcAft>
              <a:spcPct val="0"/>
            </a:spcAft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5pPr>
          <a:lvl6pPr marL="22860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6pPr>
          <a:lvl7pPr marL="27432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7pPr>
          <a:lvl8pPr marL="32004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8pPr>
          <a:lvl9pPr marL="3657600" algn="l" defTabSz="914400" rtl="0" eaLnBrk="1" latinLnBrk="0" hangingPunct="1">
            <a:defRPr sz="2400" kern="1200">
              <a:solidFill>
                <a:schemeClr val="tx1"/>
              </a:solidFill>
              <a:latin typeface="Arial" charset="0"/>
              <a:ea typeface="ＭＳ Ｐゴシック" pitchFamily="34" charset="-128"/>
              <a:cs typeface="+mn-cs"/>
            </a:defRPr>
          </a:lvl9pPr>
        </a:lstStyle>
        <a:p xmlns:a="http://schemas.openxmlformats.org/drawingml/2006/main">
          <a:r>
            <a:rPr lang="en-AU" sz="1800" dirty="0">
              <a:solidFill>
                <a:schemeClr val="tx2"/>
              </a:solidFill>
            </a:rPr>
            <a:t>Medicine</a:t>
          </a:r>
        </a:p>
      </cdr:txBody>
    </cdr:sp>
  </cdr:relSizeAnchor>
  <cdr:relSizeAnchor xmlns:cdr="http://schemas.openxmlformats.org/drawingml/2006/chartDrawing">
    <cdr:from>
      <cdr:x>0.90068</cdr:x>
      <cdr:y>0.7415</cdr:y>
    </cdr:from>
    <cdr:to>
      <cdr:x>0.94174</cdr:x>
      <cdr:y>0.78189</cdr:y>
    </cdr:to>
    <cdr:sp macro="" textlink="">
      <cdr:nvSpPr>
        <cdr:cNvPr id="5" name="TextBox 6"/>
        <cdr:cNvSpPr txBox="1"/>
      </cdr:nvSpPr>
      <cdr:spPr>
        <a:xfrm xmlns:a="http://schemas.openxmlformats.org/drawingml/2006/main">
          <a:off x="9001000" y="5085184"/>
          <a:ext cx="410369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1800" dirty="0">
              <a:solidFill>
                <a:schemeClr val="tx2"/>
              </a:solidFill>
            </a:rPr>
            <a:t>Arts</a:t>
          </a:r>
        </a:p>
      </cdr:txBody>
    </cdr:sp>
  </cdr:relSizeAnchor>
  <cdr:relSizeAnchor xmlns:cdr="http://schemas.openxmlformats.org/drawingml/2006/chartDrawing">
    <cdr:from>
      <cdr:x>0.77019</cdr:x>
      <cdr:y>0.668</cdr:y>
    </cdr:from>
    <cdr:to>
      <cdr:x>0.85232</cdr:x>
      <cdr:y>0.70839</cdr:y>
    </cdr:to>
    <cdr:sp macro="" textlink="">
      <cdr:nvSpPr>
        <cdr:cNvPr id="6" name="TextBox 6"/>
        <cdr:cNvSpPr txBox="1"/>
      </cdr:nvSpPr>
      <cdr:spPr>
        <a:xfrm xmlns:a="http://schemas.openxmlformats.org/drawingml/2006/main">
          <a:off x="7696968" y="4581128"/>
          <a:ext cx="820738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1800" dirty="0">
              <a:solidFill>
                <a:schemeClr val="tx2"/>
              </a:solidFill>
            </a:rPr>
            <a:t>Science</a:t>
          </a:r>
        </a:p>
      </cdr:txBody>
    </cdr:sp>
  </cdr:relSizeAnchor>
  <cdr:relSizeAnchor xmlns:cdr="http://schemas.openxmlformats.org/drawingml/2006/chartDrawing">
    <cdr:from>
      <cdr:x>0.2594</cdr:x>
      <cdr:y>0.6155</cdr:y>
    </cdr:from>
    <cdr:to>
      <cdr:x>0.33896</cdr:x>
      <cdr:y>0.65589</cdr:y>
    </cdr:to>
    <cdr:sp macro="" textlink="">
      <cdr:nvSpPr>
        <cdr:cNvPr id="7" name="TextBox 6"/>
        <cdr:cNvSpPr txBox="1"/>
      </cdr:nvSpPr>
      <cdr:spPr>
        <a:xfrm xmlns:a="http://schemas.openxmlformats.org/drawingml/2006/main">
          <a:off x="2592288" y="4221088"/>
          <a:ext cx="795089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1800" dirty="0">
              <a:solidFill>
                <a:schemeClr val="tx2"/>
              </a:solidFill>
            </a:rPr>
            <a:t>Nursing</a:t>
          </a:r>
        </a:p>
      </cdr:txBody>
    </cdr:sp>
  </cdr:relSizeAnchor>
  <cdr:relSizeAnchor xmlns:cdr="http://schemas.openxmlformats.org/drawingml/2006/chartDrawing">
    <cdr:from>
      <cdr:x>0.69485</cdr:x>
      <cdr:y>0.5028</cdr:y>
    </cdr:from>
    <cdr:to>
      <cdr:x>0.80777</cdr:x>
      <cdr:y>0.54319</cdr:y>
    </cdr:to>
    <cdr:sp macro="" textlink="">
      <cdr:nvSpPr>
        <cdr:cNvPr id="8" name="TextBox 6"/>
        <cdr:cNvSpPr txBox="1"/>
      </cdr:nvSpPr>
      <cdr:spPr>
        <a:xfrm xmlns:a="http://schemas.openxmlformats.org/drawingml/2006/main">
          <a:off x="6944025" y="3448202"/>
          <a:ext cx="1128514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1800" dirty="0">
              <a:solidFill>
                <a:schemeClr val="tx2"/>
              </a:solidFill>
            </a:rPr>
            <a:t>Commerce</a:t>
          </a:r>
        </a:p>
      </cdr:txBody>
    </cdr:sp>
  </cdr:relSizeAnchor>
  <cdr:relSizeAnchor xmlns:cdr="http://schemas.openxmlformats.org/drawingml/2006/chartDrawing">
    <cdr:from>
      <cdr:x>0.85617</cdr:x>
      <cdr:y>0.50121</cdr:y>
    </cdr:from>
    <cdr:to>
      <cdr:x>0.89723</cdr:x>
      <cdr:y>0.5416</cdr:y>
    </cdr:to>
    <cdr:sp macro="" textlink="">
      <cdr:nvSpPr>
        <cdr:cNvPr id="9" name="TextBox 6"/>
        <cdr:cNvSpPr txBox="1"/>
      </cdr:nvSpPr>
      <cdr:spPr>
        <a:xfrm xmlns:a="http://schemas.openxmlformats.org/drawingml/2006/main">
          <a:off x="8556178" y="3437317"/>
          <a:ext cx="410369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1800" dirty="0">
              <a:solidFill>
                <a:schemeClr val="accent2"/>
              </a:solidFill>
            </a:rPr>
            <a:t>Arts</a:t>
          </a:r>
        </a:p>
      </cdr:txBody>
    </cdr:sp>
  </cdr:relSizeAnchor>
  <cdr:relSizeAnchor xmlns:cdr="http://schemas.openxmlformats.org/drawingml/2006/chartDrawing">
    <cdr:from>
      <cdr:x>0.17293</cdr:x>
      <cdr:y>0.374</cdr:y>
    </cdr:from>
    <cdr:to>
      <cdr:x>0.25249</cdr:x>
      <cdr:y>0.41439</cdr:y>
    </cdr:to>
    <cdr:sp macro="" textlink="">
      <cdr:nvSpPr>
        <cdr:cNvPr id="10" name="TextBox 1"/>
        <cdr:cNvSpPr txBox="1"/>
      </cdr:nvSpPr>
      <cdr:spPr>
        <a:xfrm xmlns:a="http://schemas.openxmlformats.org/drawingml/2006/main">
          <a:off x="1728192" y="2564904"/>
          <a:ext cx="795089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1800" dirty="0">
              <a:solidFill>
                <a:schemeClr val="accent2"/>
              </a:solidFill>
            </a:rPr>
            <a:t>Nursing</a:t>
          </a:r>
        </a:p>
      </cdr:txBody>
    </cdr:sp>
  </cdr:relSizeAnchor>
  <cdr:relSizeAnchor xmlns:cdr="http://schemas.openxmlformats.org/drawingml/2006/chartDrawing">
    <cdr:from>
      <cdr:x>0.58364</cdr:x>
      <cdr:y>0.605</cdr:y>
    </cdr:from>
    <cdr:to>
      <cdr:x>0.6863</cdr:x>
      <cdr:y>0.64539</cdr:y>
    </cdr:to>
    <cdr:sp macro="" textlink="">
      <cdr:nvSpPr>
        <cdr:cNvPr id="12" name="TextBox 1"/>
        <cdr:cNvSpPr txBox="1"/>
      </cdr:nvSpPr>
      <cdr:spPr>
        <a:xfrm xmlns:a="http://schemas.openxmlformats.org/drawingml/2006/main">
          <a:off x="5832648" y="4149080"/>
          <a:ext cx="1025922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1800" dirty="0">
              <a:solidFill>
                <a:schemeClr val="tx2"/>
              </a:solidFill>
            </a:rPr>
            <a:t>Education</a:t>
          </a:r>
        </a:p>
      </cdr:txBody>
    </cdr:sp>
  </cdr:relSizeAnchor>
  <cdr:relSizeAnchor xmlns:cdr="http://schemas.openxmlformats.org/drawingml/2006/chartDrawing">
    <cdr:from>
      <cdr:x>0.4035</cdr:x>
      <cdr:y>0.689</cdr:y>
    </cdr:from>
    <cdr:to>
      <cdr:x>0.52669</cdr:x>
      <cdr:y>0.72939</cdr:y>
    </cdr:to>
    <cdr:sp macro="" textlink="">
      <cdr:nvSpPr>
        <cdr:cNvPr id="13" name="TextBox 1"/>
        <cdr:cNvSpPr txBox="1"/>
      </cdr:nvSpPr>
      <cdr:spPr>
        <a:xfrm xmlns:a="http://schemas.openxmlformats.org/drawingml/2006/main">
          <a:off x="4032448" y="4725144"/>
          <a:ext cx="1231106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1800" dirty="0">
              <a:solidFill>
                <a:schemeClr val="tx2"/>
              </a:solidFill>
            </a:rPr>
            <a:t>Engineering</a:t>
          </a:r>
        </a:p>
      </cdr:txBody>
    </cdr:sp>
  </cdr:relSizeAnchor>
  <cdr:relSizeAnchor xmlns:cdr="http://schemas.openxmlformats.org/drawingml/2006/chartDrawing">
    <cdr:from>
      <cdr:x>0.4651</cdr:x>
      <cdr:y>0.59206</cdr:y>
    </cdr:from>
    <cdr:to>
      <cdr:x>0.53706</cdr:x>
      <cdr:y>0.689</cdr:y>
    </cdr:to>
    <cdr:cxnSp macro="">
      <cdr:nvCxnSpPr>
        <cdr:cNvPr id="15" name="Straight Arrow Connector 14"/>
        <cdr:cNvCxnSpPr>
          <a:stCxn xmlns:a="http://schemas.openxmlformats.org/drawingml/2006/main" id="13" idx="0"/>
        </cdr:cNvCxnSpPr>
      </cdr:nvCxnSpPr>
      <cdr:spPr bwMode="auto">
        <a:xfrm xmlns:a="http://schemas.openxmlformats.org/drawingml/2006/main" flipV="1">
          <a:off x="4648001" y="4060371"/>
          <a:ext cx="719130" cy="664773"/>
        </a:xfrm>
        <a:prstGeom xmlns:a="http://schemas.openxmlformats.org/drawingml/2006/main" prst="straightConnector1">
          <a:avLst/>
        </a:prstGeom>
        <a:solidFill xmlns:a="http://schemas.openxmlformats.org/drawingml/2006/main">
          <a:schemeClr val="accent1"/>
        </a:solidFill>
        <a:ln xmlns:a="http://schemas.openxmlformats.org/drawingml/2006/main" w="28575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 xmlns:a="http://schemas.openxmlformats.org/drawingml/2006/main"/>
      </cdr:spPr>
    </cdr:cxnSp>
  </cdr:relSizeAnchor>
  <cdr:relSizeAnchor xmlns:cdr="http://schemas.openxmlformats.org/drawingml/2006/chartDrawing">
    <cdr:from>
      <cdr:x>0.46115</cdr:x>
      <cdr:y>0.374</cdr:y>
    </cdr:from>
    <cdr:to>
      <cdr:x>0.56381</cdr:x>
      <cdr:y>0.41439</cdr:y>
    </cdr:to>
    <cdr:sp macro="" textlink="">
      <cdr:nvSpPr>
        <cdr:cNvPr id="16" name="TextBox 1"/>
        <cdr:cNvSpPr txBox="1"/>
      </cdr:nvSpPr>
      <cdr:spPr>
        <a:xfrm xmlns:a="http://schemas.openxmlformats.org/drawingml/2006/main">
          <a:off x="4608512" y="2564904"/>
          <a:ext cx="1025922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1800" dirty="0">
              <a:solidFill>
                <a:schemeClr val="accent2"/>
              </a:solidFill>
            </a:rPr>
            <a:t>Education</a:t>
          </a:r>
        </a:p>
      </cdr:txBody>
    </cdr:sp>
  </cdr:relSizeAnchor>
  <cdr:relSizeAnchor xmlns:cdr="http://schemas.openxmlformats.org/drawingml/2006/chartDrawing">
    <cdr:from>
      <cdr:x>0.5</cdr:x>
      <cdr:y>0.1535</cdr:y>
    </cdr:from>
    <cdr:to>
      <cdr:x>0.62319</cdr:x>
      <cdr:y>0.1939</cdr:y>
    </cdr:to>
    <cdr:sp macro="" textlink="">
      <cdr:nvSpPr>
        <cdr:cNvPr id="17" name="TextBox 1"/>
        <cdr:cNvSpPr txBox="1"/>
      </cdr:nvSpPr>
      <cdr:spPr>
        <a:xfrm xmlns:a="http://schemas.openxmlformats.org/drawingml/2006/main">
          <a:off x="4996780" y="1052736"/>
          <a:ext cx="1231106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1800" dirty="0">
              <a:solidFill>
                <a:schemeClr val="accent2"/>
              </a:solidFill>
            </a:rPr>
            <a:t>Engineering</a:t>
          </a:r>
        </a:p>
      </cdr:txBody>
    </cdr:sp>
  </cdr:relSizeAnchor>
  <cdr:relSizeAnchor xmlns:cdr="http://schemas.openxmlformats.org/drawingml/2006/chartDrawing">
    <cdr:from>
      <cdr:x>0.71334</cdr:x>
      <cdr:y>0.3635</cdr:y>
    </cdr:from>
    <cdr:to>
      <cdr:x>0.79547</cdr:x>
      <cdr:y>0.40389</cdr:y>
    </cdr:to>
    <cdr:sp macro="" textlink="">
      <cdr:nvSpPr>
        <cdr:cNvPr id="18" name="TextBox 1"/>
        <cdr:cNvSpPr txBox="1"/>
      </cdr:nvSpPr>
      <cdr:spPr>
        <a:xfrm xmlns:a="http://schemas.openxmlformats.org/drawingml/2006/main">
          <a:off x="7128792" y="2492896"/>
          <a:ext cx="820738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1800" dirty="0">
              <a:solidFill>
                <a:schemeClr val="accent2"/>
              </a:solidFill>
            </a:rPr>
            <a:t>Science</a:t>
          </a:r>
        </a:p>
      </cdr:txBody>
    </cdr:sp>
  </cdr:relSizeAnchor>
  <cdr:relSizeAnchor xmlns:cdr="http://schemas.openxmlformats.org/drawingml/2006/chartDrawing">
    <cdr:from>
      <cdr:x>0.65085</cdr:x>
      <cdr:y>0.1955</cdr:y>
    </cdr:from>
    <cdr:to>
      <cdr:x>0.76378</cdr:x>
      <cdr:y>0.23589</cdr:y>
    </cdr:to>
    <cdr:sp macro="" textlink="">
      <cdr:nvSpPr>
        <cdr:cNvPr id="19" name="TextBox 1"/>
        <cdr:cNvSpPr txBox="1"/>
      </cdr:nvSpPr>
      <cdr:spPr>
        <a:xfrm xmlns:a="http://schemas.openxmlformats.org/drawingml/2006/main">
          <a:off x="6504334" y="1340768"/>
          <a:ext cx="1128514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1800" dirty="0">
              <a:solidFill>
                <a:schemeClr val="accent2"/>
              </a:solidFill>
            </a:rPr>
            <a:t>Commerce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0.32432</cdr:x>
      <cdr:y>0.50459</cdr:y>
    </cdr:from>
    <cdr:to>
      <cdr:x>0.32961</cdr:x>
      <cdr:y>0.51321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779324" y="2761424"/>
          <a:ext cx="45333" cy="4717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AU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8888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9500" y="1077913"/>
            <a:ext cx="7781925" cy="5387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3470" y="6825826"/>
            <a:ext cx="7952399" cy="6465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Chart title:</a:t>
            </a:r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8888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41277" y="2647727"/>
            <a:ext cx="4968875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dirty="0"/>
              <a:t>Chart title:</a:t>
            </a:r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</p:txBody>
      </p:sp>
    </p:spTree>
    <p:extLst>
      <p:ext uri="{BB962C8B-B14F-4D97-AF65-F5344CB8AC3E}">
        <p14:creationId xmlns:p14="http://schemas.microsoft.com/office/powerpoint/2010/main" val="20997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 baseline="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education.gov.au/node/36729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Unexpired discount and total outstanding</a:t>
            </a:r>
            <a:r>
              <a:rPr lang="en-US" baseline="0" dirty="0"/>
              <a:t> debt</a:t>
            </a:r>
            <a:endParaRPr lang="en-US" dirty="0"/>
          </a:p>
          <a:p>
            <a:pPr lvl="0"/>
            <a:r>
              <a:rPr lang="en-US" dirty="0"/>
              <a:t>Y-axis label: $2015-16</a:t>
            </a:r>
            <a:r>
              <a:rPr lang="en-US" baseline="0" dirty="0"/>
              <a:t> million</a:t>
            </a:r>
            <a:endParaRPr lang="en-US" dirty="0"/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 Annual reports</a:t>
            </a:r>
            <a:r>
              <a:rPr lang="en-US"/>
              <a:t>, RBA, ABS</a:t>
            </a:r>
          </a:p>
          <a:p>
            <a:pPr lvl="0"/>
            <a:r>
              <a:rPr lang="en-US" dirty="0"/>
              <a:t>Spreadsheet file path:</a:t>
            </a:r>
            <a:endParaRPr lang="en-AU" dirty="0"/>
          </a:p>
          <a:p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fees:C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Charts:Chart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data:[CPI and 10yr bond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rate.xlsx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]Interest subsidy</a:t>
            </a:r>
            <a:r>
              <a:rPr lang="en-AU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7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Interest subsidies</a:t>
            </a:r>
            <a:r>
              <a:rPr lang="en-US" baseline="0" dirty="0"/>
              <a:t> to </a:t>
            </a:r>
            <a:r>
              <a:rPr lang="en-US" dirty="0"/>
              <a:t>bachelor</a:t>
            </a:r>
            <a:r>
              <a:rPr lang="en-US" baseline="0" dirty="0"/>
              <a:t> degree graduates by income </a:t>
            </a:r>
            <a:endParaRPr lang="en-US" dirty="0"/>
          </a:p>
          <a:p>
            <a:pPr lvl="0"/>
            <a:r>
              <a:rPr lang="en-US" dirty="0"/>
              <a:t>Y-axis label:</a:t>
            </a:r>
            <a:r>
              <a:rPr lang="en-US" baseline="0" dirty="0"/>
              <a:t> Per cent of original borrowing</a:t>
            </a:r>
            <a:endParaRPr lang="en-US" dirty="0"/>
          </a:p>
          <a:p>
            <a:pPr lvl="0"/>
            <a:r>
              <a:rPr lang="en-US" dirty="0"/>
              <a:t>Note(s): Working</a:t>
            </a:r>
            <a:r>
              <a:rPr lang="en-US" baseline="0" dirty="0"/>
              <a:t> graduates only. 2016 CSP student contribution amounts</a:t>
            </a:r>
            <a:endParaRPr lang="en-US" dirty="0"/>
          </a:p>
          <a:p>
            <a:pPr lvl="0"/>
            <a:r>
              <a:rPr lang="en-US" dirty="0"/>
              <a:t>Source(s): Census2011</a:t>
            </a:r>
          </a:p>
          <a:p>
            <a:pPr lvl="0"/>
            <a:r>
              <a:rPr lang="en-US" dirty="0"/>
              <a:t>Spreadsheet file path: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Commonwealth Contribution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cut:B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Analysis:Student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NPV:Graduate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Winners:Returns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Builder:20151124:[Repayment Builder 2016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FTPT.xlsx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]Interest subsidies</a:t>
            </a:r>
            <a:r>
              <a:rPr lang="en-US" dirty="0"/>
              <a:t> 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01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Interest subsidies</a:t>
            </a:r>
            <a:r>
              <a:rPr lang="en-US" baseline="0" dirty="0"/>
              <a:t> to </a:t>
            </a:r>
            <a:r>
              <a:rPr lang="en-US" dirty="0"/>
              <a:t>diploma</a:t>
            </a:r>
            <a:r>
              <a:rPr lang="en-US" baseline="0" dirty="0"/>
              <a:t> and adv. Diploma graduates by income </a:t>
            </a:r>
            <a:endParaRPr lang="en-US" dirty="0"/>
          </a:p>
          <a:p>
            <a:pPr lvl="0"/>
            <a:r>
              <a:rPr lang="en-US" dirty="0"/>
              <a:t>Y-axis label:</a:t>
            </a:r>
            <a:r>
              <a:rPr lang="en-US" baseline="0" dirty="0"/>
              <a:t> Per cent of original borrowing</a:t>
            </a: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 Working</a:t>
            </a:r>
            <a:r>
              <a:rPr lang="en-US" baseline="0" dirty="0"/>
              <a:t> graduates only. Average loan. 1.9 per cent rate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Source(s): Census2011</a:t>
            </a:r>
          </a:p>
          <a:p>
            <a:pPr lvl="0"/>
            <a:r>
              <a:rPr lang="en-US" dirty="0"/>
              <a:t>Spreadsheet file path: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Commonwealth Contribution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cut:B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Analysis:Student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NPV:Graduate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Winners:Returns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Builder:20151124:[Repayment Builder 2016 DIP FTPT 20160509.xlsx]Repayment calculation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017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Core</a:t>
            </a:r>
            <a:r>
              <a:rPr lang="en-US" baseline="0" dirty="0"/>
              <a:t> teaching grant funding, 1980-2014</a:t>
            </a:r>
            <a:endParaRPr lang="en-US" dirty="0"/>
          </a:p>
          <a:p>
            <a:pPr lvl="0"/>
            <a:r>
              <a:rPr lang="en-US" dirty="0"/>
              <a:t>Y-axis label: Billions of 2014</a:t>
            </a:r>
            <a:r>
              <a:rPr lang="en-US" baseline="0" dirty="0"/>
              <a:t> dollars</a:t>
            </a:r>
            <a:endParaRPr lang="en-US" dirty="0"/>
          </a:p>
          <a:p>
            <a:pPr lvl="0"/>
            <a:r>
              <a:rPr lang="en-US" dirty="0"/>
              <a:t>Note(s): Operating grant figures are used prior to 2005, less HECS charges. From 2005, the figures report total cash paid to universities.</a:t>
            </a:r>
            <a:r>
              <a:rPr lang="en-US" baseline="0" dirty="0"/>
              <a:t> Due to reconciliations for over- or under-payments for the previous year’s enrolments, the annual payments in respect of each year may be slightly different to those shown here. Research funding includes competitive grants and block grants.</a:t>
            </a:r>
            <a:endParaRPr lang="en-US" dirty="0"/>
          </a:p>
          <a:p>
            <a:pPr lvl="0"/>
            <a:r>
              <a:rPr lang="en-US" dirty="0"/>
              <a:t>Source(s): ABS6401.0, Communication from the Department of Education</a:t>
            </a:r>
          </a:p>
          <a:p>
            <a:pPr lvl="0"/>
            <a:r>
              <a:rPr lang="en-US" dirty="0"/>
              <a:t>Spreadsheet file </a:t>
            </a:r>
            <a:r>
              <a:rPr lang="en-US" dirty="0" err="1"/>
              <a:t>path:Macintosh</a:t>
            </a:r>
            <a:r>
              <a:rPr lang="en-US" dirty="0"/>
              <a:t> </a:t>
            </a:r>
            <a:r>
              <a:rPr lang="en-US" dirty="0" err="1"/>
              <a:t>HD:Users:icherastidth:Documents:A</a:t>
            </a:r>
            <a:r>
              <a:rPr lang="en-US" dirty="0"/>
              <a:t>. Higher </a:t>
            </a:r>
            <a:r>
              <a:rPr lang="en-US" dirty="0" err="1"/>
              <a:t>Education:C</a:t>
            </a:r>
            <a:r>
              <a:rPr lang="en-US" dirty="0"/>
              <a:t>. Mapping 2014:E. </a:t>
            </a:r>
            <a:r>
              <a:rPr lang="en-US" dirty="0" err="1"/>
              <a:t>Charts:B</a:t>
            </a:r>
            <a:r>
              <a:rPr lang="en-US" dirty="0"/>
              <a:t>. Chart data:[Base funding and EFTSL 1989 to 2014 IC </a:t>
            </a:r>
            <a:r>
              <a:rPr lang="en-US" dirty="0" err="1"/>
              <a:t>modified.xlsx</a:t>
            </a:r>
            <a:r>
              <a:rPr lang="en-US" dirty="0"/>
              <a:t>]CGS conversion </a:t>
            </a:r>
          </a:p>
          <a:p>
            <a:r>
              <a:rPr lang="en-US" b="1" dirty="0"/>
              <a:t>Chart heading</a:t>
            </a:r>
            <a:r>
              <a:rPr lang="en-US" dirty="0"/>
              <a:t>: Commonwealth </a:t>
            </a:r>
            <a:r>
              <a:rPr lang="en-AU" sz="1700" dirty="0"/>
              <a:t>government research spending has increased significantly</a:t>
            </a:r>
            <a:r>
              <a:rPr lang="en-AU" dirty="0">
                <a:effectLst/>
              </a:rPr>
              <a:t> 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Y-axis</a:t>
            </a:r>
            <a:r>
              <a:rPr lang="en-US" dirty="0"/>
              <a:t>: $2014</a:t>
            </a:r>
            <a:r>
              <a:rPr lang="en-US" baseline="0" dirty="0"/>
              <a:t> Billion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Notes</a:t>
            </a:r>
            <a:r>
              <a:rPr lang="en-US" dirty="0"/>
              <a:t>: Commonwealth</a:t>
            </a:r>
            <a:r>
              <a:rPr lang="en-US" baseline="0" dirty="0"/>
              <a:t> government only. The data includes Commonwealth competitive schemes, block grants and CRC from Commonwealth government. The data only includes UA members (this excludes University of Notre Dame prior to 2008, </a:t>
            </a:r>
            <a:r>
              <a:rPr lang="en-US" sz="1700" dirty="0" err="1"/>
              <a:t>Batchelor</a:t>
            </a:r>
            <a:r>
              <a:rPr lang="en-US" sz="1700" dirty="0"/>
              <a:t> Institute of Indigenous Tertiary Education</a:t>
            </a:r>
            <a:r>
              <a:rPr lang="en-US" dirty="0"/>
              <a:t> </a:t>
            </a:r>
            <a:r>
              <a:rPr lang="en-US" baseline="0" dirty="0"/>
              <a:t>and MCD University of Divinity. CPI was used to adjust for inflation.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Sources</a:t>
            </a:r>
            <a:r>
              <a:rPr lang="en-US" dirty="0"/>
              <a:t>: </a:t>
            </a:r>
          </a:p>
          <a:p>
            <a:pPr defTabSz="1327252">
              <a:defRPr/>
            </a:pPr>
            <a:r>
              <a:rPr lang="en-AU" sz="1700" dirty="0"/>
              <a:t>Department of Education and Training (Various years-d) </a:t>
            </a:r>
            <a:r>
              <a:rPr lang="en-AU" sz="1700" i="1" dirty="0"/>
              <a:t>Research block grant allocations</a:t>
            </a:r>
            <a:r>
              <a:rPr lang="en-AU" sz="1700" dirty="0"/>
              <a:t>,</a:t>
            </a:r>
            <a:r>
              <a:rPr lang="en-AU" sz="1700" i="1" dirty="0"/>
              <a:t> </a:t>
            </a:r>
            <a:r>
              <a:rPr lang="en-AU" sz="1700" dirty="0"/>
              <a:t>Department of Education and Training from </a:t>
            </a:r>
            <a:r>
              <a:rPr lang="en-AU" sz="1700" u="sng" dirty="0">
                <a:hlinkClick r:id="rId3"/>
              </a:rPr>
              <a:t>https://docs.education.gov.au/node/36729</a:t>
            </a:r>
            <a:endParaRPr lang="en-AU" sz="1700" dirty="0"/>
          </a:p>
          <a:p>
            <a:r>
              <a:rPr lang="en-US" dirty="0"/>
              <a:t>UA HERDC</a:t>
            </a:r>
            <a:r>
              <a:rPr lang="en-US" baseline="0" dirty="0"/>
              <a:t> data collection (https://</a:t>
            </a:r>
            <a:r>
              <a:rPr lang="en-US" baseline="0" dirty="0" err="1"/>
              <a:t>www.universitiesaustralia.edu.au</a:t>
            </a:r>
            <a:r>
              <a:rPr lang="en-US" baseline="0" dirty="0"/>
              <a:t>/</a:t>
            </a:r>
            <a:r>
              <a:rPr lang="en-US" baseline="0" dirty="0" err="1"/>
              <a:t>australias</a:t>
            </a:r>
            <a:r>
              <a:rPr lang="en-US" baseline="0" dirty="0"/>
              <a:t>-universities/key-facts-and-data/Research-Intensity---Output/Research-Intensity---Output#.Va3MAxOqpHx)</a:t>
            </a:r>
            <a:endParaRPr lang="en-US" dirty="0"/>
          </a:p>
          <a:p>
            <a:r>
              <a:rPr lang="en-US" dirty="0"/>
              <a:t>CPI ABS6401</a:t>
            </a:r>
          </a:p>
          <a:p>
            <a:r>
              <a:rPr lang="en-US" dirty="0"/>
              <a:t>Note:</a:t>
            </a:r>
          </a:p>
          <a:p>
            <a:r>
              <a:rPr lang="en-US" dirty="0"/>
              <a:t>UA</a:t>
            </a:r>
            <a:r>
              <a:rPr lang="en-US" baseline="0" dirty="0"/>
              <a:t> members only.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Data</a:t>
            </a:r>
            <a:r>
              <a:rPr lang="en-US" b="1" baseline="0" dirty="0"/>
              <a:t> file path</a:t>
            </a:r>
            <a:r>
              <a:rPr lang="en-US" baseline="0" dirty="0"/>
              <a:t>:</a:t>
            </a:r>
          </a:p>
          <a:p>
            <a:r>
              <a:rPr lang="en-US" sz="1700" dirty="0" err="1"/>
              <a:t>IC:Users:icherastidth:Documents:A</a:t>
            </a:r>
            <a:r>
              <a:rPr lang="en-US" sz="1700" dirty="0"/>
              <a:t>. Higher </a:t>
            </a:r>
            <a:r>
              <a:rPr lang="en-US" sz="1700" dirty="0" err="1"/>
              <a:t>Education:D</a:t>
            </a:r>
            <a:r>
              <a:rPr lang="en-US" sz="1700" dirty="0"/>
              <a:t>. </a:t>
            </a:r>
            <a:r>
              <a:rPr lang="en-US" sz="1700" dirty="0" err="1"/>
              <a:t>Fees:B</a:t>
            </a:r>
            <a:r>
              <a:rPr lang="en-US" sz="1700" dirty="0"/>
              <a:t>. Analysis:4. </a:t>
            </a:r>
            <a:r>
              <a:rPr lang="en-US" sz="1700" dirty="0" err="1"/>
              <a:t>Research:Source</a:t>
            </a:r>
            <a:r>
              <a:rPr lang="en-US" sz="1700" dirty="0"/>
              <a:t> of funds analysis:[RBG Allocations 2001 to 2015.xlsx]Time series</a:t>
            </a:r>
            <a:r>
              <a:rPr lang="en-US" dirty="0"/>
              <a:t> </a:t>
            </a:r>
            <a:endParaRPr lang="en-US" sz="1700" dirty="0"/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Analysis:4.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Research:Source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of funds analysis:[HERDC income 1992-2014 UA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only.xlsx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]Commonwealth government fund</a:t>
            </a:r>
            <a:r>
              <a:rPr lang="en-US" sz="1800" dirty="0"/>
              <a:t> </a:t>
            </a:r>
          </a:p>
          <a:p>
            <a:endParaRPr lang="en-US" sz="1800" dirty="0"/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Education:11. Resources:[Base funding and EFTSL - 1989 to 2016 Mapping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adjustment.xlsx</a:t>
            </a:r>
            <a:r>
              <a:rPr lang="en-US" sz="1200" b="0" i="0" u="none" strike="noStrike" kern="1200" baseline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]Mapping 2016  new CPI</a:t>
            </a:r>
            <a:r>
              <a:rPr lang="en-US"/>
              <a:t>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207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Extra</a:t>
            </a:r>
            <a:r>
              <a:rPr lang="en-US" baseline="0" dirty="0"/>
              <a:t> repayment as a proportion of original borrowing </a:t>
            </a:r>
            <a:r>
              <a:rPr lang="en-US" dirty="0"/>
              <a:t>by income</a:t>
            </a:r>
          </a:p>
          <a:p>
            <a:pPr lvl="0"/>
            <a:r>
              <a:rPr lang="en-US" dirty="0"/>
              <a:t>Y-axis label:</a:t>
            </a:r>
            <a:r>
              <a:rPr lang="en-US" baseline="0" dirty="0"/>
              <a:t> Per cent of original borrowing</a:t>
            </a:r>
            <a:endParaRPr lang="en-US" dirty="0"/>
          </a:p>
          <a:p>
            <a:pPr lvl="0"/>
            <a:r>
              <a:rPr lang="en-US" dirty="0"/>
              <a:t>Note(s): Working</a:t>
            </a:r>
            <a:r>
              <a:rPr lang="en-US" baseline="0" dirty="0"/>
              <a:t> graduates only; 1.9 per cent rate</a:t>
            </a:r>
            <a:endParaRPr lang="en-US" dirty="0"/>
          </a:p>
          <a:p>
            <a:pPr lvl="0"/>
            <a:r>
              <a:rPr lang="en-US" dirty="0"/>
              <a:t>Source(s): Census2011</a:t>
            </a:r>
          </a:p>
          <a:p>
            <a:pPr lvl="0"/>
            <a:r>
              <a:rPr lang="en-US" dirty="0"/>
              <a:t>Spreadsheet file path:</a:t>
            </a:r>
          </a:p>
          <a:p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Education:B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Commonwealth Contribution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cut:B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Analysis:Student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NPV:Graduate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Winners:Returns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Builder:20151124:[Repayment Builder 2016 FTPT 20151228.xlsx]README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01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Chart title: Extra repayment under uniform</a:t>
            </a:r>
            <a:r>
              <a:rPr lang="en-US" baseline="0" dirty="0"/>
              <a:t> real interest</a:t>
            </a: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Y-axis label: Per cent of extra repayments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 </a:t>
            </a:r>
            <a:r>
              <a:rPr lang="en-US" baseline="0" dirty="0"/>
              <a:t>1.9 per cent real rate, assume index schedule similar to the Act. Start indexing when debt incur.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Low, medium and high income are based working graduates on the 30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th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, 50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th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, 80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th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percentiles. Male working (FT/PT) Based on 2016 CSP contribution. </a:t>
            </a:r>
          </a:p>
          <a:p>
            <a:pPr lvl="0"/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Source(s):Census2011</a:t>
            </a:r>
          </a:p>
          <a:p>
            <a:pPr lvl="0"/>
            <a:r>
              <a:rPr lang="en-US" dirty="0"/>
              <a:t>Spreadsheet file path:</a:t>
            </a: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Education:B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Commonwealth Contribution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cut:B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Analysis:Student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NPV:Graduate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Winners:Returns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Builder:20151124:[Repayment Builder 2016 FTPT 20151228.xlsx]README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39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Chart title:</a:t>
            </a:r>
            <a:r>
              <a:rPr lang="en-US" baseline="0" dirty="0"/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Median females apart from the break otherwise working with real interest (30 to 34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inc.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break)</a:t>
            </a:r>
          </a:p>
          <a:p>
            <a:pPr lvl="0"/>
            <a:r>
              <a:rPr lang="en-US" dirty="0"/>
              <a:t>Y-axis label: Per cent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</a:t>
            </a:r>
            <a:r>
              <a:rPr lang="en-US" baseline="0" dirty="0"/>
              <a:t> </a:t>
            </a:r>
            <a:r>
              <a:rPr lang="en-US" dirty="0"/>
              <a:t>Working only,</a:t>
            </a:r>
            <a:r>
              <a:rPr lang="en-US" baseline="0" dirty="0"/>
              <a:t> 1.9 per cent real rate, assume index schedule similar to the Act. Start indexing when debt incur.</a:t>
            </a:r>
            <a:endParaRPr lang="en-US" dirty="0"/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Education:B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Commonwealth Contribution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cut:B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Analysis:Student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NPV:Graduate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Winners:Returns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Builder:20151124:[Repayment Builder 2016 FTPT 20151228.xlsx]README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392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700" u="sng" dirty="0"/>
              <a:t>Proportion</a:t>
            </a:r>
            <a:r>
              <a:rPr lang="en-US" sz="1700" u="sng" baseline="0" dirty="0"/>
              <a:t> of female bachelor degree in full-time work.</a:t>
            </a:r>
            <a:endParaRPr lang="en-US" sz="1700" dirty="0"/>
          </a:p>
          <a:p>
            <a:endParaRPr lang="en-US" sz="1700" dirty="0"/>
          </a:p>
          <a:p>
            <a:r>
              <a:rPr lang="en-US" sz="1700" dirty="0"/>
              <a:t>Source: Census 2011</a:t>
            </a:r>
          </a:p>
          <a:p>
            <a:endParaRPr lang="en-US" sz="1700" dirty="0"/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Charts:Chart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data:[gender marital LF age no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children.xlsx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]Data Sheet</a:t>
            </a:r>
            <a:r>
              <a:rPr lang="en-US" sz="1800" dirty="0"/>
              <a:t>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Charts:Chart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data:[gender marital LF age with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children.xls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]Data Sheet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26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</a:t>
            </a:r>
            <a:r>
              <a:rPr lang="en-US" baseline="0" dirty="0"/>
              <a:t> Comparison between hybrid and uniform RER model</a:t>
            </a:r>
          </a:p>
          <a:p>
            <a:pPr lvl="0"/>
            <a:r>
              <a:rPr lang="en-US" dirty="0"/>
              <a:t>Y-axis label: Per cent of extra repayment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</a:t>
            </a:r>
            <a:r>
              <a:rPr lang="en-US" baseline="0" dirty="0"/>
              <a:t> 1.9 per cent real rate, assume index schedule similar to the Act. Start indexing when debt incur.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Low, medium and high income are based working graduates on the 30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th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, 50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th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, 80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th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percentiles. Male working (FT/PT) Based on 2016 CSP contribution.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Source(s):Census2011</a:t>
            </a:r>
          </a:p>
          <a:p>
            <a:pPr lvl="0"/>
            <a:r>
              <a:rPr lang="en-US" dirty="0"/>
              <a:t>Spreadsheet file path:</a:t>
            </a:r>
          </a:p>
          <a:p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Education:B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Commonwealth Contribution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cut:B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Analysis:Student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NPV:Graduate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Winners:Returns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Builder:20151124:[Repayment Builder 2016 FTPT 20151228.xlsx]README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703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Upfront discount</a:t>
            </a:r>
            <a:r>
              <a:rPr lang="en-US" baseline="0" dirty="0"/>
              <a:t> and equivalent bonus to HECS-HELP students</a:t>
            </a:r>
            <a:endParaRPr lang="en-US" dirty="0"/>
          </a:p>
          <a:p>
            <a:pPr lvl="0"/>
            <a:r>
              <a:rPr lang="en-US" dirty="0"/>
              <a:t>Y-axis label: Per cent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 http://</a:t>
            </a:r>
            <a:r>
              <a:rPr lang="en-US" dirty="0" err="1"/>
              <a:t>www.aph.gov.au</a:t>
            </a:r>
            <a:r>
              <a:rPr lang="en-US" dirty="0"/>
              <a:t>/</a:t>
            </a:r>
            <a:r>
              <a:rPr lang="en-US" dirty="0" err="1"/>
              <a:t>About_Parliament</a:t>
            </a:r>
            <a:r>
              <a:rPr lang="en-US" dirty="0"/>
              <a:t>/</a:t>
            </a:r>
            <a:r>
              <a:rPr lang="en-US" dirty="0" err="1"/>
              <a:t>Parliamentary_Departments</a:t>
            </a:r>
            <a:r>
              <a:rPr lang="en-US" dirty="0"/>
              <a:t>/</a:t>
            </a:r>
            <a:r>
              <a:rPr lang="en-US" dirty="0" err="1"/>
              <a:t>Parliamentary_Library</a:t>
            </a:r>
            <a:r>
              <a:rPr lang="en-US" dirty="0"/>
              <a:t>/pubs/</a:t>
            </a:r>
            <a:r>
              <a:rPr lang="en-US" dirty="0" err="1"/>
              <a:t>rp</a:t>
            </a:r>
            <a:r>
              <a:rPr lang="en-US" dirty="0"/>
              <a:t>/rp1415/</a:t>
            </a:r>
            <a:r>
              <a:rPr lang="en-US" dirty="0" err="1"/>
              <a:t>Quick_Guides</a:t>
            </a:r>
            <a:r>
              <a:rPr lang="en-US" dirty="0"/>
              <a:t>/HELP</a:t>
            </a:r>
          </a:p>
          <a:p>
            <a:pPr lvl="0"/>
            <a:r>
              <a:rPr lang="en-US" dirty="0"/>
              <a:t>Spreadsheet file path: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Data:[HECS discount up front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payment.xlsx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]Sheet1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757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</a:t>
            </a:r>
            <a:r>
              <a:rPr lang="en-AU" dirty="0"/>
              <a:t>Loan</a:t>
            </a:r>
            <a:r>
              <a:rPr lang="en-AU" baseline="0" dirty="0"/>
              <a:t> fee across the main HELP programs</a:t>
            </a:r>
            <a:endParaRPr lang="en-US" dirty="0"/>
          </a:p>
          <a:p>
            <a:pPr lvl="0"/>
            <a:r>
              <a:rPr lang="en-US" dirty="0"/>
              <a:t>Y-axis label: Per cent of lending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95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CPI</a:t>
            </a:r>
            <a:r>
              <a:rPr lang="en-US" baseline="0" dirty="0"/>
              <a:t> and 10-year bond rate</a:t>
            </a:r>
            <a:endParaRPr lang="en-US" dirty="0"/>
          </a:p>
          <a:p>
            <a:pPr lvl="0"/>
            <a:r>
              <a:rPr lang="en-US" dirty="0"/>
              <a:t>Y-axis label: Per</a:t>
            </a:r>
            <a:r>
              <a:rPr lang="en-US" baseline="0" dirty="0"/>
              <a:t> cent</a:t>
            </a:r>
            <a:endParaRPr lang="en-US" dirty="0"/>
          </a:p>
          <a:p>
            <a:pPr lvl="0"/>
            <a:r>
              <a:rPr lang="en-US" dirty="0"/>
              <a:t>Note(s): Ending in March quarter.</a:t>
            </a:r>
            <a:r>
              <a:rPr lang="en-US" baseline="0" dirty="0"/>
              <a:t> Based on the calculation stated in HESA</a:t>
            </a:r>
            <a:endParaRPr lang="en-US" dirty="0"/>
          </a:p>
          <a:p>
            <a:pPr lvl="0"/>
            <a:r>
              <a:rPr lang="en-US" dirty="0"/>
              <a:t>Source(s):</a:t>
            </a:r>
            <a:r>
              <a:rPr lang="en-US" baseline="0" dirty="0"/>
              <a:t> ABS 6401, RBA</a:t>
            </a:r>
            <a:endParaRPr lang="en-US" dirty="0"/>
          </a:p>
          <a:p>
            <a:pPr lvl="0"/>
            <a:r>
              <a:rPr lang="en-US" dirty="0"/>
              <a:t>Spreadsheet file path:</a:t>
            </a: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Charts:Chart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data:[CPI and 10yr bond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rate.xlsx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]Summary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641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Chart title: </a:t>
            </a:r>
            <a:r>
              <a:rPr lang="en-AU" dirty="0"/>
              <a:t>2016 loan fee</a:t>
            </a:r>
          </a:p>
          <a:p>
            <a:pPr lvl="0"/>
            <a:r>
              <a:rPr lang="en-US" dirty="0"/>
              <a:t>Y-axis label: Billion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 Undergraduate</a:t>
            </a:r>
            <a:r>
              <a:rPr lang="en-US" baseline="0" dirty="0"/>
              <a:t> loan fee lending for 2016 is estimated based on the average growth between 2011 and 2013. VET FEE-HELP lending for 2016 assumed to be the 45% less than the 2015 lending</a:t>
            </a: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Source(s): HER 2011-13, VET FEE-HELP discussion paper;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Media release Birmingham (5 October 2016)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Spreadsheet file path:</a:t>
            </a:r>
            <a:endParaRPr lang="en-AU" dirty="0"/>
          </a:p>
          <a:p>
            <a:endParaRPr lang="en-AU" dirty="0"/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Analysis:Savings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:[Loan fee savings by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program.xlsx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]2016</a:t>
            </a:r>
            <a:r>
              <a:rPr lang="en-AU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774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53:Users:icherastidth:Documents:A. Higher </a:t>
            </a:r>
            <a:r>
              <a:rPr lang="en-AU" dirty="0" err="1"/>
              <a:t>Education:A</a:t>
            </a:r>
            <a:r>
              <a:rPr lang="en-AU" dirty="0"/>
              <a:t>. ICLs scheme:2016 Doubtful debt </a:t>
            </a:r>
            <a:r>
              <a:rPr lang="en-AU" dirty="0" err="1"/>
              <a:t>update:B</a:t>
            </a:r>
            <a:r>
              <a:rPr lang="en-AU" dirty="0"/>
              <a:t>. Loan </a:t>
            </a:r>
            <a:r>
              <a:rPr lang="en-AU" dirty="0" err="1"/>
              <a:t>fees:B</a:t>
            </a:r>
            <a:r>
              <a:rPr lang="en-AU" dirty="0"/>
              <a:t>. Analysis:[Impact of loan </a:t>
            </a:r>
            <a:r>
              <a:rPr lang="en-AU" dirty="0" err="1"/>
              <a:t>fees.xlsx</a:t>
            </a:r>
            <a:r>
              <a:rPr lang="en-AU" dirty="0"/>
              <a:t>]Sheet1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883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Extra</a:t>
            </a:r>
            <a:r>
              <a:rPr lang="en-US" baseline="0" dirty="0"/>
              <a:t> repayment as a proportion of original borrowing </a:t>
            </a:r>
            <a:r>
              <a:rPr lang="en-US" dirty="0"/>
              <a:t>by income </a:t>
            </a:r>
            <a:r>
              <a:rPr lang="en-US" dirty="0" err="1"/>
              <a:t>decile</a:t>
            </a:r>
            <a:endParaRPr lang="en-US" dirty="0"/>
          </a:p>
          <a:p>
            <a:pPr lvl="0"/>
            <a:r>
              <a:rPr lang="en-US" dirty="0"/>
              <a:t>Y-axis label:</a:t>
            </a:r>
            <a:r>
              <a:rPr lang="en-US" baseline="0" dirty="0"/>
              <a:t> Percent</a:t>
            </a: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 Working</a:t>
            </a:r>
            <a:r>
              <a:rPr lang="en-US" baseline="0" dirty="0"/>
              <a:t> graduates only, 1.9 per cent real rate, assume index schedule similar to the Act. Start indexing when debt incur.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Based on 2016 CSP contribution. </a:t>
            </a:r>
            <a:endParaRPr lang="en-US" dirty="0"/>
          </a:p>
          <a:p>
            <a:pPr lvl="0"/>
            <a:r>
              <a:rPr lang="en-US" dirty="0"/>
              <a:t>Source(s): Census2011</a:t>
            </a:r>
          </a:p>
          <a:p>
            <a:pPr lvl="0"/>
            <a:r>
              <a:rPr lang="en-US" dirty="0"/>
              <a:t>Spreadsheet file path: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Commonwealth Contribution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cut:B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Analysis:Student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NPV:Graduate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Winners:Returns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Builder:20151124:[Repayment Builder 2016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FTPT.xlsx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]Interest subsidies</a:t>
            </a:r>
            <a:r>
              <a:rPr lang="en-US" dirty="0"/>
              <a:t> 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017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</a:t>
            </a:r>
            <a:r>
              <a:rPr lang="en-AU" dirty="0"/>
              <a:t>Loan</a:t>
            </a:r>
            <a:r>
              <a:rPr lang="en-AU" baseline="0" dirty="0"/>
              <a:t> fee of 15% for 2016</a:t>
            </a:r>
            <a:endParaRPr lang="en-US" dirty="0"/>
          </a:p>
          <a:p>
            <a:pPr lvl="0"/>
            <a:r>
              <a:rPr lang="en-US" dirty="0"/>
              <a:t>Y-axis label: Million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 Undergraduate</a:t>
            </a:r>
            <a:r>
              <a:rPr lang="en-US" baseline="0" dirty="0"/>
              <a:t> loan fee lending for 2016 is estimated based on the average growth between 2011 and 2013. VET FEE-HELP lending for 2016 assumed to be the 45% less than the 2015 lending</a:t>
            </a: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Analysis:Savings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:[Loan fee savings by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program.xlsx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]2016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866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</a:t>
            </a:r>
            <a:r>
              <a:rPr lang="en-AU" dirty="0"/>
              <a:t>Loan</a:t>
            </a:r>
            <a:r>
              <a:rPr lang="en-AU" baseline="0" dirty="0"/>
              <a:t> fee of 15% for 2016</a:t>
            </a:r>
            <a:endParaRPr lang="en-US" dirty="0"/>
          </a:p>
          <a:p>
            <a:pPr lvl="0"/>
            <a:r>
              <a:rPr lang="en-US" dirty="0"/>
              <a:t>Y-axis label: Million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 Undergraduate</a:t>
            </a:r>
            <a:r>
              <a:rPr lang="en-US" baseline="0" dirty="0"/>
              <a:t> loan fee lending for 2016 is estimated based on the average growth between 2011 and 2013. VET FEE-HELP lending for 2016 assumed to be the 45% less than the 2015 lending</a:t>
            </a: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  <a:endParaRPr lang="en-AU" dirty="0"/>
          </a:p>
          <a:p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Analysis:Savings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:[Loan fee savings by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program.xlsx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]2016</a:t>
            </a:r>
            <a:r>
              <a:rPr lang="en-US" dirty="0"/>
              <a:t> </a:t>
            </a:r>
            <a:endParaRPr lang="en-A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866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81088" y="1077913"/>
            <a:ext cx="7780337" cy="5386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Chart heading: HELP debt</a:t>
            </a:r>
            <a:r>
              <a:rPr lang="en-US" baseline="0" dirty="0"/>
              <a:t> (including fair value), 1989-2016</a:t>
            </a:r>
            <a:endParaRPr lang="en-US" dirty="0"/>
          </a:p>
          <a:p>
            <a:r>
              <a:rPr lang="en-US" dirty="0"/>
              <a:t>Y-axis: Billions</a:t>
            </a:r>
            <a:r>
              <a:rPr lang="en-US" baseline="0" dirty="0"/>
              <a:t> of (FY$2015-16) dollars</a:t>
            </a:r>
            <a:endParaRPr lang="en-US" dirty="0"/>
          </a:p>
          <a:p>
            <a:r>
              <a:rPr lang="en-US" dirty="0"/>
              <a:t>Notes: </a:t>
            </a:r>
          </a:p>
          <a:p>
            <a:r>
              <a:rPr lang="en-US" dirty="0"/>
              <a:t> - deflated using CPI</a:t>
            </a:r>
          </a:p>
          <a:p>
            <a:r>
              <a:rPr lang="en-US" dirty="0"/>
              <a:t>Sources: </a:t>
            </a:r>
          </a:p>
          <a:p>
            <a:pPr marL="249159" indent="-249159">
              <a:buFontTx/>
              <a:buChar char="-"/>
            </a:pPr>
            <a:r>
              <a:rPr lang="en-US" dirty="0"/>
              <a:t>Higher</a:t>
            </a:r>
            <a:r>
              <a:rPr lang="en-US" baseline="0" dirty="0"/>
              <a:t> education report (various years)</a:t>
            </a:r>
          </a:p>
          <a:p>
            <a:pPr marL="249159" indent="-249159">
              <a:buFontTx/>
              <a:buChar char="-"/>
            </a:pPr>
            <a:r>
              <a:rPr lang="en-US" baseline="0" dirty="0"/>
              <a:t>DET annual report (2014-15)</a:t>
            </a:r>
          </a:p>
          <a:p>
            <a:pPr marL="249159" indent="-249159">
              <a:buFontTx/>
              <a:buChar char="-"/>
            </a:pPr>
            <a:r>
              <a:rPr lang="en-US" baseline="0" dirty="0"/>
              <a:t>Communication with DET (Harold 20160201)</a:t>
            </a:r>
          </a:p>
          <a:p>
            <a:pPr defTabSz="1327252">
              <a:defRPr/>
            </a:pPr>
            <a:r>
              <a:rPr lang="en-AU" baseline="0" dirty="0"/>
              <a:t>Path:</a:t>
            </a:r>
            <a:endParaRPr lang="en-US" dirty="0"/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Data:Higher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Education report:[Higher Education report 2010 to latest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statistics.xlsx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]Repayment</a:t>
            </a:r>
            <a:r>
              <a:rPr lang="en-US" dirty="0"/>
              <a:t> </a:t>
            </a:r>
            <a:endParaRPr lang="en-AU" dirty="0"/>
          </a:p>
          <a:p>
            <a:endParaRPr lang="en-AU" dirty="0"/>
          </a:p>
          <a:p>
            <a:r>
              <a:rPr lang="en-AU" dirty="0"/>
              <a:t>Section 4.2.2</a:t>
            </a:r>
          </a:p>
          <a:p>
            <a:r>
              <a:rPr lang="en-AU" dirty="0"/>
              <a:t>OUTSTANDING HELP DEBT (AND FAIR VALUE) – adjusted using CPI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Sources: 1988-2009: DEEWR HE report </a:t>
            </a:r>
          </a:p>
          <a:p>
            <a:r>
              <a:rPr lang="en-AU" dirty="0"/>
              <a:t>Source: 2010-11: DEEWR Annual report 2010-11, p241, http://docs.employment.gov.au/system/files/doc/other/annual_report_201011.pdf </a:t>
            </a:r>
          </a:p>
          <a:p>
            <a:r>
              <a:rPr lang="en-AU" dirty="0"/>
              <a:t>Source: 2012-13: DIISRTE Annual report 2012-13, p245 </a:t>
            </a:r>
          </a:p>
          <a:p>
            <a:r>
              <a:rPr lang="en-AU" dirty="0"/>
              <a:t>Source”: 2013-14,</a:t>
            </a:r>
            <a:r>
              <a:rPr lang="en-AU" baseline="0" dirty="0"/>
              <a:t> DE Annual Report 2013-14, p. 302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</a:t>
            </a:r>
            <a:r>
              <a:rPr lang="en-AU" dirty="0"/>
              <a:t>Loan</a:t>
            </a:r>
            <a:r>
              <a:rPr lang="en-AU" baseline="0" dirty="0"/>
              <a:t> fee of 15% or 2015</a:t>
            </a:r>
            <a:endParaRPr lang="en-US" dirty="0"/>
          </a:p>
          <a:p>
            <a:pPr lvl="0"/>
            <a:r>
              <a:rPr lang="en-US" dirty="0"/>
              <a:t>Y-axis label: Million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  <a:endParaRPr lang="en-AU" dirty="0"/>
          </a:p>
          <a:p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Analysis:Savings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:[Loan fee savings by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program.xlsx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]Sheet1</a:t>
            </a:r>
            <a:r>
              <a:rPr lang="en-US" dirty="0"/>
              <a:t> </a:t>
            </a:r>
            <a:endParaRPr lang="en-AU" baseline="0" dirty="0"/>
          </a:p>
          <a:p>
            <a:endParaRPr lang="en-A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866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81088" y="1077913"/>
            <a:ext cx="7780337" cy="5386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Chart heading: HELP debt</a:t>
            </a:r>
            <a:r>
              <a:rPr lang="en-US" baseline="0" dirty="0"/>
              <a:t> (including fair value), 1989-2015</a:t>
            </a:r>
            <a:endParaRPr lang="en-US" dirty="0"/>
          </a:p>
          <a:p>
            <a:r>
              <a:rPr lang="en-US" dirty="0"/>
              <a:t>Y-axis: Billions</a:t>
            </a:r>
            <a:r>
              <a:rPr lang="en-US" baseline="0" dirty="0"/>
              <a:t> of (FY$2015) dollars</a:t>
            </a:r>
            <a:endParaRPr lang="en-US" dirty="0"/>
          </a:p>
          <a:p>
            <a:r>
              <a:rPr lang="en-US" dirty="0"/>
              <a:t>Notes: </a:t>
            </a:r>
          </a:p>
          <a:p>
            <a:r>
              <a:rPr lang="en-US" dirty="0"/>
              <a:t> - deflated using CPI</a:t>
            </a:r>
          </a:p>
          <a:p>
            <a:r>
              <a:rPr lang="en-US" dirty="0"/>
              <a:t>Sources: </a:t>
            </a:r>
          </a:p>
          <a:p>
            <a:pPr marL="249159" indent="-249159">
              <a:buFontTx/>
              <a:buChar char="-"/>
            </a:pPr>
            <a:r>
              <a:rPr lang="en-US" dirty="0"/>
              <a:t>Higher</a:t>
            </a:r>
            <a:r>
              <a:rPr lang="en-US" baseline="0" dirty="0"/>
              <a:t> education report (various years)</a:t>
            </a:r>
          </a:p>
          <a:p>
            <a:pPr marL="249159" indent="-249159">
              <a:buFontTx/>
              <a:buChar char="-"/>
            </a:pPr>
            <a:r>
              <a:rPr lang="en-US" baseline="0" dirty="0"/>
              <a:t>DET annual report (2014-15)</a:t>
            </a:r>
          </a:p>
          <a:p>
            <a:pPr marL="249159" indent="-249159">
              <a:buFontTx/>
              <a:buChar char="-"/>
            </a:pPr>
            <a:r>
              <a:rPr lang="en-US" baseline="0" dirty="0"/>
              <a:t>Communication with DET (Harold 20160201)</a:t>
            </a:r>
          </a:p>
          <a:p>
            <a:pPr defTabSz="1327252">
              <a:defRPr/>
            </a:pPr>
            <a:r>
              <a:rPr lang="en-AU" baseline="0" dirty="0"/>
              <a:t>Path:</a:t>
            </a:r>
            <a:endParaRPr lang="en-US" dirty="0"/>
          </a:p>
          <a:p>
            <a:r>
              <a:rPr lang="en-US" dirty="0" err="1"/>
              <a:t>IC:Users:icherastidth:Dropbox</a:t>
            </a:r>
            <a:r>
              <a:rPr lang="en-US" dirty="0"/>
              <a:t> (Grattan Institute):Grattan Higher </a:t>
            </a:r>
            <a:r>
              <a:rPr lang="en-US" dirty="0" err="1"/>
              <a:t>Education:Mapping</a:t>
            </a:r>
            <a:r>
              <a:rPr lang="en-US" dirty="0"/>
              <a:t> 2014:D. </a:t>
            </a:r>
            <a:r>
              <a:rPr lang="en-US" dirty="0" err="1"/>
              <a:t>Charts:Data</a:t>
            </a:r>
            <a:r>
              <a:rPr lang="en-US" dirty="0"/>
              <a:t> files:[HELP debt outstanding and fair value20150217.xlsx]Mapping 3 calculation 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Section 4.2.2</a:t>
            </a:r>
          </a:p>
          <a:p>
            <a:r>
              <a:rPr lang="en-AU" dirty="0"/>
              <a:t>OUTSTANDING HELP DEBT (AND FAIR VALUE) – adjusted using CPI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Sources: 1988-2009: DEEWR HE report </a:t>
            </a:r>
          </a:p>
          <a:p>
            <a:r>
              <a:rPr lang="en-AU" dirty="0"/>
              <a:t>Source: 2010-11: DEEWR Annual report 2010-11, p241, http://docs.employment.gov.au/system/files/doc/other/annual_report_201011.pdf </a:t>
            </a:r>
          </a:p>
          <a:p>
            <a:r>
              <a:rPr lang="en-AU" dirty="0"/>
              <a:t>Source: 2012-13: DIISRTE Annual report 2012-13, p245 </a:t>
            </a:r>
          </a:p>
          <a:p>
            <a:r>
              <a:rPr lang="en-AU" dirty="0"/>
              <a:t>Source”: 2013-14,</a:t>
            </a:r>
            <a:r>
              <a:rPr lang="en-AU" baseline="0" dirty="0"/>
              <a:t> DE Annual Report 2013-14, p. 302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Chart title: </a:t>
            </a:r>
            <a:r>
              <a:rPr lang="en-AU" dirty="0"/>
              <a:t>2015 loan fee</a:t>
            </a:r>
          </a:p>
          <a:p>
            <a:pPr lvl="0"/>
            <a:r>
              <a:rPr lang="en-US" dirty="0"/>
              <a:t>Y-axis label: Billion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 Undergraduate</a:t>
            </a:r>
            <a:r>
              <a:rPr lang="en-US" baseline="0" dirty="0"/>
              <a:t> loan fee lending for 2015 is estimated based on the average growth between 2011 and 2013. </a:t>
            </a: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Source(s): HER 2011-13, VET FEE-HELP discussion paper</a:t>
            </a:r>
          </a:p>
          <a:p>
            <a:pPr lvl="0"/>
            <a:r>
              <a:rPr lang="en-US" dirty="0"/>
              <a:t>Spreadsheet file path:</a:t>
            </a:r>
            <a:endParaRPr lang="en-AU" dirty="0"/>
          </a:p>
          <a:p>
            <a:endParaRPr lang="en-AU" dirty="0"/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Analysis:Savings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:[Loan fee savings by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program.xlsx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]Sheet1</a:t>
            </a:r>
            <a:r>
              <a:rPr lang="en-AU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774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</a:t>
            </a:r>
            <a:r>
              <a:rPr lang="en-AU" dirty="0"/>
              <a:t>Loan</a:t>
            </a:r>
            <a:r>
              <a:rPr lang="en-AU" baseline="0" dirty="0"/>
              <a:t> fee of 15% for 2015</a:t>
            </a:r>
            <a:endParaRPr lang="en-US" dirty="0"/>
          </a:p>
          <a:p>
            <a:pPr lvl="0"/>
            <a:r>
              <a:rPr lang="en-US" dirty="0"/>
              <a:t>Y-axis label: Million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Analysis:Savings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:[Loan fee savings by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program.xlsx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]Sheet1</a:t>
            </a:r>
            <a:r>
              <a:rPr lang="en-AU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86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Number of CSP places</a:t>
            </a:r>
            <a:r>
              <a:rPr lang="en-US" baseline="0" dirty="0"/>
              <a:t> </a:t>
            </a:r>
            <a:endParaRPr lang="en-US" dirty="0"/>
          </a:p>
          <a:p>
            <a:pPr lvl="0"/>
            <a:r>
              <a:rPr lang="en-US" dirty="0"/>
              <a:t>Y-axis label: EFTSL</a:t>
            </a:r>
          </a:p>
          <a:p>
            <a:pPr lvl="0"/>
            <a:r>
              <a:rPr lang="en-US" dirty="0"/>
              <a:t>Note(s): 2015 and 2016 data is estimated CGS Commonwealth supported EFTSL as at Budget 2016 (May 2016).</a:t>
            </a:r>
          </a:p>
          <a:p>
            <a:pPr lvl="0"/>
            <a:r>
              <a:rPr lang="en-US" dirty="0"/>
              <a:t>Source(s): Communication from the Department of Education</a:t>
            </a:r>
          </a:p>
          <a:p>
            <a:r>
              <a:rPr lang="en-US" b="1" dirty="0"/>
              <a:t>Data</a:t>
            </a:r>
            <a:r>
              <a:rPr lang="en-US" b="1" baseline="0" dirty="0"/>
              <a:t> file path</a:t>
            </a:r>
            <a:r>
              <a:rPr lang="en-US" baseline="0" dirty="0"/>
              <a:t>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Education:11. Resources:[Base funding and EFTSL 1989 to 2016.xlsx]EFTSL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207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HECS-HELP</a:t>
            </a:r>
            <a:r>
              <a:rPr lang="en-US" baseline="0" dirty="0"/>
              <a:t> lending</a:t>
            </a:r>
            <a:endParaRPr lang="en-US" dirty="0"/>
          </a:p>
          <a:p>
            <a:pPr lvl="0"/>
            <a:r>
              <a:rPr lang="en-US" dirty="0"/>
              <a:t>Y-axis label: $2016billion</a:t>
            </a:r>
          </a:p>
          <a:p>
            <a:pPr lvl="0"/>
            <a:r>
              <a:rPr lang="en-US" dirty="0"/>
              <a:t>Note(s): </a:t>
            </a:r>
            <a:r>
              <a:rPr lang="en-US" baseline="0" dirty="0"/>
              <a:t>The data is indexed to 2016 dollars using CPI. 2016 lending is based on advances made to university at 14 May 2016 for 2016.</a:t>
            </a:r>
            <a:endParaRPr lang="en-US" dirty="0"/>
          </a:p>
          <a:p>
            <a:pPr lvl="0"/>
            <a:r>
              <a:rPr lang="en-US" dirty="0"/>
              <a:t>Source(s): HE report (various years);</a:t>
            </a:r>
            <a:r>
              <a:rPr lang="en-US" baseline="0" dirty="0"/>
              <a:t> </a:t>
            </a:r>
            <a:r>
              <a:rPr lang="en-US" dirty="0"/>
              <a:t>Higher education determinations; ABS6401,</a:t>
            </a:r>
            <a:r>
              <a:rPr lang="en-US" baseline="0" dirty="0"/>
              <a:t> </a:t>
            </a:r>
            <a:r>
              <a:rPr lang="en-US" baseline="0" dirty="0" err="1"/>
              <a:t>Cmth</a:t>
            </a:r>
            <a:r>
              <a:rPr lang="en-US" baseline="0" dirty="0"/>
              <a:t> Budget 2016-17</a:t>
            </a:r>
            <a:endParaRPr lang="en-US" dirty="0"/>
          </a:p>
          <a:p>
            <a:r>
              <a:rPr lang="en-US" b="1" dirty="0"/>
              <a:t>Data</a:t>
            </a:r>
            <a:r>
              <a:rPr lang="en-US" b="1" baseline="0" dirty="0"/>
              <a:t> file path</a:t>
            </a:r>
            <a:r>
              <a:rPr lang="en-US" baseline="0" dirty="0"/>
              <a:t>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Data:Higher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Education report:[Higher Education report 2010 to latest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statistics.xlsx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]Annual lending summary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207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Number of CSP places</a:t>
            </a:r>
            <a:r>
              <a:rPr lang="en-US" baseline="0" dirty="0"/>
              <a:t> </a:t>
            </a:r>
            <a:endParaRPr lang="en-US" dirty="0"/>
          </a:p>
          <a:p>
            <a:pPr lvl="0"/>
            <a:r>
              <a:rPr lang="en-US" dirty="0"/>
              <a:t>Y-axis label: EFTSL</a:t>
            </a:r>
          </a:p>
          <a:p>
            <a:pPr lvl="0"/>
            <a:r>
              <a:rPr lang="en-US" dirty="0"/>
              <a:t>Note(s): Source(s): Communication from the Department of Education</a:t>
            </a:r>
          </a:p>
          <a:p>
            <a:r>
              <a:rPr lang="en-US" b="1" dirty="0"/>
              <a:t>Data</a:t>
            </a:r>
            <a:r>
              <a:rPr lang="en-US" b="1" baseline="0" dirty="0"/>
              <a:t> file path</a:t>
            </a:r>
            <a:r>
              <a:rPr lang="en-US" baseline="0" dirty="0"/>
              <a:t>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Mapping 2014:E.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Charts:B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Chart data:[Base funding and EFTSL 1989 to 2014 IC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modified.xlsx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]EFTSL</a:t>
            </a:r>
            <a:r>
              <a:rPr lang="en-US" sz="1800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207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FEE-HELP places</a:t>
            </a:r>
          </a:p>
          <a:p>
            <a:pPr lvl="0"/>
            <a:r>
              <a:rPr lang="en-US" dirty="0"/>
              <a:t>Y-axis label: EFTSL</a:t>
            </a:r>
          </a:p>
          <a:p>
            <a:pPr lvl="0"/>
            <a:r>
              <a:rPr lang="en-US" dirty="0"/>
              <a:t>Note(s): </a:t>
            </a:r>
          </a:p>
          <a:p>
            <a:pPr lvl="0"/>
            <a:r>
              <a:rPr lang="en-US" dirty="0"/>
              <a:t>Source(s): HER</a:t>
            </a:r>
          </a:p>
          <a:p>
            <a:r>
              <a:rPr lang="en-US" b="1" dirty="0"/>
              <a:t>Data</a:t>
            </a:r>
            <a:r>
              <a:rPr lang="en-US" b="1" baseline="0" dirty="0"/>
              <a:t> file path</a:t>
            </a:r>
            <a:r>
              <a:rPr lang="en-US" baseline="0" dirty="0"/>
              <a:t>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Education:6.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Data:Higher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Education report:[Higher Education report 2010 to latest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statistics.xlsx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]Annual FEE-HELP lending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207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FEE-HELP lending</a:t>
            </a:r>
          </a:p>
          <a:p>
            <a:pPr lvl="0"/>
            <a:r>
              <a:rPr lang="en-US" dirty="0"/>
              <a:t>Y-axis label: $2015billion</a:t>
            </a:r>
          </a:p>
          <a:p>
            <a:pPr lvl="0"/>
            <a:r>
              <a:rPr lang="en-US" dirty="0"/>
              <a:t>Note(s): </a:t>
            </a:r>
            <a:r>
              <a:rPr lang="en-US" baseline="0" dirty="0"/>
              <a:t>The data is indexed to 2015 dollars using CPI.</a:t>
            </a:r>
            <a:endParaRPr lang="en-US" dirty="0"/>
          </a:p>
          <a:p>
            <a:pPr lvl="0"/>
            <a:r>
              <a:rPr lang="en-US" dirty="0"/>
              <a:t>Source(s): HE report (various years);</a:t>
            </a:r>
            <a:r>
              <a:rPr lang="en-US" baseline="0" dirty="0"/>
              <a:t> </a:t>
            </a:r>
            <a:r>
              <a:rPr lang="en-US" dirty="0"/>
              <a:t>Communication from the Department of Education; VET</a:t>
            </a:r>
            <a:r>
              <a:rPr lang="en-US" baseline="0" dirty="0"/>
              <a:t> FEE-HELP discussion paper</a:t>
            </a:r>
          </a:p>
          <a:p>
            <a:pPr lvl="0"/>
            <a:r>
              <a:rPr lang="en-US" b="1" dirty="0"/>
              <a:t>Data</a:t>
            </a:r>
            <a:r>
              <a:rPr lang="en-US" b="1" baseline="0" dirty="0"/>
              <a:t> file path</a:t>
            </a:r>
            <a:r>
              <a:rPr lang="en-US" baseline="0" dirty="0"/>
              <a:t>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Data:Higher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Education report:[Higher Education report 2010 to latest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statistics.xlsx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]Annual lending summary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207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Lead in:</a:t>
            </a:r>
            <a:r>
              <a:rPr lang="en-AU" baseline="0" dirty="0"/>
              <a:t> Many women drop out of full-time work in their late 20s and never return</a:t>
            </a:r>
            <a:endParaRPr lang="en-AU" dirty="0"/>
          </a:p>
          <a:p>
            <a:r>
              <a:rPr lang="en-AU" dirty="0"/>
              <a:t>Lead</a:t>
            </a:r>
            <a:r>
              <a:rPr lang="en-AU" baseline="0" dirty="0"/>
              <a:t> out: </a:t>
            </a:r>
            <a:r>
              <a:rPr lang="en-AU" b="0" u="none" dirty="0"/>
              <a:t>For those</a:t>
            </a:r>
            <a:r>
              <a:rPr lang="en-AU" b="0" u="none" baseline="0" dirty="0"/>
              <a:t> who return, budgets incur an interest subsidy cost. Lowering the threshold to recover more debts before people drop out of full time work would lower the cost of delivering HELP</a:t>
            </a:r>
            <a:endParaRPr lang="en-AU" b="0" u="none" dirty="0"/>
          </a:p>
          <a:p>
            <a:endParaRPr lang="en-AU" dirty="0"/>
          </a:p>
          <a:p>
            <a:r>
              <a:rPr lang="en-AU" dirty="0"/>
              <a:t>Chart heading:</a:t>
            </a:r>
          </a:p>
          <a:p>
            <a:r>
              <a:rPr lang="en-AU" dirty="0"/>
              <a:t>Y-axis:</a:t>
            </a:r>
          </a:p>
          <a:p>
            <a:r>
              <a:rPr lang="en-AU" dirty="0"/>
              <a:t>Notes:</a:t>
            </a:r>
          </a:p>
          <a:p>
            <a:pPr defTabSz="1327252">
              <a:defRPr/>
            </a:pPr>
            <a:r>
              <a:rPr lang="en-AU" dirty="0"/>
              <a:t> - HE graduates</a:t>
            </a:r>
            <a:r>
              <a:rPr lang="en-AU" baseline="0" dirty="0"/>
              <a:t> (PG and UG)</a:t>
            </a:r>
            <a:endParaRPr lang="en-AU" dirty="0"/>
          </a:p>
          <a:p>
            <a:r>
              <a:rPr lang="en-AU" dirty="0"/>
              <a:t>Source:</a:t>
            </a:r>
          </a:p>
          <a:p>
            <a:pPr defTabSz="1327252">
              <a:defRPr/>
            </a:pPr>
            <a:r>
              <a:rPr lang="en-AU" dirty="0"/>
              <a:t> -</a:t>
            </a:r>
            <a:r>
              <a:rPr lang="en-AU" baseline="0" dirty="0"/>
              <a:t> Census 2011</a:t>
            </a:r>
          </a:p>
          <a:p>
            <a:pPr defTabSz="1327252">
              <a:defRPr/>
            </a:pPr>
            <a:r>
              <a:rPr lang="en-AU" baseline="0" dirty="0"/>
              <a:t>Path:</a:t>
            </a:r>
            <a:endParaRPr lang="en-AU" dirty="0"/>
          </a:p>
          <a:p>
            <a:endParaRPr lang="en-AU" dirty="0"/>
          </a:p>
          <a:p>
            <a:r>
              <a:rPr lang="en-AU" sz="1700" dirty="0" err="1"/>
              <a:t>IC:Users:icherastidth:Documents:A</a:t>
            </a:r>
            <a:r>
              <a:rPr lang="en-AU" sz="1700" dirty="0"/>
              <a:t>. Higher </a:t>
            </a:r>
            <a:r>
              <a:rPr lang="en-AU" sz="1700" dirty="0" err="1"/>
              <a:t>Education:A</a:t>
            </a:r>
            <a:r>
              <a:rPr lang="en-AU" sz="1700" dirty="0"/>
              <a:t>. ICLs scheme:2016 Doubtful debt </a:t>
            </a:r>
            <a:r>
              <a:rPr lang="en-AU" sz="1700" dirty="0" err="1"/>
              <a:t>update:C</a:t>
            </a:r>
            <a:r>
              <a:rPr lang="en-AU" sz="1700" dirty="0"/>
              <a:t>. </a:t>
            </a:r>
            <a:r>
              <a:rPr lang="en-AU" sz="1700" dirty="0" err="1"/>
              <a:t>Threshold:C</a:t>
            </a:r>
            <a:r>
              <a:rPr lang="en-AU" sz="1700" dirty="0"/>
              <a:t>. </a:t>
            </a:r>
            <a:r>
              <a:rPr lang="en-AU" sz="1700" dirty="0" err="1"/>
              <a:t>Charts:Chart</a:t>
            </a:r>
            <a:r>
              <a:rPr lang="en-AU" sz="1700" dirty="0"/>
              <a:t> data:[Oz higher education by gender age labour force participation  2011.xlsx]Data Sheet</a:t>
            </a:r>
            <a:r>
              <a:rPr lang="en-AU" dirty="0"/>
              <a:t> </a:t>
            </a:r>
            <a:endParaRPr lang="en-AU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520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Lead in:</a:t>
            </a:r>
            <a:r>
              <a:rPr lang="en-AU" baseline="0" dirty="0"/>
              <a:t> Many women drop out of full-time work in their late 20s and never return</a:t>
            </a:r>
            <a:endParaRPr lang="en-AU" dirty="0"/>
          </a:p>
          <a:p>
            <a:r>
              <a:rPr lang="en-AU" dirty="0"/>
              <a:t>Lead</a:t>
            </a:r>
            <a:r>
              <a:rPr lang="en-AU" baseline="0" dirty="0"/>
              <a:t> out: </a:t>
            </a:r>
            <a:r>
              <a:rPr lang="en-AU" b="0" u="none" dirty="0"/>
              <a:t>For those</a:t>
            </a:r>
            <a:r>
              <a:rPr lang="en-AU" b="0" u="none" baseline="0" dirty="0"/>
              <a:t> who return, budgets incur an interest subsidy cost. Lowering the threshold to recover more debts before people drop out of full time work would lower the cost of delivering HELP</a:t>
            </a:r>
            <a:endParaRPr lang="en-AU" b="0" u="none" dirty="0"/>
          </a:p>
          <a:p>
            <a:endParaRPr lang="en-AU" dirty="0"/>
          </a:p>
          <a:p>
            <a:r>
              <a:rPr lang="en-AU" dirty="0"/>
              <a:t>Chart heading:</a:t>
            </a:r>
          </a:p>
          <a:p>
            <a:r>
              <a:rPr lang="en-AU" dirty="0"/>
              <a:t>Y-axis:</a:t>
            </a:r>
          </a:p>
          <a:p>
            <a:r>
              <a:rPr lang="en-AU" dirty="0"/>
              <a:t>Notes:</a:t>
            </a:r>
          </a:p>
          <a:p>
            <a:pPr defTabSz="1327252">
              <a:defRPr/>
            </a:pPr>
            <a:r>
              <a:rPr lang="en-AU" dirty="0"/>
              <a:t> - HE graduates</a:t>
            </a:r>
            <a:r>
              <a:rPr lang="en-AU" baseline="0" dirty="0"/>
              <a:t> (PG and UG)</a:t>
            </a:r>
            <a:endParaRPr lang="en-AU" dirty="0"/>
          </a:p>
          <a:p>
            <a:r>
              <a:rPr lang="en-AU" dirty="0"/>
              <a:t>Source:</a:t>
            </a:r>
          </a:p>
          <a:p>
            <a:pPr defTabSz="1327252">
              <a:defRPr/>
            </a:pPr>
            <a:r>
              <a:rPr lang="en-AU" dirty="0"/>
              <a:t> -</a:t>
            </a:r>
            <a:r>
              <a:rPr lang="en-AU" baseline="0" dirty="0"/>
              <a:t> Census 2011</a:t>
            </a:r>
          </a:p>
          <a:p>
            <a:pPr defTabSz="1327252">
              <a:defRPr/>
            </a:pPr>
            <a:r>
              <a:rPr lang="en-AU" baseline="0" dirty="0"/>
              <a:t>Path:</a:t>
            </a:r>
            <a:endParaRPr lang="en-AU" dirty="0"/>
          </a:p>
          <a:p>
            <a:endParaRPr lang="en-AU" dirty="0"/>
          </a:p>
          <a:p>
            <a:r>
              <a:rPr lang="en-AU" sz="1700" dirty="0"/>
              <a:t>/Users/</a:t>
            </a:r>
            <a:r>
              <a:rPr lang="en-AU" sz="1700" dirty="0" err="1"/>
              <a:t>icherastidth</a:t>
            </a:r>
            <a:r>
              <a:rPr lang="en-AU" sz="1700" dirty="0"/>
              <a:t>/Documents/A. Higher Education/A. ICLs scheme/2016 Doubtful debt update/C. Threshold/C. Charts</a:t>
            </a:r>
            <a:endParaRPr lang="en-AU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520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6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i="0" dirty="0"/>
              <a:t>Chart heading:</a:t>
            </a:r>
          </a:p>
          <a:p>
            <a:r>
              <a:rPr lang="en-AU" i="0" dirty="0"/>
              <a:t>Y-axis:</a:t>
            </a:r>
          </a:p>
          <a:p>
            <a:r>
              <a:rPr lang="en-AU" i="0" dirty="0"/>
              <a:t>Notes:</a:t>
            </a:r>
            <a:r>
              <a:rPr lang="en-AU" i="0" baseline="0" dirty="0"/>
              <a:t> </a:t>
            </a:r>
          </a:p>
          <a:p>
            <a:r>
              <a:rPr lang="en-AU" i="0" baseline="0" dirty="0"/>
              <a:t> - Proportion of graduates meeting the HELP threshold of $51,309 (2013-14 initial threshold).</a:t>
            </a:r>
          </a:p>
          <a:p>
            <a:r>
              <a:rPr lang="en-AU" i="0" baseline="0" dirty="0"/>
              <a:t> - Includes all graduates; employed/unemployed and full time/part time.</a:t>
            </a:r>
            <a:endParaRPr lang="en-AU" i="0" dirty="0"/>
          </a:p>
          <a:p>
            <a:r>
              <a:rPr lang="en-AU" i="0" dirty="0"/>
              <a:t>Source:</a:t>
            </a:r>
            <a:endParaRPr lang="en-AU" i="0" baseline="0" dirty="0"/>
          </a:p>
          <a:p>
            <a:r>
              <a:rPr lang="en-AU" i="0" baseline="0" dirty="0"/>
              <a:t> - SIH 2014</a:t>
            </a:r>
          </a:p>
          <a:p>
            <a:pPr defTabSz="1327252">
              <a:defRPr/>
            </a:pPr>
            <a:r>
              <a:rPr lang="en-AU" baseline="0" dirty="0"/>
              <a:t>Path:</a:t>
            </a:r>
            <a:endParaRPr lang="en-AU" dirty="0"/>
          </a:p>
          <a:p>
            <a:endParaRPr lang="en-AU" i="0" baseline="0" dirty="0"/>
          </a:p>
          <a:p>
            <a:endParaRPr lang="en-AU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1552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Distribution</a:t>
            </a:r>
            <a:r>
              <a:rPr lang="en-US" baseline="0" dirty="0"/>
              <a:t> of higher education and adv./ diploma graduates by number of </a:t>
            </a:r>
            <a:r>
              <a:rPr lang="en-US" dirty="0"/>
              <a:t>years with income above or equal</a:t>
            </a:r>
            <a:r>
              <a:rPr lang="en-US" baseline="0" dirty="0"/>
              <a:t> to</a:t>
            </a:r>
            <a:r>
              <a:rPr lang="en-US" dirty="0"/>
              <a:t> the</a:t>
            </a:r>
            <a:r>
              <a:rPr lang="en-US" baseline="0" dirty="0"/>
              <a:t> current threshold and gender</a:t>
            </a:r>
            <a:endParaRPr lang="en-US" dirty="0"/>
          </a:p>
          <a:p>
            <a:pPr lvl="0"/>
            <a:r>
              <a:rPr lang="en-US" dirty="0"/>
              <a:t>Y-axis: Per cent</a:t>
            </a:r>
          </a:p>
          <a:p>
            <a:pPr lvl="0"/>
            <a:r>
              <a:rPr lang="en-US" dirty="0"/>
              <a:t>Notes: </a:t>
            </a:r>
          </a:p>
          <a:p>
            <a:pPr lvl="0"/>
            <a:r>
              <a:rPr lang="en-US" dirty="0"/>
              <a:t> - Including</a:t>
            </a:r>
            <a:r>
              <a:rPr lang="en-US" baseline="0" dirty="0"/>
              <a:t> graduates aged 25 to 40 (incl.) in 2001. </a:t>
            </a:r>
          </a:p>
          <a:p>
            <a:pPr lvl="0"/>
            <a:r>
              <a:rPr lang="en-US" baseline="0" dirty="0"/>
              <a:t> - Include only Australian citizens</a:t>
            </a:r>
            <a:endParaRPr lang="en-US" dirty="0"/>
          </a:p>
          <a:p>
            <a:pPr lvl="0"/>
            <a:r>
              <a:rPr lang="en-US" dirty="0"/>
              <a:t>Sources: </a:t>
            </a:r>
          </a:p>
          <a:p>
            <a:pPr lvl="0"/>
            <a:r>
              <a:rPr lang="en-US" dirty="0"/>
              <a:t> - HILDA 2014</a:t>
            </a:r>
          </a:p>
          <a:p>
            <a:pPr lvl="0"/>
            <a:r>
              <a:rPr lang="en-US" dirty="0"/>
              <a:t>Path:</a:t>
            </a:r>
          </a:p>
          <a:p>
            <a:pPr lvl="0"/>
            <a:r>
              <a:rPr lang="en-US" dirty="0" err="1"/>
              <a:t>IC:Users:icherastidth:Documents:A</a:t>
            </a:r>
            <a:r>
              <a:rPr lang="en-US" dirty="0"/>
              <a:t>. Higher </a:t>
            </a:r>
            <a:r>
              <a:rPr lang="en-US" dirty="0" err="1"/>
              <a:t>Education:A</a:t>
            </a:r>
            <a:r>
              <a:rPr lang="en-US" dirty="0"/>
              <a:t>. ICLs scheme:2016 Doubtful debt </a:t>
            </a:r>
            <a:r>
              <a:rPr lang="en-US" dirty="0" err="1"/>
              <a:t>update:C</a:t>
            </a:r>
            <a:r>
              <a:rPr lang="en-US" dirty="0"/>
              <a:t>. </a:t>
            </a:r>
            <a:r>
              <a:rPr lang="en-US" dirty="0" err="1"/>
              <a:t>Threshold:C</a:t>
            </a:r>
            <a:r>
              <a:rPr lang="en-US" dirty="0"/>
              <a:t>. </a:t>
            </a:r>
            <a:r>
              <a:rPr lang="en-US" dirty="0" err="1"/>
              <a:t>Charts:Chart</a:t>
            </a:r>
            <a:r>
              <a:rPr lang="en-US" dirty="0"/>
              <a:t> data:[</a:t>
            </a:r>
            <a:r>
              <a:rPr lang="en-US" dirty="0" err="1"/>
              <a:t>yearsabovethresholdbyqual</a:t>
            </a:r>
            <a:r>
              <a:rPr lang="en-US" dirty="0"/>
              <a:t> HILDA14.xlsx]Sheet1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586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Lead in:</a:t>
            </a:r>
            <a:r>
              <a:rPr lang="en-AU" baseline="0" dirty="0"/>
              <a:t> </a:t>
            </a:r>
            <a:endParaRPr lang="en-AU" dirty="0"/>
          </a:p>
          <a:p>
            <a:r>
              <a:rPr lang="en-AU" dirty="0"/>
              <a:t>Lead</a:t>
            </a:r>
            <a:r>
              <a:rPr lang="en-AU" baseline="0" dirty="0"/>
              <a:t> out: A contributing factor is the introduction of the demand driven system.</a:t>
            </a:r>
            <a:endParaRPr lang="en-AU" dirty="0"/>
          </a:p>
          <a:p>
            <a:endParaRPr lang="en-AU" b="1" u="sng" dirty="0"/>
          </a:p>
          <a:p>
            <a:r>
              <a:rPr lang="en-AU" dirty="0"/>
              <a:t>Chart heading:</a:t>
            </a:r>
          </a:p>
          <a:p>
            <a:r>
              <a:rPr lang="en-AU" dirty="0"/>
              <a:t>Y-axis:</a:t>
            </a:r>
          </a:p>
          <a:p>
            <a:r>
              <a:rPr lang="en-AU" dirty="0"/>
              <a:t>Notes:</a:t>
            </a:r>
          </a:p>
          <a:p>
            <a:pPr defTabSz="1327252">
              <a:defRPr/>
            </a:pPr>
            <a:r>
              <a:rPr lang="en-AU" dirty="0"/>
              <a:t>Source: </a:t>
            </a:r>
          </a:p>
          <a:p>
            <a:pPr defTabSz="1327252">
              <a:defRPr/>
            </a:pPr>
            <a:r>
              <a:rPr lang="en-AU" dirty="0"/>
              <a:t> - ATO: Personal</a:t>
            </a:r>
            <a:r>
              <a:rPr lang="en-AU" baseline="0" dirty="0"/>
              <a:t> Taxation Statistics 2013-14, table 1</a:t>
            </a:r>
          </a:p>
          <a:p>
            <a:pPr defTabSz="1327252">
              <a:defRPr/>
            </a:pPr>
            <a:r>
              <a:rPr lang="en-AU" baseline="0" dirty="0"/>
              <a:t>Path:</a:t>
            </a:r>
            <a:endParaRPr lang="en-AU" dirty="0"/>
          </a:p>
          <a:p>
            <a:endParaRPr lang="en-AU" dirty="0"/>
          </a:p>
          <a:p>
            <a:endParaRPr lang="en-AU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321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U</a:t>
            </a:r>
            <a:r>
              <a:rPr lang="en-US" baseline="0" dirty="0"/>
              <a:t>pfront payment rate and upfront discount</a:t>
            </a:r>
            <a:endParaRPr lang="en-US" dirty="0"/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pPr lvl="0"/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Data:HELP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:[HELP data from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HER.xlsx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]Upfront</a:t>
            </a:r>
            <a:r>
              <a:rPr lang="en-US" dirty="0"/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Data:[HECS discount up front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payment.xlsx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]Sheet1</a:t>
            </a:r>
            <a:r>
              <a:rPr lang="en-US" dirty="0"/>
              <a:t> 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66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81088" y="1077913"/>
            <a:ext cx="7780337" cy="5386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Chart heading: Annual</a:t>
            </a:r>
            <a:r>
              <a:rPr lang="en-US" baseline="0" dirty="0"/>
              <a:t> HELP lending</a:t>
            </a:r>
            <a:endParaRPr lang="en-US" dirty="0"/>
          </a:p>
          <a:p>
            <a:r>
              <a:rPr lang="en-US" dirty="0"/>
              <a:t>Y-axis: Billions</a:t>
            </a:r>
            <a:r>
              <a:rPr lang="en-US" baseline="0" dirty="0"/>
              <a:t> of (FY$2016) dollars</a:t>
            </a:r>
            <a:endParaRPr lang="en-US" dirty="0"/>
          </a:p>
          <a:p>
            <a:r>
              <a:rPr lang="en-US" dirty="0"/>
              <a:t>Notes: </a:t>
            </a:r>
          </a:p>
          <a:p>
            <a:r>
              <a:rPr lang="en-US" dirty="0"/>
              <a:t> - deflated using CPI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The data is indexed to 2016 dollars using CPI. 2016 lending is based on advances made (by 13 September 2016).</a:t>
            </a:r>
            <a:endParaRPr lang="en-US" dirty="0"/>
          </a:p>
          <a:p>
            <a:r>
              <a:rPr lang="en-US" dirty="0"/>
              <a:t>Sources: </a:t>
            </a:r>
          </a:p>
          <a:p>
            <a:pPr marL="249159" indent="-249159">
              <a:buFontTx/>
              <a:buChar char="-"/>
            </a:pPr>
            <a:r>
              <a:rPr lang="en-US" dirty="0"/>
              <a:t>Higher</a:t>
            </a:r>
            <a:r>
              <a:rPr lang="en-US" baseline="0" dirty="0"/>
              <a:t> education report (various years)</a:t>
            </a:r>
          </a:p>
          <a:p>
            <a:pPr marL="249159" indent="-249159">
              <a:buFontTx/>
              <a:buChar char="-"/>
            </a:pPr>
            <a:r>
              <a:rPr lang="en-US" baseline="0" dirty="0"/>
              <a:t>DET annual report (2014-15)</a:t>
            </a:r>
          </a:p>
          <a:p>
            <a:pPr marL="249159" indent="-249159">
              <a:buFontTx/>
              <a:buChar char="-"/>
            </a:pPr>
            <a:r>
              <a:rPr lang="en-US" baseline="0" dirty="0"/>
              <a:t>Communication with DET (Harold 20160201)</a:t>
            </a:r>
          </a:p>
          <a:p>
            <a:pPr marL="249159" indent="-249159">
              <a:buFontTx/>
              <a:buChar char="-"/>
            </a:pPr>
            <a:r>
              <a:rPr lang="en-US" baseline="0" dirty="0"/>
              <a:t>VET FEE-HELP discussion paper</a:t>
            </a:r>
          </a:p>
          <a:p>
            <a:pPr defTabSz="1327252">
              <a:defRPr/>
            </a:pPr>
            <a:r>
              <a:rPr lang="en-AU" baseline="0" dirty="0"/>
              <a:t>Path:</a:t>
            </a:r>
            <a:endParaRPr lang="en-US" dirty="0"/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Data:Higher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Education report:[Higher Education report 2010 to latest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statistics.xlsx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]Annual lending summary</a:t>
            </a:r>
            <a:r>
              <a:rPr lang="en-US" dirty="0"/>
              <a:t> </a:t>
            </a: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Upfront discount</a:t>
            </a:r>
            <a:r>
              <a:rPr lang="en-US" baseline="0" dirty="0"/>
              <a:t> and </a:t>
            </a:r>
            <a:r>
              <a:rPr lang="en-US" baseline="0"/>
              <a:t>equivalent bonus</a:t>
            </a:r>
            <a:endParaRPr lang="en-US" dirty="0"/>
          </a:p>
          <a:p>
            <a:pPr lvl="0"/>
            <a:r>
              <a:rPr lang="en-US" dirty="0"/>
              <a:t>Y-axis label: Per cent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 http://</a:t>
            </a:r>
            <a:r>
              <a:rPr lang="en-US" dirty="0" err="1"/>
              <a:t>www.aph.gov.au</a:t>
            </a:r>
            <a:r>
              <a:rPr lang="en-US" dirty="0"/>
              <a:t>/</a:t>
            </a:r>
            <a:r>
              <a:rPr lang="en-US" dirty="0" err="1"/>
              <a:t>About_Parliament</a:t>
            </a:r>
            <a:r>
              <a:rPr lang="en-US" dirty="0"/>
              <a:t>/</a:t>
            </a:r>
            <a:r>
              <a:rPr lang="en-US" dirty="0" err="1"/>
              <a:t>Parliamentary_Departments</a:t>
            </a:r>
            <a:r>
              <a:rPr lang="en-US" dirty="0"/>
              <a:t>/</a:t>
            </a:r>
            <a:r>
              <a:rPr lang="en-US" dirty="0" err="1"/>
              <a:t>Parliamentary_Library</a:t>
            </a:r>
            <a:r>
              <a:rPr lang="en-US" dirty="0"/>
              <a:t>/pubs/</a:t>
            </a:r>
            <a:r>
              <a:rPr lang="en-US" dirty="0" err="1"/>
              <a:t>rp</a:t>
            </a:r>
            <a:r>
              <a:rPr lang="en-US" dirty="0"/>
              <a:t>/rp1415/</a:t>
            </a:r>
            <a:r>
              <a:rPr lang="en-US" dirty="0" err="1"/>
              <a:t>Quick_Guides</a:t>
            </a:r>
            <a:r>
              <a:rPr lang="en-US" dirty="0"/>
              <a:t>/HELP</a:t>
            </a:r>
          </a:p>
          <a:p>
            <a:pPr lvl="0"/>
            <a:r>
              <a:rPr lang="en-US" dirty="0"/>
              <a:t>Spreadsheet file path: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Data:[HECS discount up front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payment.xlsx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]Sheet1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757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HECS-HELP</a:t>
            </a:r>
            <a:r>
              <a:rPr lang="en-US" baseline="0" dirty="0"/>
              <a:t> lending</a:t>
            </a:r>
            <a:endParaRPr lang="en-US" dirty="0"/>
          </a:p>
          <a:p>
            <a:pPr lvl="0"/>
            <a:r>
              <a:rPr lang="en-US" dirty="0"/>
              <a:t>Y-axis label: $billion</a:t>
            </a:r>
          </a:p>
          <a:p>
            <a:pPr lvl="0"/>
            <a:r>
              <a:rPr lang="en-US" dirty="0"/>
              <a:t>Note(s): 2016</a:t>
            </a:r>
            <a:r>
              <a:rPr lang="en-US" baseline="0" dirty="0"/>
              <a:t> represents advances made to providers as at December 2015. The data is indexed to 2016 dollars using CPI.</a:t>
            </a:r>
            <a:endParaRPr lang="en-US" dirty="0"/>
          </a:p>
          <a:p>
            <a:pPr lvl="0"/>
            <a:r>
              <a:rPr lang="en-US" dirty="0"/>
              <a:t>Source(s): HE report (various years);</a:t>
            </a:r>
            <a:r>
              <a:rPr lang="en-US" baseline="0" dirty="0"/>
              <a:t> </a:t>
            </a:r>
            <a:r>
              <a:rPr lang="en-US" dirty="0"/>
              <a:t>Communication from the Department of Education</a:t>
            </a:r>
          </a:p>
          <a:p>
            <a:r>
              <a:rPr lang="en-US" b="1" dirty="0"/>
              <a:t>Data</a:t>
            </a:r>
            <a:r>
              <a:rPr lang="en-US" b="1" baseline="0" dirty="0"/>
              <a:t> file path</a:t>
            </a:r>
            <a:r>
              <a:rPr lang="en-US" baseline="0" dirty="0"/>
              <a:t>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Data:Higher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Education report:[Higher Education report 2010 to latest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statistics.xlsx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]Annual lending summary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207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CPI</a:t>
            </a:r>
            <a:r>
              <a:rPr lang="en-US" baseline="0" dirty="0"/>
              <a:t> and 10-year bond rate</a:t>
            </a:r>
            <a:endParaRPr lang="en-US" dirty="0"/>
          </a:p>
          <a:p>
            <a:pPr lvl="0"/>
            <a:r>
              <a:rPr lang="en-US" dirty="0"/>
              <a:t>Y-axis label: Per</a:t>
            </a:r>
            <a:r>
              <a:rPr lang="en-US" baseline="0" dirty="0"/>
              <a:t> cent</a:t>
            </a:r>
            <a:endParaRPr lang="en-US" dirty="0"/>
          </a:p>
          <a:p>
            <a:pPr lvl="0"/>
            <a:r>
              <a:rPr lang="en-US" dirty="0"/>
              <a:t>Note(s): Ending in March quarter.</a:t>
            </a:r>
            <a:r>
              <a:rPr lang="en-US" baseline="0" dirty="0"/>
              <a:t> Based on the calculation stated in HESA</a:t>
            </a:r>
            <a:endParaRPr lang="en-US" dirty="0"/>
          </a:p>
          <a:p>
            <a:pPr lvl="0"/>
            <a:r>
              <a:rPr lang="en-US" dirty="0"/>
              <a:t>Source(s):</a:t>
            </a:r>
            <a:r>
              <a:rPr lang="en-US" baseline="0" dirty="0"/>
              <a:t> ABS 6401, RBA</a:t>
            </a:r>
            <a:endParaRPr lang="en-US" dirty="0"/>
          </a:p>
          <a:p>
            <a:pPr lvl="0"/>
            <a:r>
              <a:rPr lang="en-US" dirty="0"/>
              <a:t>Spreadsheet file path:</a:t>
            </a: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Charts:Chart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data:[CPI and 10yr bond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rate.xlsx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]Summary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6415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CPI</a:t>
            </a:r>
            <a:r>
              <a:rPr lang="en-US" baseline="0" dirty="0"/>
              <a:t> and 10-year bond rate</a:t>
            </a:r>
            <a:endParaRPr lang="en-US" dirty="0"/>
          </a:p>
          <a:p>
            <a:pPr lvl="0"/>
            <a:r>
              <a:rPr lang="en-US" dirty="0"/>
              <a:t>Y-axis label: Per</a:t>
            </a:r>
            <a:r>
              <a:rPr lang="en-US" baseline="0" dirty="0"/>
              <a:t> cent</a:t>
            </a:r>
            <a:endParaRPr lang="en-US" dirty="0"/>
          </a:p>
          <a:p>
            <a:pPr lvl="0"/>
            <a:r>
              <a:rPr lang="en-US" dirty="0"/>
              <a:t>Note(s): Ending in March quarter.</a:t>
            </a:r>
            <a:r>
              <a:rPr lang="en-US" baseline="0" dirty="0"/>
              <a:t> Based on the calculation stated in the bill and HESA</a:t>
            </a:r>
            <a:endParaRPr lang="en-US" dirty="0"/>
          </a:p>
          <a:p>
            <a:pPr lvl="0"/>
            <a:r>
              <a:rPr lang="en-US" dirty="0"/>
              <a:t>Source(s):</a:t>
            </a:r>
            <a:r>
              <a:rPr lang="en-US" baseline="0" dirty="0"/>
              <a:t> ABS 6401, RBA</a:t>
            </a:r>
            <a:endParaRPr lang="en-US" dirty="0"/>
          </a:p>
          <a:p>
            <a:pPr lvl="0"/>
            <a:r>
              <a:rPr lang="en-US" dirty="0"/>
              <a:t>Spreadsheet file path:</a:t>
            </a: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Charts:Chart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data:[CPI and 10yr bond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rate.xlsx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]Summary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6415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</a:t>
            </a:r>
            <a:r>
              <a:rPr lang="en-AU" dirty="0"/>
              <a:t>Upfront</a:t>
            </a:r>
            <a:r>
              <a:rPr lang="en-AU" baseline="0" dirty="0"/>
              <a:t> rate in 2014. </a:t>
            </a:r>
            <a:endParaRPr lang="en-US" dirty="0"/>
          </a:p>
          <a:p>
            <a:pPr lvl="0"/>
            <a:r>
              <a:rPr lang="en-US" dirty="0"/>
              <a:t>Y-axis label: Per cent of</a:t>
            </a:r>
            <a:r>
              <a:rPr lang="en-US" baseline="0" dirty="0"/>
              <a:t> amount lent</a:t>
            </a: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 </a:t>
            </a:r>
            <a:r>
              <a:rPr lang="en-AU" dirty="0"/>
              <a:t>Commerce includes economics. </a:t>
            </a:r>
            <a:endParaRPr lang="en-US" dirty="0"/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  <a:endParaRPr lang="en-AU" dirty="0"/>
          </a:p>
          <a:p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fees:C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Charts:Chart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data:[Upfront rate HELP 2014.xlsx]Extract</a:t>
            </a:r>
            <a:r>
              <a:rPr lang="en-AU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9501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Interest subsidies and DNER</a:t>
            </a:r>
            <a:r>
              <a:rPr lang="en-US" baseline="0" dirty="0"/>
              <a:t> based on 2 per cent real rate (working graduates only)</a:t>
            </a:r>
            <a:endParaRPr lang="en-US" dirty="0"/>
          </a:p>
          <a:p>
            <a:pPr lvl="0"/>
            <a:r>
              <a:rPr lang="en-US" dirty="0"/>
              <a:t>Y-axis label: Per cent of original borrowing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 Census 2011</a:t>
            </a:r>
          </a:p>
          <a:p>
            <a:pPr lvl="0"/>
            <a:r>
              <a:rPr lang="en-US" dirty="0"/>
              <a:t>Spreadsheet file path:</a:t>
            </a:r>
            <a:endParaRPr lang="en-AU" dirty="0"/>
          </a:p>
          <a:p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Commonwealth Contribution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cut:B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Analysis:Student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NPV:Graduate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Winners:Returns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Builder:20151124:[Repayment Builder 2016 FTPT 20151224.xlsx]Interest subsidies</a:t>
            </a:r>
            <a:r>
              <a:rPr lang="en-AU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0628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Interest subsidies and DNER</a:t>
            </a:r>
            <a:r>
              <a:rPr lang="en-US" baseline="0" dirty="0"/>
              <a:t> based on 2 per cent real rate (working graduates only)</a:t>
            </a:r>
            <a:endParaRPr lang="en-US" dirty="0"/>
          </a:p>
          <a:p>
            <a:pPr lvl="0"/>
            <a:r>
              <a:rPr lang="en-US" dirty="0"/>
              <a:t>Y-axis label: Per cent of original borrowing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 Census 2011</a:t>
            </a:r>
          </a:p>
          <a:p>
            <a:pPr lvl="0"/>
            <a:r>
              <a:rPr lang="en-US" dirty="0"/>
              <a:t>Spreadsheet file path:</a:t>
            </a:r>
            <a:endParaRPr lang="en-AU" dirty="0"/>
          </a:p>
          <a:p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Commonwealth Contribution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cut:B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Analysis:Student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NPV:Graduate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Winners:Returns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Builder:20151124:[Repayment Builder 2016 FTPT 20151224.xlsx]Interest subsidies</a:t>
            </a:r>
            <a:r>
              <a:rPr lang="en-AU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062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Interest on</a:t>
            </a:r>
            <a:r>
              <a:rPr lang="en-US" baseline="0" dirty="0"/>
              <a:t> average HELP debt based on CPI versus 10-year bond rate</a:t>
            </a:r>
            <a:endParaRPr lang="en-US" dirty="0"/>
          </a:p>
          <a:p>
            <a:pPr lvl="0"/>
            <a:r>
              <a:rPr lang="en-US" dirty="0"/>
              <a:t>Y-axis label: Million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</a:t>
            </a:r>
            <a:r>
              <a:rPr lang="en-US" baseline="0" dirty="0"/>
              <a:t> Based on $19,100 average debt. </a:t>
            </a:r>
            <a:r>
              <a:rPr lang="en-US" dirty="0"/>
              <a:t>Ending in March quarter.</a:t>
            </a:r>
            <a:r>
              <a:rPr lang="en-US" baseline="0" dirty="0"/>
              <a:t> Based on the calculation stated in HESA</a:t>
            </a:r>
          </a:p>
          <a:p>
            <a:pPr lvl="0"/>
            <a:r>
              <a:rPr lang="en-US" dirty="0"/>
              <a:t>Source(s):</a:t>
            </a:r>
            <a:r>
              <a:rPr lang="en-US" baseline="0" dirty="0"/>
              <a:t> ABS 6401, RBA</a:t>
            </a:r>
            <a:endParaRPr lang="en-US" dirty="0"/>
          </a:p>
          <a:p>
            <a:pPr lvl="0"/>
            <a:r>
              <a:rPr lang="en-US" dirty="0"/>
              <a:t>Spreadsheet file path:</a:t>
            </a: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Charts:Chart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data:[CPI and 10yr bond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rate.xlsx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]Summary</a:t>
            </a:r>
            <a:r>
              <a:rPr lang="en-US" dirty="0"/>
              <a:t> </a:t>
            </a:r>
            <a:endParaRPr lang="en-AU" dirty="0"/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641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Interest on</a:t>
            </a:r>
            <a:r>
              <a:rPr lang="en-US" baseline="0" dirty="0"/>
              <a:t> average HELP debt based on CPI versus 10-year bond rate</a:t>
            </a:r>
            <a:endParaRPr lang="en-US" dirty="0"/>
          </a:p>
          <a:p>
            <a:pPr lvl="0"/>
            <a:r>
              <a:rPr lang="en-US" dirty="0"/>
              <a:t>Y-axis label: Million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</a:t>
            </a:r>
            <a:r>
              <a:rPr lang="en-US" baseline="0" dirty="0"/>
              <a:t> Based on $19,100 average debt. </a:t>
            </a:r>
            <a:r>
              <a:rPr lang="en-US" dirty="0"/>
              <a:t>Ending in March quarter.</a:t>
            </a:r>
            <a:r>
              <a:rPr lang="en-US" baseline="0" dirty="0"/>
              <a:t> Based on the calculation stated in HESA</a:t>
            </a:r>
          </a:p>
          <a:p>
            <a:pPr lvl="0"/>
            <a:r>
              <a:rPr lang="en-US" dirty="0"/>
              <a:t>Source(s):</a:t>
            </a:r>
            <a:r>
              <a:rPr lang="en-US" baseline="0" dirty="0"/>
              <a:t> ABS 6401, RBA</a:t>
            </a:r>
            <a:endParaRPr lang="en-US" dirty="0"/>
          </a:p>
          <a:p>
            <a:pPr lvl="0"/>
            <a:r>
              <a:rPr lang="en-US" dirty="0"/>
              <a:t>Spreadsheet file path:</a:t>
            </a: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Charts:Chart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data:[CPI and 10yr bond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rate.xlsx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]Summary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8667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Chart title: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Voluntary repayment proportion of total outstanding</a:t>
            </a:r>
            <a:endParaRPr lang="en-US" dirty="0"/>
          </a:p>
          <a:p>
            <a:pPr lvl="0"/>
            <a:r>
              <a:rPr lang="en-US" dirty="0"/>
              <a:t>Y-axis label: Per cent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endParaRPr lang="en-AU" dirty="0"/>
          </a:p>
          <a:p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Data:HELP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:[HELP data from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HER.xlsx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]Sheet2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66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FEE-HELP (EFTSL)</a:t>
            </a:r>
          </a:p>
          <a:p>
            <a:pPr lvl="0"/>
            <a:r>
              <a:rPr lang="en-US" dirty="0"/>
              <a:t>Y-axis label: EFTSL</a:t>
            </a:r>
          </a:p>
          <a:p>
            <a:pPr lvl="0"/>
            <a:r>
              <a:rPr lang="en-US" dirty="0"/>
              <a:t>Note(s): </a:t>
            </a:r>
          </a:p>
          <a:p>
            <a:pPr lvl="0"/>
            <a:r>
              <a:rPr lang="en-US" dirty="0"/>
              <a:t>Source(s): HE report (various years);</a:t>
            </a:r>
            <a:r>
              <a:rPr lang="en-US" baseline="0" dirty="0"/>
              <a:t> </a:t>
            </a:r>
            <a:r>
              <a:rPr lang="en-US" dirty="0"/>
              <a:t>Selected</a:t>
            </a:r>
            <a:r>
              <a:rPr lang="en-US" baseline="0" dirty="0"/>
              <a:t> student </a:t>
            </a:r>
            <a:r>
              <a:rPr lang="en-US" baseline="0" dirty="0" err="1"/>
              <a:t>statitistics</a:t>
            </a:r>
            <a:endParaRPr lang="en-US" baseline="0" dirty="0"/>
          </a:p>
          <a:p>
            <a:pPr lvl="0"/>
            <a:r>
              <a:rPr lang="en-US" b="1" dirty="0"/>
              <a:t>Data</a:t>
            </a:r>
            <a:r>
              <a:rPr lang="en-US" b="1" baseline="0" dirty="0"/>
              <a:t> file path</a:t>
            </a:r>
            <a:r>
              <a:rPr lang="en-US" baseline="0" dirty="0"/>
              <a:t>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Education:6.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Data:Higher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Education report:[Higher Education report 2010 to latest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statistics.xlsx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]Annual FEE-HELP lending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2072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700" u="sng" dirty="0"/>
              <a:t>Proportion</a:t>
            </a:r>
            <a:r>
              <a:rPr lang="en-US" sz="1700" u="sng" baseline="0" dirty="0"/>
              <a:t> of female bachelor degree graduates not in </a:t>
            </a:r>
            <a:r>
              <a:rPr lang="en-US" sz="1700" u="sng" baseline="0" dirty="0" err="1"/>
              <a:t>labour</a:t>
            </a:r>
            <a:r>
              <a:rPr lang="en-US" sz="1700" u="sng" baseline="0" dirty="0"/>
              <a:t> force.</a:t>
            </a:r>
            <a:endParaRPr lang="en-US" sz="1700" dirty="0"/>
          </a:p>
          <a:p>
            <a:endParaRPr lang="en-US" sz="1700" dirty="0"/>
          </a:p>
          <a:p>
            <a:r>
              <a:rPr lang="en-US" sz="1700" dirty="0"/>
              <a:t>Source: Census 2011</a:t>
            </a:r>
          </a:p>
          <a:p>
            <a:endParaRPr lang="en-US" sz="1700" dirty="0"/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Charts:Chart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data:[gender marital LF age no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children.xlsx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]Data Sheet</a:t>
            </a:r>
            <a:r>
              <a:rPr lang="en-US" sz="1800" dirty="0"/>
              <a:t>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Charts:Chart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data:[gender marital LF age with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children.xls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]Data Sheet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262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700" u="sng" dirty="0"/>
              <a:t>Full time </a:t>
            </a:r>
            <a:r>
              <a:rPr lang="en-US" sz="1700" u="sng" dirty="0" err="1"/>
              <a:t>labour</a:t>
            </a:r>
            <a:r>
              <a:rPr lang="en-US" sz="1700" u="sng" dirty="0"/>
              <a:t> force participation, female with Postgraduate, Grad dip and dip </a:t>
            </a:r>
            <a:r>
              <a:rPr lang="en-US" sz="1700" u="sng"/>
              <a:t>cert. and</a:t>
            </a:r>
            <a:r>
              <a:rPr lang="en-US" sz="1700" u="sng" dirty="0"/>
              <a:t>/or Bachelor degree</a:t>
            </a:r>
            <a:r>
              <a:rPr lang="en-US" dirty="0"/>
              <a:t> </a:t>
            </a:r>
          </a:p>
          <a:p>
            <a:endParaRPr lang="en-US" sz="1700" dirty="0"/>
          </a:p>
          <a:p>
            <a:endParaRPr lang="en-US" sz="1700" dirty="0"/>
          </a:p>
          <a:p>
            <a:r>
              <a:rPr lang="en-US" sz="1700" dirty="0"/>
              <a:t>Source: Census 2011</a:t>
            </a:r>
          </a:p>
          <a:p>
            <a:endParaRPr lang="en-US" sz="1700" dirty="0"/>
          </a:p>
          <a:p>
            <a:r>
              <a:rPr lang="en-US" sz="1700" dirty="0"/>
              <a:t>Macintosh </a:t>
            </a:r>
            <a:r>
              <a:rPr lang="en-US" sz="1700" dirty="0" err="1"/>
              <a:t>HD:Users:icherastidth:Documents:A</a:t>
            </a:r>
            <a:r>
              <a:rPr lang="en-US" sz="1700" dirty="0"/>
              <a:t>. Higher </a:t>
            </a:r>
            <a:r>
              <a:rPr lang="en-US" sz="1700" dirty="0" err="1"/>
              <a:t>Education:A</a:t>
            </a:r>
            <a:r>
              <a:rPr lang="en-US" sz="1700" dirty="0"/>
              <a:t>. ICLs </a:t>
            </a:r>
            <a:r>
              <a:rPr lang="en-US" sz="1700" dirty="0" err="1"/>
              <a:t>scheme:B</a:t>
            </a:r>
            <a:r>
              <a:rPr lang="en-US" sz="1700" dirty="0"/>
              <a:t>. </a:t>
            </a:r>
            <a:r>
              <a:rPr lang="en-US" sz="1700" dirty="0" err="1"/>
              <a:t>Analysis:H</a:t>
            </a:r>
            <a:r>
              <a:rPr lang="en-US" sz="1700" dirty="0"/>
              <a:t>. Chart data:[HE female child by age range full </a:t>
            </a:r>
            <a:r>
              <a:rPr lang="en-US" sz="1700" dirty="0" err="1"/>
              <a:t>time.xls</a:t>
            </a:r>
            <a:r>
              <a:rPr lang="en-US" sz="1700" dirty="0"/>
              <a:t>]Summary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262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</a:t>
            </a:r>
            <a:r>
              <a:rPr lang="en-US" baseline="0" dirty="0"/>
              <a:t> Comparison between hybrid and uniform RER model</a:t>
            </a:r>
          </a:p>
          <a:p>
            <a:pPr lvl="0"/>
            <a:r>
              <a:rPr lang="en-US" dirty="0"/>
              <a:t>Y-axis label: Per cent of excess repayment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Note(s):Working only,</a:t>
            </a:r>
            <a:r>
              <a:rPr lang="en-US" baseline="0" dirty="0"/>
              <a:t>  2 per cent real rate, assume index schedule similar to the Act</a:t>
            </a:r>
            <a:endParaRPr lang="en-US" dirty="0"/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Education:B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Commonwealth Contribution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cut:B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Analysis:Student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NPV:Graduate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Winners:Returns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Builder:20151124:[Repayment Builder 2016 FTPT 20151224.xlsx]README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7033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Interest subsidies</a:t>
            </a:r>
            <a:r>
              <a:rPr lang="en-US" baseline="0" dirty="0"/>
              <a:t> based on 2 per cent real rate (working graduates only)</a:t>
            </a:r>
            <a:endParaRPr lang="en-US" dirty="0"/>
          </a:p>
          <a:p>
            <a:pPr lvl="0"/>
            <a:r>
              <a:rPr lang="en-US" dirty="0"/>
              <a:t>Y-axis label: Per cent of original borrowing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 Census 2011</a:t>
            </a:r>
          </a:p>
          <a:p>
            <a:pPr lvl="0"/>
            <a:r>
              <a:rPr lang="en-US" dirty="0"/>
              <a:t>Spreadsheet file path:</a:t>
            </a:r>
            <a:endParaRPr lang="en-AU" dirty="0"/>
          </a:p>
          <a:p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Commonwealth Contribution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cut:B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Analysis:Student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NPV:Graduate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Winners:Returns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Builder:20151124:[Repayment Builder 2016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FTPT.xlsx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]Interest subsidies</a:t>
            </a:r>
            <a:r>
              <a:rPr lang="en-AU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0628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Upfront discount</a:t>
            </a:r>
            <a:r>
              <a:rPr lang="en-US" baseline="0" dirty="0"/>
              <a:t> and voluntary bonus</a:t>
            </a:r>
            <a:endParaRPr lang="en-US" dirty="0"/>
          </a:p>
          <a:p>
            <a:pPr lvl="0"/>
            <a:r>
              <a:rPr lang="en-US" dirty="0"/>
              <a:t>Y-axis label: Per cent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 http://</a:t>
            </a:r>
            <a:r>
              <a:rPr lang="en-US" dirty="0" err="1"/>
              <a:t>www.aph.gov.au</a:t>
            </a:r>
            <a:r>
              <a:rPr lang="en-US" dirty="0"/>
              <a:t>/</a:t>
            </a:r>
            <a:r>
              <a:rPr lang="en-US" dirty="0" err="1"/>
              <a:t>About_Parliament</a:t>
            </a:r>
            <a:r>
              <a:rPr lang="en-US" dirty="0"/>
              <a:t>/</a:t>
            </a:r>
            <a:r>
              <a:rPr lang="en-US" dirty="0" err="1"/>
              <a:t>Parliamentary_Departments</a:t>
            </a:r>
            <a:r>
              <a:rPr lang="en-US" dirty="0"/>
              <a:t>/</a:t>
            </a:r>
            <a:r>
              <a:rPr lang="en-US" dirty="0" err="1"/>
              <a:t>Parliamentary_Library</a:t>
            </a:r>
            <a:r>
              <a:rPr lang="en-US" dirty="0"/>
              <a:t>/pubs/</a:t>
            </a:r>
            <a:r>
              <a:rPr lang="en-US" dirty="0" err="1"/>
              <a:t>rp</a:t>
            </a:r>
            <a:r>
              <a:rPr lang="en-US" dirty="0"/>
              <a:t>/rp1415/</a:t>
            </a:r>
            <a:r>
              <a:rPr lang="en-US" dirty="0" err="1"/>
              <a:t>Quick_Guides</a:t>
            </a:r>
            <a:r>
              <a:rPr lang="en-US" dirty="0"/>
              <a:t>/HELP</a:t>
            </a:r>
          </a:p>
          <a:p>
            <a:pPr lvl="0"/>
            <a:r>
              <a:rPr lang="en-US" dirty="0"/>
              <a:t>Spreadsheet file path: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Data:[HECS discount up front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payment.xlsx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]Sheet1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7571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Upfront discount</a:t>
            </a:r>
            <a:r>
              <a:rPr lang="en-US" baseline="0" dirty="0"/>
              <a:t> and voluntary bonus</a:t>
            </a:r>
            <a:endParaRPr lang="en-US" dirty="0"/>
          </a:p>
          <a:p>
            <a:pPr lvl="0"/>
            <a:r>
              <a:rPr lang="en-US" dirty="0"/>
              <a:t>Y-axis label: Per cent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 http://</a:t>
            </a:r>
            <a:r>
              <a:rPr lang="en-US" dirty="0" err="1"/>
              <a:t>www.aph.gov.au</a:t>
            </a:r>
            <a:r>
              <a:rPr lang="en-US" dirty="0"/>
              <a:t>/</a:t>
            </a:r>
            <a:r>
              <a:rPr lang="en-US" dirty="0" err="1"/>
              <a:t>About_Parliament</a:t>
            </a:r>
            <a:r>
              <a:rPr lang="en-US" dirty="0"/>
              <a:t>/</a:t>
            </a:r>
            <a:r>
              <a:rPr lang="en-US" dirty="0" err="1"/>
              <a:t>Parliamentary_Departments</a:t>
            </a:r>
            <a:r>
              <a:rPr lang="en-US" dirty="0"/>
              <a:t>/</a:t>
            </a:r>
            <a:r>
              <a:rPr lang="en-US" dirty="0" err="1"/>
              <a:t>Parliamentary_Library</a:t>
            </a:r>
            <a:r>
              <a:rPr lang="en-US" dirty="0"/>
              <a:t>/pubs/</a:t>
            </a:r>
            <a:r>
              <a:rPr lang="en-US" dirty="0" err="1"/>
              <a:t>rp</a:t>
            </a:r>
            <a:r>
              <a:rPr lang="en-US" dirty="0"/>
              <a:t>/rp1415/</a:t>
            </a:r>
            <a:r>
              <a:rPr lang="en-US" dirty="0" err="1"/>
              <a:t>Quick_Guides</a:t>
            </a:r>
            <a:r>
              <a:rPr lang="en-US"/>
              <a:t>/HELP</a:t>
            </a:r>
            <a:endParaRPr lang="en-US" dirty="0"/>
          </a:p>
          <a:p>
            <a:pPr lvl="0"/>
            <a:r>
              <a:rPr lang="en-US" dirty="0"/>
              <a:t>Spreadsheet file path: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Data:[HECS discount up front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payment.xlsx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]Sheet1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7571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</a:t>
            </a:r>
          </a:p>
          <a:p>
            <a:pPr lvl="0"/>
            <a:r>
              <a:rPr lang="en-US" dirty="0"/>
              <a:t>Y-axis label: Billion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</a:t>
            </a:r>
            <a:r>
              <a:rPr lang="en-US" baseline="0" dirty="0"/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Source(s):</a:t>
            </a:r>
            <a:r>
              <a:rPr lang="en-US" baseline="0" dirty="0"/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Spreadsheet file path:</a:t>
            </a: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Analysis:Savings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:[Loan fee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projection.xlsx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]Sheet1</a:t>
            </a:r>
            <a:r>
              <a:rPr lang="en-US" dirty="0"/>
              <a:t> </a:t>
            </a: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Analysis:Savings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:[Loan fee savings by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program.xlsx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]Sheet1</a:t>
            </a:r>
            <a:r>
              <a:rPr lang="en-US" dirty="0"/>
              <a:t> </a:t>
            </a:r>
            <a:endParaRPr lang="en-AU" baseline="0" dirty="0"/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6415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Interest subsidies</a:t>
            </a:r>
            <a:r>
              <a:rPr lang="en-US" baseline="0" dirty="0"/>
              <a:t> based on 1.9 per cent real rate (working graduates only)</a:t>
            </a:r>
            <a:endParaRPr lang="en-US" dirty="0"/>
          </a:p>
          <a:p>
            <a:pPr lvl="0"/>
            <a:r>
              <a:rPr lang="en-US" dirty="0"/>
              <a:t>Y-axis label: Per cent of original borrowing for median graduate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 Census 2011</a:t>
            </a:r>
          </a:p>
          <a:p>
            <a:pPr lvl="0"/>
            <a:r>
              <a:rPr lang="en-US" dirty="0"/>
              <a:t>Spreadsheet file path:</a:t>
            </a:r>
            <a:endParaRPr lang="en-AU" dirty="0"/>
          </a:p>
          <a:p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Commonwealth Contribution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cut:B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Analysis:Student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NPV:Graduate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Winners:Returns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Builder:20151124:[Repayment Builder 2016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FTPT.xlsx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]Interest subsidies</a:t>
            </a:r>
            <a:r>
              <a:rPr lang="en-AU" dirty="0"/>
              <a:t> </a:t>
            </a:r>
          </a:p>
          <a:p>
            <a:endParaRPr lang="en-AU" dirty="0"/>
          </a:p>
          <a:p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Analysis:[Net income all zero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RER.xlsx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]Chart data</a:t>
            </a:r>
            <a:r>
              <a:rPr lang="en-AU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0628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1077913"/>
            <a:ext cx="778192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</a:t>
            </a:r>
            <a:r>
              <a:rPr lang="en-AU" dirty="0"/>
              <a:t>Loan</a:t>
            </a:r>
            <a:r>
              <a:rPr lang="en-AU" baseline="0" dirty="0"/>
              <a:t> fee of 15%</a:t>
            </a:r>
            <a:endParaRPr lang="en-US" dirty="0"/>
          </a:p>
          <a:p>
            <a:pPr lvl="0"/>
            <a:r>
              <a:rPr lang="en-US" dirty="0"/>
              <a:t>Y-axis label: Million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Note(s):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  <a:endParaRPr lang="en-AU" dirty="0"/>
          </a:p>
          <a:p>
            <a:endParaRPr lang="en-A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86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U</a:t>
            </a:r>
            <a:r>
              <a:rPr lang="en-US" baseline="0" dirty="0"/>
              <a:t>pfront payment rate and upfront discount</a:t>
            </a:r>
            <a:endParaRPr lang="en-US" dirty="0"/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pPr lvl="0"/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Data:HELP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:[HELP data from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HER.xlsx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]Upfront</a:t>
            </a:r>
            <a:r>
              <a:rPr lang="en-US" dirty="0"/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Data:[HECS discount up front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payment.xlsx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]Sheet1</a:t>
            </a:r>
            <a:r>
              <a:rPr lang="en-US" dirty="0"/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53:Users:icherastidth:Documents:A. Higher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Analysis:[2015_liability_status_categories.xls]8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66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327252">
              <a:defRPr/>
            </a:pPr>
            <a:r>
              <a:rPr lang="en-AU" sz="1700" dirty="0"/>
              <a:t>Chart heading: </a:t>
            </a:r>
            <a:r>
              <a:rPr lang="en-AU" dirty="0"/>
              <a:t>HELP lending and repayments (billions; nominal)</a:t>
            </a:r>
            <a:endParaRPr lang="en-AU" sz="1700" dirty="0"/>
          </a:p>
          <a:p>
            <a:r>
              <a:rPr lang="en-AU" sz="1700" dirty="0"/>
              <a:t>Y-axis: Billions of dollars (nominal)</a:t>
            </a:r>
          </a:p>
          <a:p>
            <a:r>
              <a:rPr lang="en-AU" sz="1700" dirty="0"/>
              <a:t>Notes: </a:t>
            </a:r>
          </a:p>
          <a:p>
            <a:r>
              <a:rPr lang="en-AU" sz="1700" dirty="0"/>
              <a:t> - 2014-</a:t>
            </a:r>
            <a:r>
              <a:rPr lang="en-AU" sz="1700"/>
              <a:t>15 repayment </a:t>
            </a:r>
            <a:r>
              <a:rPr lang="en-AU" sz="1700" dirty="0"/>
              <a:t>is not available yet. </a:t>
            </a:r>
          </a:p>
          <a:p>
            <a:r>
              <a:rPr lang="en-AU" sz="1700" dirty="0"/>
              <a:t> - HELP lending by financial year is calculated by taking the average of the relevant two years except for 2014-15.   </a:t>
            </a:r>
          </a:p>
          <a:p>
            <a:r>
              <a:rPr lang="en-AU" sz="1700" dirty="0"/>
              <a:t>Sources: </a:t>
            </a:r>
          </a:p>
          <a:p>
            <a:pPr marL="248860" indent="-248860">
              <a:buFontTx/>
              <a:buChar char="-"/>
            </a:pPr>
            <a:r>
              <a:rPr lang="en-AU" sz="1700" dirty="0"/>
              <a:t>Higher education report (various years)</a:t>
            </a:r>
          </a:p>
          <a:p>
            <a:pPr marL="248860" indent="-248860">
              <a:buFontTx/>
              <a:buChar char="-"/>
            </a:pPr>
            <a:r>
              <a:rPr lang="en-AU" sz="1700" dirty="0">
                <a:solidFill>
                  <a:srgbClr val="FF0000"/>
                </a:solidFill>
              </a:rPr>
              <a:t>secret website</a:t>
            </a:r>
            <a:endParaRPr lang="en-AU" sz="1700" dirty="0"/>
          </a:p>
          <a:p>
            <a:pPr marL="248860" indent="-248860">
              <a:buFontTx/>
              <a:buChar char="-"/>
            </a:pPr>
            <a:r>
              <a:rPr lang="en-AU" sz="1700" dirty="0"/>
              <a:t>data supplied by DET</a:t>
            </a:r>
          </a:p>
          <a:p>
            <a:pPr defTabSz="1327252">
              <a:defRPr/>
            </a:pPr>
            <a:r>
              <a:rPr lang="en-AU" baseline="0" dirty="0"/>
              <a:t>Path:</a:t>
            </a:r>
            <a:endParaRPr lang="en-AU" sz="1700" dirty="0"/>
          </a:p>
          <a:p>
            <a:r>
              <a:rPr lang="en-AU" dirty="0" err="1"/>
              <a:t>IC:Users:icherastidth:Documents:A</a:t>
            </a:r>
            <a:r>
              <a:rPr lang="en-AU" dirty="0"/>
              <a:t>. Higher Education:6. </a:t>
            </a:r>
            <a:r>
              <a:rPr lang="en-AU" dirty="0" err="1"/>
              <a:t>Data:Higher</a:t>
            </a:r>
            <a:r>
              <a:rPr lang="en-AU" dirty="0"/>
              <a:t> Education report:[Higher Education report 2010 to latest </a:t>
            </a:r>
            <a:r>
              <a:rPr lang="en-AU" dirty="0" err="1"/>
              <a:t>statistics.xlsx</a:t>
            </a:r>
            <a:r>
              <a:rPr lang="en-AU" dirty="0"/>
              <a:t>]Annual lending summary </a:t>
            </a:r>
            <a:endParaRPr lang="en-AU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32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Chart title: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Voluntary repayment proportion of total repayments</a:t>
            </a:r>
            <a:endParaRPr lang="en-US" dirty="0"/>
          </a:p>
          <a:p>
            <a:pPr lvl="0"/>
            <a:r>
              <a:rPr lang="en-US" dirty="0"/>
              <a:t>Y-axis label: Per cent</a:t>
            </a:r>
          </a:p>
          <a:p>
            <a:pPr lvl="0"/>
            <a:r>
              <a:rPr lang="en-US" dirty="0"/>
              <a:t>Note(s): The reason</a:t>
            </a:r>
            <a:r>
              <a:rPr lang="en-US" baseline="0" dirty="0"/>
              <a:t> that changes in bonus rate are located between tick marks is because changes occur at the start of calendar year.</a:t>
            </a:r>
            <a:endParaRPr lang="en-US" dirty="0"/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endParaRPr lang="en-AU" dirty="0"/>
          </a:p>
          <a:p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Education:6.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Data:Higher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Education report:[Higher Education report 2010 to latest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statistics.xlsx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]Repayment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66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Chart title: Interest subsidies</a:t>
            </a:r>
            <a:r>
              <a:rPr lang="en-US" baseline="0" dirty="0"/>
              <a:t> based on 1.9 per cent real rate (working graduates only)</a:t>
            </a:r>
            <a:endParaRPr lang="en-US" dirty="0"/>
          </a:p>
          <a:p>
            <a:pPr lvl="0"/>
            <a:r>
              <a:rPr lang="en-US" dirty="0"/>
              <a:t>Y-axis label: Per cent of original borrowing for median graduate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 Census 2011</a:t>
            </a:r>
          </a:p>
          <a:p>
            <a:pPr lvl="0"/>
            <a:r>
              <a:rPr lang="en-US" dirty="0"/>
              <a:t>Spreadsheet file path:</a:t>
            </a:r>
            <a:endParaRPr lang="en-AU" dirty="0"/>
          </a:p>
          <a:p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Commonwealth Contribution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cut:B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Analysis:Student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NPV:Graduate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Winners:Returns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 Builder:20151124:[Repayment Builder 2016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FTPT.xlsx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]Interest subsidies</a:t>
            </a:r>
            <a:r>
              <a:rPr lang="en-AU" dirty="0"/>
              <a:t> </a:t>
            </a:r>
          </a:p>
          <a:p>
            <a:endParaRPr lang="en-AU" dirty="0"/>
          </a:p>
          <a:p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IC:Users:icherastidth:Documents:A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Higher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Education:A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ICLs scheme:2016 Doubtful debt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update:B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Loan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fees:B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. Analysis:[Net income all zero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RER.xlsx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]Chart data</a:t>
            </a:r>
            <a:r>
              <a:rPr lang="en-AU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60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28819" y="3213101"/>
            <a:ext cx="7345363" cy="609600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28819" y="4105284"/>
            <a:ext cx="7345363" cy="365125"/>
          </a:xfrm>
          <a:prstGeom prst="rect">
            <a:avLst/>
          </a:prstGeom>
        </p:spPr>
        <p:txBody>
          <a:bodyPr/>
          <a:lstStyle>
            <a:lvl1pPr algn="r">
              <a:defRPr sz="2400"/>
            </a:lvl1pPr>
          </a:lstStyle>
          <a:p>
            <a:r>
              <a:rPr lang="en-AU"/>
              <a:t>Click to edit Master subtitle style</a:t>
            </a:r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</p:spPr>
        <p:txBody>
          <a:bodyPr/>
          <a:lstStyle>
            <a:lvl1pPr eaLnBrk="0" hangingPunct="0">
              <a:defRPr sz="1400" i="0"/>
            </a:lvl1pPr>
          </a:lstStyle>
          <a:p>
            <a:fld id="{3E7C0CC8-E12B-4B1E-958E-BC6C5916F62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33128" name="Picture 8" descr="Grattan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4438" y="981075"/>
            <a:ext cx="4249738" cy="10810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396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49" y="455965"/>
            <a:ext cx="6913563" cy="461616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49" y="1076326"/>
            <a:ext cx="8642349" cy="276950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582621" y="6261100"/>
            <a:ext cx="8188324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60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704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1836" y="548244"/>
            <a:ext cx="6913563" cy="369332"/>
          </a:xfrm>
          <a:prstGeom prst="rect">
            <a:avLst/>
          </a:prstGeo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68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485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87807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7125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1828" y="642944"/>
            <a:ext cx="6913563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Stack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1825" y="1076325"/>
            <a:ext cx="8642350" cy="1846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AU"/>
              <a:t>stuff</a:t>
            </a:r>
          </a:p>
        </p:txBody>
      </p:sp>
    </p:spTree>
    <p:extLst>
      <p:ext uri="{BB962C8B-B14F-4D97-AF65-F5344CB8AC3E}">
        <p14:creationId xmlns:p14="http://schemas.microsoft.com/office/powerpoint/2010/main" val="7532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28819" y="3213101"/>
            <a:ext cx="7345363" cy="609600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28819" y="4105284"/>
            <a:ext cx="7345363" cy="365125"/>
          </a:xfrm>
          <a:prstGeom prst="rect">
            <a:avLst/>
          </a:prstGeom>
        </p:spPr>
        <p:txBody>
          <a:bodyPr/>
          <a:lstStyle>
            <a:lvl1pPr algn="r">
              <a:defRPr sz="2400"/>
            </a:lvl1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</p:spPr>
        <p:txBody>
          <a:bodyPr/>
          <a:lstStyle>
            <a:lvl1pPr eaLnBrk="0" hangingPunct="0">
              <a:defRPr sz="1400" i="0"/>
            </a:lvl1pPr>
          </a:lstStyle>
          <a:p>
            <a:fld id="{3E7C0CC8-E12B-4B1E-958E-BC6C5916F62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33128" name="Picture 8" descr="Grattan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4438" y="981075"/>
            <a:ext cx="4249738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24289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1834" y="642943"/>
            <a:ext cx="6913563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Stack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1833" y="1076325"/>
            <a:ext cx="8642349" cy="1846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AU"/>
              <a:t>stuff</a:t>
            </a:r>
          </a:p>
        </p:txBody>
      </p:sp>
    </p:spTree>
    <p:extLst>
      <p:ext uri="{BB962C8B-B14F-4D97-AF65-F5344CB8AC3E}">
        <p14:creationId xmlns:p14="http://schemas.microsoft.com/office/powerpoint/2010/main" val="3134553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39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49" y="116632"/>
            <a:ext cx="6913563" cy="461616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49" y="692696"/>
            <a:ext cx="8642349" cy="276950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582621" y="6261100"/>
            <a:ext cx="8188324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6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70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1836" y="548244"/>
            <a:ext cx="6913563" cy="369332"/>
          </a:xfrm>
          <a:prstGeom prst="rect">
            <a:avLst/>
          </a:prstGeo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6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48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878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712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69" r:id="rId10"/>
    <p:sldLayoutId id="2147483650" r:id="rId11"/>
    <p:sldLayoutId id="2147483662" r:id="rId12"/>
    <p:sldLayoutId id="2147483665" r:id="rId13"/>
    <p:sldLayoutId id="2147483653" r:id="rId14"/>
    <p:sldLayoutId id="2147483654" r:id="rId15"/>
    <p:sldLayoutId id="2147483655" r:id="rId16"/>
    <p:sldLayoutId id="2147483656" r:id="rId17"/>
    <p:sldLayoutId id="2147483659" r:id="rId18"/>
    <p:sldLayoutId id="2147483686" r:id="rId19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7800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200">
          <a:solidFill>
            <a:schemeClr val="tx1"/>
          </a:solidFill>
          <a:latin typeface="+mn-lt"/>
          <a:ea typeface="+mn-ea"/>
        </a:defRPr>
      </a:lvl2pPr>
      <a:lvl3pPr marL="403225" indent="-222250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  <a:ea typeface="+mn-ea"/>
        </a:defRPr>
      </a:lvl3pPr>
      <a:lvl4pPr marL="560388" indent="-142875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200">
          <a:solidFill>
            <a:schemeClr val="tx1"/>
          </a:solidFill>
          <a:latin typeface="+mn-lt"/>
          <a:ea typeface="+mn-ea"/>
        </a:defRPr>
      </a:lvl4pPr>
      <a:lvl5pPr marL="7889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5pPr>
      <a:lvl6pPr marL="12461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6pPr>
      <a:lvl7pPr marL="17033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7pPr>
      <a:lvl8pPr marL="21605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8pPr>
      <a:lvl9pPr marL="26177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76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7800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200">
          <a:solidFill>
            <a:schemeClr val="tx1"/>
          </a:solidFill>
          <a:latin typeface="+mn-lt"/>
          <a:ea typeface="+mn-ea"/>
        </a:defRPr>
      </a:lvl2pPr>
      <a:lvl3pPr marL="403225" indent="-222250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  <a:ea typeface="+mn-ea"/>
        </a:defRPr>
      </a:lvl3pPr>
      <a:lvl4pPr marL="560388" indent="-142875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200">
          <a:solidFill>
            <a:schemeClr val="tx1"/>
          </a:solidFill>
          <a:latin typeface="+mn-lt"/>
          <a:ea typeface="+mn-ea"/>
        </a:defRPr>
      </a:lvl4pPr>
      <a:lvl5pPr marL="7889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5pPr>
      <a:lvl6pPr marL="12461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6pPr>
      <a:lvl7pPr marL="17033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7pPr>
      <a:lvl8pPr marL="21605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8pPr>
      <a:lvl9pPr marL="2617788" indent="-20955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8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0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1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2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3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4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5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6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7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8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0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1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2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3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4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5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6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7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8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9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0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1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2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3.xm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4.xm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5.xm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6.xm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7.xm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8.xm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9.xm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0.xm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701763704"/>
              </p:ext>
            </p:extLst>
          </p:nvPr>
        </p:nvGraphicFramePr>
        <p:xfrm>
          <a:off x="0" y="116632"/>
          <a:ext cx="8985448" cy="6453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481515" y="3933056"/>
            <a:ext cx="1584053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Interest subsidy</a:t>
            </a:r>
          </a:p>
          <a:p>
            <a:r>
              <a:rPr lang="en-AU" sz="2200" b="1" dirty="0">
                <a:solidFill>
                  <a:schemeClr val="tx2"/>
                </a:solidFill>
              </a:rPr>
              <a:t>- actual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81515" y="1765265"/>
            <a:ext cx="1426622" cy="13542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Interest </a:t>
            </a:r>
          </a:p>
          <a:p>
            <a:r>
              <a:rPr lang="en-AU" sz="2200" b="1" dirty="0"/>
              <a:t>subsidy</a:t>
            </a:r>
          </a:p>
          <a:p>
            <a:r>
              <a:rPr lang="en-AU" sz="2200" b="1" dirty="0"/>
              <a:t>- historical </a:t>
            </a:r>
          </a:p>
          <a:p>
            <a:r>
              <a:rPr lang="en-AU" sz="2200" b="1" dirty="0"/>
              <a:t>rate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77332" y="6381328"/>
            <a:ext cx="28038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Financial year ended</a:t>
            </a:r>
          </a:p>
        </p:txBody>
      </p:sp>
    </p:spTree>
    <p:extLst>
      <p:ext uri="{BB962C8B-B14F-4D97-AF65-F5344CB8AC3E}">
        <p14:creationId xmlns:p14="http://schemas.microsoft.com/office/powerpoint/2010/main" val="4203019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609583667"/>
              </p:ext>
            </p:extLst>
          </p:nvPr>
        </p:nvGraphicFramePr>
        <p:xfrm>
          <a:off x="-231576" y="0"/>
          <a:ext cx="10657184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61356" y="6309320"/>
            <a:ext cx="122329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dirty="0"/>
              <a:t>percentile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97416" y="6309320"/>
            <a:ext cx="122329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dirty="0"/>
              <a:t>percentile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88932" y="6309320"/>
            <a:ext cx="1113223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dirty="0"/>
              <a:t>(Median)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4360" y="260648"/>
            <a:ext cx="97229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Female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21532" y="260648"/>
            <a:ext cx="62721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Male</a:t>
            </a:r>
          </a:p>
        </p:txBody>
      </p:sp>
    </p:spTree>
    <p:extLst>
      <p:ext uri="{BB962C8B-B14F-4D97-AF65-F5344CB8AC3E}">
        <p14:creationId xmlns:p14="http://schemas.microsoft.com/office/powerpoint/2010/main" val="815016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949158673"/>
              </p:ext>
            </p:extLst>
          </p:nvPr>
        </p:nvGraphicFramePr>
        <p:xfrm>
          <a:off x="-159568" y="0"/>
          <a:ext cx="10657184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61356" y="6309320"/>
            <a:ext cx="122329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dirty="0"/>
              <a:t>percentile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97416" y="6309320"/>
            <a:ext cx="122329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dirty="0"/>
              <a:t>percentile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88932" y="6309320"/>
            <a:ext cx="1113223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dirty="0"/>
              <a:t>(Median)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84360" y="260648"/>
            <a:ext cx="97229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Female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21532" y="260648"/>
            <a:ext cx="62721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Male</a:t>
            </a:r>
          </a:p>
        </p:txBody>
      </p:sp>
    </p:spTree>
    <p:extLst>
      <p:ext uri="{BB962C8B-B14F-4D97-AF65-F5344CB8AC3E}">
        <p14:creationId xmlns:p14="http://schemas.microsoft.com/office/powerpoint/2010/main" val="1223861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585875593"/>
              </p:ext>
            </p:extLst>
          </p:nvPr>
        </p:nvGraphicFramePr>
        <p:xfrm>
          <a:off x="0" y="0"/>
          <a:ext cx="10209584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601072" y="1484784"/>
            <a:ext cx="2158118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Teaching grants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53200" y="4005064"/>
            <a:ext cx="246118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Research funding</a:t>
            </a:r>
          </a:p>
        </p:txBody>
      </p:sp>
    </p:spTree>
    <p:extLst>
      <p:ext uri="{BB962C8B-B14F-4D97-AF65-F5344CB8AC3E}">
        <p14:creationId xmlns:p14="http://schemas.microsoft.com/office/powerpoint/2010/main" val="4288783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284298964"/>
              </p:ext>
            </p:extLst>
          </p:nvPr>
        </p:nvGraphicFramePr>
        <p:xfrm>
          <a:off x="-231576" y="0"/>
          <a:ext cx="1116124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61356" y="6309320"/>
            <a:ext cx="122329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dirty="0"/>
              <a:t>percentile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97416" y="6309320"/>
            <a:ext cx="122329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dirty="0"/>
              <a:t>percentile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88932" y="6309320"/>
            <a:ext cx="1113223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dirty="0"/>
              <a:t>(Median)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4360" y="260648"/>
            <a:ext cx="97229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Female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21532" y="260648"/>
            <a:ext cx="62721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Male</a:t>
            </a:r>
          </a:p>
        </p:txBody>
      </p:sp>
    </p:spTree>
    <p:extLst>
      <p:ext uri="{BB962C8B-B14F-4D97-AF65-F5344CB8AC3E}">
        <p14:creationId xmlns:p14="http://schemas.microsoft.com/office/powerpoint/2010/main" val="2915970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230559234"/>
              </p:ext>
            </p:extLst>
          </p:nvPr>
        </p:nvGraphicFramePr>
        <p:xfrm>
          <a:off x="-375592" y="0"/>
          <a:ext cx="10513168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20552" y="260648"/>
            <a:ext cx="589905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Low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61905" y="260648"/>
            <a:ext cx="106583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Medium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64768" y="260648"/>
            <a:ext cx="169290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High income </a:t>
            </a:r>
          </a:p>
        </p:txBody>
      </p:sp>
    </p:spTree>
    <p:extLst>
      <p:ext uri="{BB962C8B-B14F-4D97-AF65-F5344CB8AC3E}">
        <p14:creationId xmlns:p14="http://schemas.microsoft.com/office/powerpoint/2010/main" val="2732893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127718339"/>
              </p:ext>
            </p:extLst>
          </p:nvPr>
        </p:nvGraphicFramePr>
        <p:xfrm>
          <a:off x="-375592" y="0"/>
          <a:ext cx="10497616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36576" y="332656"/>
            <a:ext cx="1693322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No breaks in </a:t>
            </a:r>
          </a:p>
          <a:p>
            <a:r>
              <a:rPr lang="en-AU" sz="2200" b="1" dirty="0">
                <a:solidFill>
                  <a:schemeClr val="tx2"/>
                </a:solidFill>
              </a:rPr>
              <a:t>participation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80792" y="332656"/>
            <a:ext cx="4752528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With a five-year break </a:t>
            </a:r>
          </a:p>
          <a:p>
            <a:r>
              <a:rPr lang="en-AU" sz="2200" b="1" dirty="0">
                <a:solidFill>
                  <a:schemeClr val="accent3"/>
                </a:solidFill>
              </a:rPr>
              <a:t>from working</a:t>
            </a:r>
          </a:p>
        </p:txBody>
      </p:sp>
    </p:spTree>
    <p:extLst>
      <p:ext uri="{BB962C8B-B14F-4D97-AF65-F5344CB8AC3E}">
        <p14:creationId xmlns:p14="http://schemas.microsoft.com/office/powerpoint/2010/main" val="1575742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951221433"/>
              </p:ext>
            </p:extLst>
          </p:nvPr>
        </p:nvGraphicFramePr>
        <p:xfrm>
          <a:off x="11113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44238" y="5085184"/>
            <a:ext cx="30220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621214"/>
                </a:solidFill>
              </a:rPr>
              <a:t>Married with children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4238" y="3140968"/>
            <a:ext cx="28494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2"/>
                </a:solidFill>
              </a:rPr>
              <a:t>Single with children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6136232" y="1124744"/>
            <a:ext cx="5831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Proportion of female higher education graduates by age group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4238" y="692696"/>
            <a:ext cx="34606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C35A"/>
                </a:solidFill>
              </a:rPr>
              <a:t>Married without children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4238" y="1988840"/>
            <a:ext cx="32880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1"/>
                </a:solidFill>
              </a:rPr>
              <a:t>Single without children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01592" y="6381328"/>
            <a:ext cx="6994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1235144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741396083"/>
              </p:ext>
            </p:extLst>
          </p:nvPr>
        </p:nvGraphicFramePr>
        <p:xfrm>
          <a:off x="0" y="0"/>
          <a:ext cx="9777536" cy="623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20552" y="188640"/>
            <a:ext cx="589905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Low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0329" y="188640"/>
            <a:ext cx="106583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bg2"/>
                </a:solidFill>
              </a:rPr>
              <a:t>Medium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56035" y="188640"/>
            <a:ext cx="169290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High income</a:t>
            </a:r>
          </a:p>
        </p:txBody>
      </p:sp>
      <p:sp>
        <p:nvSpPr>
          <p:cNvPr id="6" name="Right Brace 5"/>
          <p:cNvSpPr/>
          <p:nvPr/>
        </p:nvSpPr>
        <p:spPr bwMode="auto">
          <a:xfrm rot="5400000">
            <a:off x="2775122" y="4149080"/>
            <a:ext cx="216024" cy="4536504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7" name="Right Brace 6"/>
          <p:cNvSpPr/>
          <p:nvPr/>
        </p:nvSpPr>
        <p:spPr bwMode="auto">
          <a:xfrm rot="5400000">
            <a:off x="7341508" y="4149080"/>
            <a:ext cx="216024" cy="4536504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68624" y="6519446"/>
            <a:ext cx="275929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Uniform real interest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1829" y="6519446"/>
            <a:ext cx="89349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Hybrid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09805" y="188640"/>
            <a:ext cx="589905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1"/>
                </a:solidFill>
              </a:rPr>
              <a:t>Low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89582" y="188640"/>
            <a:ext cx="106583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Medium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45288" y="188640"/>
            <a:ext cx="169290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High income</a:t>
            </a:r>
          </a:p>
        </p:txBody>
      </p:sp>
    </p:spTree>
    <p:extLst>
      <p:ext uri="{BB962C8B-B14F-4D97-AF65-F5344CB8AC3E}">
        <p14:creationId xmlns:p14="http://schemas.microsoft.com/office/powerpoint/2010/main" val="3153813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366497419"/>
              </p:ext>
            </p:extLst>
          </p:nvPr>
        </p:nvGraphicFramePr>
        <p:xfrm>
          <a:off x="0" y="0"/>
          <a:ext cx="999356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025008" y="3068960"/>
            <a:ext cx="227231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Upfront discount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51882" y="1225176"/>
            <a:ext cx="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AU" sz="2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33120" y="692696"/>
            <a:ext cx="3040045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Upfront bonus</a:t>
            </a:r>
          </a:p>
          <a:p>
            <a:r>
              <a:rPr lang="en-AU" sz="2200" b="1" dirty="0">
                <a:solidFill>
                  <a:schemeClr val="tx2"/>
                </a:solidFill>
              </a:rPr>
              <a:t>(equivalent charge </a:t>
            </a:r>
          </a:p>
          <a:p>
            <a:r>
              <a:rPr lang="en-AU" sz="2200" b="1" dirty="0">
                <a:solidFill>
                  <a:schemeClr val="tx2"/>
                </a:solidFill>
              </a:rPr>
              <a:t>for not paying upfront)</a:t>
            </a:r>
          </a:p>
        </p:txBody>
      </p:sp>
    </p:spTree>
    <p:extLst>
      <p:ext uri="{BB962C8B-B14F-4D97-AF65-F5344CB8AC3E}">
        <p14:creationId xmlns:p14="http://schemas.microsoft.com/office/powerpoint/2010/main" val="2841161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65051064"/>
              </p:ext>
            </p:extLst>
          </p:nvPr>
        </p:nvGraphicFramePr>
        <p:xfrm>
          <a:off x="-15552" y="0"/>
          <a:ext cx="10369152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20552" y="2852936"/>
            <a:ext cx="473446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Quasi loan fee until the end of 2016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 flipV="1">
            <a:off x="2504728" y="3212976"/>
            <a:ext cx="792088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40336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696817735"/>
              </p:ext>
            </p:extLst>
          </p:nvPr>
        </p:nvGraphicFramePr>
        <p:xfrm>
          <a:off x="-87560" y="0"/>
          <a:ext cx="1008112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89377" y="1268760"/>
            <a:ext cx="3119807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Australian Government</a:t>
            </a:r>
          </a:p>
          <a:p>
            <a:r>
              <a:rPr lang="en-AU" sz="2200" b="1" dirty="0">
                <a:solidFill>
                  <a:schemeClr val="accent2"/>
                </a:solidFill>
              </a:rPr>
              <a:t>10-year bond rate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89377" y="4314582"/>
            <a:ext cx="47030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CPI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12840" y="2658398"/>
            <a:ext cx="2232248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AU" sz="2200" b="1" dirty="0"/>
              <a:t>Interest subsidy</a:t>
            </a:r>
          </a:p>
        </p:txBody>
      </p:sp>
    </p:spTree>
    <p:extLst>
      <p:ext uri="{BB962C8B-B14F-4D97-AF65-F5344CB8AC3E}">
        <p14:creationId xmlns:p14="http://schemas.microsoft.com/office/powerpoint/2010/main" val="3493416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902460048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-935789" y="3275263"/>
            <a:ext cx="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AU" sz="2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12840" y="4890646"/>
            <a:ext cx="40776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5%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12840" y="3789040"/>
            <a:ext cx="56467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10%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12840" y="2492896"/>
            <a:ext cx="56467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15%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12840" y="1095708"/>
            <a:ext cx="2103140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Loan fee rate of </a:t>
            </a:r>
          </a:p>
          <a:p>
            <a:r>
              <a:rPr lang="en-AU" sz="2200" b="1" dirty="0"/>
              <a:t>20%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 flipH="1">
            <a:off x="1640632" y="4941168"/>
            <a:ext cx="453650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512840" y="4558817"/>
            <a:ext cx="407764" cy="33855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bg2"/>
                </a:solidFill>
              </a:rPr>
              <a:t>6%</a:t>
            </a:r>
          </a:p>
        </p:txBody>
      </p:sp>
    </p:spTree>
    <p:extLst>
      <p:ext uri="{BB962C8B-B14F-4D97-AF65-F5344CB8AC3E}">
        <p14:creationId xmlns:p14="http://schemas.microsoft.com/office/powerpoint/2010/main" val="43464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054358468"/>
              </p:ext>
            </p:extLst>
          </p:nvPr>
        </p:nvGraphicFramePr>
        <p:xfrm>
          <a:off x="1" y="-603448"/>
          <a:ext cx="9993560" cy="3888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024220384"/>
              </p:ext>
            </p:extLst>
          </p:nvPr>
        </p:nvGraphicFramePr>
        <p:xfrm>
          <a:off x="1" y="3212976"/>
          <a:ext cx="9993560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304928" y="-27384"/>
            <a:ext cx="101362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Women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29612" y="2996952"/>
            <a:ext cx="564257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Men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62000" y="6381328"/>
            <a:ext cx="6994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Age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953875" y="3762375"/>
            <a:ext cx="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AU" sz="2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724502" y="4769276"/>
            <a:ext cx="1800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Principal</a:t>
            </a:r>
          </a:p>
          <a:p>
            <a:r>
              <a:rPr lang="en-AU" sz="2200" b="1" dirty="0">
                <a:solidFill>
                  <a:schemeClr val="accent2"/>
                </a:solidFill>
              </a:rPr>
              <a:t>repayments </a:t>
            </a:r>
          </a:p>
          <a:p>
            <a:r>
              <a:rPr lang="en-AU" sz="2200" b="1" dirty="0">
                <a:solidFill>
                  <a:schemeClr val="accent2"/>
                </a:solidFill>
              </a:rPr>
              <a:t>(LHS)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24502" y="4365104"/>
            <a:ext cx="1344727" cy="43088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Loan fee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24502" y="3601238"/>
            <a:ext cx="11723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dirty="0"/>
              <a:t>Income </a:t>
            </a:r>
          </a:p>
          <a:p>
            <a:r>
              <a:rPr lang="en-AU" sz="2200" b="1" dirty="0"/>
              <a:t>(RHS)</a:t>
            </a:r>
          </a:p>
        </p:txBody>
      </p:sp>
    </p:spTree>
    <p:extLst>
      <p:ext uri="{BB962C8B-B14F-4D97-AF65-F5344CB8AC3E}">
        <p14:creationId xmlns:p14="http://schemas.microsoft.com/office/powerpoint/2010/main" val="2683598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5724363"/>
              </p:ext>
            </p:extLst>
          </p:nvPr>
        </p:nvGraphicFramePr>
        <p:xfrm>
          <a:off x="-159568" y="0"/>
          <a:ext cx="10225136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368824" y="242541"/>
            <a:ext cx="4531414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AU" sz="2200" b="1" dirty="0">
                <a:solidFill>
                  <a:schemeClr val="tx2"/>
                </a:solidFill>
              </a:rPr>
              <a:t>Extra repayment with real interest </a:t>
            </a:r>
          </a:p>
          <a:p>
            <a:pPr algn="r"/>
            <a:r>
              <a:rPr lang="en-AU" sz="2200" b="1" dirty="0">
                <a:solidFill>
                  <a:schemeClr val="tx2"/>
                </a:solidFill>
              </a:rPr>
              <a:t>indexation for women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10725" y="930206"/>
            <a:ext cx="1034563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for men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8464" y="6309320"/>
            <a:ext cx="2211155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dirty="0"/>
              <a:t>income percentile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97416" y="6309320"/>
            <a:ext cx="122329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dirty="0"/>
              <a:t>percentile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20066" y="6309320"/>
            <a:ext cx="210108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dirty="0"/>
              <a:t>(Median income)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27155" y="2636912"/>
            <a:ext cx="2962349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Extra repayment from</a:t>
            </a:r>
          </a:p>
          <a:p>
            <a:r>
              <a:rPr lang="en-AU" sz="2200" b="1" dirty="0"/>
              <a:t>a 15 per cent loan fee</a:t>
            </a:r>
          </a:p>
        </p:txBody>
      </p:sp>
    </p:spTree>
    <p:extLst>
      <p:ext uri="{BB962C8B-B14F-4D97-AF65-F5344CB8AC3E}">
        <p14:creationId xmlns:p14="http://schemas.microsoft.com/office/powerpoint/2010/main" val="685128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957140566"/>
              </p:ext>
            </p:extLst>
          </p:nvPr>
        </p:nvGraphicFramePr>
        <p:xfrm>
          <a:off x="-15279" y="0"/>
          <a:ext cx="992127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-3183904" y="908720"/>
            <a:ext cx="56467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15% </a:t>
            </a:r>
          </a:p>
        </p:txBody>
      </p:sp>
    </p:spTree>
    <p:extLst>
      <p:ext uri="{BB962C8B-B14F-4D97-AF65-F5344CB8AC3E}">
        <p14:creationId xmlns:p14="http://schemas.microsoft.com/office/powerpoint/2010/main" val="2889786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43441298"/>
              </p:ext>
            </p:extLst>
          </p:nvPr>
        </p:nvGraphicFramePr>
        <p:xfrm>
          <a:off x="-15279" y="0"/>
          <a:ext cx="992127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5655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1197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018207179"/>
              </p:ext>
            </p:extLst>
          </p:nvPr>
        </p:nvGraphicFramePr>
        <p:xfrm>
          <a:off x="0" y="-27384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463039" y="692696"/>
            <a:ext cx="15121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D4582A"/>
                </a:solidFill>
              </a:rPr>
              <a:t>Total debt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72254" y="2132856"/>
            <a:ext cx="15121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3"/>
                </a:solidFill>
              </a:rPr>
              <a:t>Fair value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33316" y="6405802"/>
            <a:ext cx="28038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Financial year ended</a:t>
            </a:r>
          </a:p>
        </p:txBody>
      </p:sp>
    </p:spTree>
    <p:extLst>
      <p:ext uri="{BB962C8B-B14F-4D97-AF65-F5344CB8AC3E}">
        <p14:creationId xmlns:p14="http://schemas.microsoft.com/office/powerpoint/2010/main" val="38332393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72089970"/>
              </p:ext>
            </p:extLst>
          </p:nvPr>
        </p:nvGraphicFramePr>
        <p:xfrm>
          <a:off x="-15279" y="0"/>
          <a:ext cx="992127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88524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975821112"/>
              </p:ext>
            </p:extLst>
          </p:nvPr>
        </p:nvGraphicFramePr>
        <p:xfrm>
          <a:off x="0" y="-27384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33316" y="6405802"/>
            <a:ext cx="28038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Financial year ended</a:t>
            </a:r>
          </a:p>
        </p:txBody>
      </p:sp>
    </p:spTree>
    <p:extLst>
      <p:ext uri="{BB962C8B-B14F-4D97-AF65-F5344CB8AC3E}">
        <p14:creationId xmlns:p14="http://schemas.microsoft.com/office/powerpoint/2010/main" val="11334639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885371019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-935789" y="3275263"/>
            <a:ext cx="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AU" sz="2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080792" y="4725144"/>
            <a:ext cx="40776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5%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80792" y="3356992"/>
            <a:ext cx="56467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10%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80792" y="2060848"/>
            <a:ext cx="56467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15%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80792" y="404664"/>
            <a:ext cx="2103140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Loan fee rate of </a:t>
            </a:r>
          </a:p>
          <a:p>
            <a:r>
              <a:rPr lang="en-AU" sz="2200" b="1" dirty="0"/>
              <a:t>20%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 flipH="1">
            <a:off x="1136576" y="4117176"/>
            <a:ext cx="489654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080792" y="3933056"/>
            <a:ext cx="407764" cy="33855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bg2"/>
                </a:solidFill>
              </a:rPr>
              <a:t>8%</a:t>
            </a:r>
          </a:p>
        </p:txBody>
      </p:sp>
    </p:spTree>
    <p:extLst>
      <p:ext uri="{BB962C8B-B14F-4D97-AF65-F5344CB8AC3E}">
        <p14:creationId xmlns:p14="http://schemas.microsoft.com/office/powerpoint/2010/main" val="3690598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155327261"/>
              </p:ext>
            </p:extLst>
          </p:nvPr>
        </p:nvGraphicFramePr>
        <p:xfrm>
          <a:off x="0" y="0"/>
          <a:ext cx="9905999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896959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323863144"/>
              </p:ext>
            </p:extLst>
          </p:nvPr>
        </p:nvGraphicFramePr>
        <p:xfrm>
          <a:off x="-15279" y="0"/>
          <a:ext cx="992127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-3183904" y="908720"/>
            <a:ext cx="56467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15% </a:t>
            </a:r>
          </a:p>
        </p:txBody>
      </p:sp>
    </p:spTree>
    <p:extLst>
      <p:ext uri="{BB962C8B-B14F-4D97-AF65-F5344CB8AC3E}">
        <p14:creationId xmlns:p14="http://schemas.microsoft.com/office/powerpoint/2010/main" val="18468504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781487373"/>
              </p:ext>
            </p:extLst>
          </p:nvPr>
        </p:nvGraphicFramePr>
        <p:xfrm>
          <a:off x="0" y="0"/>
          <a:ext cx="9905999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307867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760681336"/>
              </p:ext>
            </p:extLst>
          </p:nvPr>
        </p:nvGraphicFramePr>
        <p:xfrm>
          <a:off x="0" y="0"/>
          <a:ext cx="9905999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559583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681334891"/>
              </p:ext>
            </p:extLst>
          </p:nvPr>
        </p:nvGraphicFramePr>
        <p:xfrm>
          <a:off x="0" y="0"/>
          <a:ext cx="9905999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232920" y="2636912"/>
            <a:ext cx="347531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Undergraduate FEE-HELP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04928" y="908720"/>
            <a:ext cx="3271203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Postgraduate FEE-HELP</a:t>
            </a:r>
          </a:p>
        </p:txBody>
      </p:sp>
    </p:spTree>
    <p:extLst>
      <p:ext uri="{BB962C8B-B14F-4D97-AF65-F5344CB8AC3E}">
        <p14:creationId xmlns:p14="http://schemas.microsoft.com/office/powerpoint/2010/main" val="11330116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082928677"/>
              </p:ext>
            </p:extLst>
          </p:nvPr>
        </p:nvGraphicFramePr>
        <p:xfrm>
          <a:off x="1" y="0"/>
          <a:ext cx="8697415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481392" y="2276872"/>
            <a:ext cx="1402803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VET </a:t>
            </a:r>
          </a:p>
          <a:p>
            <a:r>
              <a:rPr lang="en-AU" sz="2200" b="1" dirty="0">
                <a:solidFill>
                  <a:schemeClr val="accent2"/>
                </a:solidFill>
              </a:rPr>
              <a:t>FEE-HELP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81392" y="4789601"/>
            <a:ext cx="1389979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Higher </a:t>
            </a:r>
          </a:p>
          <a:p>
            <a:r>
              <a:rPr lang="en-AU" sz="2200" b="1" dirty="0">
                <a:solidFill>
                  <a:schemeClr val="tx2"/>
                </a:solidFill>
              </a:rPr>
              <a:t>education </a:t>
            </a:r>
          </a:p>
          <a:p>
            <a:r>
              <a:rPr lang="en-AU" sz="2200" b="1" dirty="0">
                <a:solidFill>
                  <a:schemeClr val="tx2"/>
                </a:solidFill>
              </a:rPr>
              <a:t>FEE-HELP</a:t>
            </a:r>
          </a:p>
        </p:txBody>
      </p:sp>
    </p:spTree>
    <p:extLst>
      <p:ext uri="{BB962C8B-B14F-4D97-AF65-F5344CB8AC3E}">
        <p14:creationId xmlns:p14="http://schemas.microsoft.com/office/powerpoint/2010/main" val="31873356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36629253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08984" y="1772816"/>
            <a:ext cx="30843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dirty="0">
                <a:solidFill>
                  <a:srgbClr val="621214"/>
                </a:solidFill>
              </a:rPr>
              <a:t>Men working full-time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40832" y="2492896"/>
            <a:ext cx="2376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Women working full-time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04928" y="4726305"/>
            <a:ext cx="31942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Men working part-time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40832" y="4077072"/>
            <a:ext cx="36436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Women working part-time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01592" y="6381328"/>
            <a:ext cx="6994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10564058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946575557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12840" y="1988840"/>
            <a:ext cx="27363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b="1" dirty="0">
                <a:solidFill>
                  <a:schemeClr val="bg2"/>
                </a:solidFill>
              </a:rPr>
              <a:t>Female diploma holders in full-time jobs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69696" y="1988840"/>
            <a:ext cx="27363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Female graduates in full-time jobs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80792" y="4221088"/>
            <a:ext cx="56871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Female diploma holders in part-time jobs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2560" y="4869160"/>
            <a:ext cx="48565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Female graduates in part-time jobs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01592" y="6381328"/>
            <a:ext cx="6994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352036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128133103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825208" y="2924944"/>
            <a:ext cx="1114088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2200" b="1" dirty="0">
                <a:ln w="635">
                  <a:noFill/>
                </a:ln>
                <a:solidFill>
                  <a:srgbClr val="A02226"/>
                </a:solidFill>
              </a:rPr>
              <a:t>Diploma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25208" y="1916832"/>
            <a:ext cx="120866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2200" b="1" dirty="0">
                <a:ln w="635">
                  <a:noFill/>
                </a:ln>
                <a:solidFill>
                  <a:srgbClr val="D4582A"/>
                </a:solidFill>
              </a:rPr>
              <a:t>Bachelor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25208" y="620688"/>
            <a:ext cx="1806585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2200" b="1" dirty="0">
                <a:ln w="635">
                  <a:noFill/>
                </a:ln>
                <a:solidFill>
                  <a:srgbClr val="FEC35A"/>
                </a:solidFill>
              </a:rPr>
              <a:t>Postgraduate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89663" y="6381328"/>
            <a:ext cx="14994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Age group</a:t>
            </a:r>
          </a:p>
        </p:txBody>
      </p:sp>
    </p:spTree>
    <p:extLst>
      <p:ext uri="{BB962C8B-B14F-4D97-AF65-F5344CB8AC3E}">
        <p14:creationId xmlns:p14="http://schemas.microsoft.com/office/powerpoint/2010/main" val="41933824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40943516"/>
              </p:ext>
            </p:extLst>
          </p:nvPr>
        </p:nvGraphicFramePr>
        <p:xfrm>
          <a:off x="-72008" y="0"/>
          <a:ext cx="5313040" cy="6425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314325040"/>
              </p:ext>
            </p:extLst>
          </p:nvPr>
        </p:nvGraphicFramePr>
        <p:xfrm>
          <a:off x="5112568" y="27384"/>
          <a:ext cx="4664968" cy="6425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48544" y="4293096"/>
            <a:ext cx="101362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5"/>
                </a:solidFill>
              </a:rPr>
              <a:t>Women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03367" y="657760"/>
            <a:ext cx="564257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bg2"/>
                </a:solidFill>
              </a:rPr>
              <a:t>Men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29064" y="3212976"/>
            <a:ext cx="101362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Women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24775" y="1844824"/>
            <a:ext cx="564257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rgbClr val="A02226"/>
                </a:solidFill>
              </a:rPr>
              <a:t>Men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84648" y="188640"/>
            <a:ext cx="230427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Higher education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85048" y="188640"/>
            <a:ext cx="423275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Diploma and advanced diploma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03328" y="6381328"/>
            <a:ext cx="54752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Years of income at or above the threshold</a:t>
            </a:r>
          </a:p>
        </p:txBody>
      </p:sp>
    </p:spTree>
    <p:extLst>
      <p:ext uri="{BB962C8B-B14F-4D97-AF65-F5344CB8AC3E}">
        <p14:creationId xmlns:p14="http://schemas.microsoft.com/office/powerpoint/2010/main" val="9437586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2896274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24608" y="3861048"/>
            <a:ext cx="4880760" cy="504056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2200" b="1" dirty="0">
                <a:solidFill>
                  <a:srgbClr val="A02226"/>
                </a:solidFill>
              </a:rPr>
              <a:t>HELP debtors – making a repayment (LHS)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92760" y="908720"/>
            <a:ext cx="3760187" cy="432057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2200" b="1" dirty="0">
                <a:solidFill>
                  <a:schemeClr val="accent5"/>
                </a:solidFill>
              </a:rPr>
              <a:t>HELP debtors – total (LHS)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00872" y="2492896"/>
            <a:ext cx="4536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b="1" dirty="0"/>
              <a:t>Share of repaying debtors (RHS)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00872" y="6405802"/>
            <a:ext cx="28038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Financial year ended</a:t>
            </a:r>
          </a:p>
        </p:txBody>
      </p:sp>
    </p:spTree>
    <p:extLst>
      <p:ext uri="{BB962C8B-B14F-4D97-AF65-F5344CB8AC3E}">
        <p14:creationId xmlns:p14="http://schemas.microsoft.com/office/powerpoint/2010/main" val="560096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816420375"/>
              </p:ext>
            </p:extLst>
          </p:nvPr>
        </p:nvGraphicFramePr>
        <p:xfrm>
          <a:off x="0" y="-27384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905328" y="4653136"/>
            <a:ext cx="162513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HECS-HELP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05328" y="2924944"/>
            <a:ext cx="2029878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rgbClr val="D4582A"/>
                </a:solidFill>
              </a:rPr>
              <a:t>VET FEE-HELP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05328" y="2132856"/>
            <a:ext cx="138997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FEE-HELP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05328" y="1340768"/>
            <a:ext cx="1813172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OS-HELP </a:t>
            </a:r>
          </a:p>
          <a:p>
            <a:r>
              <a:rPr lang="en-AU" sz="2200" b="1" dirty="0">
                <a:solidFill>
                  <a:schemeClr val="accent3"/>
                </a:solidFill>
              </a:rPr>
              <a:t>and SA-HELP</a:t>
            </a:r>
          </a:p>
        </p:txBody>
      </p:sp>
    </p:spTree>
    <p:extLst>
      <p:ext uri="{BB962C8B-B14F-4D97-AF65-F5344CB8AC3E}">
        <p14:creationId xmlns:p14="http://schemas.microsoft.com/office/powerpoint/2010/main" val="4416678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789499719"/>
              </p:ext>
            </p:extLst>
          </p:nvPr>
        </p:nvGraphicFramePr>
        <p:xfrm>
          <a:off x="-108521" y="0"/>
          <a:ext cx="10014522" cy="6525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-447600" y="7029400"/>
            <a:ext cx="5157524" cy="338554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Update with unit record data with 2014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77332" y="6381328"/>
            <a:ext cx="28038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Financial year ended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44888" y="692696"/>
            <a:ext cx="227231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Upfront discount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85248" y="692696"/>
            <a:ext cx="2257028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Upfront payment</a:t>
            </a:r>
          </a:p>
        </p:txBody>
      </p:sp>
    </p:spTree>
    <p:extLst>
      <p:ext uri="{BB962C8B-B14F-4D97-AF65-F5344CB8AC3E}">
        <p14:creationId xmlns:p14="http://schemas.microsoft.com/office/powerpoint/2010/main" val="35843988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709277956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864768" y="1369805"/>
            <a:ext cx="227231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Upfront discount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51882" y="1225176"/>
            <a:ext cx="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AU" sz="2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33120" y="692696"/>
            <a:ext cx="3040045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1"/>
                </a:solidFill>
              </a:rPr>
              <a:t>Upfront bonus</a:t>
            </a:r>
          </a:p>
          <a:p>
            <a:r>
              <a:rPr lang="en-AU" sz="2200" b="1" dirty="0">
                <a:solidFill>
                  <a:schemeClr val="accent1"/>
                </a:solidFill>
              </a:rPr>
              <a:t>(equivalent charge </a:t>
            </a:r>
          </a:p>
          <a:p>
            <a:r>
              <a:rPr lang="en-AU" sz="2200" b="1" dirty="0">
                <a:solidFill>
                  <a:schemeClr val="accent1"/>
                </a:solidFill>
              </a:rPr>
              <a:t>for not paying upfront)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09384" y="2924944"/>
            <a:ext cx="116019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Upfront </a:t>
            </a:r>
          </a:p>
          <a:p>
            <a:r>
              <a:rPr lang="en-AU" sz="2200" b="1" dirty="0">
                <a:solidFill>
                  <a:schemeClr val="accent3"/>
                </a:solidFill>
              </a:rPr>
              <a:t>payment</a:t>
            </a:r>
          </a:p>
        </p:txBody>
      </p:sp>
    </p:spTree>
    <p:extLst>
      <p:ext uri="{BB962C8B-B14F-4D97-AF65-F5344CB8AC3E}">
        <p14:creationId xmlns:p14="http://schemas.microsoft.com/office/powerpoint/2010/main" val="20626146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134230142"/>
              </p:ext>
            </p:extLst>
          </p:nvPr>
        </p:nvGraphicFramePr>
        <p:xfrm>
          <a:off x="0" y="0"/>
          <a:ext cx="9905999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-889000" y="3873500"/>
            <a:ext cx="11570713" cy="338554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Has 2016 advances but can’t get mid year CPI and are not consistent with other charts</a:t>
            </a:r>
          </a:p>
        </p:txBody>
      </p:sp>
    </p:spTree>
    <p:extLst>
      <p:ext uri="{BB962C8B-B14F-4D97-AF65-F5344CB8AC3E}">
        <p14:creationId xmlns:p14="http://schemas.microsoft.com/office/powerpoint/2010/main" val="2619057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983033703"/>
              </p:ext>
            </p:extLst>
          </p:nvPr>
        </p:nvGraphicFramePr>
        <p:xfrm>
          <a:off x="0" y="0"/>
          <a:ext cx="8841432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89377" y="1772816"/>
            <a:ext cx="3119807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1"/>
                </a:solidFill>
              </a:rPr>
              <a:t>Australian Government</a:t>
            </a:r>
          </a:p>
          <a:p>
            <a:r>
              <a:rPr lang="en-AU" sz="2200" b="1" dirty="0">
                <a:solidFill>
                  <a:schemeClr val="accent1"/>
                </a:solidFill>
              </a:rPr>
              <a:t>10-year bond rate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89377" y="3068960"/>
            <a:ext cx="47030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CPI</a:t>
            </a:r>
          </a:p>
        </p:txBody>
      </p:sp>
    </p:spTree>
    <p:extLst>
      <p:ext uri="{BB962C8B-B14F-4D97-AF65-F5344CB8AC3E}">
        <p14:creationId xmlns:p14="http://schemas.microsoft.com/office/powerpoint/2010/main" val="5498976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710269078"/>
              </p:ext>
            </p:extLst>
          </p:nvPr>
        </p:nvGraphicFramePr>
        <p:xfrm>
          <a:off x="0" y="0"/>
          <a:ext cx="8841432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89377" y="1772816"/>
            <a:ext cx="3119807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1"/>
                </a:solidFill>
              </a:rPr>
              <a:t>Australian Government</a:t>
            </a:r>
          </a:p>
          <a:p>
            <a:r>
              <a:rPr lang="en-AU" sz="2200" b="1" dirty="0">
                <a:solidFill>
                  <a:schemeClr val="accent1"/>
                </a:solidFill>
              </a:rPr>
              <a:t>10-year bond rate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89377" y="3068960"/>
            <a:ext cx="47030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bg2"/>
                </a:solidFill>
              </a:rPr>
              <a:t>CPI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97416" y="4077072"/>
            <a:ext cx="2232248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Interest </a:t>
            </a:r>
          </a:p>
          <a:p>
            <a:r>
              <a:rPr lang="en-AU" sz="2200" b="1" dirty="0">
                <a:solidFill>
                  <a:schemeClr val="accent3"/>
                </a:solidFill>
              </a:rPr>
              <a:t>subsidy</a:t>
            </a:r>
          </a:p>
          <a:p>
            <a:r>
              <a:rPr lang="en-AU" sz="2200" b="1" dirty="0">
                <a:solidFill>
                  <a:schemeClr val="accent3"/>
                </a:solidFill>
              </a:rPr>
              <a:t>rate</a:t>
            </a:r>
          </a:p>
        </p:txBody>
      </p:sp>
    </p:spTree>
    <p:extLst>
      <p:ext uri="{BB962C8B-B14F-4D97-AF65-F5344CB8AC3E}">
        <p14:creationId xmlns:p14="http://schemas.microsoft.com/office/powerpoint/2010/main" val="36240282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292260944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37376" y="332656"/>
            <a:ext cx="120731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Bachelor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98556" y="332656"/>
            <a:ext cx="1066385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Masters</a:t>
            </a:r>
          </a:p>
        </p:txBody>
      </p:sp>
    </p:spTree>
    <p:extLst>
      <p:ext uri="{BB962C8B-B14F-4D97-AF65-F5344CB8AC3E}">
        <p14:creationId xmlns:p14="http://schemas.microsoft.com/office/powerpoint/2010/main" val="27722848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30494298"/>
              </p:ext>
            </p:extLst>
          </p:nvPr>
        </p:nvGraphicFramePr>
        <p:xfrm>
          <a:off x="-87560" y="0"/>
          <a:ext cx="8424936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432720" y="1146230"/>
            <a:ext cx="97229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Female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12840" y="1146230"/>
            <a:ext cx="62721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Male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65368" y="4005064"/>
            <a:ext cx="1301400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Interest </a:t>
            </a:r>
          </a:p>
          <a:p>
            <a:r>
              <a:rPr lang="en-AU" sz="2200" b="1" dirty="0">
                <a:solidFill>
                  <a:schemeClr val="accent2"/>
                </a:solidFill>
              </a:rPr>
              <a:t>subsidies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65368" y="2780928"/>
            <a:ext cx="1159372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rgbClr val="FFC35A"/>
                </a:solidFill>
              </a:rPr>
              <a:t>Doubtful</a:t>
            </a:r>
          </a:p>
          <a:p>
            <a:r>
              <a:rPr lang="en-AU" sz="2200" b="1" dirty="0">
                <a:solidFill>
                  <a:srgbClr val="FFC35A"/>
                </a:solidFill>
              </a:rPr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2167176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792232194"/>
              </p:ext>
            </p:extLst>
          </p:nvPr>
        </p:nvGraphicFramePr>
        <p:xfrm>
          <a:off x="-87560" y="0"/>
          <a:ext cx="8424936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432720" y="1146230"/>
            <a:ext cx="97229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Female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12840" y="1146230"/>
            <a:ext cx="62721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Male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65368" y="4005064"/>
            <a:ext cx="1301400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Interest </a:t>
            </a:r>
          </a:p>
          <a:p>
            <a:r>
              <a:rPr lang="en-AU" sz="2200" b="1" dirty="0">
                <a:solidFill>
                  <a:schemeClr val="accent2"/>
                </a:solidFill>
              </a:rPr>
              <a:t>subsidies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65368" y="2780928"/>
            <a:ext cx="1159372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rgbClr val="FFC35A"/>
                </a:solidFill>
              </a:rPr>
              <a:t>Doubtful</a:t>
            </a:r>
          </a:p>
          <a:p>
            <a:r>
              <a:rPr lang="en-AU" sz="2200" b="1" dirty="0">
                <a:solidFill>
                  <a:srgbClr val="FFC35A"/>
                </a:solidFill>
              </a:rPr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21045920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046933447"/>
              </p:ext>
            </p:extLst>
          </p:nvPr>
        </p:nvGraphicFramePr>
        <p:xfrm>
          <a:off x="0" y="0"/>
          <a:ext cx="783332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545288" y="1556792"/>
            <a:ext cx="2351943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Interest subsidy</a:t>
            </a:r>
          </a:p>
          <a:p>
            <a:r>
              <a:rPr lang="en-AU" sz="2200" b="1" dirty="0">
                <a:solidFill>
                  <a:schemeClr val="accent2"/>
                </a:solidFill>
              </a:rPr>
              <a:t>based on</a:t>
            </a:r>
          </a:p>
          <a:p>
            <a:r>
              <a:rPr lang="en-AU" sz="2200" b="1" dirty="0">
                <a:solidFill>
                  <a:schemeClr val="accent2"/>
                </a:solidFill>
              </a:rPr>
              <a:t>10-year bond rate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88" y="4437112"/>
            <a:ext cx="47030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CPI</a:t>
            </a:r>
          </a:p>
        </p:txBody>
      </p:sp>
    </p:spTree>
    <p:extLst>
      <p:ext uri="{BB962C8B-B14F-4D97-AF65-F5344CB8AC3E}">
        <p14:creationId xmlns:p14="http://schemas.microsoft.com/office/powerpoint/2010/main" val="39830549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312461802"/>
              </p:ext>
            </p:extLst>
          </p:nvPr>
        </p:nvGraphicFramePr>
        <p:xfrm>
          <a:off x="-15279" y="0"/>
          <a:ext cx="992127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78333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338808439"/>
              </p:ext>
            </p:extLst>
          </p:nvPr>
        </p:nvGraphicFramePr>
        <p:xfrm>
          <a:off x="1" y="0"/>
          <a:ext cx="7977335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833320" y="2276872"/>
            <a:ext cx="180284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Postgraduate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33320" y="4789601"/>
            <a:ext cx="200658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Undergraduate</a:t>
            </a:r>
          </a:p>
        </p:txBody>
      </p:sp>
    </p:spTree>
    <p:extLst>
      <p:ext uri="{BB962C8B-B14F-4D97-AF65-F5344CB8AC3E}">
        <p14:creationId xmlns:p14="http://schemas.microsoft.com/office/powerpoint/2010/main" val="31776593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799546649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244314" y="1362254"/>
            <a:ext cx="564670" cy="33855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5"/>
                </a:solidFill>
              </a:rPr>
              <a:t>15%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16631" y="2852936"/>
            <a:ext cx="564670" cy="33855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5"/>
                </a:solidFill>
              </a:rPr>
              <a:t>10%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088839" y="4365104"/>
            <a:ext cx="407764" cy="33855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5"/>
                </a:solidFill>
              </a:rPr>
              <a:t>5%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20752" y="908720"/>
            <a:ext cx="372292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rgbClr val="F3901D"/>
                </a:solidFill>
              </a:rPr>
              <a:t>Voluntary repayment bonus</a:t>
            </a:r>
          </a:p>
        </p:txBody>
      </p:sp>
    </p:spTree>
    <p:extLst>
      <p:ext uri="{BB962C8B-B14F-4D97-AF65-F5344CB8AC3E}">
        <p14:creationId xmlns:p14="http://schemas.microsoft.com/office/powerpoint/2010/main" val="12413579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002265897"/>
              </p:ext>
            </p:extLst>
          </p:nvPr>
        </p:nvGraphicFramePr>
        <p:xfrm>
          <a:off x="11113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80592" y="4509120"/>
            <a:ext cx="30220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</a:rPr>
              <a:t>Married with children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0592" y="1804400"/>
            <a:ext cx="34606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C35A"/>
                </a:solidFill>
              </a:rPr>
              <a:t>Married without children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0592" y="2697004"/>
            <a:ext cx="32880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1"/>
                </a:solidFill>
              </a:rPr>
              <a:t>Single without children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80592" y="3650712"/>
            <a:ext cx="28494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bg2"/>
                </a:solidFill>
              </a:rPr>
              <a:t>Single with children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6136232" y="1124744"/>
            <a:ext cx="5831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Proportion of female higher education graduates by age group</a:t>
            </a:r>
          </a:p>
        </p:txBody>
      </p:sp>
    </p:spTree>
    <p:extLst>
      <p:ext uri="{BB962C8B-B14F-4D97-AF65-F5344CB8AC3E}">
        <p14:creationId xmlns:p14="http://schemas.microsoft.com/office/powerpoint/2010/main" val="12145801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851881671"/>
              </p:ext>
            </p:extLst>
          </p:nvPr>
        </p:nvGraphicFramePr>
        <p:xfrm>
          <a:off x="11113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80592" y="4509120"/>
            <a:ext cx="2252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Married with children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0592" y="1804400"/>
            <a:ext cx="2571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C35A"/>
                </a:solidFill>
              </a:rPr>
              <a:t>Married without children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0592" y="2697004"/>
            <a:ext cx="2444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Single without children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80592" y="3650712"/>
            <a:ext cx="21259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</a:rPr>
              <a:t>Single with children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5149" y="6023939"/>
            <a:ext cx="87090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800" dirty="0"/>
              <a:t>Notes: The data includes postgraduate, bachelor, graduate diploma and diploma certificate graduates who were Australian citizens in 2011, not just those with HELP debt. It excludes people who are studying.</a:t>
            </a:r>
          </a:p>
          <a:p>
            <a:r>
              <a:rPr lang="en-AU" sz="800" dirty="0"/>
              <a:t>Source: ABS, Census 2011</a:t>
            </a:r>
          </a:p>
        </p:txBody>
      </p:sp>
    </p:spTree>
    <p:extLst>
      <p:ext uri="{BB962C8B-B14F-4D97-AF65-F5344CB8AC3E}">
        <p14:creationId xmlns:p14="http://schemas.microsoft.com/office/powerpoint/2010/main" val="36892085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03382892"/>
              </p:ext>
            </p:extLst>
          </p:nvPr>
        </p:nvGraphicFramePr>
        <p:xfrm>
          <a:off x="0" y="0"/>
          <a:ext cx="9777536" cy="623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481392" y="4429561"/>
            <a:ext cx="1410780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Under </a:t>
            </a:r>
          </a:p>
          <a:p>
            <a:r>
              <a:rPr lang="en-AU" sz="2200" b="1" dirty="0"/>
              <a:t>hybrid</a:t>
            </a:r>
          </a:p>
          <a:p>
            <a:r>
              <a:rPr lang="en-AU" sz="2200" b="1" dirty="0"/>
              <a:t>indexation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5241" y="404664"/>
            <a:ext cx="589905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Low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55018" y="404664"/>
            <a:ext cx="106583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Medium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10724" y="404664"/>
            <a:ext cx="6850433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High income under uniform real interest indexation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84848" y="2492896"/>
            <a:ext cx="1285558" cy="338554"/>
          </a:xfrm>
          <a:prstGeom prst="rect">
            <a:avLst/>
          </a:prstGeom>
          <a:solidFill>
            <a:srgbClr val="F68B33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 err="1"/>
              <a:t>Olde</a:t>
            </a:r>
            <a:r>
              <a:rPr lang="en-AU" sz="2200" b="1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6696599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016481734"/>
              </p:ext>
            </p:extLst>
          </p:nvPr>
        </p:nvGraphicFramePr>
        <p:xfrm>
          <a:off x="-87560" y="0"/>
          <a:ext cx="999356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385048" y="764704"/>
            <a:ext cx="97229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rgbClr val="621214"/>
                </a:solidFill>
              </a:rPr>
              <a:t>Female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37176" y="764704"/>
            <a:ext cx="62721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Male</a:t>
            </a:r>
          </a:p>
        </p:txBody>
      </p:sp>
    </p:spTree>
    <p:extLst>
      <p:ext uri="{BB962C8B-B14F-4D97-AF65-F5344CB8AC3E}">
        <p14:creationId xmlns:p14="http://schemas.microsoft.com/office/powerpoint/2010/main" val="35845731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238078586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249144" y="1628800"/>
            <a:ext cx="227231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Upfront discount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8984" y="4509120"/>
            <a:ext cx="221764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Voluntary bonus</a:t>
            </a:r>
          </a:p>
        </p:txBody>
      </p:sp>
    </p:spTree>
    <p:extLst>
      <p:ext uri="{BB962C8B-B14F-4D97-AF65-F5344CB8AC3E}">
        <p14:creationId xmlns:p14="http://schemas.microsoft.com/office/powerpoint/2010/main" val="1774943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2687002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025008" y="3068960"/>
            <a:ext cx="227231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Upfront discount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5008" y="4797152"/>
            <a:ext cx="221764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Voluntary bonus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51882" y="1225176"/>
            <a:ext cx="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AU" sz="2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33120" y="1340768"/>
            <a:ext cx="341667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1"/>
                </a:solidFill>
              </a:rPr>
              <a:t>Equivalent upfront bonus</a:t>
            </a:r>
          </a:p>
        </p:txBody>
      </p:sp>
    </p:spTree>
    <p:extLst>
      <p:ext uri="{BB962C8B-B14F-4D97-AF65-F5344CB8AC3E}">
        <p14:creationId xmlns:p14="http://schemas.microsoft.com/office/powerpoint/2010/main" val="8707340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941509597"/>
              </p:ext>
            </p:extLst>
          </p:nvPr>
        </p:nvGraphicFramePr>
        <p:xfrm>
          <a:off x="0" y="0"/>
          <a:ext cx="8553400" cy="6280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37376" y="1556792"/>
            <a:ext cx="1160061" cy="13542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Loan fee </a:t>
            </a:r>
          </a:p>
          <a:p>
            <a:r>
              <a:rPr lang="en-AU" sz="2200" b="1" dirty="0">
                <a:solidFill>
                  <a:schemeClr val="accent2"/>
                </a:solidFill>
              </a:rPr>
              <a:t>under </a:t>
            </a:r>
          </a:p>
          <a:p>
            <a:r>
              <a:rPr lang="en-AU" sz="2200" b="1" dirty="0">
                <a:solidFill>
                  <a:schemeClr val="accent2"/>
                </a:solidFill>
              </a:rPr>
              <a:t>current </a:t>
            </a:r>
          </a:p>
          <a:p>
            <a:r>
              <a:rPr lang="en-AU" sz="2200" b="1" dirty="0">
                <a:solidFill>
                  <a:schemeClr val="accent2"/>
                </a:solidFill>
              </a:rPr>
              <a:t>settings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37376" y="4149080"/>
            <a:ext cx="1599096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3"/>
                </a:solidFill>
              </a:rPr>
              <a:t>Net loan fee</a:t>
            </a:r>
          </a:p>
          <a:p>
            <a:r>
              <a:rPr lang="en-AU" sz="2200" b="1" dirty="0">
                <a:solidFill>
                  <a:schemeClr val="accent3"/>
                </a:solidFill>
              </a:rPr>
              <a:t>increase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33316" y="6405802"/>
            <a:ext cx="28038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Financial year ended</a:t>
            </a:r>
          </a:p>
        </p:txBody>
      </p:sp>
    </p:spTree>
    <p:extLst>
      <p:ext uri="{BB962C8B-B14F-4D97-AF65-F5344CB8AC3E}">
        <p14:creationId xmlns:p14="http://schemas.microsoft.com/office/powerpoint/2010/main" val="276024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933104376"/>
              </p:ext>
            </p:extLst>
          </p:nvPr>
        </p:nvGraphicFramePr>
        <p:xfrm>
          <a:off x="-87560" y="0"/>
          <a:ext cx="999356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96616" y="260648"/>
            <a:ext cx="4075986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AU" sz="2200" b="1" dirty="0">
                <a:solidFill>
                  <a:schemeClr val="tx2"/>
                </a:solidFill>
              </a:rPr>
              <a:t>Interest subsidy to the median </a:t>
            </a:r>
            <a:br>
              <a:rPr lang="en-AU" sz="2200" b="1" dirty="0">
                <a:solidFill>
                  <a:schemeClr val="tx2"/>
                </a:solidFill>
              </a:rPr>
            </a:br>
            <a:r>
              <a:rPr lang="en-AU" sz="2200" b="1" dirty="0">
                <a:solidFill>
                  <a:schemeClr val="tx2"/>
                </a:solidFill>
              </a:rPr>
              <a:t>female graduate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40832" y="879684"/>
            <a:ext cx="191290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accent2"/>
                </a:solidFill>
              </a:rPr>
              <a:t>male graduate</a:t>
            </a:r>
          </a:p>
          <a:p>
            <a:r>
              <a:rPr lang="en-AU" sz="2200" b="1" dirty="0">
                <a:solidFill>
                  <a:schemeClr val="accent2"/>
                </a:solidFill>
              </a:rPr>
              <a:t>(LHS)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17096" y="260648"/>
            <a:ext cx="241434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Lifetime earnings</a:t>
            </a:r>
          </a:p>
          <a:p>
            <a:r>
              <a:rPr lang="en-AU" sz="2200" b="1" dirty="0"/>
              <a:t>(RHS)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470513" y="16402"/>
            <a:ext cx="277745" cy="4001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6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6612586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268318048"/>
              </p:ext>
            </p:extLst>
          </p:nvPr>
        </p:nvGraphicFramePr>
        <p:xfrm>
          <a:off x="-15279" y="0"/>
          <a:ext cx="992127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504728" y="548680"/>
            <a:ext cx="56467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/>
              <a:t>15% </a:t>
            </a:r>
          </a:p>
        </p:txBody>
      </p:sp>
    </p:spTree>
    <p:extLst>
      <p:ext uri="{BB962C8B-B14F-4D97-AF65-F5344CB8AC3E}">
        <p14:creationId xmlns:p14="http://schemas.microsoft.com/office/powerpoint/2010/main" val="770294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468588360"/>
              </p:ext>
            </p:extLst>
          </p:nvPr>
        </p:nvGraphicFramePr>
        <p:xfrm>
          <a:off x="-159567" y="0"/>
          <a:ext cx="10090148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321152" y="332656"/>
            <a:ext cx="2868261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Upfront discount rate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4528" y="332656"/>
            <a:ext cx="285297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rgbClr val="F68B33"/>
                </a:solidFill>
              </a:rPr>
              <a:t>Upfront payment rate</a:t>
            </a:r>
          </a:p>
        </p:txBody>
      </p:sp>
    </p:spTree>
    <p:extLst>
      <p:ext uri="{BB962C8B-B14F-4D97-AF65-F5344CB8AC3E}">
        <p14:creationId xmlns:p14="http://schemas.microsoft.com/office/powerpoint/2010/main" val="2557568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3016419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56816" y="3861048"/>
            <a:ext cx="4520720" cy="576064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2200" b="1" dirty="0">
                <a:solidFill>
                  <a:schemeClr val="accent2"/>
                </a:solidFill>
              </a:rPr>
              <a:t>HELP repayments </a:t>
            </a:r>
          </a:p>
          <a:p>
            <a:r>
              <a:rPr lang="en-AU" sz="2200" b="1" dirty="0">
                <a:solidFill>
                  <a:schemeClr val="accent2"/>
                </a:solidFill>
              </a:rPr>
              <a:t>(compulsory and voluntary)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6816" y="1844807"/>
            <a:ext cx="3672395" cy="504073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2200" b="1" dirty="0">
                <a:solidFill>
                  <a:srgbClr val="A02226"/>
                </a:solidFill>
              </a:rPr>
              <a:t>HELP lending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00872" y="6405802"/>
            <a:ext cx="28038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Financial year ended</a:t>
            </a:r>
          </a:p>
        </p:txBody>
      </p:sp>
    </p:spTree>
    <p:extLst>
      <p:ext uri="{BB962C8B-B14F-4D97-AF65-F5344CB8AC3E}">
        <p14:creationId xmlns:p14="http://schemas.microsoft.com/office/powerpoint/2010/main" val="4139989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140187181"/>
              </p:ext>
            </p:extLst>
          </p:nvPr>
        </p:nvGraphicFramePr>
        <p:xfrm>
          <a:off x="-159568" y="0"/>
          <a:ext cx="10225136" cy="63521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393160" y="265657"/>
            <a:ext cx="2813583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chemeClr val="tx2"/>
                </a:solidFill>
              </a:rPr>
              <a:t>Voluntary bonus rate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6536" y="265657"/>
            <a:ext cx="3394233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200" b="1" dirty="0">
                <a:solidFill>
                  <a:srgbClr val="F68B33"/>
                </a:solidFill>
              </a:rPr>
              <a:t>Voluntary repayment rate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77332" y="6381328"/>
            <a:ext cx="28038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Financial year ended</a:t>
            </a:r>
          </a:p>
        </p:txBody>
      </p:sp>
    </p:spTree>
    <p:extLst>
      <p:ext uri="{BB962C8B-B14F-4D97-AF65-F5344CB8AC3E}">
        <p14:creationId xmlns:p14="http://schemas.microsoft.com/office/powerpoint/2010/main" val="3195576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232840819"/>
              </p:ext>
            </p:extLst>
          </p:nvPr>
        </p:nvGraphicFramePr>
        <p:xfrm>
          <a:off x="-231576" y="-99392"/>
          <a:ext cx="10137576" cy="6957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545288" y="260648"/>
            <a:ext cx="92333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>
                <a:solidFill>
                  <a:schemeClr val="accent2"/>
                </a:solidFill>
              </a:rPr>
              <a:t>Medicine</a:t>
            </a:r>
          </a:p>
        </p:txBody>
      </p:sp>
    </p:spTree>
    <p:extLst>
      <p:ext uri="{BB962C8B-B14F-4D97-AF65-F5344CB8AC3E}">
        <p14:creationId xmlns:p14="http://schemas.microsoft.com/office/powerpoint/2010/main" val="3327781746"/>
      </p:ext>
    </p:extLst>
  </p:cSld>
  <p:clrMapOvr>
    <a:masterClrMapping/>
  </p:clrMapOvr>
</p:sld>
</file>

<file path=ppt/theme/theme1.xml><?xml version="1.0" encoding="utf-8"?>
<a:theme xmlns:a="http://schemas.openxmlformats.org/drawingml/2006/main" name="Chart guidebook">
  <a:themeElements>
    <a:clrScheme name="Custom 3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621214"/>
      </a:hlink>
      <a:folHlink>
        <a:srgbClr val="A02226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defRPr sz="2200" b="1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W IMPROVED Charts for REPORTS 16 MAY 2016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defRPr sz="2200" b="1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6.xml><?xml version="1.0" encoding="utf-8"?>
<a:themeOverride xmlns:a="http://schemas.openxmlformats.org/drawingml/2006/main">
  <a:clrScheme name="Custom 3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621214"/>
    </a:hlink>
    <a:folHlink>
      <a:srgbClr val="A02226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9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0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4.xml><?xml version="1.0" encoding="utf-8"?>
<a:themeOverride xmlns:a="http://schemas.openxmlformats.org/drawingml/2006/main">
  <a:clrScheme name="Custom 3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621214"/>
    </a:hlink>
    <a:folHlink>
      <a:srgbClr val="A02226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5.xml><?xml version="1.0" encoding="utf-8"?>
<a:themeOverride xmlns:a="http://schemas.openxmlformats.org/drawingml/2006/main">
  <a:clrScheme name="Custom 3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621214"/>
    </a:hlink>
    <a:folHlink>
      <a:srgbClr val="A02226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7.xml><?xml version="1.0" encoding="utf-8"?>
<a:themeOverride xmlns:a="http://schemas.openxmlformats.org/drawingml/2006/main">
  <a:clrScheme name="Custom 3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621214"/>
    </a:hlink>
    <a:folHlink>
      <a:srgbClr val="A02226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9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0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9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Custom 3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621214"/>
    </a:hlink>
    <a:folHlink>
      <a:srgbClr val="A02226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0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9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0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3.xml><?xml version="1.0" encoding="utf-8"?>
<a:themeOverride xmlns:a="http://schemas.openxmlformats.org/drawingml/2006/main">
  <a:clrScheme name="Custom 3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621214"/>
    </a:hlink>
    <a:folHlink>
      <a:srgbClr val="A02226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Chart guidebook.potx</Template>
  <TotalTime>123031</TotalTime>
  <Words>6157</Words>
  <Application>Microsoft Office PowerPoint</Application>
  <PresentationFormat>A4 Paper (210x297 mm)</PresentationFormat>
  <Paragraphs>743</Paragraphs>
  <Slides>59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63" baseType="lpstr">
      <vt:lpstr>ＭＳ Ｐゴシック</vt:lpstr>
      <vt:lpstr>Arial</vt:lpstr>
      <vt:lpstr>Chart guidebook</vt:lpstr>
      <vt:lpstr>NEW IMPROVED Charts for REPORTS 16 MAY 2016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Melbourne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 Guidebook</dc:title>
  <dc:creator>Cameron Chisholm</dc:creator>
  <cp:lastModifiedBy>Hugh Parsonage</cp:lastModifiedBy>
  <cp:revision>541</cp:revision>
  <cp:lastPrinted>2016-09-07T10:34:35Z</cp:lastPrinted>
  <dcterms:created xsi:type="dcterms:W3CDTF">2015-08-11T04:32:41Z</dcterms:created>
  <dcterms:modified xsi:type="dcterms:W3CDTF">2016-12-04T00:14:29Z</dcterms:modified>
</cp:coreProperties>
</file>