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drawings/drawing1.xml" ContentType="application/vnd.openxmlformats-officedocument.drawingml.chartshape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theme/themeOverride17.xml" ContentType="application/vnd.openxmlformats-officedocument.themeOverride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theme/themeOverride18.xml" ContentType="application/vnd.openxmlformats-officedocument.themeOverride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theme/themeOverride19.xml" ContentType="application/vnd.openxmlformats-officedocument.themeOverride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theme/themeOverride20.xml" ContentType="application/vnd.openxmlformats-officedocument.themeOverride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theme/themeOverride21.xml" ContentType="application/vnd.openxmlformats-officedocument.themeOverride+xml"/>
  <Override PartName="/ppt/charts/chart22.xml" ContentType="application/vnd.openxmlformats-officedocument.drawingml.chart+xml"/>
  <Override PartName="/ppt/theme/themeOverride22.xml" ContentType="application/vnd.openxmlformats-officedocument.themeOverride+xml"/>
  <Override PartName="/ppt/notesSlides/notesSlide22.xml" ContentType="application/vnd.openxmlformats-officedocument.presentationml.notesSlide+xml"/>
  <Override PartName="/ppt/charts/chart23.xml" ContentType="application/vnd.openxmlformats-officedocument.drawingml.chart+xml"/>
  <Override PartName="/ppt/theme/themeOverride23.xml" ContentType="application/vnd.openxmlformats-officedocument.themeOverride+xml"/>
  <Override PartName="/ppt/notesSlides/notesSlide23.xml" ContentType="application/vnd.openxmlformats-officedocument.presentationml.notesSlide+xml"/>
  <Override PartName="/ppt/charts/chart24.xml" ContentType="application/vnd.openxmlformats-officedocument.drawingml.chart+xml"/>
  <Override PartName="/ppt/theme/themeOverride24.xml" ContentType="application/vnd.openxmlformats-officedocument.themeOverride+xml"/>
  <Override PartName="/ppt/notesSlides/notesSlide24.xml" ContentType="application/vnd.openxmlformats-officedocument.presentationml.notesSlide+xml"/>
  <Override PartName="/ppt/charts/chart25.xml" ContentType="application/vnd.openxmlformats-officedocument.drawingml.chart+xml"/>
  <Override PartName="/ppt/theme/themeOverride25.xml" ContentType="application/vnd.openxmlformats-officedocument.themeOverride+xml"/>
  <Override PartName="/ppt/notesSlides/notesSlide25.xml" ContentType="application/vnd.openxmlformats-officedocument.presentationml.notesSlide+xml"/>
  <Override PartName="/ppt/charts/chart26.xml" ContentType="application/vnd.openxmlformats-officedocument.drawingml.chart+xml"/>
  <Override PartName="/ppt/notesSlides/notesSlide26.xml" ContentType="application/vnd.openxmlformats-officedocument.presentationml.notesSlide+xml"/>
  <Override PartName="/ppt/charts/chart27.xml" ContentType="application/vnd.openxmlformats-officedocument.drawingml.chart+xml"/>
  <Override PartName="/ppt/notesSlides/notesSlide27.xml" ContentType="application/vnd.openxmlformats-officedocument.presentationml.notesSlide+xml"/>
  <Override PartName="/ppt/charts/chart28.xml" ContentType="application/vnd.openxmlformats-officedocument.drawingml.chart+xml"/>
  <Override PartName="/ppt/notesSlides/notesSlide28.xml" ContentType="application/vnd.openxmlformats-officedocument.presentationml.notesSlide+xml"/>
  <Override PartName="/ppt/charts/chart29.xml" ContentType="application/vnd.openxmlformats-officedocument.drawingml.chart+xml"/>
  <Override PartName="/ppt/theme/themeOverride26.xml" ContentType="application/vnd.openxmlformats-officedocument.themeOverride+xml"/>
  <Override PartName="/ppt/notesSlides/notesSlide29.xml" ContentType="application/vnd.openxmlformats-officedocument.presentationml.notesSlide+xml"/>
  <Override PartName="/ppt/charts/chart30.xml" ContentType="application/vnd.openxmlformats-officedocument.drawingml.chart+xml"/>
  <Override PartName="/ppt/theme/themeOverride27.xml" ContentType="application/vnd.openxmlformats-officedocument.themeOverride+xml"/>
  <Override PartName="/ppt/notesSlides/notesSlide30.xml" ContentType="application/vnd.openxmlformats-officedocument.presentationml.notesSlide+xml"/>
  <Override PartName="/ppt/charts/chart31.xml" ContentType="application/vnd.openxmlformats-officedocument.drawingml.chart+xml"/>
  <Override PartName="/ppt/theme/themeOverride28.xml" ContentType="application/vnd.openxmlformats-officedocument.themeOverride+xml"/>
  <Override PartName="/ppt/notesSlides/notesSlide31.xml" ContentType="application/vnd.openxmlformats-officedocument.presentationml.notesSlide+xml"/>
  <Override PartName="/ppt/charts/chart32.xml" ContentType="application/vnd.openxmlformats-officedocument.drawingml.chart+xml"/>
  <Override PartName="/ppt/theme/themeOverride29.xml" ContentType="application/vnd.openxmlformats-officedocument.themeOverride+xml"/>
  <Override PartName="/ppt/notesSlides/notesSlide32.xml" ContentType="application/vnd.openxmlformats-officedocument.presentationml.notesSlide+xml"/>
  <Override PartName="/ppt/charts/chart33.xml" ContentType="application/vnd.openxmlformats-officedocument.drawingml.chart+xml"/>
  <Override PartName="/ppt/theme/themeOverride30.xml" ContentType="application/vnd.openxmlformats-officedocument.themeOverride+xml"/>
  <Override PartName="/ppt/notesSlides/notesSlide33.xml" ContentType="application/vnd.openxmlformats-officedocument.presentationml.notesSlide+xml"/>
  <Override PartName="/ppt/charts/chart34.xml" ContentType="application/vnd.openxmlformats-officedocument.drawingml.chart+xml"/>
  <Override PartName="/ppt/theme/themeOverride31.xml" ContentType="application/vnd.openxmlformats-officedocument.themeOverride+xml"/>
  <Override PartName="/ppt/notesSlides/notesSlide34.xml" ContentType="application/vnd.openxmlformats-officedocument.presentationml.notesSlide+xml"/>
  <Override PartName="/ppt/charts/chart35.xml" ContentType="application/vnd.openxmlformats-officedocument.drawingml.chart+xml"/>
  <Override PartName="/ppt/theme/themeOverride32.xml" ContentType="application/vnd.openxmlformats-officedocument.themeOverride+xml"/>
  <Override PartName="/ppt/notesSlides/notesSlide35.xml" ContentType="application/vnd.openxmlformats-officedocument.presentationml.notesSlide+xml"/>
  <Override PartName="/ppt/charts/chart36.xml" ContentType="application/vnd.openxmlformats-officedocument.drawingml.chart+xml"/>
  <Override PartName="/ppt/theme/themeOverride33.xml" ContentType="application/vnd.openxmlformats-officedocument.themeOverride+xml"/>
  <Override PartName="/ppt/notesSlides/notesSlide36.xml" ContentType="application/vnd.openxmlformats-officedocument.presentationml.notesSlide+xml"/>
  <Override PartName="/ppt/charts/chart37.xml" ContentType="application/vnd.openxmlformats-officedocument.drawingml.chart+xml"/>
  <Override PartName="/ppt/notesSlides/notesSlide37.xml" ContentType="application/vnd.openxmlformats-officedocument.presentationml.notesSlide+xml"/>
  <Override PartName="/ppt/charts/chart38.xml" ContentType="application/vnd.openxmlformats-officedocument.drawingml.chart+xml"/>
  <Override PartName="/ppt/theme/themeOverride34.xml" ContentType="application/vnd.openxmlformats-officedocument.themeOverride+xml"/>
  <Override PartName="/ppt/charts/chart39.xml" ContentType="application/vnd.openxmlformats-officedocument.drawingml.chart+xml"/>
  <Override PartName="/ppt/theme/themeOverride35.xml" ContentType="application/vnd.openxmlformats-officedocument.themeOverride+xml"/>
  <Override PartName="/ppt/notesSlides/notesSlide38.xml" ContentType="application/vnd.openxmlformats-officedocument.presentationml.notesSlide+xml"/>
  <Override PartName="/ppt/charts/chart40.xml" ContentType="application/vnd.openxmlformats-officedocument.drawingml.chart+xml"/>
  <Override PartName="/ppt/theme/themeOverride36.xml" ContentType="application/vnd.openxmlformats-officedocument.themeOverride+xml"/>
  <Override PartName="/ppt/drawings/drawing2.xml" ContentType="application/vnd.openxmlformats-officedocument.drawingml.chartshapes+xml"/>
  <Override PartName="/ppt/notesSlides/notesSlide39.xml" ContentType="application/vnd.openxmlformats-officedocument.presentationml.notesSlide+xml"/>
  <Override PartName="/ppt/charts/chart41.xml" ContentType="application/vnd.openxmlformats-officedocument.drawingml.chart+xml"/>
  <Override PartName="/ppt/theme/themeOverride37.xml" ContentType="application/vnd.openxmlformats-officedocument.themeOverride+xml"/>
  <Override PartName="/ppt/notesSlides/notesSlide40.xml" ContentType="application/vnd.openxmlformats-officedocument.presentationml.notesSlide+xml"/>
  <Override PartName="/ppt/charts/chart42.xml" ContentType="application/vnd.openxmlformats-officedocument.drawingml.chart+xml"/>
  <Override PartName="/ppt/theme/themeOverride38.xml" ContentType="application/vnd.openxmlformats-officedocument.themeOverride+xml"/>
  <Override PartName="/ppt/notesSlides/notesSlide41.xml" ContentType="application/vnd.openxmlformats-officedocument.presentationml.notesSlide+xml"/>
  <Override PartName="/ppt/charts/chart43.xml" ContentType="application/vnd.openxmlformats-officedocument.drawingml.chart+xml"/>
  <Override PartName="/ppt/theme/themeOverride39.xml" ContentType="application/vnd.openxmlformats-officedocument.themeOverride+xml"/>
  <Override PartName="/ppt/notesSlides/notesSlide42.xml" ContentType="application/vnd.openxmlformats-officedocument.presentationml.notesSlide+xml"/>
  <Override PartName="/ppt/charts/chart44.xml" ContentType="application/vnd.openxmlformats-officedocument.drawingml.chart+xml"/>
  <Override PartName="/ppt/theme/themeOverride40.xml" ContentType="application/vnd.openxmlformats-officedocument.themeOverride+xml"/>
  <Override PartName="/ppt/notesSlides/notesSlide43.xml" ContentType="application/vnd.openxmlformats-officedocument.presentationml.notesSlide+xml"/>
  <Override PartName="/ppt/charts/chart45.xml" ContentType="application/vnd.openxmlformats-officedocument.drawingml.chart+xml"/>
  <Override PartName="/ppt/theme/themeOverride41.xml" ContentType="application/vnd.openxmlformats-officedocument.themeOverride+xml"/>
  <Override PartName="/ppt/notesSlides/notesSlide44.xml" ContentType="application/vnd.openxmlformats-officedocument.presentationml.notesSlide+xml"/>
  <Override PartName="/ppt/charts/chart46.xml" ContentType="application/vnd.openxmlformats-officedocument.drawingml.chart+xml"/>
  <Override PartName="/ppt/theme/themeOverride42.xml" ContentType="application/vnd.openxmlformats-officedocument.themeOverride+xml"/>
  <Override PartName="/ppt/notesSlides/notesSlide45.xml" ContentType="application/vnd.openxmlformats-officedocument.presentationml.notesSlide+xml"/>
  <Override PartName="/ppt/charts/chart47.xml" ContentType="application/vnd.openxmlformats-officedocument.drawingml.chart+xml"/>
  <Override PartName="/ppt/theme/themeOverride43.xml" ContentType="application/vnd.openxmlformats-officedocument.themeOverride+xml"/>
  <Override PartName="/ppt/notesSlides/notesSlide46.xml" ContentType="application/vnd.openxmlformats-officedocument.presentationml.notesSlide+xml"/>
  <Override PartName="/ppt/charts/chart48.xml" ContentType="application/vnd.openxmlformats-officedocument.drawingml.chart+xml"/>
  <Override PartName="/ppt/theme/themeOverride44.xml" ContentType="application/vnd.openxmlformats-officedocument.themeOverride+xml"/>
  <Override PartName="/ppt/notesSlides/notesSlide47.xml" ContentType="application/vnd.openxmlformats-officedocument.presentationml.notesSlide+xml"/>
  <Override PartName="/ppt/charts/chart49.xml" ContentType="application/vnd.openxmlformats-officedocument.drawingml.chart+xml"/>
  <Override PartName="/ppt/theme/themeOverride45.xml" ContentType="application/vnd.openxmlformats-officedocument.themeOverride+xml"/>
  <Override PartName="/ppt/notesSlides/notesSlide48.xml" ContentType="application/vnd.openxmlformats-officedocument.presentationml.notesSlide+xml"/>
  <Override PartName="/ppt/charts/chart50.xml" ContentType="application/vnd.openxmlformats-officedocument.drawingml.chart+xml"/>
  <Override PartName="/ppt/notesSlides/notesSlide49.xml" ContentType="application/vnd.openxmlformats-officedocument.presentationml.notesSlide+xml"/>
  <Override PartName="/ppt/charts/chart51.xml" ContentType="application/vnd.openxmlformats-officedocument.drawingml.chart+xml"/>
  <Override PartName="/ppt/theme/themeOverride46.xml" ContentType="application/vnd.openxmlformats-officedocument.themeOverride+xml"/>
  <Override PartName="/ppt/notesSlides/notesSlide50.xml" ContentType="application/vnd.openxmlformats-officedocument.presentationml.notesSlide+xml"/>
  <Override PartName="/ppt/charts/chart52.xml" ContentType="application/vnd.openxmlformats-officedocument.drawingml.chart+xml"/>
  <Override PartName="/ppt/notesSlides/notesSlide51.xml" ContentType="application/vnd.openxmlformats-officedocument.presentationml.notesSlide+xml"/>
  <Override PartName="/ppt/charts/chart53.xml" ContentType="application/vnd.openxmlformats-officedocument.drawingml.chart+xml"/>
  <Override PartName="/ppt/notesSlides/notesSlide52.xml" ContentType="application/vnd.openxmlformats-officedocument.presentationml.notesSlide+xml"/>
  <Override PartName="/ppt/charts/chart54.xml" ContentType="application/vnd.openxmlformats-officedocument.drawingml.chart+xml"/>
  <Override PartName="/ppt/theme/themeOverride47.xml" ContentType="application/vnd.openxmlformats-officedocument.themeOverride+xml"/>
  <Override PartName="/ppt/notesSlides/notesSlide53.xml" ContentType="application/vnd.openxmlformats-officedocument.presentationml.notesSlide+xml"/>
  <Override PartName="/ppt/charts/chart55.xml" ContentType="application/vnd.openxmlformats-officedocument.drawingml.chart+xml"/>
  <Override PartName="/ppt/theme/themeOverride48.xml" ContentType="application/vnd.openxmlformats-officedocument.themeOverride+xml"/>
  <Override PartName="/ppt/notesSlides/notesSlide54.xml" ContentType="application/vnd.openxmlformats-officedocument.presentationml.notesSlide+xml"/>
  <Override PartName="/ppt/charts/chart56.xml" ContentType="application/vnd.openxmlformats-officedocument.drawingml.chart+xml"/>
  <Override PartName="/ppt/theme/themeOverride49.xml" ContentType="application/vnd.openxmlformats-officedocument.themeOverride+xml"/>
  <Override PartName="/ppt/notesSlides/notesSlide55.xml" ContentType="application/vnd.openxmlformats-officedocument.presentationml.notesSlide+xml"/>
  <Override PartName="/ppt/charts/chart57.xml" ContentType="application/vnd.openxmlformats-officedocument.drawingml.chart+xml"/>
  <Override PartName="/ppt/theme/themeOverride50.xml" ContentType="application/vnd.openxmlformats-officedocument.themeOverride+xml"/>
  <Override PartName="/ppt/notesSlides/notesSlide56.xml" ContentType="application/vnd.openxmlformats-officedocument.presentationml.notesSlide+xml"/>
  <Override PartName="/ppt/charts/chart58.xml" ContentType="application/vnd.openxmlformats-officedocument.drawingml.chart+xml"/>
  <Override PartName="/ppt/theme/themeOverride51.xml" ContentType="application/vnd.openxmlformats-officedocument.themeOverride+xml"/>
  <Override PartName="/ppt/notesSlides/notesSlide57.xml" ContentType="application/vnd.openxmlformats-officedocument.presentationml.notesSlide+xml"/>
  <Override PartName="/ppt/charts/chart59.xml" ContentType="application/vnd.openxmlformats-officedocument.drawingml.chart+xml"/>
  <Override PartName="/ppt/theme/themeOverride5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  <p:sldMasterId id="2147483682" r:id="rId2"/>
  </p:sldMasterIdLst>
  <p:notesMasterIdLst>
    <p:notesMasterId r:id="rId61"/>
  </p:notesMasterIdLst>
  <p:sldIdLst>
    <p:sldId id="552" r:id="rId3"/>
    <p:sldId id="564" r:id="rId4"/>
    <p:sldId id="544" r:id="rId5"/>
    <p:sldId id="588" r:id="rId6"/>
    <p:sldId id="591" r:id="rId7"/>
    <p:sldId id="589" r:id="rId8"/>
    <p:sldId id="575" r:id="rId9"/>
    <p:sldId id="571" r:id="rId10"/>
    <p:sldId id="559" r:id="rId11"/>
    <p:sldId id="533" r:id="rId12"/>
    <p:sldId id="560" r:id="rId13"/>
    <p:sldId id="543" r:id="rId14"/>
    <p:sldId id="556" r:id="rId15"/>
    <p:sldId id="517" r:id="rId16"/>
    <p:sldId id="520" r:id="rId17"/>
    <p:sldId id="583" r:id="rId18"/>
    <p:sldId id="521" r:id="rId19"/>
    <p:sldId id="580" r:id="rId20"/>
    <p:sldId id="540" r:id="rId21"/>
    <p:sldId id="595" r:id="rId22"/>
    <p:sldId id="598" r:id="rId23"/>
    <p:sldId id="567" r:id="rId24"/>
    <p:sldId id="596" r:id="rId25"/>
    <p:sldId id="597" r:id="rId26"/>
    <p:sldId id="593" r:id="rId27"/>
    <p:sldId id="586" r:id="rId28"/>
    <p:sldId id="565" r:id="rId29"/>
    <p:sldId id="549" r:id="rId30"/>
    <p:sldId id="584" r:id="rId31"/>
    <p:sldId id="594" r:id="rId32"/>
    <p:sldId id="568" r:id="rId33"/>
    <p:sldId id="572" r:id="rId34"/>
    <p:sldId id="585" r:id="rId35"/>
    <p:sldId id="546" r:id="rId36"/>
    <p:sldId id="577" r:id="rId37"/>
    <p:sldId id="592" r:id="rId38"/>
    <p:sldId id="576" r:id="rId39"/>
    <p:sldId id="578" r:id="rId40"/>
    <p:sldId id="579" r:id="rId41"/>
    <p:sldId id="512" r:id="rId42"/>
    <p:sldId id="539" r:id="rId43"/>
    <p:sldId id="545" r:id="rId44"/>
    <p:sldId id="547" r:id="rId45"/>
    <p:sldId id="550" r:id="rId46"/>
    <p:sldId id="527" r:id="rId47"/>
    <p:sldId id="526" r:id="rId48"/>
    <p:sldId id="554" r:id="rId49"/>
    <p:sldId id="505" r:id="rId50"/>
    <p:sldId id="574" r:id="rId51"/>
    <p:sldId id="516" r:id="rId52"/>
    <p:sldId id="581" r:id="rId53"/>
    <p:sldId id="582" r:id="rId54"/>
    <p:sldId id="557" r:id="rId55"/>
    <p:sldId id="518" r:id="rId56"/>
    <p:sldId id="537" r:id="rId57"/>
    <p:sldId id="538" r:id="rId58"/>
    <p:sldId id="566" r:id="rId59"/>
    <p:sldId id="563" r:id="rId60"/>
  </p:sldIdLst>
  <p:sldSz cx="9906000" cy="6858000" type="A4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0">
          <p15:clr>
            <a:srgbClr val="A4A3A4"/>
          </p15:clr>
        </p15:guide>
        <p15:guide id="2" orient="horz" pos="3956">
          <p15:clr>
            <a:srgbClr val="A4A3A4"/>
          </p15:clr>
        </p15:guide>
        <p15:guide id="3" pos="6159">
          <p15:clr>
            <a:srgbClr val="A4A3A4"/>
          </p15:clr>
        </p15:guide>
        <p15:guide id="4" pos="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E07F"/>
    <a:srgbClr val="FFC35A"/>
    <a:srgbClr val="F68B33"/>
    <a:srgbClr val="D4582A"/>
    <a:srgbClr val="A02226"/>
    <a:srgbClr val="621214"/>
    <a:srgbClr val="FEF0DE"/>
    <a:srgbClr val="FEF07B"/>
    <a:srgbClr val="D9D9D9"/>
    <a:srgbClr val="AE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77544" autoAdjust="0"/>
  </p:normalViewPr>
  <p:slideViewPr>
    <p:cSldViewPr>
      <p:cViewPr varScale="1">
        <p:scale>
          <a:sx n="90" d="100"/>
          <a:sy n="90" d="100"/>
        </p:scale>
        <p:origin x="-1792" y="-104"/>
      </p:cViewPr>
      <p:guideLst>
        <p:guide orient="horz" pos="100"/>
        <p:guide orient="horz" pos="3593"/>
        <p:guide orient="horz" pos="3956"/>
        <p:guide pos="6159"/>
        <p:guide pos="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3848" y="-104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notesMaster" Target="notesMasters/notes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package" Target="../embeddings/Microsoft_Excel_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1.xml"/><Relationship Id="rId2" Type="http://schemas.openxmlformats.org/officeDocument/2006/relationships/package" Target="../embeddings/Microsoft_Excel_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2.xml"/><Relationship Id="rId2" Type="http://schemas.openxmlformats.org/officeDocument/2006/relationships/package" Target="../embeddings/Microsoft_Excel_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3.xml"/><Relationship Id="rId2" Type="http://schemas.openxmlformats.org/officeDocument/2006/relationships/package" Target="../embeddings/Microsoft_Excel_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4.xml"/><Relationship Id="rId2" Type="http://schemas.openxmlformats.org/officeDocument/2006/relationships/package" Target="../embeddings/Microsoft_Excel_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5.xml"/><Relationship Id="rId2" Type="http://schemas.openxmlformats.org/officeDocument/2006/relationships/package" Target="../embeddings/Microsoft_Excel_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6.xml"/><Relationship Id="rId2" Type="http://schemas.openxmlformats.org/officeDocument/2006/relationships/package" Target="../embeddings/Microsoft_Excel_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7.xml"/><Relationship Id="rId2" Type="http://schemas.openxmlformats.org/officeDocument/2006/relationships/package" Target="../embeddings/Microsoft_Excel_Sheet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8.xml"/><Relationship Id="rId2" Type="http://schemas.openxmlformats.org/officeDocument/2006/relationships/package" Target="../embeddings/Microsoft_Excel_Sheet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9.xml"/><Relationship Id="rId2" Type="http://schemas.openxmlformats.org/officeDocument/2006/relationships/package" Target="../embeddings/Microsoft_Excel_Sheet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0.xml"/><Relationship Id="rId2" Type="http://schemas.openxmlformats.org/officeDocument/2006/relationships/package" Target="../embeddings/Microsoft_Excel_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1.xml"/><Relationship Id="rId2" Type="http://schemas.openxmlformats.org/officeDocument/2006/relationships/package" Target="../embeddings/Microsoft_Excel_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2.xml"/><Relationship Id="rId2" Type="http://schemas.openxmlformats.org/officeDocument/2006/relationships/package" Target="../embeddings/Microsoft_Excel_Sheet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3.xml"/><Relationship Id="rId2" Type="http://schemas.openxmlformats.org/officeDocument/2006/relationships/package" Target="../embeddings/Microsoft_Excel_Sheet23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4.xml"/><Relationship Id="rId2" Type="http://schemas.openxmlformats.org/officeDocument/2006/relationships/package" Target="../embeddings/Microsoft_Excel_Sheet24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5.xml"/><Relationship Id="rId2" Type="http://schemas.openxmlformats.org/officeDocument/2006/relationships/package" Target="../embeddings/Microsoft_Excel_Sheet25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6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7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8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6.xml"/><Relationship Id="rId2" Type="http://schemas.openxmlformats.org/officeDocument/2006/relationships/package" Target="../embeddings/Microsoft_Excel_Sheet29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_Sheet3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7.xml"/><Relationship Id="rId2" Type="http://schemas.openxmlformats.org/officeDocument/2006/relationships/package" Target="../embeddings/Microsoft_Excel_Sheet30.xlsx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8.xml"/><Relationship Id="rId2" Type="http://schemas.openxmlformats.org/officeDocument/2006/relationships/package" Target="../embeddings/Microsoft_Excel_Sheet31.xlsx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9.xml"/><Relationship Id="rId2" Type="http://schemas.openxmlformats.org/officeDocument/2006/relationships/package" Target="../embeddings/Microsoft_Excel_Sheet32.xlsx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0.xml"/><Relationship Id="rId2" Type="http://schemas.openxmlformats.org/officeDocument/2006/relationships/package" Target="../embeddings/Microsoft_Excel_Sheet33.xlsx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1.xml"/><Relationship Id="rId2" Type="http://schemas.openxmlformats.org/officeDocument/2006/relationships/package" Target="../embeddings/Microsoft_Excel_Sheet34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2.xml"/><Relationship Id="rId2" Type="http://schemas.openxmlformats.org/officeDocument/2006/relationships/package" Target="../embeddings/Microsoft_Excel_Sheet35.xlsx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3.xml"/><Relationship Id="rId2" Type="http://schemas.openxmlformats.org/officeDocument/2006/relationships/package" Target="../embeddings/Microsoft_Excel_Sheet36.xlsx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7.xlsx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4.xml"/><Relationship Id="rId2" Type="http://schemas.openxmlformats.org/officeDocument/2006/relationships/package" Target="../embeddings/Microsoft_Excel_Sheet38.xlsx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5.xml"/><Relationship Id="rId2" Type="http://schemas.openxmlformats.org/officeDocument/2006/relationships/package" Target="../embeddings/Microsoft_Excel_Sheet3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package" Target="../embeddings/Microsoft_Excel_Sheet4.xlsx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6.xml"/><Relationship Id="rId2" Type="http://schemas.openxmlformats.org/officeDocument/2006/relationships/package" Target="../embeddings/Microsoft_Excel_Sheet40.xlsx"/><Relationship Id="rId3" Type="http://schemas.openxmlformats.org/officeDocument/2006/relationships/chartUserShapes" Target="../drawings/drawing2.xml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7.xml"/><Relationship Id="rId2" Type="http://schemas.openxmlformats.org/officeDocument/2006/relationships/package" Target="../embeddings/Microsoft_Excel_Sheet41.xlsx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8.xml"/><Relationship Id="rId2" Type="http://schemas.openxmlformats.org/officeDocument/2006/relationships/package" Target="../embeddings/Microsoft_Excel_Sheet42.xlsx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9.xml"/><Relationship Id="rId2" Type="http://schemas.openxmlformats.org/officeDocument/2006/relationships/package" Target="../embeddings/Microsoft_Excel_Sheet43.xlsx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0.xml"/><Relationship Id="rId2" Type="http://schemas.openxmlformats.org/officeDocument/2006/relationships/package" Target="../embeddings/Microsoft_Excel_Sheet44.xlsx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1.xml"/><Relationship Id="rId2" Type="http://schemas.openxmlformats.org/officeDocument/2006/relationships/package" Target="../embeddings/Microsoft_Excel_Sheet45.xlsx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2.xml"/><Relationship Id="rId2" Type="http://schemas.openxmlformats.org/officeDocument/2006/relationships/package" Target="../embeddings/Microsoft_Excel_Sheet46.xlsx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3.xml"/><Relationship Id="rId2" Type="http://schemas.openxmlformats.org/officeDocument/2006/relationships/package" Target="../embeddings/Microsoft_Excel_Sheet47.xlsx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4.xml"/><Relationship Id="rId2" Type="http://schemas.openxmlformats.org/officeDocument/2006/relationships/package" Target="../embeddings/Microsoft_Excel_Sheet48.xlsx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5.xml"/><Relationship Id="rId2" Type="http://schemas.openxmlformats.org/officeDocument/2006/relationships/package" Target="../embeddings/Microsoft_Excel_Sheet49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package" Target="../embeddings/Microsoft_Excel_Sheet5.xlsx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0.xlsx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6.xml"/><Relationship Id="rId2" Type="http://schemas.openxmlformats.org/officeDocument/2006/relationships/package" Target="../embeddings/Microsoft_Excel_Sheet51.xlsx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2.xlsx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3.xlsx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7.xml"/><Relationship Id="rId2" Type="http://schemas.openxmlformats.org/officeDocument/2006/relationships/package" Target="../embeddings/Microsoft_Excel_Sheet54.xlsx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8.xml"/><Relationship Id="rId2" Type="http://schemas.openxmlformats.org/officeDocument/2006/relationships/package" Target="../embeddings/Microsoft_Excel_Sheet55.xlsx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9.xml"/><Relationship Id="rId2" Type="http://schemas.openxmlformats.org/officeDocument/2006/relationships/package" Target="../embeddings/Microsoft_Excel_Sheet56.xlsx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0.xml"/><Relationship Id="rId2" Type="http://schemas.openxmlformats.org/officeDocument/2006/relationships/package" Target="../embeddings/Microsoft_Excel_Sheet57.xlsx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1.xml"/><Relationship Id="rId2" Type="http://schemas.openxmlformats.org/officeDocument/2006/relationships/package" Target="../embeddings/Microsoft_Excel_Sheet58.xlsx"/></Relationships>
</file>

<file path=ppt/charts/_rels/chart5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2.xml"/><Relationship Id="rId2" Type="http://schemas.openxmlformats.org/officeDocument/2006/relationships/package" Target="../embeddings/Microsoft_Excel_Sheet59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package" Target="../embeddings/Microsoft_Excel_Sheet7.xlsx"/><Relationship Id="rId3" Type="http://schemas.openxmlformats.org/officeDocument/2006/relationships/chartUserShapes" Target="../drawings/drawing1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package" Target="../embeddings/Microsoft_Excel_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974096507167373"/>
          <c:y val="0.0279452363862659"/>
          <c:w val="0.876727571068243"/>
          <c:h val="0.86445243204444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 interest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457.1417211275853</c:v>
                </c:pt>
                <c:pt idx="1">
                  <c:v>407.1804677473829</c:v>
                </c:pt>
                <c:pt idx="2">
                  <c:v>472.6762146457248</c:v>
                </c:pt>
                <c:pt idx="3">
                  <c:v>500.1120879140076</c:v>
                </c:pt>
                <c:pt idx="4">
                  <c:v>639.4155421541004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7DA-4974-8CD0-765731FBF0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Extra pa interest</c:v>
                </c:pt>
              </c:strCache>
            </c:strRef>
          </c:tx>
          <c:spPr>
            <a:noFill/>
            <a:ln w="9525" cmpd="sng">
              <a:solidFill>
                <a:srgbClr val="000000"/>
              </a:solidFill>
              <a:prstDash val="sysDash"/>
            </a:ln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97.61201200920071</c:v>
                </c:pt>
                <c:pt idx="1">
                  <c:v>214.9937754352681</c:v>
                </c:pt>
                <c:pt idx="2">
                  <c:v>231.1912719089202</c:v>
                </c:pt>
                <c:pt idx="3">
                  <c:v>330.3629956684803</c:v>
                </c:pt>
                <c:pt idx="4">
                  <c:v>380.4467444673222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7DA-4974-8CD0-765731FBF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overlap val="100"/>
        <c:axId val="-2087516504"/>
        <c:axId val="-2060308520"/>
      </c:barChart>
      <c:catAx>
        <c:axId val="-20875165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0308520"/>
        <c:crosses val="autoZero"/>
        <c:auto val="1"/>
        <c:lblAlgn val="ctr"/>
        <c:lblOffset val="100"/>
        <c:noMultiLvlLbl val="0"/>
      </c:catAx>
      <c:valAx>
        <c:axId val="-2060308520"/>
        <c:scaling>
          <c:orientation val="minMax"/>
          <c:max val="120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7516504"/>
        <c:crosses val="autoZero"/>
        <c:crossBetween val="between"/>
        <c:majorUnit val="20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878962022237769"/>
          <c:y val="0.0337037037037037"/>
          <c:w val="0.851327892996874"/>
          <c:h val="0.8124505686789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0.0</c:v>
                </c:pt>
                <c:pt idx="1">
                  <c:v>0.0</c:v>
                </c:pt>
                <c:pt idx="2">
                  <c:v>29.0941786443299</c:v>
                </c:pt>
                <c:pt idx="3">
                  <c:v>19.17373377995544</c:v>
                </c:pt>
                <c:pt idx="4">
                  <c:v>17.09268258987278</c:v>
                </c:pt>
                <c:pt idx="5">
                  <c:v>15.20748355243911</c:v>
                </c:pt>
                <c:pt idx="6">
                  <c:v>13.34817891365233</c:v>
                </c:pt>
                <c:pt idx="7">
                  <c:v>12.5054963075627</c:v>
                </c:pt>
                <c:pt idx="8">
                  <c:v>11.52136411811962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2B9-43A0-BFB3-928892D900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Sheet1!$C$2:$C$10</c:f>
              <c:numCache>
                <c:formatCode>0.00</c:formatCode>
                <c:ptCount val="9"/>
                <c:pt idx="0">
                  <c:v>0.0</c:v>
                </c:pt>
                <c:pt idx="1">
                  <c:v>24.1078784107363</c:v>
                </c:pt>
                <c:pt idx="2">
                  <c:v>20.25186478436495</c:v>
                </c:pt>
                <c:pt idx="3">
                  <c:v>17.18295507491355</c:v>
                </c:pt>
                <c:pt idx="4">
                  <c:v>16.13599514371368</c:v>
                </c:pt>
                <c:pt idx="5">
                  <c:v>14.49854099573662</c:v>
                </c:pt>
                <c:pt idx="6">
                  <c:v>12.81721562179207</c:v>
                </c:pt>
                <c:pt idx="7">
                  <c:v>11.9886750332683</c:v>
                </c:pt>
                <c:pt idx="8">
                  <c:v>10.86173104030381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2B9-43A0-BFB3-928892D900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45651576"/>
        <c:axId val="-2145268440"/>
      </c:barChart>
      <c:catAx>
        <c:axId val="-2045651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145268440"/>
        <c:crosses val="autoZero"/>
        <c:auto val="1"/>
        <c:lblAlgn val="ctr"/>
        <c:lblOffset val="100"/>
        <c:noMultiLvlLbl val="0"/>
      </c:catAx>
      <c:valAx>
        <c:axId val="-2145268440"/>
        <c:scaling>
          <c:orientation val="minMax"/>
          <c:max val="3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5651576"/>
        <c:crosses val="autoZero"/>
        <c:crossBetween val="between"/>
        <c:majorUnit val="10.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812945521068229"/>
          <c:y val="0.0337037037037037"/>
          <c:w val="0.850779436669199"/>
          <c:h val="0.8124505686789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36.26460354181602</c:v>
                </c:pt>
                <c:pt idx="5">
                  <c:v>17.56876820245578</c:v>
                </c:pt>
                <c:pt idx="6">
                  <c:v>14.42658802064583</c:v>
                </c:pt>
                <c:pt idx="7">
                  <c:v>12.61892711277158</c:v>
                </c:pt>
                <c:pt idx="8">
                  <c:v>9.410367607200017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C8F-4E03-9346-4816E49BBA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0.0</c:v>
                </c:pt>
                <c:pt idx="1">
                  <c:v>30.5457009290098</c:v>
                </c:pt>
                <c:pt idx="2">
                  <c:v>22.00843231768205</c:v>
                </c:pt>
                <c:pt idx="3">
                  <c:v>18.67801904312212</c:v>
                </c:pt>
                <c:pt idx="4">
                  <c:v>16.81021872144215</c:v>
                </c:pt>
                <c:pt idx="5">
                  <c:v>15.05317490342903</c:v>
                </c:pt>
                <c:pt idx="6">
                  <c:v>11.98304174176231</c:v>
                </c:pt>
                <c:pt idx="7">
                  <c:v>10.12271492993527</c:v>
                </c:pt>
                <c:pt idx="8">
                  <c:v>6.79578050560494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C8F-4E03-9346-4816E49BBA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42989752"/>
        <c:axId val="-2043539784"/>
      </c:barChart>
      <c:catAx>
        <c:axId val="-2042989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043539784"/>
        <c:crosses val="autoZero"/>
        <c:auto val="1"/>
        <c:lblAlgn val="ctr"/>
        <c:lblOffset val="100"/>
        <c:noMultiLvlLbl val="0"/>
      </c:catAx>
      <c:valAx>
        <c:axId val="-2043539784"/>
        <c:scaling>
          <c:orientation val="minMax"/>
          <c:max val="4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2989752"/>
        <c:crosses val="autoZero"/>
        <c:crossBetween val="between"/>
        <c:majorUnit val="10.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55975475063141"/>
          <c:y val="0.0244444480088142"/>
          <c:w val="0.9013730628006"/>
          <c:h val="0.8909690712990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Operating grant/CGS ($2014 millions)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</c:numCache>
            </c:numRef>
          </c:cat>
          <c:val>
            <c:numRef>
              <c:f>Sheet1!$B$2:$B$27</c:f>
              <c:numCache>
                <c:formatCode>"$"#,##0.00;[Red]"$"#,##0.00</c:formatCode>
                <c:ptCount val="26"/>
                <c:pt idx="0">
                  <c:v>3.724167557971013</c:v>
                </c:pt>
                <c:pt idx="1">
                  <c:v>3.81146493220339</c:v>
                </c:pt>
                <c:pt idx="2">
                  <c:v>4.222991923205342</c:v>
                </c:pt>
                <c:pt idx="3">
                  <c:v>4.385539963394343</c:v>
                </c:pt>
                <c:pt idx="4">
                  <c:v>4.501674454248366</c:v>
                </c:pt>
                <c:pt idx="5">
                  <c:v>4.868369378980891</c:v>
                </c:pt>
                <c:pt idx="6">
                  <c:v>4.760339290909091</c:v>
                </c:pt>
                <c:pt idx="7">
                  <c:v>4.669471397014924</c:v>
                </c:pt>
                <c:pt idx="8">
                  <c:v>4.525669488023952</c:v>
                </c:pt>
                <c:pt idx="9">
                  <c:v>4.194998378434315</c:v>
                </c:pt>
                <c:pt idx="10">
                  <c:v>3.919174454413892</c:v>
                </c:pt>
                <c:pt idx="11">
                  <c:v>3.70615753351574</c:v>
                </c:pt>
                <c:pt idx="12">
                  <c:v>3.640448000593447</c:v>
                </c:pt>
                <c:pt idx="13">
                  <c:v>3.641617826560384</c:v>
                </c:pt>
                <c:pt idx="14">
                  <c:v>3.633319476794792</c:v>
                </c:pt>
                <c:pt idx="15">
                  <c:v>3.72016767292077</c:v>
                </c:pt>
                <c:pt idx="16">
                  <c:v>3.919769773269689</c:v>
                </c:pt>
                <c:pt idx="17">
                  <c:v>4.055786565819862</c:v>
                </c:pt>
                <c:pt idx="18">
                  <c:v>4.246007212121213</c:v>
                </c:pt>
                <c:pt idx="19">
                  <c:v>4.45208324025974</c:v>
                </c:pt>
                <c:pt idx="20">
                  <c:v>4.696103043478261</c:v>
                </c:pt>
                <c:pt idx="21">
                  <c:v>5.331895477812176</c:v>
                </c:pt>
                <c:pt idx="22">
                  <c:v>5.390340086172344</c:v>
                </c:pt>
                <c:pt idx="23">
                  <c:v>6.100027190196077</c:v>
                </c:pt>
                <c:pt idx="24">
                  <c:v>6.212510681297709</c:v>
                </c:pt>
                <c:pt idx="25">
                  <c:v>6.44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A7B-4753-8B6C-48FA0474B7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Reserch funding</c:v>
                </c:pt>
              </c:strCache>
            </c:strRef>
          </c:tx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</c:numCache>
            </c:numRef>
          </c:cat>
          <c:val>
            <c:numRef>
              <c:f>Sheet1!$C$2:$C$27</c:f>
              <c:numCache>
                <c:formatCode>"$"#,##0.00;[Red]"$"#,##0.00</c:formatCode>
                <c:ptCount val="26"/>
                <c:pt idx="12" formatCode="General">
                  <c:v>2.220299207482757</c:v>
                </c:pt>
                <c:pt idx="13" formatCode="General">
                  <c:v>2.306081667904072</c:v>
                </c:pt>
                <c:pt idx="14" formatCode="General">
                  <c:v>2.50096888542129</c:v>
                </c:pt>
                <c:pt idx="15" formatCode="General">
                  <c:v>2.617099615828198</c:v>
                </c:pt>
                <c:pt idx="16" formatCode="General">
                  <c:v>2.824685871384248</c:v>
                </c:pt>
                <c:pt idx="17" formatCode="General">
                  <c:v>2.949111953758921</c:v>
                </c:pt>
                <c:pt idx="18" formatCode="General">
                  <c:v>3.121868976372225</c:v>
                </c:pt>
                <c:pt idx="19" formatCode="General">
                  <c:v>3.150771531093052</c:v>
                </c:pt>
                <c:pt idx="20" formatCode="General">
                  <c:v>3.27028961524087</c:v>
                </c:pt>
                <c:pt idx="21" formatCode="General">
                  <c:v>3.512024217380743</c:v>
                </c:pt>
                <c:pt idx="22" formatCode="General">
                  <c:v>3.571662033065431</c:v>
                </c:pt>
                <c:pt idx="23" formatCode="General">
                  <c:v>3.783966902463</c:v>
                </c:pt>
                <c:pt idx="24" formatCode="General">
                  <c:v>3.774901870446886</c:v>
                </c:pt>
                <c:pt idx="25" formatCode="General">
                  <c:v>3.902242882071699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A7B-4753-8B6C-48FA0474B7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39759672"/>
        <c:axId val="-2039564344"/>
      </c:lineChart>
      <c:catAx>
        <c:axId val="-2039759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2039564344"/>
        <c:crosses val="autoZero"/>
        <c:auto val="1"/>
        <c:lblAlgn val="ctr"/>
        <c:lblOffset val="100"/>
        <c:tickLblSkip val="3"/>
        <c:noMultiLvlLbl val="0"/>
      </c:catAx>
      <c:valAx>
        <c:axId val="-2039564344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0397596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944855636430282"/>
          <c:y val="0.0337037037037037"/>
          <c:w val="0.801968598471138"/>
          <c:h val="0.8124505686789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 real rate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0.0</c:v>
                </c:pt>
                <c:pt idx="1">
                  <c:v>0.0</c:v>
                </c:pt>
                <c:pt idx="2">
                  <c:v>38.56</c:v>
                </c:pt>
                <c:pt idx="3">
                  <c:v>20.34984985745827</c:v>
                </c:pt>
                <c:pt idx="4">
                  <c:v>16.77503928839931</c:v>
                </c:pt>
                <c:pt idx="5">
                  <c:v>14.00786121903246</c:v>
                </c:pt>
                <c:pt idx="6">
                  <c:v>11.35577702373915</c:v>
                </c:pt>
                <c:pt idx="7">
                  <c:v>10.19932468577562</c:v>
                </c:pt>
                <c:pt idx="8">
                  <c:v>8.93297324882223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53F-4A10-8650-54721A0C8D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 real rate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0.0</c:v>
                </c:pt>
                <c:pt idx="1">
                  <c:v>28.61103550707988</c:v>
                </c:pt>
                <c:pt idx="2">
                  <c:v>21.61332757098122</c:v>
                </c:pt>
                <c:pt idx="3">
                  <c:v>16.81522413288095</c:v>
                </c:pt>
                <c:pt idx="4">
                  <c:v>15.20055327977106</c:v>
                </c:pt>
                <c:pt idx="5">
                  <c:v>12.89330165823448</c:v>
                </c:pt>
                <c:pt idx="6">
                  <c:v>10.6322288771871</c:v>
                </c:pt>
                <c:pt idx="7">
                  <c:v>9.509073097837373</c:v>
                </c:pt>
                <c:pt idx="8">
                  <c:v>8.038084526950405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53F-4A10-8650-54721A0C8D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5652056"/>
        <c:axId val="-2040405736"/>
      </c:barChart>
      <c:catAx>
        <c:axId val="-21056520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040405736"/>
        <c:crosses val="autoZero"/>
        <c:auto val="1"/>
        <c:lblAlgn val="ctr"/>
        <c:lblOffset val="100"/>
        <c:noMultiLvlLbl val="0"/>
      </c:catAx>
      <c:valAx>
        <c:axId val="-2040405736"/>
        <c:scaling>
          <c:orientation val="minMax"/>
          <c:max val="4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05652056"/>
        <c:crosses val="autoZero"/>
        <c:crossBetween val="between"/>
        <c:majorUnit val="10.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2154555125534"/>
          <c:y val="0.0337037037037037"/>
          <c:w val="0.864047640064346"/>
          <c:h val="0.8798579760863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tx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14.82563600793327</c:v>
                </c:pt>
                <c:pt idx="1">
                  <c:v>17.04981289000411</c:v>
                </c:pt>
                <c:pt idx="2">
                  <c:v>23.93666530202769</c:v>
                </c:pt>
                <c:pt idx="3">
                  <c:v>35.0318663593898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569-4540-97F4-204E83FE05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12.23190866578634</c:v>
                </c:pt>
                <c:pt idx="1">
                  <c:v>12.86839461531344</c:v>
                </c:pt>
                <c:pt idx="2">
                  <c:v>17.18190490257481</c:v>
                </c:pt>
                <c:pt idx="3">
                  <c:v>19.29864087584167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569-4540-97F4-204E83FE05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9.441478061049848</c:v>
                </c:pt>
                <c:pt idx="1">
                  <c:v>10.5265490062365</c:v>
                </c:pt>
                <c:pt idx="2">
                  <c:v>11.05827938073425</c:v>
                </c:pt>
                <c:pt idx="3">
                  <c:v>9.820873761667218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569-4540-97F4-204E83FE05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083511608"/>
        <c:axId val="-2089230744"/>
      </c:barChart>
      <c:catAx>
        <c:axId val="-20835116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9230744"/>
        <c:crosses val="autoZero"/>
        <c:auto val="1"/>
        <c:lblAlgn val="ctr"/>
        <c:lblOffset val="100"/>
        <c:noMultiLvlLbl val="0"/>
      </c:catAx>
      <c:valAx>
        <c:axId val="-2089230744"/>
        <c:scaling>
          <c:orientation val="minMax"/>
          <c:max val="40.0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3511608"/>
        <c:crosses val="autoZero"/>
        <c:crossBetween val="between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3409097837071"/>
          <c:y val="0.0337037037037037"/>
          <c:w val="0.863977878405916"/>
          <c:h val="0.8798579760863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breaks</c:v>
                </c:pt>
              </c:strCache>
            </c:strRef>
          </c:tx>
          <c:spPr>
            <a:solidFill>
              <a:schemeClr val="tx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12.56210084178035</c:v>
                </c:pt>
                <c:pt idx="1">
                  <c:v>13.24319991967471</c:v>
                </c:pt>
                <c:pt idx="2">
                  <c:v>18.4809288661286</c:v>
                </c:pt>
                <c:pt idx="3">
                  <c:v>19.85466779495129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3AA-4371-AA7A-D55FA52685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Break (between 30 to 34)</c:v>
                </c:pt>
              </c:strCache>
            </c:strRef>
          </c:tx>
          <c:spPr>
            <a:solidFill>
              <a:srgbClr val="FFC35A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12.56210084178035</c:v>
                </c:pt>
                <c:pt idx="1">
                  <c:v>13.86891458211577</c:v>
                </c:pt>
                <c:pt idx="2">
                  <c:v>22.36051117237441</c:v>
                </c:pt>
                <c:pt idx="3">
                  <c:v>24.38803833367631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3AA-4371-AA7A-D55FA52685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041121768"/>
        <c:axId val="-2040683544"/>
      </c:barChart>
      <c:catAx>
        <c:axId val="-20411217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0683544"/>
        <c:crosses val="autoZero"/>
        <c:auto val="1"/>
        <c:lblAlgn val="ctr"/>
        <c:lblOffset val="100"/>
        <c:noMultiLvlLbl val="0"/>
      </c:catAx>
      <c:valAx>
        <c:axId val="-2040683544"/>
        <c:scaling>
          <c:orientation val="minMax"/>
          <c:max val="30.0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1121768"/>
        <c:crosses val="autoZero"/>
        <c:crossBetween val="between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841434484151019"/>
          <c:y val="0.0244444444444444"/>
          <c:w val="0.900561780738946"/>
          <c:h val="0.83170982793817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Married with children</c:v>
                </c:pt>
              </c:strCache>
            </c:strRef>
          </c:tx>
          <c:spPr>
            <a:ln>
              <a:solidFill>
                <a:srgbClr val="621214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25.0</c:v>
                </c:pt>
                <c:pt idx="1">
                  <c:v>26.0</c:v>
                </c:pt>
                <c:pt idx="2">
                  <c:v>27.0</c:v>
                </c:pt>
                <c:pt idx="3">
                  <c:v>28.0</c:v>
                </c:pt>
                <c:pt idx="4">
                  <c:v>29.0</c:v>
                </c:pt>
                <c:pt idx="5">
                  <c:v>30.0</c:v>
                </c:pt>
                <c:pt idx="6">
                  <c:v>31.0</c:v>
                </c:pt>
                <c:pt idx="7">
                  <c:v>32.0</c:v>
                </c:pt>
                <c:pt idx="8">
                  <c:v>33.0</c:v>
                </c:pt>
                <c:pt idx="9">
                  <c:v>34.0</c:v>
                </c:pt>
                <c:pt idx="10">
                  <c:v>35.0</c:v>
                </c:pt>
                <c:pt idx="11">
                  <c:v>36.0</c:v>
                </c:pt>
                <c:pt idx="12">
                  <c:v>37.0</c:v>
                </c:pt>
                <c:pt idx="13">
                  <c:v>38.0</c:v>
                </c:pt>
                <c:pt idx="14">
                  <c:v>39.0</c:v>
                </c:pt>
                <c:pt idx="15">
                  <c:v>40.0</c:v>
                </c:pt>
                <c:pt idx="16">
                  <c:v>41.0</c:v>
                </c:pt>
                <c:pt idx="17">
                  <c:v>42.0</c:v>
                </c:pt>
                <c:pt idx="18">
                  <c:v>43.0</c:v>
                </c:pt>
                <c:pt idx="19">
                  <c:v>44.0</c:v>
                </c:pt>
                <c:pt idx="20">
                  <c:v>45.0</c:v>
                </c:pt>
                <c:pt idx="21">
                  <c:v>46.0</c:v>
                </c:pt>
                <c:pt idx="22">
                  <c:v>47.0</c:v>
                </c:pt>
                <c:pt idx="23">
                  <c:v>48.0</c:v>
                </c:pt>
                <c:pt idx="24">
                  <c:v>49.0</c:v>
                </c:pt>
                <c:pt idx="25">
                  <c:v>50.0</c:v>
                </c:pt>
                <c:pt idx="26">
                  <c:v>51.0</c:v>
                </c:pt>
                <c:pt idx="27">
                  <c:v>52.0</c:v>
                </c:pt>
                <c:pt idx="28">
                  <c:v>53.0</c:v>
                </c:pt>
                <c:pt idx="29">
                  <c:v>54.0</c:v>
                </c:pt>
                <c:pt idx="30">
                  <c:v>55.0</c:v>
                </c:pt>
                <c:pt idx="31">
                  <c:v>56.0</c:v>
                </c:pt>
                <c:pt idx="32">
                  <c:v>57.0</c:v>
                </c:pt>
                <c:pt idx="33">
                  <c:v>58.0</c:v>
                </c:pt>
                <c:pt idx="34">
                  <c:v>59.0</c:v>
                </c:pt>
                <c:pt idx="35">
                  <c:v>60.0</c:v>
                </c:pt>
                <c:pt idx="36">
                  <c:v>61.0</c:v>
                </c:pt>
                <c:pt idx="37">
                  <c:v>62.0</c:v>
                </c:pt>
                <c:pt idx="38">
                  <c:v>63.0</c:v>
                </c:pt>
                <c:pt idx="39">
                  <c:v>64.0</c:v>
                </c:pt>
                <c:pt idx="40">
                  <c:v>65.0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16.88125894134478</c:v>
                </c:pt>
                <c:pt idx="1">
                  <c:v>16.11132889063112</c:v>
                </c:pt>
                <c:pt idx="2">
                  <c:v>14.02266288951841</c:v>
                </c:pt>
                <c:pt idx="3">
                  <c:v>15.776040835859</c:v>
                </c:pt>
                <c:pt idx="4">
                  <c:v>16.30886426592798</c:v>
                </c:pt>
                <c:pt idx="5">
                  <c:v>17.71314668841171</c:v>
                </c:pt>
                <c:pt idx="6">
                  <c:v>16.71707243308634</c:v>
                </c:pt>
                <c:pt idx="7">
                  <c:v>18.09918460098917</c:v>
                </c:pt>
                <c:pt idx="8">
                  <c:v>18.91809103718679</c:v>
                </c:pt>
                <c:pt idx="9">
                  <c:v>20.39417794642351</c:v>
                </c:pt>
                <c:pt idx="10">
                  <c:v>21.46330801595541</c:v>
                </c:pt>
                <c:pt idx="11">
                  <c:v>22.52790033739943</c:v>
                </c:pt>
                <c:pt idx="12">
                  <c:v>24.56634320478656</c:v>
                </c:pt>
                <c:pt idx="13">
                  <c:v>25.95182223073608</c:v>
                </c:pt>
                <c:pt idx="14">
                  <c:v>28.08676830415961</c:v>
                </c:pt>
                <c:pt idx="15">
                  <c:v>29.6673455532926</c:v>
                </c:pt>
                <c:pt idx="16">
                  <c:v>32.0894286502898</c:v>
                </c:pt>
                <c:pt idx="17">
                  <c:v>34.1225626740947</c:v>
                </c:pt>
                <c:pt idx="18">
                  <c:v>36.74075988627552</c:v>
                </c:pt>
                <c:pt idx="19">
                  <c:v>38.99672997982328</c:v>
                </c:pt>
                <c:pt idx="20">
                  <c:v>41.1063768325269</c:v>
                </c:pt>
                <c:pt idx="21">
                  <c:v>43.06266947875864</c:v>
                </c:pt>
                <c:pt idx="22">
                  <c:v>44.1022574375841</c:v>
                </c:pt>
                <c:pt idx="23">
                  <c:v>45.66114152853821</c:v>
                </c:pt>
                <c:pt idx="24">
                  <c:v>47.25951666403412</c:v>
                </c:pt>
                <c:pt idx="25">
                  <c:v>48.20844306120819</c:v>
                </c:pt>
                <c:pt idx="26">
                  <c:v>48.25695581014731</c:v>
                </c:pt>
                <c:pt idx="27">
                  <c:v>48.18531527011207</c:v>
                </c:pt>
                <c:pt idx="28">
                  <c:v>48.0390447969322</c:v>
                </c:pt>
                <c:pt idx="29">
                  <c:v>48.0627983841352</c:v>
                </c:pt>
                <c:pt idx="30">
                  <c:v>46.7654464458648</c:v>
                </c:pt>
                <c:pt idx="31">
                  <c:v>44.04287901990811</c:v>
                </c:pt>
                <c:pt idx="32">
                  <c:v>40.7942238267148</c:v>
                </c:pt>
                <c:pt idx="33">
                  <c:v>38.91767415083454</c:v>
                </c:pt>
                <c:pt idx="34">
                  <c:v>34.75250064119004</c:v>
                </c:pt>
                <c:pt idx="35">
                  <c:v>28.94484740659641</c:v>
                </c:pt>
                <c:pt idx="36">
                  <c:v>25.93021572317938</c:v>
                </c:pt>
                <c:pt idx="37">
                  <c:v>22.24044612104312</c:v>
                </c:pt>
                <c:pt idx="38">
                  <c:v>19.36056838365897</c:v>
                </c:pt>
                <c:pt idx="39">
                  <c:v>15.04896065968047</c:v>
                </c:pt>
                <c:pt idx="40">
                  <c:v>12.38244514106583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DAA-41A3-8A3A-D40864D17C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Single with children</c:v>
                </c:pt>
              </c:strCache>
            </c:strRef>
          </c:tx>
          <c:spPr>
            <a:ln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25.0</c:v>
                </c:pt>
                <c:pt idx="1">
                  <c:v>26.0</c:v>
                </c:pt>
                <c:pt idx="2">
                  <c:v>27.0</c:v>
                </c:pt>
                <c:pt idx="3">
                  <c:v>28.0</c:v>
                </c:pt>
                <c:pt idx="4">
                  <c:v>29.0</c:v>
                </c:pt>
                <c:pt idx="5">
                  <c:v>30.0</c:v>
                </c:pt>
                <c:pt idx="6">
                  <c:v>31.0</c:v>
                </c:pt>
                <c:pt idx="7">
                  <c:v>32.0</c:v>
                </c:pt>
                <c:pt idx="8">
                  <c:v>33.0</c:v>
                </c:pt>
                <c:pt idx="9">
                  <c:v>34.0</c:v>
                </c:pt>
                <c:pt idx="10">
                  <c:v>35.0</c:v>
                </c:pt>
                <c:pt idx="11">
                  <c:v>36.0</c:v>
                </c:pt>
                <c:pt idx="12">
                  <c:v>37.0</c:v>
                </c:pt>
                <c:pt idx="13">
                  <c:v>38.0</c:v>
                </c:pt>
                <c:pt idx="14">
                  <c:v>39.0</c:v>
                </c:pt>
                <c:pt idx="15">
                  <c:v>40.0</c:v>
                </c:pt>
                <c:pt idx="16">
                  <c:v>41.0</c:v>
                </c:pt>
                <c:pt idx="17">
                  <c:v>42.0</c:v>
                </c:pt>
                <c:pt idx="18">
                  <c:v>43.0</c:v>
                </c:pt>
                <c:pt idx="19">
                  <c:v>44.0</c:v>
                </c:pt>
                <c:pt idx="20">
                  <c:v>45.0</c:v>
                </c:pt>
                <c:pt idx="21">
                  <c:v>46.0</c:v>
                </c:pt>
                <c:pt idx="22">
                  <c:v>47.0</c:v>
                </c:pt>
                <c:pt idx="23">
                  <c:v>48.0</c:v>
                </c:pt>
                <c:pt idx="24">
                  <c:v>49.0</c:v>
                </c:pt>
                <c:pt idx="25">
                  <c:v>50.0</c:v>
                </c:pt>
                <c:pt idx="26">
                  <c:v>51.0</c:v>
                </c:pt>
                <c:pt idx="27">
                  <c:v>52.0</c:v>
                </c:pt>
                <c:pt idx="28">
                  <c:v>53.0</c:v>
                </c:pt>
                <c:pt idx="29">
                  <c:v>54.0</c:v>
                </c:pt>
                <c:pt idx="30">
                  <c:v>55.0</c:v>
                </c:pt>
                <c:pt idx="31">
                  <c:v>56.0</c:v>
                </c:pt>
                <c:pt idx="32">
                  <c:v>57.0</c:v>
                </c:pt>
                <c:pt idx="33">
                  <c:v>58.0</c:v>
                </c:pt>
                <c:pt idx="34">
                  <c:v>59.0</c:v>
                </c:pt>
                <c:pt idx="35">
                  <c:v>60.0</c:v>
                </c:pt>
                <c:pt idx="36">
                  <c:v>61.0</c:v>
                </c:pt>
                <c:pt idx="37">
                  <c:v>62.0</c:v>
                </c:pt>
                <c:pt idx="38">
                  <c:v>63.0</c:v>
                </c:pt>
                <c:pt idx="39">
                  <c:v>64.0</c:v>
                </c:pt>
                <c:pt idx="40">
                  <c:v>65.0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  <c:pt idx="0">
                  <c:v>36.77685950413223</c:v>
                </c:pt>
                <c:pt idx="1">
                  <c:v>29.18032786885246</c:v>
                </c:pt>
                <c:pt idx="2">
                  <c:v>30.37037037037037</c:v>
                </c:pt>
                <c:pt idx="3">
                  <c:v>29.90825688073377</c:v>
                </c:pt>
                <c:pt idx="4">
                  <c:v>33.02034428794992</c:v>
                </c:pt>
                <c:pt idx="5">
                  <c:v>37.20626631853786</c:v>
                </c:pt>
                <c:pt idx="6">
                  <c:v>32.51028806584331</c:v>
                </c:pt>
                <c:pt idx="7">
                  <c:v>36.6447985004686</c:v>
                </c:pt>
                <c:pt idx="8">
                  <c:v>34.90488006617039</c:v>
                </c:pt>
                <c:pt idx="9">
                  <c:v>39.81281497480202</c:v>
                </c:pt>
                <c:pt idx="10">
                  <c:v>39.03369357914809</c:v>
                </c:pt>
                <c:pt idx="11">
                  <c:v>38.49632560768796</c:v>
                </c:pt>
                <c:pt idx="12">
                  <c:v>39.41176470588206</c:v>
                </c:pt>
                <c:pt idx="13">
                  <c:v>40.8888888888889</c:v>
                </c:pt>
                <c:pt idx="14">
                  <c:v>42.92361380379992</c:v>
                </c:pt>
                <c:pt idx="15">
                  <c:v>44.9659348978047</c:v>
                </c:pt>
                <c:pt idx="16">
                  <c:v>45.35809018567621</c:v>
                </c:pt>
                <c:pt idx="17">
                  <c:v>46.7128027681661</c:v>
                </c:pt>
                <c:pt idx="18">
                  <c:v>47.09480122324141</c:v>
                </c:pt>
                <c:pt idx="19">
                  <c:v>48.8619119878604</c:v>
                </c:pt>
                <c:pt idx="20">
                  <c:v>50.75075075075075</c:v>
                </c:pt>
                <c:pt idx="21">
                  <c:v>52.13185238265855</c:v>
                </c:pt>
                <c:pt idx="22">
                  <c:v>53.63511659807956</c:v>
                </c:pt>
                <c:pt idx="23">
                  <c:v>52.89878807730102</c:v>
                </c:pt>
                <c:pt idx="24">
                  <c:v>54.25925925925925</c:v>
                </c:pt>
                <c:pt idx="25">
                  <c:v>54.88653555219364</c:v>
                </c:pt>
                <c:pt idx="26">
                  <c:v>55.69193003988953</c:v>
                </c:pt>
                <c:pt idx="27">
                  <c:v>54.84920165582484</c:v>
                </c:pt>
                <c:pt idx="28">
                  <c:v>54.81818181818182</c:v>
                </c:pt>
                <c:pt idx="29">
                  <c:v>55.87603559374023</c:v>
                </c:pt>
                <c:pt idx="30">
                  <c:v>52.7373956077946</c:v>
                </c:pt>
                <c:pt idx="31">
                  <c:v>51.15987460815045</c:v>
                </c:pt>
                <c:pt idx="32">
                  <c:v>48.46153846153845</c:v>
                </c:pt>
                <c:pt idx="33">
                  <c:v>46.5799132465799</c:v>
                </c:pt>
                <c:pt idx="34">
                  <c:v>43.5341660543718</c:v>
                </c:pt>
                <c:pt idx="35">
                  <c:v>39.7291196388262</c:v>
                </c:pt>
                <c:pt idx="36">
                  <c:v>36.89587426326112</c:v>
                </c:pt>
                <c:pt idx="37">
                  <c:v>33.43108504398825</c:v>
                </c:pt>
                <c:pt idx="38">
                  <c:v>28.54708138048573</c:v>
                </c:pt>
                <c:pt idx="39">
                  <c:v>23.52700490998363</c:v>
                </c:pt>
                <c:pt idx="40">
                  <c:v>16.58110882956879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DAA-41A3-8A3A-D40864D17C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Married childless</c:v>
                </c:pt>
              </c:strCache>
            </c:strRef>
          </c:tx>
          <c:spPr>
            <a:ln>
              <a:solidFill>
                <a:srgbClr val="FFC35A"/>
              </a:solidFill>
              <a:prstDash val="sysDash"/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25.0</c:v>
                </c:pt>
                <c:pt idx="1">
                  <c:v>26.0</c:v>
                </c:pt>
                <c:pt idx="2">
                  <c:v>27.0</c:v>
                </c:pt>
                <c:pt idx="3">
                  <c:v>28.0</c:v>
                </c:pt>
                <c:pt idx="4">
                  <c:v>29.0</c:v>
                </c:pt>
                <c:pt idx="5">
                  <c:v>30.0</c:v>
                </c:pt>
                <c:pt idx="6">
                  <c:v>31.0</c:v>
                </c:pt>
                <c:pt idx="7">
                  <c:v>32.0</c:v>
                </c:pt>
                <c:pt idx="8">
                  <c:v>33.0</c:v>
                </c:pt>
                <c:pt idx="9">
                  <c:v>34.0</c:v>
                </c:pt>
                <c:pt idx="10">
                  <c:v>35.0</c:v>
                </c:pt>
                <c:pt idx="11">
                  <c:v>36.0</c:v>
                </c:pt>
                <c:pt idx="12">
                  <c:v>37.0</c:v>
                </c:pt>
                <c:pt idx="13">
                  <c:v>38.0</c:v>
                </c:pt>
                <c:pt idx="14">
                  <c:v>39.0</c:v>
                </c:pt>
                <c:pt idx="15">
                  <c:v>40.0</c:v>
                </c:pt>
                <c:pt idx="16">
                  <c:v>41.0</c:v>
                </c:pt>
                <c:pt idx="17">
                  <c:v>42.0</c:v>
                </c:pt>
                <c:pt idx="18">
                  <c:v>43.0</c:v>
                </c:pt>
                <c:pt idx="19">
                  <c:v>44.0</c:v>
                </c:pt>
                <c:pt idx="20">
                  <c:v>45.0</c:v>
                </c:pt>
                <c:pt idx="21">
                  <c:v>46.0</c:v>
                </c:pt>
                <c:pt idx="22">
                  <c:v>47.0</c:v>
                </c:pt>
                <c:pt idx="23">
                  <c:v>48.0</c:v>
                </c:pt>
                <c:pt idx="24">
                  <c:v>49.0</c:v>
                </c:pt>
                <c:pt idx="25">
                  <c:v>50.0</c:v>
                </c:pt>
                <c:pt idx="26">
                  <c:v>51.0</c:v>
                </c:pt>
                <c:pt idx="27">
                  <c:v>52.0</c:v>
                </c:pt>
                <c:pt idx="28">
                  <c:v>53.0</c:v>
                </c:pt>
                <c:pt idx="29">
                  <c:v>54.0</c:v>
                </c:pt>
                <c:pt idx="30">
                  <c:v>55.0</c:v>
                </c:pt>
                <c:pt idx="31">
                  <c:v>56.0</c:v>
                </c:pt>
                <c:pt idx="32">
                  <c:v>57.0</c:v>
                </c:pt>
                <c:pt idx="33">
                  <c:v>58.0</c:v>
                </c:pt>
                <c:pt idx="34">
                  <c:v>59.0</c:v>
                </c:pt>
                <c:pt idx="35">
                  <c:v>60.0</c:v>
                </c:pt>
                <c:pt idx="36">
                  <c:v>61.0</c:v>
                </c:pt>
                <c:pt idx="37">
                  <c:v>62.0</c:v>
                </c:pt>
                <c:pt idx="38">
                  <c:v>63.0</c:v>
                </c:pt>
                <c:pt idx="39">
                  <c:v>64.0</c:v>
                </c:pt>
                <c:pt idx="40">
                  <c:v>65.0</c:v>
                </c:pt>
              </c:numCache>
            </c:numRef>
          </c:cat>
          <c:val>
            <c:numRef>
              <c:f>Sheet1!$D$2:$D$42</c:f>
              <c:numCache>
                <c:formatCode>General</c:formatCode>
                <c:ptCount val="41"/>
                <c:pt idx="0">
                  <c:v>77.16362912060552</c:v>
                </c:pt>
                <c:pt idx="1">
                  <c:v>78.85979729729725</c:v>
                </c:pt>
                <c:pt idx="2">
                  <c:v>80.45699134367928</c:v>
                </c:pt>
                <c:pt idx="3">
                  <c:v>80.38354898336411</c:v>
                </c:pt>
                <c:pt idx="4">
                  <c:v>79.60199004975125</c:v>
                </c:pt>
                <c:pt idx="5">
                  <c:v>79.15035799522647</c:v>
                </c:pt>
                <c:pt idx="6">
                  <c:v>79.22858763471355</c:v>
                </c:pt>
                <c:pt idx="7">
                  <c:v>78.58607958430193</c:v>
                </c:pt>
                <c:pt idx="8">
                  <c:v>77.23324045238485</c:v>
                </c:pt>
                <c:pt idx="9">
                  <c:v>76.53401293863948</c:v>
                </c:pt>
                <c:pt idx="10">
                  <c:v>74.72201630837655</c:v>
                </c:pt>
                <c:pt idx="11">
                  <c:v>73.89801210025894</c:v>
                </c:pt>
                <c:pt idx="12">
                  <c:v>72.68694550063346</c:v>
                </c:pt>
                <c:pt idx="13">
                  <c:v>71.17750439367305</c:v>
                </c:pt>
                <c:pt idx="14">
                  <c:v>70.0596569724086</c:v>
                </c:pt>
                <c:pt idx="15">
                  <c:v>69.38110749185668</c:v>
                </c:pt>
                <c:pt idx="16">
                  <c:v>67.68435885392145</c:v>
                </c:pt>
                <c:pt idx="17">
                  <c:v>65.5958549222798</c:v>
                </c:pt>
                <c:pt idx="18">
                  <c:v>64.57174638487207</c:v>
                </c:pt>
                <c:pt idx="19">
                  <c:v>66.1455201443175</c:v>
                </c:pt>
                <c:pt idx="20">
                  <c:v>65.33637400228014</c:v>
                </c:pt>
                <c:pt idx="21">
                  <c:v>64.74863718958207</c:v>
                </c:pt>
                <c:pt idx="22">
                  <c:v>64.16219439475245</c:v>
                </c:pt>
                <c:pt idx="23">
                  <c:v>59.59715639810426</c:v>
                </c:pt>
                <c:pt idx="24">
                  <c:v>58.7992937021778</c:v>
                </c:pt>
                <c:pt idx="25">
                  <c:v>59.4577553593947</c:v>
                </c:pt>
                <c:pt idx="26">
                  <c:v>56.9986541049798</c:v>
                </c:pt>
                <c:pt idx="27">
                  <c:v>52.69576379974325</c:v>
                </c:pt>
                <c:pt idx="28">
                  <c:v>53.17301269205076</c:v>
                </c:pt>
                <c:pt idx="29">
                  <c:v>48.65629420084849</c:v>
                </c:pt>
                <c:pt idx="30">
                  <c:v>45.8364038319823</c:v>
                </c:pt>
                <c:pt idx="31">
                  <c:v>42.62948207171299</c:v>
                </c:pt>
                <c:pt idx="32">
                  <c:v>40.25862068965515</c:v>
                </c:pt>
                <c:pt idx="33">
                  <c:v>36.15664845173011</c:v>
                </c:pt>
                <c:pt idx="34">
                  <c:v>35.32008830022075</c:v>
                </c:pt>
                <c:pt idx="35">
                  <c:v>28.94736842105263</c:v>
                </c:pt>
                <c:pt idx="36">
                  <c:v>24.27055702917772</c:v>
                </c:pt>
                <c:pt idx="37">
                  <c:v>21.98879551820728</c:v>
                </c:pt>
                <c:pt idx="38">
                  <c:v>17.66513056835637</c:v>
                </c:pt>
                <c:pt idx="39">
                  <c:v>13.50148367952522</c:v>
                </c:pt>
                <c:pt idx="40">
                  <c:v>11.35902636916836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DAA-41A3-8A3A-D40864D17C1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Single childless</c:v>
                </c:pt>
              </c:strCache>
            </c:strRef>
          </c:tx>
          <c:spPr>
            <a:ln>
              <a:solidFill>
                <a:srgbClr val="D4582A"/>
              </a:solidFill>
              <a:prstDash val="sysDash"/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25.0</c:v>
                </c:pt>
                <c:pt idx="1">
                  <c:v>26.0</c:v>
                </c:pt>
                <c:pt idx="2">
                  <c:v>27.0</c:v>
                </c:pt>
                <c:pt idx="3">
                  <c:v>28.0</c:v>
                </c:pt>
                <c:pt idx="4">
                  <c:v>29.0</c:v>
                </c:pt>
                <c:pt idx="5">
                  <c:v>30.0</c:v>
                </c:pt>
                <c:pt idx="6">
                  <c:v>31.0</c:v>
                </c:pt>
                <c:pt idx="7">
                  <c:v>32.0</c:v>
                </c:pt>
                <c:pt idx="8">
                  <c:v>33.0</c:v>
                </c:pt>
                <c:pt idx="9">
                  <c:v>34.0</c:v>
                </c:pt>
                <c:pt idx="10">
                  <c:v>35.0</c:v>
                </c:pt>
                <c:pt idx="11">
                  <c:v>36.0</c:v>
                </c:pt>
                <c:pt idx="12">
                  <c:v>37.0</c:v>
                </c:pt>
                <c:pt idx="13">
                  <c:v>38.0</c:v>
                </c:pt>
                <c:pt idx="14">
                  <c:v>39.0</c:v>
                </c:pt>
                <c:pt idx="15">
                  <c:v>40.0</c:v>
                </c:pt>
                <c:pt idx="16">
                  <c:v>41.0</c:v>
                </c:pt>
                <c:pt idx="17">
                  <c:v>42.0</c:v>
                </c:pt>
                <c:pt idx="18">
                  <c:v>43.0</c:v>
                </c:pt>
                <c:pt idx="19">
                  <c:v>44.0</c:v>
                </c:pt>
                <c:pt idx="20">
                  <c:v>45.0</c:v>
                </c:pt>
                <c:pt idx="21">
                  <c:v>46.0</c:v>
                </c:pt>
                <c:pt idx="22">
                  <c:v>47.0</c:v>
                </c:pt>
                <c:pt idx="23">
                  <c:v>48.0</c:v>
                </c:pt>
                <c:pt idx="24">
                  <c:v>49.0</c:v>
                </c:pt>
                <c:pt idx="25">
                  <c:v>50.0</c:v>
                </c:pt>
                <c:pt idx="26">
                  <c:v>51.0</c:v>
                </c:pt>
                <c:pt idx="27">
                  <c:v>52.0</c:v>
                </c:pt>
                <c:pt idx="28">
                  <c:v>53.0</c:v>
                </c:pt>
                <c:pt idx="29">
                  <c:v>54.0</c:v>
                </c:pt>
                <c:pt idx="30">
                  <c:v>55.0</c:v>
                </c:pt>
                <c:pt idx="31">
                  <c:v>56.0</c:v>
                </c:pt>
                <c:pt idx="32">
                  <c:v>57.0</c:v>
                </c:pt>
                <c:pt idx="33">
                  <c:v>58.0</c:v>
                </c:pt>
                <c:pt idx="34">
                  <c:v>59.0</c:v>
                </c:pt>
                <c:pt idx="35">
                  <c:v>60.0</c:v>
                </c:pt>
                <c:pt idx="36">
                  <c:v>61.0</c:v>
                </c:pt>
                <c:pt idx="37">
                  <c:v>62.0</c:v>
                </c:pt>
                <c:pt idx="38">
                  <c:v>63.0</c:v>
                </c:pt>
                <c:pt idx="39">
                  <c:v>64.0</c:v>
                </c:pt>
                <c:pt idx="40">
                  <c:v>65.0</c:v>
                </c:pt>
              </c:numCache>
            </c:numRef>
          </c:cat>
          <c:val>
            <c:numRef>
              <c:f>Sheet1!$E$2:$E$42</c:f>
              <c:numCache>
                <c:formatCode>General</c:formatCode>
                <c:ptCount val="41"/>
                <c:pt idx="0">
                  <c:v>68.43565730142211</c:v>
                </c:pt>
                <c:pt idx="1">
                  <c:v>71.69057444160607</c:v>
                </c:pt>
                <c:pt idx="2">
                  <c:v>73.87536734232492</c:v>
                </c:pt>
                <c:pt idx="3">
                  <c:v>74.83449554241325</c:v>
                </c:pt>
                <c:pt idx="4">
                  <c:v>76.24473873318919</c:v>
                </c:pt>
                <c:pt idx="5">
                  <c:v>75.9104975005951</c:v>
                </c:pt>
                <c:pt idx="6">
                  <c:v>76.2317643820534</c:v>
                </c:pt>
                <c:pt idx="7">
                  <c:v>75.5324259407526</c:v>
                </c:pt>
                <c:pt idx="8">
                  <c:v>74.96288047512988</c:v>
                </c:pt>
                <c:pt idx="9">
                  <c:v>74.37934458788436</c:v>
                </c:pt>
                <c:pt idx="10">
                  <c:v>73.5354927636111</c:v>
                </c:pt>
                <c:pt idx="11">
                  <c:v>73.4022104757328</c:v>
                </c:pt>
                <c:pt idx="12">
                  <c:v>72.7011494252874</c:v>
                </c:pt>
                <c:pt idx="13">
                  <c:v>71.61596427574656</c:v>
                </c:pt>
                <c:pt idx="14">
                  <c:v>69.80299911790618</c:v>
                </c:pt>
                <c:pt idx="15">
                  <c:v>70.4683020070085</c:v>
                </c:pt>
                <c:pt idx="16">
                  <c:v>69.42419825072885</c:v>
                </c:pt>
                <c:pt idx="17">
                  <c:v>68.0737704918031</c:v>
                </c:pt>
                <c:pt idx="18">
                  <c:v>67.9475587703436</c:v>
                </c:pt>
                <c:pt idx="19">
                  <c:v>66.06031594064144</c:v>
                </c:pt>
                <c:pt idx="20">
                  <c:v>65.24201853758973</c:v>
                </c:pt>
                <c:pt idx="21">
                  <c:v>63.92303580972742</c:v>
                </c:pt>
                <c:pt idx="22">
                  <c:v>62.7643115007736</c:v>
                </c:pt>
                <c:pt idx="23">
                  <c:v>61.74386920980925</c:v>
                </c:pt>
                <c:pt idx="24">
                  <c:v>62.68574573472757</c:v>
                </c:pt>
                <c:pt idx="25">
                  <c:v>57.81420765027291</c:v>
                </c:pt>
                <c:pt idx="26">
                  <c:v>59.81031416716046</c:v>
                </c:pt>
                <c:pt idx="27">
                  <c:v>57.9846788450206</c:v>
                </c:pt>
                <c:pt idx="28">
                  <c:v>54.88578680203045</c:v>
                </c:pt>
                <c:pt idx="29">
                  <c:v>56.15482233502538</c:v>
                </c:pt>
                <c:pt idx="30">
                  <c:v>51.10073382254836</c:v>
                </c:pt>
                <c:pt idx="31">
                  <c:v>50.80058224163027</c:v>
                </c:pt>
                <c:pt idx="32">
                  <c:v>45.85635359116019</c:v>
                </c:pt>
                <c:pt idx="33">
                  <c:v>42.76261373035566</c:v>
                </c:pt>
                <c:pt idx="34">
                  <c:v>37.47747747747719</c:v>
                </c:pt>
                <c:pt idx="35">
                  <c:v>35.22617901828681</c:v>
                </c:pt>
                <c:pt idx="36">
                  <c:v>27.39861523244312</c:v>
                </c:pt>
                <c:pt idx="37">
                  <c:v>26.11683848797252</c:v>
                </c:pt>
                <c:pt idx="38">
                  <c:v>20.30905077262693</c:v>
                </c:pt>
                <c:pt idx="39">
                  <c:v>16.70588235294118</c:v>
                </c:pt>
                <c:pt idx="40">
                  <c:v>14.03225806451613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5DAA-41A3-8A3A-D40864D17C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6066696"/>
        <c:axId val="-2146377608"/>
      </c:lineChart>
      <c:catAx>
        <c:axId val="-2146066696"/>
        <c:scaling>
          <c:orientation val="minMax"/>
        </c:scaling>
        <c:delete val="0"/>
        <c:axPos val="b"/>
        <c:numFmt formatCode="0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46377608"/>
        <c:crosses val="autoZero"/>
        <c:auto val="1"/>
        <c:lblAlgn val="ctr"/>
        <c:lblOffset val="100"/>
        <c:tickLblSkip val="5"/>
        <c:noMultiLvlLbl val="0"/>
      </c:catAx>
      <c:valAx>
        <c:axId val="-2146377608"/>
        <c:scaling>
          <c:orientation val="minMax"/>
          <c:max val="10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46066696"/>
        <c:crosses val="autoZero"/>
        <c:crossBetween val="between"/>
        <c:majorUnit val="20.0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D4582A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021-4F89-B031-3BF5C10A5037}"/>
              </c:ext>
            </c:extLst>
          </c:dPt>
          <c:dPt>
            <c:idx val="1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021-4F89-B031-3BF5C10A5037}"/>
              </c:ext>
            </c:extLst>
          </c:dPt>
          <c:dPt>
            <c:idx val="2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021-4F89-B031-3BF5C10A5037}"/>
              </c:ext>
            </c:extLst>
          </c:dPt>
          <c:dPt>
            <c:idx val="3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6021-4F89-B031-3BF5C10A5037}"/>
              </c:ext>
            </c:extLst>
          </c:dPt>
          <c:cat>
            <c:strRef>
              <c:f>Sheet1!$A$2:$A$9</c:f>
              <c:strCache>
                <c:ptCount val="8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  <c:pt idx="4">
                  <c:v>Engineering</c:v>
                </c:pt>
                <c:pt idx="5">
                  <c:v>Education</c:v>
                </c:pt>
                <c:pt idx="6">
                  <c:v>Commerce</c:v>
                </c:pt>
                <c:pt idx="7">
                  <c:v>Humanities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14.82563600793327</c:v>
                </c:pt>
                <c:pt idx="1">
                  <c:v>17.04981289000411</c:v>
                </c:pt>
                <c:pt idx="2">
                  <c:v>23.93666530202769</c:v>
                </c:pt>
                <c:pt idx="3">
                  <c:v>35.0318663593898</c:v>
                </c:pt>
                <c:pt idx="4">
                  <c:v>11.31323958555803</c:v>
                </c:pt>
                <c:pt idx="5">
                  <c:v>11.04311402656111</c:v>
                </c:pt>
                <c:pt idx="6">
                  <c:v>11.67100291779126</c:v>
                </c:pt>
                <c:pt idx="7">
                  <c:v>9.55917663025829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6021-4F89-B031-3BF5C10A50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621214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6021-4F89-B031-3BF5C10A5037}"/>
              </c:ext>
            </c:extLst>
          </c:dPt>
          <c:dPt>
            <c:idx val="1"/>
            <c:invertIfNegative val="0"/>
            <c:bubble3D val="0"/>
            <c:spPr>
              <a:solidFill>
                <a:srgbClr val="621214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6021-4F89-B031-3BF5C10A5037}"/>
              </c:ext>
            </c:extLst>
          </c:dPt>
          <c:dPt>
            <c:idx val="2"/>
            <c:invertIfNegative val="0"/>
            <c:bubble3D val="0"/>
            <c:spPr>
              <a:solidFill>
                <a:srgbClr val="621214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6021-4F89-B031-3BF5C10A5037}"/>
              </c:ext>
            </c:extLst>
          </c:dPt>
          <c:dPt>
            <c:idx val="3"/>
            <c:invertIfNegative val="0"/>
            <c:bubble3D val="0"/>
            <c:spPr>
              <a:solidFill>
                <a:srgbClr val="621214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6021-4F89-B031-3BF5C10A5037}"/>
              </c:ext>
            </c:extLst>
          </c:dPt>
          <c:cat>
            <c:strRef>
              <c:f>Sheet1!$A$2:$A$9</c:f>
              <c:strCache>
                <c:ptCount val="8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  <c:pt idx="4">
                  <c:v>Engineering</c:v>
                </c:pt>
                <c:pt idx="5">
                  <c:v>Education</c:v>
                </c:pt>
                <c:pt idx="6">
                  <c:v>Commerce</c:v>
                </c:pt>
                <c:pt idx="7">
                  <c:v>Humanities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12.23190866578634</c:v>
                </c:pt>
                <c:pt idx="1">
                  <c:v>12.86839461531344</c:v>
                </c:pt>
                <c:pt idx="2">
                  <c:v>17.18190490257481</c:v>
                </c:pt>
                <c:pt idx="3">
                  <c:v>19.29864087584167</c:v>
                </c:pt>
                <c:pt idx="4">
                  <c:v>8.852178222495755</c:v>
                </c:pt>
                <c:pt idx="5">
                  <c:v>9.422969660738701</c:v>
                </c:pt>
                <c:pt idx="6">
                  <c:v>10.23128497836188</c:v>
                </c:pt>
                <c:pt idx="7">
                  <c:v>7.721300207246505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6021-4F89-B031-3BF5C10A50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FFC35A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A02226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6021-4F89-B031-3BF5C10A5037}"/>
              </c:ext>
            </c:extLst>
          </c:dPt>
          <c:dPt>
            <c:idx val="1"/>
            <c:invertIfNegative val="0"/>
            <c:bubble3D val="0"/>
            <c:spPr>
              <a:solidFill>
                <a:srgbClr val="A02226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5-6021-4F89-B031-3BF5C10A5037}"/>
              </c:ext>
            </c:extLst>
          </c:dPt>
          <c:dPt>
            <c:idx val="2"/>
            <c:invertIfNegative val="0"/>
            <c:bubble3D val="0"/>
            <c:spPr>
              <a:solidFill>
                <a:srgbClr val="A02226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6021-4F89-B031-3BF5C10A5037}"/>
              </c:ext>
            </c:extLst>
          </c:dPt>
          <c:dPt>
            <c:idx val="3"/>
            <c:invertIfNegative val="0"/>
            <c:bubble3D val="0"/>
            <c:spPr>
              <a:solidFill>
                <a:srgbClr val="A02226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9-6021-4F89-B031-3BF5C10A5037}"/>
              </c:ext>
            </c:extLst>
          </c:dPt>
          <c:cat>
            <c:strRef>
              <c:f>Sheet1!$A$2:$A$9</c:f>
              <c:strCache>
                <c:ptCount val="8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  <c:pt idx="4">
                  <c:v>Engineering</c:v>
                </c:pt>
                <c:pt idx="5">
                  <c:v>Education</c:v>
                </c:pt>
                <c:pt idx="6">
                  <c:v>Commerce</c:v>
                </c:pt>
                <c:pt idx="7">
                  <c:v>Humanities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9.441478061049848</c:v>
                </c:pt>
                <c:pt idx="1">
                  <c:v>10.5265490062365</c:v>
                </c:pt>
                <c:pt idx="2">
                  <c:v>11.05827938073425</c:v>
                </c:pt>
                <c:pt idx="3">
                  <c:v>9.820873761667218</c:v>
                </c:pt>
                <c:pt idx="4">
                  <c:v>6.189402698331947</c:v>
                </c:pt>
                <c:pt idx="5">
                  <c:v>7.21126046566372</c:v>
                </c:pt>
                <c:pt idx="6">
                  <c:v>8.81967693791752</c:v>
                </c:pt>
                <c:pt idx="7">
                  <c:v>7.624955137357426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A-6021-4F89-B031-3BF5C10A5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145693208"/>
        <c:axId val="-2041389112"/>
      </c:barChart>
      <c:catAx>
        <c:axId val="-21456932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2200"/>
            </a:pPr>
            <a:endParaRPr lang="en-US"/>
          </a:p>
        </c:txPr>
        <c:crossAx val="-2041389112"/>
        <c:crosses val="autoZero"/>
        <c:auto val="1"/>
        <c:lblAlgn val="ctr"/>
        <c:lblOffset val="100"/>
        <c:noMultiLvlLbl val="0"/>
      </c:catAx>
      <c:valAx>
        <c:axId val="-2041389112"/>
        <c:scaling>
          <c:orientation val="minMax"/>
          <c:max val="40.0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45693208"/>
        <c:crosses val="autoZero"/>
        <c:crossBetween val="between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15450232182516"/>
          <c:y val="0.0320138524351123"/>
          <c:w val="0.902749070401338"/>
          <c:h val="0.8858533100029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Upfront</c:v>
                </c:pt>
              </c:strCache>
            </c:strRef>
          </c:tx>
          <c:spPr>
            <a:ln w="47625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  <c:pt idx="28">
                  <c:v>2017.0</c:v>
                </c:pt>
              </c:numCache>
            </c:numRef>
          </c:cat>
          <c:val>
            <c:numRef>
              <c:f>Sheet1!$B$2:$B$30</c:f>
              <c:numCache>
                <c:formatCode>0</c:formatCode>
                <c:ptCount val="29"/>
                <c:pt idx="0">
                  <c:v>15.0</c:v>
                </c:pt>
                <c:pt idx="1">
                  <c:v>15.0</c:v>
                </c:pt>
                <c:pt idx="2">
                  <c:v>15.0</c:v>
                </c:pt>
                <c:pt idx="3">
                  <c:v>15.0</c:v>
                </c:pt>
                <c:pt idx="4">
                  <c:v>25.0</c:v>
                </c:pt>
                <c:pt idx="5">
                  <c:v>25.0</c:v>
                </c:pt>
                <c:pt idx="6">
                  <c:v>25.0</c:v>
                </c:pt>
                <c:pt idx="7">
                  <c:v>25.0</c:v>
                </c:pt>
                <c:pt idx="8">
                  <c:v>25.0</c:v>
                </c:pt>
                <c:pt idx="9">
                  <c:v>25.0</c:v>
                </c:pt>
                <c:pt idx="10">
                  <c:v>25.0</c:v>
                </c:pt>
                <c:pt idx="11">
                  <c:v>25.0</c:v>
                </c:pt>
                <c:pt idx="12">
                  <c:v>25.0</c:v>
                </c:pt>
                <c:pt idx="13">
                  <c:v>25.0</c:v>
                </c:pt>
                <c:pt idx="14">
                  <c:v>25.0</c:v>
                </c:pt>
                <c:pt idx="15">
                  <c:v>25.0</c:v>
                </c:pt>
                <c:pt idx="16">
                  <c:v>20.0</c:v>
                </c:pt>
                <c:pt idx="17">
                  <c:v>20.0</c:v>
                </c:pt>
                <c:pt idx="18">
                  <c:v>20.0</c:v>
                </c:pt>
                <c:pt idx="19">
                  <c:v>20.0</c:v>
                </c:pt>
                <c:pt idx="20">
                  <c:v>20.0</c:v>
                </c:pt>
                <c:pt idx="21">
                  <c:v>20.0</c:v>
                </c:pt>
                <c:pt idx="22">
                  <c:v>20.0</c:v>
                </c:pt>
                <c:pt idx="23">
                  <c:v>10.0</c:v>
                </c:pt>
                <c:pt idx="24">
                  <c:v>10.0</c:v>
                </c:pt>
                <c:pt idx="25">
                  <c:v>10.0</c:v>
                </c:pt>
                <c:pt idx="26">
                  <c:v>10.0</c:v>
                </c:pt>
                <c:pt idx="27">
                  <c:v>10.0</c:v>
                </c:pt>
                <c:pt idx="28">
                  <c:v>0.001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CAF-46C8-B8BD-7C80CD1E4E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Equivalent upfront discount</c:v>
                </c:pt>
              </c:strCache>
            </c:strRef>
          </c:tx>
          <c:spPr>
            <a:ln w="47625">
              <a:solidFill>
                <a:srgbClr val="A02226"/>
              </a:solidFill>
              <a:prstDash val="solid"/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  <c:pt idx="28">
                  <c:v>2017.0</c:v>
                </c:pt>
              </c:numCache>
            </c:numRef>
          </c:cat>
          <c:val>
            <c:numRef>
              <c:f>Sheet1!$C$2:$C$30</c:f>
              <c:numCache>
                <c:formatCode>0</c:formatCode>
                <c:ptCount val="29"/>
                <c:pt idx="0">
                  <c:v>17.64705882352942</c:v>
                </c:pt>
                <c:pt idx="1">
                  <c:v>17.64705882352942</c:v>
                </c:pt>
                <c:pt idx="2">
                  <c:v>17.64705882352942</c:v>
                </c:pt>
                <c:pt idx="3">
                  <c:v>17.64705882352942</c:v>
                </c:pt>
                <c:pt idx="4">
                  <c:v>33.33333333333333</c:v>
                </c:pt>
                <c:pt idx="5">
                  <c:v>33.33333333333333</c:v>
                </c:pt>
                <c:pt idx="6">
                  <c:v>33.33333333333333</c:v>
                </c:pt>
                <c:pt idx="7">
                  <c:v>33.33333333333333</c:v>
                </c:pt>
                <c:pt idx="8">
                  <c:v>33.33333333333333</c:v>
                </c:pt>
                <c:pt idx="9">
                  <c:v>33.33333333333333</c:v>
                </c:pt>
                <c:pt idx="10">
                  <c:v>33.33333333333333</c:v>
                </c:pt>
                <c:pt idx="11">
                  <c:v>33.33333333333333</c:v>
                </c:pt>
                <c:pt idx="12">
                  <c:v>33.33333333333333</c:v>
                </c:pt>
                <c:pt idx="13">
                  <c:v>33.33333333333333</c:v>
                </c:pt>
                <c:pt idx="14">
                  <c:v>33.33333333333333</c:v>
                </c:pt>
                <c:pt idx="15">
                  <c:v>33.33333333333333</c:v>
                </c:pt>
                <c:pt idx="16">
                  <c:v>25.0</c:v>
                </c:pt>
                <c:pt idx="17">
                  <c:v>25.0</c:v>
                </c:pt>
                <c:pt idx="18">
                  <c:v>25.0</c:v>
                </c:pt>
                <c:pt idx="19">
                  <c:v>25.0</c:v>
                </c:pt>
                <c:pt idx="20">
                  <c:v>25.0</c:v>
                </c:pt>
                <c:pt idx="21">
                  <c:v>25.0</c:v>
                </c:pt>
                <c:pt idx="22">
                  <c:v>25.0</c:v>
                </c:pt>
                <c:pt idx="23">
                  <c:v>11.11111111111112</c:v>
                </c:pt>
                <c:pt idx="24">
                  <c:v>11.11111111111112</c:v>
                </c:pt>
                <c:pt idx="25">
                  <c:v>11.11111111111112</c:v>
                </c:pt>
                <c:pt idx="26">
                  <c:v>11.11111111111112</c:v>
                </c:pt>
                <c:pt idx="27">
                  <c:v>11.11111111111112</c:v>
                </c:pt>
                <c:pt idx="28">
                  <c:v>0.0010000100000962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CAF-46C8-B8BD-7C80CD1E4E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40821448"/>
        <c:axId val="-2060402824"/>
      </c:lineChart>
      <c:catAx>
        <c:axId val="-2040821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0402824"/>
        <c:crosses val="autoZero"/>
        <c:auto val="1"/>
        <c:lblAlgn val="ctr"/>
        <c:lblOffset val="100"/>
        <c:tickLblSkip val="4"/>
        <c:noMultiLvlLbl val="0"/>
      </c:catAx>
      <c:valAx>
        <c:axId val="-2060402824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08214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89151822636991"/>
          <c:y val="0.0244444444444444"/>
          <c:w val="0.87550958844079"/>
          <c:h val="0.7931914552347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Loan fee</c:v>
                </c:pt>
              </c:strCache>
            </c:strRef>
          </c:tx>
          <c:spPr>
            <a:solidFill>
              <a:schemeClr val="tx2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E07F"/>
              </a:solidFill>
              <a:ln w="3175">
                <a:solidFill>
                  <a:srgbClr val="000000"/>
                </a:solidFill>
                <a:prstDash val="sysDash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1A9-44F2-A050-C01040C90F8F}"/>
              </c:ext>
            </c:extLst>
          </c:dPt>
          <c:cat>
            <c:strRef>
              <c:f>Sheet1!$A$2:$A$5</c:f>
              <c:strCache>
                <c:ptCount val="4"/>
                <c:pt idx="0">
                  <c:v>HECS-HELP</c:v>
                </c:pt>
                <c:pt idx="1">
                  <c:v>Postgraduate_x000d_FEE-HELP</c:v>
                </c:pt>
                <c:pt idx="2">
                  <c:v>Undergraduate_x000d_FEE-HELP</c:v>
                </c:pt>
                <c:pt idx="3">
                  <c:v>VET FEE-HELP_x000d_(VET Student Loans from 2017)</c:v>
                </c:pt>
              </c:strCache>
            </c:strRef>
          </c:cat>
          <c:val>
            <c:numRef>
              <c:f>Sheet1!$B$2:$B$5</c:f>
              <c:numCache>
                <c:formatCode>0</c:formatCode>
                <c:ptCount val="4"/>
                <c:pt idx="0">
                  <c:v>11.0</c:v>
                </c:pt>
                <c:pt idx="1">
                  <c:v>0.001</c:v>
                </c:pt>
                <c:pt idx="2">
                  <c:v>25.0</c:v>
                </c:pt>
                <c:pt idx="3">
                  <c:v>20.0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1A9-44F2-A050-C01040C90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087122408"/>
        <c:axId val="-2062862520"/>
      </c:barChart>
      <c:catAx>
        <c:axId val="-20871224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062862520"/>
        <c:crosses val="autoZero"/>
        <c:auto val="1"/>
        <c:lblAlgn val="ctr"/>
        <c:lblOffset val="100"/>
        <c:noMultiLvlLbl val="0"/>
      </c:catAx>
      <c:valAx>
        <c:axId val="-2062862520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7122408"/>
        <c:crosses val="autoZero"/>
        <c:crossBetween val="between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28358309094645"/>
          <c:y val="0.0320138524351123"/>
          <c:w val="0.906499685797654"/>
          <c:h val="0.88339967920676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CPI</c:v>
                </c:pt>
              </c:strCache>
            </c:strRef>
          </c:tx>
          <c:spPr>
            <a:ln w="50800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Sheet1!$A$2:$A$23</c:f>
              <c:numCache>
                <c:formatCode>General</c:formatCode>
                <c:ptCount val="22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  <c:pt idx="20">
                  <c:v>2015.0</c:v>
                </c:pt>
                <c:pt idx="21">
                  <c:v>2016.0</c:v>
                </c:pt>
              </c:numCache>
            </c:num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2.534750613246106</c:v>
                </c:pt>
                <c:pt idx="1">
                  <c:v>4.62519936204143</c:v>
                </c:pt>
                <c:pt idx="2">
                  <c:v>2.019817073170759</c:v>
                </c:pt>
                <c:pt idx="3">
                  <c:v>-0.149420993649618</c:v>
                </c:pt>
                <c:pt idx="4">
                  <c:v>1.197156752712303</c:v>
                </c:pt>
                <c:pt idx="5">
                  <c:v>1.885397412199641</c:v>
                </c:pt>
                <c:pt idx="6">
                  <c:v>5.26124818577649</c:v>
                </c:pt>
                <c:pt idx="7">
                  <c:v>3.653912443984828</c:v>
                </c:pt>
                <c:pt idx="8">
                  <c:v>3.05952776854006</c:v>
                </c:pt>
                <c:pt idx="9">
                  <c:v>2.420135527589551</c:v>
                </c:pt>
                <c:pt idx="10">
                  <c:v>2.425960932577209</c:v>
                </c:pt>
                <c:pt idx="11">
                  <c:v>2.829898492771443</c:v>
                </c:pt>
                <c:pt idx="12">
                  <c:v>3.440023930601277</c:v>
                </c:pt>
                <c:pt idx="13">
                  <c:v>2.77617119722382</c:v>
                </c:pt>
                <c:pt idx="14">
                  <c:v>3.882948790095674</c:v>
                </c:pt>
                <c:pt idx="15">
                  <c:v>1.895991332611024</c:v>
                </c:pt>
                <c:pt idx="16">
                  <c:v>3.003721424774075</c:v>
                </c:pt>
                <c:pt idx="17">
                  <c:v>2.890322580645166</c:v>
                </c:pt>
                <c:pt idx="18">
                  <c:v>1.981439678956609</c:v>
                </c:pt>
                <c:pt idx="19">
                  <c:v>2.557796360059017</c:v>
                </c:pt>
                <c:pt idx="20">
                  <c:v>2.08633093525179</c:v>
                </c:pt>
                <c:pt idx="21">
                  <c:v>1.503406154568943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753-489E-A014-1EADDBAB2F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10-year bond rate</c:v>
                </c:pt>
              </c:strCache>
            </c:strRef>
          </c:tx>
          <c:spPr>
            <a:ln w="50800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Sheet1!$A$2:$A$23</c:f>
              <c:numCache>
                <c:formatCode>General</c:formatCode>
                <c:ptCount val="22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  <c:pt idx="20">
                  <c:v>2015.0</c:v>
                </c:pt>
                <c:pt idx="21">
                  <c:v>2016.0</c:v>
                </c:pt>
              </c:numCache>
            </c:num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9.81323550724638</c:v>
                </c:pt>
                <c:pt idx="1">
                  <c:v>8.75674707092462</c:v>
                </c:pt>
                <c:pt idx="2">
                  <c:v>8.007829864516365</c:v>
                </c:pt>
                <c:pt idx="3">
                  <c:v>6.522041768617851</c:v>
                </c:pt>
                <c:pt idx="4">
                  <c:v>5.359338567928381</c:v>
                </c:pt>
                <c:pt idx="5">
                  <c:v>6.40527295057473</c:v>
                </c:pt>
                <c:pt idx="6">
                  <c:v>5.910524287873738</c:v>
                </c:pt>
                <c:pt idx="7">
                  <c:v>5.80323727213015</c:v>
                </c:pt>
                <c:pt idx="8">
                  <c:v>5.644068822211981</c:v>
                </c:pt>
                <c:pt idx="9">
                  <c:v>5.451943674031917</c:v>
                </c:pt>
                <c:pt idx="10">
                  <c:v>5.562922538353444</c:v>
                </c:pt>
                <c:pt idx="11">
                  <c:v>5.291189213564214</c:v>
                </c:pt>
                <c:pt idx="12">
                  <c:v>5.721779150986725</c:v>
                </c:pt>
                <c:pt idx="13">
                  <c:v>6.080586793000837</c:v>
                </c:pt>
                <c:pt idx="14">
                  <c:v>5.335443820973712</c:v>
                </c:pt>
                <c:pt idx="15">
                  <c:v>5.37188873596211</c:v>
                </c:pt>
                <c:pt idx="16">
                  <c:v>5.358541666666666</c:v>
                </c:pt>
                <c:pt idx="17">
                  <c:v>4.492083333333336</c:v>
                </c:pt>
                <c:pt idx="18">
                  <c:v>3.253541666666667</c:v>
                </c:pt>
                <c:pt idx="19">
                  <c:v>3.863125</c:v>
                </c:pt>
                <c:pt idx="20">
                  <c:v>3.256874999999999</c:v>
                </c:pt>
                <c:pt idx="21">
                  <c:v>2.722083333333333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753-489E-A014-1EADDBAB2F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2086908344"/>
        <c:axId val="2137604456"/>
      </c:lineChart>
      <c:catAx>
        <c:axId val="-2086908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2137604456"/>
        <c:crosses val="autoZero"/>
        <c:auto val="1"/>
        <c:lblAlgn val="ctr"/>
        <c:lblOffset val="100"/>
        <c:tickLblSkip val="3"/>
        <c:tickMarkSkip val="1"/>
        <c:noMultiLvlLbl val="0"/>
      </c:catAx>
      <c:valAx>
        <c:axId val="2137604456"/>
        <c:scaling>
          <c:orientation val="minMax"/>
          <c:max val="1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6908344"/>
        <c:crosses val="autoZero"/>
        <c:crossBetween val="between"/>
        <c:majorUnit val="2.0"/>
        <c:minorUnit val="2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D4582A"/>
                  </a:gs>
                  <a:gs pos="100000">
                    <a:srgbClr val="F68B33"/>
                  </a:gs>
                </a:gsLst>
                <a:lin ang="16200000" scaled="0"/>
                <a:tileRect/>
              </a:gra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B54-45EE-AEBA-66AE1B2D3856}"/>
              </c:ext>
            </c:extLst>
          </c:dPt>
          <c:dPt>
            <c:idx val="1"/>
            <c:invertIfNegative val="0"/>
            <c:bubble3D val="0"/>
            <c:spPr>
              <a:solidFill>
                <a:srgbClr val="621214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B54-45EE-AEBA-66AE1B2D3856}"/>
              </c:ext>
            </c:extLst>
          </c:dPt>
          <c:dPt>
            <c:idx val="2"/>
            <c:invertIfNegative val="0"/>
            <c:bubble3D val="0"/>
            <c:spPr>
              <a:noFill/>
              <a:ln w="317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B54-45EE-AEBA-66AE1B2D3856}"/>
              </c:ext>
            </c:extLst>
          </c:dPt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384.0634931872023</c:v>
                </c:pt>
                <c:pt idx="1">
                  <c:v>436.0645606063938</c:v>
                </c:pt>
                <c:pt idx="2">
                  <c:v>436.0645606063938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1B54-45EE-AEBA-66AE1B2D38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F68B33"/>
                  </a:gs>
                  <a:gs pos="100000">
                    <a:srgbClr val="FFC35A"/>
                  </a:gs>
                </a:gsLst>
                <a:lin ang="16200000" scaled="0"/>
                <a:tileRect/>
              </a:gra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1B54-45EE-AEBA-66AE1B2D3856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A02226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 w="3175">
                <a:solidFill>
                  <a:srgbClr val="000000"/>
                </a:solidFill>
                <a:prstDash val="sysDash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1B54-45EE-AEBA-66AE1B2D3856}"/>
              </c:ext>
            </c:extLst>
          </c:dPt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384.0634931872023</c:v>
                </c:pt>
                <c:pt idx="2">
                  <c:v>1100.189412142415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1B54-45EE-AEBA-66AE1B2D38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flip="none" rotWithShape="1">
              <a:gsLst>
                <a:gs pos="0">
                  <a:srgbClr val="FFC35A"/>
                </a:gs>
                <a:gs pos="100000">
                  <a:srgbClr val="FFE07F"/>
                </a:gs>
              </a:gsLst>
              <a:lin ang="16200000" scaled="0"/>
              <a:tileRect/>
            </a:gra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384.0634931872023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1B54-45EE-AEBA-66AE1B2D385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gradFill flip="none" rotWithShape="1">
              <a:gsLst>
                <a:gs pos="0">
                  <a:srgbClr val="FFE07F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384.0634931872023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1B54-45EE-AEBA-66AE1B2D38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-2105683144"/>
        <c:axId val="-2039552392"/>
      </c:barChart>
      <c:catAx>
        <c:axId val="-21056831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39552392"/>
        <c:crosses val="autoZero"/>
        <c:auto val="1"/>
        <c:lblAlgn val="ctr"/>
        <c:lblOffset val="100"/>
        <c:noMultiLvlLbl val="0"/>
      </c:catAx>
      <c:valAx>
        <c:axId val="-2039552392"/>
        <c:scaling>
          <c:orientation val="minMax"/>
          <c:max val="200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05683144"/>
        <c:crosses val="autoZero"/>
        <c:crossBetween val="between"/>
        <c:majorUnit val="50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21000824530998"/>
          <c:y val="0.251727080829403"/>
          <c:w val="0.720546431902145"/>
          <c:h val="0.62713265445253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1">
                  <c:v>22.0</c:v>
                </c:pt>
                <c:pt idx="3">
                  <c:v>23.0</c:v>
                </c:pt>
                <c:pt idx="5">
                  <c:v>24.0</c:v>
                </c:pt>
                <c:pt idx="7">
                  <c:v>25.0</c:v>
                </c:pt>
                <c:pt idx="9">
                  <c:v>26.0</c:v>
                </c:pt>
                <c:pt idx="11">
                  <c:v>27.0</c:v>
                </c:pt>
                <c:pt idx="13">
                  <c:v>28.0</c:v>
                </c:pt>
                <c:pt idx="15">
                  <c:v>29.0</c:v>
                </c:pt>
                <c:pt idx="17">
                  <c:v>30.0</c:v>
                </c:pt>
                <c:pt idx="19">
                  <c:v>31.0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1">
                  <c:v>0.0</c:v>
                </c:pt>
                <c:pt idx="3">
                  <c:v>2318.803172577265</c:v>
                </c:pt>
                <c:pt idx="5">
                  <c:v>2819.691859502422</c:v>
                </c:pt>
                <c:pt idx="7">
                  <c:v>3007.730357142857</c:v>
                </c:pt>
                <c:pt idx="9">
                  <c:v>3492.672413793104</c:v>
                </c:pt>
                <c:pt idx="11">
                  <c:v>3987.67947946698</c:v>
                </c:pt>
                <c:pt idx="13">
                  <c:v>4114.714536318306</c:v>
                </c:pt>
                <c:pt idx="15">
                  <c:v>4188.917972495206</c:v>
                </c:pt>
                <c:pt idx="17">
                  <c:v>1336.699948177455</c:v>
                </c:pt>
                <c:pt idx="19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E8B-412D-AE62-78912FD885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1">
                  <c:v>22.0</c:v>
                </c:pt>
                <c:pt idx="3">
                  <c:v>23.0</c:v>
                </c:pt>
                <c:pt idx="5">
                  <c:v>24.0</c:v>
                </c:pt>
                <c:pt idx="7">
                  <c:v>25.0</c:v>
                </c:pt>
                <c:pt idx="9">
                  <c:v>26.0</c:v>
                </c:pt>
                <c:pt idx="11">
                  <c:v>27.0</c:v>
                </c:pt>
                <c:pt idx="13">
                  <c:v>28.0</c:v>
                </c:pt>
                <c:pt idx="15">
                  <c:v>29.0</c:v>
                </c:pt>
                <c:pt idx="17">
                  <c:v>30.0</c:v>
                </c:pt>
                <c:pt idx="19">
                  <c:v>31.0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  <c:pt idx="1">
                  <c:v>0.0</c:v>
                </c:pt>
                <c:pt idx="3">
                  <c:v>0.0</c:v>
                </c:pt>
                <c:pt idx="5">
                  <c:v>0.0</c:v>
                </c:pt>
                <c:pt idx="7">
                  <c:v>0.0</c:v>
                </c:pt>
                <c:pt idx="9">
                  <c:v>0.0</c:v>
                </c:pt>
                <c:pt idx="11">
                  <c:v>0.0</c:v>
                </c:pt>
                <c:pt idx="13">
                  <c:v>0.0</c:v>
                </c:pt>
                <c:pt idx="15">
                  <c:v>0.0</c:v>
                </c:pt>
                <c:pt idx="17">
                  <c:v>3263.730731716085</c:v>
                </c:pt>
                <c:pt idx="19">
                  <c:v>526.3057292049486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E8B-412D-AE62-78912FD885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2045499224"/>
        <c:axId val="-204562618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triangle"/>
            <c:size val="15"/>
            <c:spPr>
              <a:solidFill>
                <a:srgbClr val="000000"/>
              </a:solidFill>
              <a:ln>
                <a:noFill/>
              </a:ln>
            </c:spPr>
          </c:marker>
          <c:cat>
            <c:numRef>
              <c:f>Sheet1!$A$2:$A$22</c:f>
              <c:numCache>
                <c:formatCode>General</c:formatCode>
                <c:ptCount val="21"/>
                <c:pt idx="1">
                  <c:v>22.0</c:v>
                </c:pt>
                <c:pt idx="3">
                  <c:v>23.0</c:v>
                </c:pt>
                <c:pt idx="5">
                  <c:v>24.0</c:v>
                </c:pt>
                <c:pt idx="7">
                  <c:v>25.0</c:v>
                </c:pt>
                <c:pt idx="9">
                  <c:v>26.0</c:v>
                </c:pt>
                <c:pt idx="11">
                  <c:v>27.0</c:v>
                </c:pt>
                <c:pt idx="13">
                  <c:v>28.0</c:v>
                </c:pt>
                <c:pt idx="15">
                  <c:v>29.0</c:v>
                </c:pt>
                <c:pt idx="17">
                  <c:v>30.0</c:v>
                </c:pt>
                <c:pt idx="19">
                  <c:v>31.0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  <c:pt idx="1">
                  <c:v>53254.25133336272</c:v>
                </c:pt>
                <c:pt idx="3">
                  <c:v>57970.07931443158</c:v>
                </c:pt>
                <c:pt idx="5">
                  <c:v>62659.81910005382</c:v>
                </c:pt>
                <c:pt idx="7">
                  <c:v>66838.45238095237</c:v>
                </c:pt>
                <c:pt idx="9">
                  <c:v>69853.44827586201</c:v>
                </c:pt>
                <c:pt idx="11">
                  <c:v>72503.263263036</c:v>
                </c:pt>
                <c:pt idx="13">
                  <c:v>74812.99156942371</c:v>
                </c:pt>
                <c:pt idx="15">
                  <c:v>76162.1449544583</c:v>
                </c:pt>
                <c:pt idx="17">
                  <c:v>76673.84466489235</c:v>
                </c:pt>
                <c:pt idx="19">
                  <c:v>76028.14489967556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3E8B-412D-AE62-78912FD885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4998456"/>
        <c:axId val="-2144962184"/>
      </c:lineChart>
      <c:catAx>
        <c:axId val="-20454992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solidFill>
              <a:schemeClr val="tx1"/>
            </a:solidFill>
          </a:ln>
        </c:spPr>
        <c:crossAx val="-2045626184"/>
        <c:crosses val="autoZero"/>
        <c:auto val="1"/>
        <c:lblAlgn val="ctr"/>
        <c:lblOffset val="100"/>
        <c:noMultiLvlLbl val="0"/>
      </c:catAx>
      <c:valAx>
        <c:axId val="-2045626184"/>
        <c:scaling>
          <c:orientation val="minMax"/>
          <c:max val="800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&quot;$&quot;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045499224"/>
        <c:crosses val="autoZero"/>
        <c:crossBetween val="between"/>
        <c:majorUnit val="2000.0"/>
      </c:valAx>
      <c:valAx>
        <c:axId val="-2144962184"/>
        <c:scaling>
          <c:orientation val="minMax"/>
          <c:max val="100000.0"/>
        </c:scaling>
        <c:delete val="0"/>
        <c:axPos val="r"/>
        <c:numFmt formatCode="&quot;$&quot;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144998456"/>
        <c:crosses val="max"/>
        <c:crossBetween val="between"/>
        <c:majorUnit val="25000.0"/>
      </c:valAx>
      <c:catAx>
        <c:axId val="-21449984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44962184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21000824530998"/>
          <c:y val="0.0415836520252809"/>
          <c:w val="0.720546431902145"/>
          <c:h val="0.83556904697464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1">
                  <c:v>22.0</c:v>
                </c:pt>
                <c:pt idx="3">
                  <c:v>23.0</c:v>
                </c:pt>
                <c:pt idx="5">
                  <c:v>24.0</c:v>
                </c:pt>
                <c:pt idx="7">
                  <c:v>25.0</c:v>
                </c:pt>
                <c:pt idx="9">
                  <c:v>26.0</c:v>
                </c:pt>
                <c:pt idx="11">
                  <c:v>27.0</c:v>
                </c:pt>
                <c:pt idx="13">
                  <c:v>28.0</c:v>
                </c:pt>
                <c:pt idx="15">
                  <c:v>29.0</c:v>
                </c:pt>
                <c:pt idx="17">
                  <c:v>30.0</c:v>
                </c:pt>
                <c:pt idx="19">
                  <c:v>31.0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1">
                  <c:v>0.0</c:v>
                </c:pt>
                <c:pt idx="3">
                  <c:v>2750.496098562629</c:v>
                </c:pt>
                <c:pt idx="5">
                  <c:v>2983.051691729323</c:v>
                </c:pt>
                <c:pt idx="7">
                  <c:v>3942.491147308782</c:v>
                </c:pt>
                <c:pt idx="9">
                  <c:v>4590.897048960429</c:v>
                </c:pt>
                <c:pt idx="11">
                  <c:v>4884.93500937169</c:v>
                </c:pt>
                <c:pt idx="13">
                  <c:v>5585.242357812686</c:v>
                </c:pt>
                <c:pt idx="15">
                  <c:v>529.796385728052</c:v>
                </c:pt>
                <c:pt idx="17">
                  <c:v>0.0</c:v>
                </c:pt>
                <c:pt idx="19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AB9-4ED7-9C50-5D1B651ABB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1">
                  <c:v>22.0</c:v>
                </c:pt>
                <c:pt idx="3">
                  <c:v>23.0</c:v>
                </c:pt>
                <c:pt idx="5">
                  <c:v>24.0</c:v>
                </c:pt>
                <c:pt idx="7">
                  <c:v>25.0</c:v>
                </c:pt>
                <c:pt idx="9">
                  <c:v>26.0</c:v>
                </c:pt>
                <c:pt idx="11">
                  <c:v>27.0</c:v>
                </c:pt>
                <c:pt idx="13">
                  <c:v>28.0</c:v>
                </c:pt>
                <c:pt idx="15">
                  <c:v>29.0</c:v>
                </c:pt>
                <c:pt idx="17">
                  <c:v>30.0</c:v>
                </c:pt>
                <c:pt idx="19">
                  <c:v>31.0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  <c:pt idx="1">
                  <c:v>0.0</c:v>
                </c:pt>
                <c:pt idx="3">
                  <c:v>0.0</c:v>
                </c:pt>
                <c:pt idx="5">
                  <c:v>0.0</c:v>
                </c:pt>
                <c:pt idx="7">
                  <c:v>0.0</c:v>
                </c:pt>
                <c:pt idx="9">
                  <c:v>0.0</c:v>
                </c:pt>
                <c:pt idx="11">
                  <c:v>0.0</c:v>
                </c:pt>
                <c:pt idx="13">
                  <c:v>0.0</c:v>
                </c:pt>
                <c:pt idx="15">
                  <c:v>3790.036460921036</c:v>
                </c:pt>
                <c:pt idx="17">
                  <c:v>0.0</c:v>
                </c:pt>
                <c:pt idx="19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AB9-4ED7-9C50-5D1B651ABB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2045111736"/>
        <c:axId val="206183629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triangle"/>
            <c:size val="15"/>
            <c:spPr>
              <a:solidFill>
                <a:srgbClr val="000000"/>
              </a:solidFill>
              <a:ln>
                <a:noFill/>
              </a:ln>
            </c:spPr>
          </c:marker>
          <c:cat>
            <c:numRef>
              <c:f>Sheet1!$A$2:$A$22</c:f>
              <c:numCache>
                <c:formatCode>General</c:formatCode>
                <c:ptCount val="21"/>
                <c:pt idx="1">
                  <c:v>22.0</c:v>
                </c:pt>
                <c:pt idx="3">
                  <c:v>23.0</c:v>
                </c:pt>
                <c:pt idx="5">
                  <c:v>24.0</c:v>
                </c:pt>
                <c:pt idx="7">
                  <c:v>25.0</c:v>
                </c:pt>
                <c:pt idx="9">
                  <c:v>26.0</c:v>
                </c:pt>
                <c:pt idx="11">
                  <c:v>27.0</c:v>
                </c:pt>
                <c:pt idx="13">
                  <c:v>28.0</c:v>
                </c:pt>
                <c:pt idx="15">
                  <c:v>29.0</c:v>
                </c:pt>
                <c:pt idx="17">
                  <c:v>30.0</c:v>
                </c:pt>
                <c:pt idx="19">
                  <c:v>31.0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  <c:pt idx="1">
                  <c:v>54554.58954882402</c:v>
                </c:pt>
                <c:pt idx="3">
                  <c:v>61122.13552361392</c:v>
                </c:pt>
                <c:pt idx="5">
                  <c:v>66290.03759398496</c:v>
                </c:pt>
                <c:pt idx="7">
                  <c:v>71681.65722379603</c:v>
                </c:pt>
                <c:pt idx="9">
                  <c:v>76514.95081600714</c:v>
                </c:pt>
                <c:pt idx="11">
                  <c:v>81415.58348952816</c:v>
                </c:pt>
                <c:pt idx="13">
                  <c:v>85926.8055048106</c:v>
                </c:pt>
                <c:pt idx="15">
                  <c:v>89169.01165299957</c:v>
                </c:pt>
                <c:pt idx="17">
                  <c:v>92974.037528308</c:v>
                </c:pt>
                <c:pt idx="19">
                  <c:v>97016.3579424307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1AB9-4ED7-9C50-5D1B651ABB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2497960"/>
        <c:axId val="-2089471432"/>
      </c:lineChart>
      <c:catAx>
        <c:axId val="-2045111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061836296"/>
        <c:crosses val="autoZero"/>
        <c:auto val="1"/>
        <c:lblAlgn val="ctr"/>
        <c:lblOffset val="100"/>
        <c:noMultiLvlLbl val="0"/>
      </c:catAx>
      <c:valAx>
        <c:axId val="2061836296"/>
        <c:scaling>
          <c:orientation val="minMax"/>
          <c:max val="800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&quot;$&quot;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045111736"/>
        <c:crosses val="autoZero"/>
        <c:crossBetween val="between"/>
        <c:majorUnit val="2000.0"/>
      </c:valAx>
      <c:valAx>
        <c:axId val="-2089471432"/>
        <c:scaling>
          <c:orientation val="minMax"/>
          <c:max val="100000.0"/>
        </c:scaling>
        <c:delete val="0"/>
        <c:axPos val="r"/>
        <c:numFmt formatCode="&quot;$&quot;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082497960"/>
        <c:crosses val="max"/>
        <c:crossBetween val="between"/>
        <c:majorUnit val="25000.0"/>
      </c:valAx>
      <c:catAx>
        <c:axId val="-20824979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89471432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848246908402979"/>
          <c:y val="0.0244444444444444"/>
          <c:w val="0.887225069671445"/>
          <c:h val="0.8235616797900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 real rate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0.0</c:v>
                </c:pt>
                <c:pt idx="1">
                  <c:v>0.0</c:v>
                </c:pt>
                <c:pt idx="2">
                  <c:v>38.561493278351</c:v>
                </c:pt>
                <c:pt idx="3">
                  <c:v>20.34984985745827</c:v>
                </c:pt>
                <c:pt idx="4">
                  <c:v>16.77503928839931</c:v>
                </c:pt>
                <c:pt idx="5">
                  <c:v>14.00786121903246</c:v>
                </c:pt>
                <c:pt idx="6">
                  <c:v>11.35577702373915</c:v>
                </c:pt>
                <c:pt idx="7">
                  <c:v>10.19932468577562</c:v>
                </c:pt>
                <c:pt idx="8">
                  <c:v>8.93297324882223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BC4-4A70-AF1F-34F0B61AE7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 real rate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0.0</c:v>
                </c:pt>
                <c:pt idx="1">
                  <c:v>28.61103550707988</c:v>
                </c:pt>
                <c:pt idx="2">
                  <c:v>21.61332757098122</c:v>
                </c:pt>
                <c:pt idx="3">
                  <c:v>16.81522413288095</c:v>
                </c:pt>
                <c:pt idx="4">
                  <c:v>15.20055327977106</c:v>
                </c:pt>
                <c:pt idx="5">
                  <c:v>12.89330165823448</c:v>
                </c:pt>
                <c:pt idx="6">
                  <c:v>10.6322288771871</c:v>
                </c:pt>
                <c:pt idx="7">
                  <c:v>9.509073097837373</c:v>
                </c:pt>
                <c:pt idx="8">
                  <c:v>8.038084526950405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BC4-4A70-AF1F-34F0B61AE7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44980584"/>
        <c:axId val="-2044927128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Female loan fee</c:v>
                </c:pt>
              </c:strCache>
            </c:strRef>
          </c:tx>
          <c:spPr>
            <a:ln w="28575">
              <a:noFill/>
            </a:ln>
          </c:spPr>
          <c:marker>
            <c:symbol val="dash"/>
            <c:size val="18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Sheet1!$G$2:$G$10</c:f>
              <c:numCache>
                <c:formatCode>General</c:formatCode>
                <c:ptCount val="9"/>
                <c:pt idx="0">
                  <c:v>0.85</c:v>
                </c:pt>
                <c:pt idx="1">
                  <c:v>1.85</c:v>
                </c:pt>
                <c:pt idx="2">
                  <c:v>2.85</c:v>
                </c:pt>
                <c:pt idx="3">
                  <c:v>3.85</c:v>
                </c:pt>
                <c:pt idx="4">
                  <c:v>4.85</c:v>
                </c:pt>
                <c:pt idx="5">
                  <c:v>5.85</c:v>
                </c:pt>
                <c:pt idx="6">
                  <c:v>6.85</c:v>
                </c:pt>
                <c:pt idx="7">
                  <c:v>7.85</c:v>
                </c:pt>
                <c:pt idx="8">
                  <c:v>8.85</c:v>
                </c:pt>
              </c:numCache>
            </c:numRef>
          </c:xVal>
          <c:yVal>
            <c:numRef>
              <c:f>Sheet1!$D$2:$D$10</c:f>
              <c:numCache>
                <c:formatCode>General</c:formatCode>
                <c:ptCount val="9"/>
                <c:pt idx="0">
                  <c:v>0.0</c:v>
                </c:pt>
                <c:pt idx="1">
                  <c:v>0.0</c:v>
                </c:pt>
                <c:pt idx="2">
                  <c:v>15.0</c:v>
                </c:pt>
                <c:pt idx="3">
                  <c:v>15.0</c:v>
                </c:pt>
                <c:pt idx="4">
                  <c:v>15.0</c:v>
                </c:pt>
                <c:pt idx="5">
                  <c:v>15.0</c:v>
                </c:pt>
                <c:pt idx="6">
                  <c:v>15.0</c:v>
                </c:pt>
                <c:pt idx="7">
                  <c:v>15.0</c:v>
                </c:pt>
                <c:pt idx="8">
                  <c:v>15.0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BC4-4A70-AF1F-34F0B61AE7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Male loan fee</c:v>
                </c:pt>
              </c:strCache>
            </c:strRef>
          </c:tx>
          <c:spPr>
            <a:ln w="28575">
              <a:noFill/>
            </a:ln>
          </c:spPr>
          <c:marker>
            <c:symbol val="dash"/>
            <c:size val="18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Sheet1!$H$2:$H$10</c:f>
              <c:numCache>
                <c:formatCode>General</c:formatCode>
                <c:ptCount val="9"/>
                <c:pt idx="0">
                  <c:v>1.14</c:v>
                </c:pt>
                <c:pt idx="1">
                  <c:v>2.14</c:v>
                </c:pt>
                <c:pt idx="2">
                  <c:v>3.14</c:v>
                </c:pt>
                <c:pt idx="3">
                  <c:v>4.14</c:v>
                </c:pt>
                <c:pt idx="4">
                  <c:v>5.14</c:v>
                </c:pt>
                <c:pt idx="5">
                  <c:v>6.14</c:v>
                </c:pt>
                <c:pt idx="6">
                  <c:v>7.14</c:v>
                </c:pt>
                <c:pt idx="7">
                  <c:v>8.140000000000001</c:v>
                </c:pt>
                <c:pt idx="8">
                  <c:v>9.140000000000001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0.0</c:v>
                </c:pt>
                <c:pt idx="1">
                  <c:v>15.0</c:v>
                </c:pt>
                <c:pt idx="2">
                  <c:v>15.0</c:v>
                </c:pt>
                <c:pt idx="3">
                  <c:v>15.0</c:v>
                </c:pt>
                <c:pt idx="4">
                  <c:v>15.0</c:v>
                </c:pt>
                <c:pt idx="5">
                  <c:v>15.0</c:v>
                </c:pt>
                <c:pt idx="6">
                  <c:v>15.0</c:v>
                </c:pt>
                <c:pt idx="7">
                  <c:v>15.0</c:v>
                </c:pt>
                <c:pt idx="8">
                  <c:v>15.0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CBC4-4A70-AF1F-34F0B61AE7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4980584"/>
        <c:axId val="-2044927128"/>
      </c:scatterChart>
      <c:catAx>
        <c:axId val="-2044980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044927128"/>
        <c:crosses val="autoZero"/>
        <c:auto val="1"/>
        <c:lblAlgn val="ctr"/>
        <c:lblOffset val="100"/>
        <c:noMultiLvlLbl val="0"/>
      </c:catAx>
      <c:valAx>
        <c:axId val="-2044927128"/>
        <c:scaling>
          <c:orientation val="minMax"/>
          <c:max val="4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4980584"/>
        <c:crosses val="autoZero"/>
        <c:crossBetween val="between"/>
        <c:majorUnit val="10.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3660022059656"/>
          <c:y val="0.0244444444444444"/>
          <c:w val="0.883539209007226"/>
          <c:h val="0.80875940507436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</c:spPr>
          <c:invertIfNegative val="0"/>
          <c:dPt>
            <c:idx val="5"/>
            <c:invertIfNegative val="0"/>
            <c:bubble3D val="0"/>
            <c:spPr>
              <a:solidFill>
                <a:schemeClr val="tx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DAF-44E5-8A14-510BED409A9A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HECS-HELP</c:v>
                </c:pt>
                <c:pt idx="1">
                  <c:v>VET _x000d_FEE-HELP</c:v>
                </c:pt>
                <c:pt idx="2">
                  <c:v>PG_x000d_FEE-HELP</c:v>
                </c:pt>
                <c:pt idx="3">
                  <c:v>UG_x000d_FEE-HELP</c:v>
                </c:pt>
                <c:pt idx="4">
                  <c:v>OS-HELP _x000d_and _x000d_SA-HELP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_-* #,##0_-;\-* #,##0_-;_-* "-"??_-;_-@_-</c:formatCode>
                <c:ptCount val="6"/>
                <c:pt idx="0">
                  <c:v>0.0</c:v>
                </c:pt>
                <c:pt idx="1">
                  <c:v>653.12903655</c:v>
                </c:pt>
                <c:pt idx="2">
                  <c:v>885.4905874116068</c:v>
                </c:pt>
                <c:pt idx="3">
                  <c:v>1033.393786276342</c:v>
                </c:pt>
                <c:pt idx="4">
                  <c:v>1114.654041261607</c:v>
                </c:pt>
                <c:pt idx="5">
                  <c:v>1152.190479561607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DAF-44E5-8A14-510BED409A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ADAF-44E5-8A14-510BED409A9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ADAF-44E5-8A14-510BED409A9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ADAF-44E5-8A14-510BED409A9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ADAF-44E5-8A14-510BED409A9A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ADAF-44E5-8A14-510BED409A9A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ADAF-44E5-8A14-510BED409A9A}"/>
              </c:ext>
            </c:extLst>
          </c:dPt>
          <c:dLbls>
            <c:dLbl>
              <c:idx val="4"/>
              <c:layout>
                <c:manualLayout>
                  <c:x val="-0.00256015378662377"/>
                  <c:y val="-0.031481481481481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DAF-44E5-8A14-510BED409A9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HECS-HELP</c:v>
                </c:pt>
                <c:pt idx="1">
                  <c:v>VET _x000d_FEE-HELP</c:v>
                </c:pt>
                <c:pt idx="2">
                  <c:v>PG_x000d_FEE-HELP</c:v>
                </c:pt>
                <c:pt idx="3">
                  <c:v>UG_x000d_FEE-HELP</c:v>
                </c:pt>
                <c:pt idx="4">
                  <c:v>OS-HELP _x000d_and _x000d_SA-HELP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_-* #,##0_-;\-* #,##0_-;_-* "-"??_-;_-@_-</c:formatCode>
                <c:ptCount val="6"/>
                <c:pt idx="0">
                  <c:v>653.12903655</c:v>
                </c:pt>
                <c:pt idx="1">
                  <c:v>232.3615508616068</c:v>
                </c:pt>
                <c:pt idx="2">
                  <c:v>147.9031988647347</c:v>
                </c:pt>
                <c:pt idx="3">
                  <c:v>81.2602549852653</c:v>
                </c:pt>
                <c:pt idx="4">
                  <c:v>37.5364383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F-ADAF-44E5-8A14-510BED409A9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100"/>
        <c:axId val="-2059435624"/>
        <c:axId val="-2041162776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55"/>
            <c:spPr>
              <a:ln>
                <a:prstDash val="dash"/>
              </a:ln>
            </c:spPr>
          </c:errBars>
          <c:xVal>
            <c:numRef>
              <c:f>Sheet1!$D$2:$D$6</c:f>
              <c:numCache>
                <c:formatCode>_-* #,##0_-;\-* #,##0_-;_-* "-"??_-;_-@_-</c:formatCode>
                <c:ptCount val="5"/>
                <c:pt idx="0">
                  <c:v>1.796296296296296</c:v>
                </c:pt>
                <c:pt idx="1">
                  <c:v>2.796296296296296</c:v>
                </c:pt>
                <c:pt idx="2">
                  <c:v>3.796296296296296</c:v>
                </c:pt>
                <c:pt idx="3">
                  <c:v>4.796296296296296</c:v>
                </c:pt>
                <c:pt idx="4">
                  <c:v>5.796296296296296</c:v>
                </c:pt>
              </c:numCache>
            </c:numRef>
          </c:xVal>
          <c:yVal>
            <c:numRef>
              <c:f>Sheet1!$B$3:$B$7</c:f>
              <c:numCache>
                <c:formatCode>_-* #,##0_-;\-* #,##0_-;_-* "-"??_-;_-@_-</c:formatCode>
                <c:ptCount val="5"/>
                <c:pt idx="0">
                  <c:v>653.12903655</c:v>
                </c:pt>
                <c:pt idx="1">
                  <c:v>885.4905874116068</c:v>
                </c:pt>
                <c:pt idx="2">
                  <c:v>1033.393786276342</c:v>
                </c:pt>
                <c:pt idx="3">
                  <c:v>1114.654041261607</c:v>
                </c:pt>
                <c:pt idx="4">
                  <c:v>1152.190479561607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0-ADAF-44E5-8A14-510BED409A9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2041170024"/>
        <c:axId val="-2041172952"/>
      </c:scatterChart>
      <c:catAx>
        <c:axId val="-20594356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 rot="0" vert="horz"/>
          <a:lstStyle/>
          <a:p>
            <a:pPr>
              <a:defRPr sz="2000"/>
            </a:pPr>
            <a:endParaRPr lang="en-US"/>
          </a:p>
        </c:txPr>
        <c:crossAx val="-2041162776"/>
        <c:crosses val="autoZero"/>
        <c:auto val="1"/>
        <c:lblAlgn val="ctr"/>
        <c:lblOffset val="100"/>
        <c:noMultiLvlLbl val="0"/>
      </c:catAx>
      <c:valAx>
        <c:axId val="-2041162776"/>
        <c:scaling>
          <c:orientation val="minMax"/>
          <c:max val="1500.0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59435624"/>
        <c:crosses val="autoZero"/>
        <c:crossBetween val="between"/>
        <c:majorUnit val="500.0"/>
      </c:valAx>
      <c:valAx>
        <c:axId val="-2041172952"/>
        <c:scaling>
          <c:orientation val="minMax"/>
        </c:scaling>
        <c:delete val="1"/>
        <c:axPos val="r"/>
        <c:numFmt formatCode="_-* #,##0_-;\-* #,##0_-;_-* &quot;-&quot;??_-;_-@_-" sourceLinked="1"/>
        <c:majorTickMark val="out"/>
        <c:minorTickMark val="none"/>
        <c:tickLblPos val="nextTo"/>
        <c:crossAx val="-2041170024"/>
        <c:crosses val="max"/>
        <c:crossBetween val="midCat"/>
      </c:valAx>
      <c:valAx>
        <c:axId val="-2041170024"/>
        <c:scaling>
          <c:orientation val="minMax"/>
        </c:scaling>
        <c:delete val="1"/>
        <c:axPos val="b"/>
        <c:numFmt formatCode="_-* #,##0_-;\-* #,##0_-;_-* &quot;-&quot;??_-;_-@_-" sourceLinked="1"/>
        <c:majorTickMark val="out"/>
        <c:minorTickMark val="none"/>
        <c:tickLblPos val="nextTo"/>
        <c:crossAx val="-204117295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3660022059656"/>
          <c:y val="0.0244444444444444"/>
          <c:w val="0.883539209007226"/>
          <c:h val="0.80874686497521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  <a:ln w="3175">
              <a:noFill/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F68-4592-B51B-4773239267C7}"/>
              </c:ext>
            </c:extLst>
          </c:dPt>
          <c:dPt>
            <c:idx val="3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F68-4592-B51B-4773239267C7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F68-4592-B51B-4773239267C7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Net increase _x000d_in fiscal balance</c:v>
                </c:pt>
                <c:pt idx="1">
                  <c:v>Existing loan fee</c:v>
                </c:pt>
                <c:pt idx="2">
                  <c:v>Total loan fee</c:v>
                </c:pt>
              </c:strCache>
            </c:strRef>
          </c:cat>
          <c:val>
            <c:numRef>
              <c:f>Sheet1!$B$2:$B$4</c:f>
              <c:numCache>
                <c:formatCode>0</c:formatCode>
                <c:ptCount val="3"/>
                <c:pt idx="0">
                  <c:v>0.0</c:v>
                </c:pt>
                <c:pt idx="1">
                  <c:v>716.125918955213</c:v>
                </c:pt>
                <c:pt idx="2">
                  <c:v>1152.190479561607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CF68-4592-B51B-4773239267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solidFill>
              <a:schemeClr val="accent1"/>
            </a:solidFill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CF68-4592-B51B-4773239267C7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9-CF68-4592-B51B-4773239267C7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A-CF68-4592-B51B-4773239267C7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B-CF68-4592-B51B-4773239267C7}"/>
              </c:ext>
            </c:extLst>
          </c:dPt>
          <c:dPt>
            <c:idx val="4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C-CF68-4592-B51B-4773239267C7}"/>
              </c:ext>
            </c:extLst>
          </c:dPt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D-CF68-4592-B51B-4773239267C7}"/>
              </c:ext>
            </c:extLst>
          </c:dPt>
          <c:dLbls>
            <c:dLbl>
              <c:idx val="2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F68-4592-B51B-4773239267C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Net increase _x000d_in fiscal balance</c:v>
                </c:pt>
                <c:pt idx="1">
                  <c:v>Existing loan fee</c:v>
                </c:pt>
                <c:pt idx="2">
                  <c:v>Total loan fee</c:v>
                </c:pt>
              </c:strCache>
            </c:strRef>
          </c:cat>
          <c:val>
            <c:numRef>
              <c:f>Sheet1!$C$2:$C$4</c:f>
              <c:numCache>
                <c:formatCode>0</c:formatCode>
                <c:ptCount val="3"/>
                <c:pt idx="0">
                  <c:v>716.125918955213</c:v>
                </c:pt>
                <c:pt idx="1">
                  <c:v>436.0645606063938</c:v>
                </c:pt>
                <c:pt idx="2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CF68-4592-B51B-4773239267C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100"/>
        <c:axId val="-2044776168"/>
        <c:axId val="2061869432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5"/>
            <c:spPr>
              <a:ln>
                <a:prstDash val="dash"/>
              </a:ln>
            </c:spPr>
          </c:errBars>
          <c:xVal>
            <c:numRef>
              <c:f>Sheet1!$D$2:$D$3</c:f>
              <c:numCache>
                <c:formatCode>0</c:formatCode>
                <c:ptCount val="2"/>
                <c:pt idx="0">
                  <c:v>2.796296296296296</c:v>
                </c:pt>
                <c:pt idx="1">
                  <c:v>1.796296296296296</c:v>
                </c:pt>
              </c:numCache>
            </c:numRef>
          </c:xVal>
          <c:yVal>
            <c:numRef>
              <c:f>Sheet1!$B$3:$B$4</c:f>
              <c:numCache>
                <c:formatCode>0</c:formatCode>
                <c:ptCount val="2"/>
                <c:pt idx="0">
                  <c:v>716.125918955213</c:v>
                </c:pt>
                <c:pt idx="1">
                  <c:v>1152.190479561607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F-CF68-4592-B51B-4773239267C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2044781448"/>
        <c:axId val="2061873048"/>
      </c:scatterChart>
      <c:catAx>
        <c:axId val="-2044776168"/>
        <c:scaling>
          <c:orientation val="maxMin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061869432"/>
        <c:crosses val="autoZero"/>
        <c:auto val="1"/>
        <c:lblAlgn val="ctr"/>
        <c:lblOffset val="100"/>
        <c:noMultiLvlLbl val="0"/>
      </c:catAx>
      <c:valAx>
        <c:axId val="2061869432"/>
        <c:scaling>
          <c:orientation val="minMax"/>
          <c:max val="1500.0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4776168"/>
        <c:crosses val="max"/>
        <c:crossBetween val="between"/>
        <c:majorUnit val="500.0"/>
      </c:valAx>
      <c:valAx>
        <c:axId val="2061873048"/>
        <c:scaling>
          <c:orientation val="minMax"/>
        </c:scaling>
        <c:delete val="1"/>
        <c:axPos val="r"/>
        <c:numFmt formatCode="0" sourceLinked="1"/>
        <c:majorTickMark val="out"/>
        <c:minorTickMark val="none"/>
        <c:tickLblPos val="nextTo"/>
        <c:crossAx val="-2044781448"/>
        <c:crosses val="max"/>
        <c:crossBetween val="midCat"/>
      </c:valAx>
      <c:valAx>
        <c:axId val="-2044781448"/>
        <c:scaling>
          <c:orientation val="minMax"/>
        </c:scaling>
        <c:delete val="1"/>
        <c:axPos val="b"/>
        <c:numFmt formatCode="0" sourceLinked="1"/>
        <c:majorTickMark val="out"/>
        <c:minorTickMark val="none"/>
        <c:tickLblPos val="nextTo"/>
        <c:crossAx val="206187304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54708257621643"/>
          <c:y val="0.0244444444444444"/>
          <c:w val="0.777434585099939"/>
          <c:h val="0.8465246427529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Real total value</c:v>
                </c:pt>
              </c:strCache>
            </c:strRef>
          </c:tx>
          <c:spPr>
            <a:solidFill>
              <a:srgbClr val="D4582A"/>
            </a:solidFill>
            <a:ln>
              <a:solidFill>
                <a:srgbClr val="000000"/>
              </a:solidFill>
            </a:ln>
          </c:spPr>
          <c:invertIfNegative val="0"/>
          <c:cat>
            <c:numRef>
              <c:f>Sheet1!$A$2:$A$29</c:f>
              <c:numCache>
                <c:formatCode>@</c:formatCode>
                <c:ptCount val="28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</c:numCache>
            </c:numRef>
          </c:cat>
          <c:val>
            <c:numRef>
              <c:f>Sheet1!$B$2:$B$29</c:f>
              <c:numCache>
                <c:formatCode>General</c:formatCode>
                <c:ptCount val="28"/>
                <c:pt idx="0">
                  <c:v>0.442596226415094</c:v>
                </c:pt>
                <c:pt idx="1">
                  <c:v>1.27999649737303</c:v>
                </c:pt>
                <c:pt idx="2">
                  <c:v>2.190406779661016</c:v>
                </c:pt>
                <c:pt idx="3">
                  <c:v>3.181597989949748</c:v>
                </c:pt>
                <c:pt idx="4">
                  <c:v>4.145733552631579</c:v>
                </c:pt>
                <c:pt idx="5">
                  <c:v>5.144025848142165</c:v>
                </c:pt>
                <c:pt idx="6">
                  <c:v>5.62974343122102</c:v>
                </c:pt>
                <c:pt idx="7">
                  <c:v>6.444359820089955</c:v>
                </c:pt>
                <c:pt idx="8">
                  <c:v>7.311426008968609</c:v>
                </c:pt>
                <c:pt idx="9">
                  <c:v>7.930700296735904</c:v>
                </c:pt>
                <c:pt idx="10">
                  <c:v>8.81238766519824</c:v>
                </c:pt>
                <c:pt idx="11">
                  <c:v>9.63631623931624</c:v>
                </c:pt>
                <c:pt idx="12">
                  <c:v>10.44017718120805</c:v>
                </c:pt>
                <c:pt idx="13">
                  <c:v>11.48948302872063</c:v>
                </c:pt>
                <c:pt idx="14">
                  <c:v>12.66170992366412</c:v>
                </c:pt>
                <c:pt idx="15">
                  <c:v>13.72321339950372</c:v>
                </c:pt>
                <c:pt idx="16">
                  <c:v>14.95024939467312</c:v>
                </c:pt>
                <c:pt idx="17">
                  <c:v>16.15598835855646</c:v>
                </c:pt>
                <c:pt idx="18">
                  <c:v>17.86265678449259</c:v>
                </c:pt>
                <c:pt idx="19">
                  <c:v>19.10340393013101</c:v>
                </c:pt>
                <c:pt idx="20">
                  <c:v>21.36696232508073</c:v>
                </c:pt>
                <c:pt idx="21">
                  <c:v>23.2356388308977</c:v>
                </c:pt>
                <c:pt idx="22">
                  <c:v>25.24731048387097</c:v>
                </c:pt>
                <c:pt idx="23">
                  <c:v>28.53995019920318</c:v>
                </c:pt>
                <c:pt idx="24">
                  <c:v>32.00847665369644</c:v>
                </c:pt>
                <c:pt idx="25">
                  <c:v>34.6754785325779</c:v>
                </c:pt>
                <c:pt idx="26">
                  <c:v>44.5716402865116</c:v>
                </c:pt>
                <c:pt idx="27">
                  <c:v>52.468283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7C8-4FE3-BF90-54BD2065B7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-2089667624"/>
        <c:axId val="213621172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Real fair value</c:v>
                </c:pt>
              </c:strCache>
            </c:strRef>
          </c:tx>
          <c:spPr>
            <a:ln>
              <a:noFill/>
            </a:ln>
          </c:spPr>
          <c:marker>
            <c:symbol val="diamond"/>
            <c:size val="12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cat>
            <c:numRef>
              <c:f>Sheet1!$A$2:$A$29</c:f>
              <c:numCache>
                <c:formatCode>@</c:formatCode>
                <c:ptCount val="28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</c:numCache>
            </c:numRef>
          </c:cat>
          <c:val>
            <c:numRef>
              <c:f>Sheet1!$C$2:$C$29</c:f>
              <c:numCache>
                <c:formatCode>General</c:formatCode>
                <c:ptCount val="28"/>
                <c:pt idx="11">
                  <c:v>7.444205128205126</c:v>
                </c:pt>
                <c:pt idx="12">
                  <c:v>7.759433557046976</c:v>
                </c:pt>
                <c:pt idx="13">
                  <c:v>8.02590861618799</c:v>
                </c:pt>
                <c:pt idx="14">
                  <c:v>8.17677862595419</c:v>
                </c:pt>
                <c:pt idx="15">
                  <c:v>9.28489578163771</c:v>
                </c:pt>
                <c:pt idx="16">
                  <c:v>9.96595641646489</c:v>
                </c:pt>
                <c:pt idx="17">
                  <c:v>11.16342258440046</c:v>
                </c:pt>
                <c:pt idx="18">
                  <c:v>11.8915142531357</c:v>
                </c:pt>
                <c:pt idx="19">
                  <c:v>12.46884497816594</c:v>
                </c:pt>
                <c:pt idx="20">
                  <c:v>14.61131754574811</c:v>
                </c:pt>
                <c:pt idx="21">
                  <c:v>15.89096868475992</c:v>
                </c:pt>
                <c:pt idx="22">
                  <c:v>16.98079233870964</c:v>
                </c:pt>
                <c:pt idx="23">
                  <c:v>21.38576294820717</c:v>
                </c:pt>
                <c:pt idx="24">
                  <c:v>22.78275875486381</c:v>
                </c:pt>
                <c:pt idx="25">
                  <c:v>25.78828418696882</c:v>
                </c:pt>
                <c:pt idx="26">
                  <c:v>30.75638677953487</c:v>
                </c:pt>
                <c:pt idx="27">
                  <c:v>36.807656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7C8-4FE3-BF90-54BD2065B7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9667624"/>
        <c:axId val="2136211720"/>
      </c:lineChart>
      <c:catAx>
        <c:axId val="-2089667624"/>
        <c:scaling>
          <c:orientation val="minMax"/>
        </c:scaling>
        <c:delete val="0"/>
        <c:axPos val="b"/>
        <c:numFmt formatCode="@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136211720"/>
        <c:crosses val="autoZero"/>
        <c:auto val="1"/>
        <c:lblAlgn val="ctr"/>
        <c:lblOffset val="100"/>
        <c:tickLblSkip val="3"/>
        <c:noMultiLvlLbl val="0"/>
      </c:catAx>
      <c:valAx>
        <c:axId val="2136211720"/>
        <c:scaling>
          <c:orientation val="minMax"/>
          <c:max val="6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9667624"/>
        <c:crosses val="autoZero"/>
        <c:crossBetween val="between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  <a:ln w="3175">
              <a:noFill/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CE7-4FEF-89B2-3584DD7D1E39}"/>
              </c:ext>
            </c:extLst>
          </c:dPt>
          <c:dPt>
            <c:idx val="3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CE7-4FEF-89B2-3584DD7D1E39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CE7-4FEF-89B2-3584DD7D1E39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Net increase _x000d_in fiscal balance</c:v>
                </c:pt>
                <c:pt idx="1">
                  <c:v>Existing loan fee</c:v>
                </c:pt>
                <c:pt idx="2">
                  <c:v>Total loan fee</c:v>
                </c:pt>
              </c:strCache>
            </c:strRef>
          </c:cat>
          <c:val>
            <c:numRef>
              <c:f>Sheet1!$B$2:$B$4</c:f>
              <c:numCache>
                <c:formatCode>0</c:formatCode>
                <c:ptCount val="3"/>
                <c:pt idx="0">
                  <c:v>0.0</c:v>
                </c:pt>
                <c:pt idx="1">
                  <c:v>611.3023152285522</c:v>
                </c:pt>
                <c:pt idx="2">
                  <c:v>1316.9178012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7CE7-4FEF-89B2-3584DD7D1E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solidFill>
              <a:schemeClr val="accent1"/>
            </a:solidFill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7CE7-4FEF-89B2-3584DD7D1E39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9-7CE7-4FEF-89B2-3584DD7D1E39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A-7CE7-4FEF-89B2-3584DD7D1E39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B-7CE7-4FEF-89B2-3584DD7D1E39}"/>
              </c:ext>
            </c:extLst>
          </c:dPt>
          <c:dPt>
            <c:idx val="4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C-7CE7-4FEF-89B2-3584DD7D1E39}"/>
              </c:ext>
            </c:extLst>
          </c:dPt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D-7CE7-4FEF-89B2-3584DD7D1E39}"/>
              </c:ext>
            </c:extLst>
          </c:dPt>
          <c:dLbls>
            <c:dLbl>
              <c:idx val="2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CE7-4FEF-89B2-3584DD7D1E3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Net increase _x000d_in fiscal balance</c:v>
                </c:pt>
                <c:pt idx="1">
                  <c:v>Existing loan fee</c:v>
                </c:pt>
                <c:pt idx="2">
                  <c:v>Total loan fee</c:v>
                </c:pt>
              </c:strCache>
            </c:strRef>
          </c:cat>
          <c:val>
            <c:numRef>
              <c:f>Sheet1!$C$2:$C$4</c:f>
              <c:numCache>
                <c:formatCode>0</c:formatCode>
                <c:ptCount val="3"/>
                <c:pt idx="0">
                  <c:v>611.3023152285522</c:v>
                </c:pt>
                <c:pt idx="1">
                  <c:v>705.615485971448</c:v>
                </c:pt>
                <c:pt idx="2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7CE7-4FEF-89B2-3584DD7D1E3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0"/>
        <c:overlap val="100"/>
        <c:axId val="-2044751224"/>
        <c:axId val="-2083488456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3"/>
            <c:spPr>
              <a:ln>
                <a:prstDash val="dash"/>
              </a:ln>
            </c:spPr>
          </c:errBars>
          <c:xVal>
            <c:numRef>
              <c:f>Sheet1!$D$2:$D$3</c:f>
              <c:numCache>
                <c:formatCode>0</c:formatCode>
                <c:ptCount val="2"/>
                <c:pt idx="0">
                  <c:v>2.648148148148148</c:v>
                </c:pt>
                <c:pt idx="1">
                  <c:v>1.648148148148148</c:v>
                </c:pt>
              </c:numCache>
            </c:numRef>
          </c:xVal>
          <c:yVal>
            <c:numRef>
              <c:f>Sheet1!$B$3:$B$4</c:f>
              <c:numCache>
                <c:formatCode>0</c:formatCode>
                <c:ptCount val="2"/>
                <c:pt idx="0">
                  <c:v>611.3023152285522</c:v>
                </c:pt>
                <c:pt idx="1">
                  <c:v>1316.9178012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F-7CE7-4FEF-89B2-3584DD7D1E3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061742328"/>
        <c:axId val="2061864696"/>
      </c:scatterChart>
      <c:catAx>
        <c:axId val="-2044751224"/>
        <c:scaling>
          <c:orientation val="maxMin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3488456"/>
        <c:crosses val="autoZero"/>
        <c:auto val="1"/>
        <c:lblAlgn val="ctr"/>
        <c:lblOffset val="100"/>
        <c:noMultiLvlLbl val="0"/>
      </c:catAx>
      <c:valAx>
        <c:axId val="-2083488456"/>
        <c:scaling>
          <c:orientation val="minMax"/>
          <c:max val="1500.0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4751224"/>
        <c:crosses val="max"/>
        <c:crossBetween val="between"/>
        <c:majorUnit val="300.0"/>
      </c:valAx>
      <c:valAx>
        <c:axId val="2061864696"/>
        <c:scaling>
          <c:orientation val="minMax"/>
        </c:scaling>
        <c:delete val="1"/>
        <c:axPos val="r"/>
        <c:numFmt formatCode="0" sourceLinked="1"/>
        <c:majorTickMark val="out"/>
        <c:minorTickMark val="none"/>
        <c:tickLblPos val="nextTo"/>
        <c:crossAx val="2061742328"/>
        <c:crosses val="max"/>
        <c:crossBetween val="midCat"/>
      </c:valAx>
      <c:valAx>
        <c:axId val="2061742328"/>
        <c:scaling>
          <c:orientation val="minMax"/>
        </c:scaling>
        <c:delete val="1"/>
        <c:axPos val="b"/>
        <c:numFmt formatCode="0" sourceLinked="1"/>
        <c:majorTickMark val="out"/>
        <c:minorTickMark val="none"/>
        <c:tickLblPos val="nextTo"/>
        <c:crossAx val="20618646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713682616596002"/>
          <c:y val="0.0244444444444444"/>
          <c:w val="0.791537149202503"/>
          <c:h val="0.8465246427529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Deferrral cost</c:v>
                </c:pt>
              </c:strCache>
            </c:strRef>
          </c:tx>
          <c:spPr>
            <a:solidFill>
              <a:srgbClr val="D4582A"/>
            </a:solidFill>
            <a:ln>
              <a:solidFill>
                <a:srgbClr val="000000"/>
              </a:solidFill>
            </a:ln>
          </c:spPr>
          <c:invertIfNegative val="0"/>
          <c:cat>
            <c:numRef>
              <c:f>Sheet1!$A$2:$A$5</c:f>
              <c:numCache>
                <c:formatCode>@</c:formatCode>
                <c:ptCount val="4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0.710557</c:v>
                </c:pt>
                <c:pt idx="1">
                  <c:v>1.414644</c:v>
                </c:pt>
                <c:pt idx="2">
                  <c:v>0.451311</c:v>
                </c:pt>
                <c:pt idx="3">
                  <c:v>1.618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7C8-4FE3-BF90-54BD2065B7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-2083657384"/>
        <c:axId val="-2042926856"/>
      </c:barChart>
      <c:catAx>
        <c:axId val="-2083657384"/>
        <c:scaling>
          <c:orientation val="minMax"/>
        </c:scaling>
        <c:delete val="0"/>
        <c:axPos val="b"/>
        <c:numFmt formatCode="@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2926856"/>
        <c:crosses val="autoZero"/>
        <c:auto val="1"/>
        <c:lblAlgn val="ctr"/>
        <c:lblOffset val="100"/>
        <c:tickLblSkip val="5"/>
        <c:noMultiLvlLbl val="0"/>
      </c:catAx>
      <c:valAx>
        <c:axId val="-2042926856"/>
        <c:scaling>
          <c:orientation val="minMax"/>
          <c:max val="3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3657384"/>
        <c:crosses val="autoZero"/>
        <c:crossBetween val="between"/>
        <c:majorUnit val="1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D4582A"/>
                  </a:gs>
                  <a:gs pos="100000">
                    <a:srgbClr val="F68B33"/>
                  </a:gs>
                </a:gsLst>
                <a:lin ang="16200000" scaled="0"/>
                <a:tileRect/>
              </a:gra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EE1-440D-845E-3D9075A2E0EF}"/>
              </c:ext>
            </c:extLst>
          </c:dPt>
          <c:dPt>
            <c:idx val="1"/>
            <c:invertIfNegative val="0"/>
            <c:bubble3D val="0"/>
            <c:spPr>
              <a:solidFill>
                <a:srgbClr val="621214"/>
              </a:soli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EE1-440D-845E-3D9075A2E0EF}"/>
              </c:ext>
            </c:extLst>
          </c:dPt>
          <c:dPt>
            <c:idx val="2"/>
            <c:invertIfNegative val="0"/>
            <c:bubble3D val="0"/>
            <c:spPr>
              <a:noFill/>
              <a:ln w="317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EE1-440D-845E-3D9075A2E0EF}"/>
              </c:ext>
            </c:extLst>
          </c:dPt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0.4389726004</c:v>
                </c:pt>
                <c:pt idx="1">
                  <c:v>0.705615485971448</c:v>
                </c:pt>
                <c:pt idx="2">
                  <c:v>0.705615485971448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9EE1-440D-845E-3D9075A2E0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F68B33"/>
                  </a:gs>
                  <a:gs pos="100000">
                    <a:srgbClr val="FFC35A"/>
                  </a:gs>
                </a:gsLst>
                <a:lin ang="16200000" scaled="0"/>
                <a:tileRect/>
              </a:gradFill>
              <a:ln w="3175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9EE1-440D-845E-3D9075A2E0EF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A02226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 w="3175">
                <a:solidFill>
                  <a:srgbClr val="000000"/>
                </a:solidFill>
                <a:prstDash val="sysDash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9EE1-440D-845E-3D9075A2E0EF}"/>
              </c:ext>
            </c:extLst>
          </c:dPt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0.4389726004</c:v>
                </c:pt>
                <c:pt idx="2">
                  <c:v>1.050274915628552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9EE1-440D-845E-3D9075A2E0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flip="none" rotWithShape="1">
              <a:gsLst>
                <a:gs pos="0">
                  <a:srgbClr val="FFC35A"/>
                </a:gs>
                <a:gs pos="100000">
                  <a:srgbClr val="FFE07F"/>
                </a:gs>
              </a:gsLst>
              <a:lin ang="16200000" scaled="0"/>
              <a:tileRect/>
            </a:gra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0.4389726004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9EE1-440D-845E-3D9075A2E0E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gradFill flip="none" rotWithShape="1">
              <a:gsLst>
                <a:gs pos="0">
                  <a:srgbClr val="FFE07F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0.4389726004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9EE1-440D-845E-3D9075A2E0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-2042977432"/>
        <c:axId val="-2043534728"/>
      </c:barChart>
      <c:catAx>
        <c:axId val="-2042977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3534728"/>
        <c:crosses val="autoZero"/>
        <c:auto val="1"/>
        <c:lblAlgn val="ctr"/>
        <c:lblOffset val="100"/>
        <c:noMultiLvlLbl val="0"/>
      </c:catAx>
      <c:valAx>
        <c:axId val="-2043534728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2977432"/>
        <c:crosses val="autoZero"/>
        <c:crossBetween val="between"/>
        <c:majorUnit val="1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1168094202311"/>
          <c:y val="0.0283101528594565"/>
          <c:w val="0.832061057143252"/>
          <c:h val="0.89451077493595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non-research Commonwealth subsidised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dPt>
            <c:idx val="26"/>
            <c:bubble3D val="0"/>
            <c:spPr>
              <a:ln>
                <a:solidFill>
                  <a:srgbClr val="A02226"/>
                </a:solidFill>
                <a:prstDash val="sysDot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333-4113-B54B-FEF22E8E4B01}"/>
              </c:ext>
            </c:extLst>
          </c:dPt>
          <c:dPt>
            <c:idx val="27"/>
            <c:bubble3D val="0"/>
            <c:spPr>
              <a:ln>
                <a:solidFill>
                  <a:srgbClr val="A02226"/>
                </a:solidFill>
                <a:prstDash val="sysDot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333-4113-B54B-FEF22E8E4B01}"/>
              </c:ext>
            </c:extLst>
          </c:dPt>
          <c:cat>
            <c:numRef>
              <c:f>Sheet1!$A$2:$A$29</c:f>
              <c:numCache>
                <c:formatCode>General</c:formatCode>
                <c:ptCount val="28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</c:numCache>
            </c:numRef>
          </c:cat>
          <c:val>
            <c:numRef>
              <c:f>Sheet1!$B$2:$B$29</c:f>
              <c:numCache>
                <c:formatCode>#,##0</c:formatCode>
                <c:ptCount val="28"/>
                <c:pt idx="0">
                  <c:v>309481.0</c:v>
                </c:pt>
                <c:pt idx="1">
                  <c:v>337328.0</c:v>
                </c:pt>
                <c:pt idx="2">
                  <c:v>372705.0</c:v>
                </c:pt>
                <c:pt idx="3">
                  <c:v>378053.0</c:v>
                </c:pt>
                <c:pt idx="4">
                  <c:v>377949.0</c:v>
                </c:pt>
                <c:pt idx="5">
                  <c:v>375642.0</c:v>
                </c:pt>
                <c:pt idx="6">
                  <c:v>374506.0</c:v>
                </c:pt>
                <c:pt idx="7">
                  <c:v>396577.0</c:v>
                </c:pt>
                <c:pt idx="8">
                  <c:v>408328.0</c:v>
                </c:pt>
                <c:pt idx="9">
                  <c:v>408244.0</c:v>
                </c:pt>
                <c:pt idx="10">
                  <c:v>407787.0</c:v>
                </c:pt>
                <c:pt idx="11">
                  <c:v>404126.0</c:v>
                </c:pt>
                <c:pt idx="12">
                  <c:v>412717.0</c:v>
                </c:pt>
                <c:pt idx="13">
                  <c:v>423693.0</c:v>
                </c:pt>
                <c:pt idx="14">
                  <c:v>421264.0</c:v>
                </c:pt>
                <c:pt idx="15">
                  <c:v>412457.0</c:v>
                </c:pt>
                <c:pt idx="16">
                  <c:v>411889.4710000001</c:v>
                </c:pt>
                <c:pt idx="17">
                  <c:v>417342.862</c:v>
                </c:pt>
                <c:pt idx="18">
                  <c:v>428735.2789999999</c:v>
                </c:pt>
                <c:pt idx="19">
                  <c:v>439665.9509999999</c:v>
                </c:pt>
                <c:pt idx="20">
                  <c:v>469073.4750000001</c:v>
                </c:pt>
                <c:pt idx="21">
                  <c:v>499323.422619026</c:v>
                </c:pt>
                <c:pt idx="22">
                  <c:v>517775.5204168411</c:v>
                </c:pt>
                <c:pt idx="23">
                  <c:v>547847.7949999955</c:v>
                </c:pt>
                <c:pt idx="24">
                  <c:v>576273.3520000001</c:v>
                </c:pt>
                <c:pt idx="25">
                  <c:v>596733.567989116</c:v>
                </c:pt>
                <c:pt idx="26">
                  <c:v>608096.0359285679</c:v>
                </c:pt>
                <c:pt idx="27">
                  <c:v>621963.531827782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8333-4113-B54B-FEF22E8E4B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43625480"/>
        <c:axId val="-2086519480"/>
      </c:lineChart>
      <c:catAx>
        <c:axId val="-2043625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2086519480"/>
        <c:crosses val="autoZero"/>
        <c:auto val="1"/>
        <c:lblAlgn val="ctr"/>
        <c:lblOffset val="100"/>
        <c:tickLblSkip val="3"/>
        <c:noMultiLvlLbl val="0"/>
      </c:catAx>
      <c:valAx>
        <c:axId val="-2086519480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0436254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</c:spPr>
          <c:invertIfNegative val="0"/>
          <c:dPt>
            <c:idx val="5"/>
            <c:invertIfNegative val="0"/>
            <c:bubble3D val="0"/>
            <c:spPr>
              <a:solidFill>
                <a:schemeClr val="tx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735-482A-90FD-EDED70E3F910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HECS-HELP</c:v>
                </c:pt>
                <c:pt idx="1">
                  <c:v>VET _x000d_FEE-HELP</c:v>
                </c:pt>
                <c:pt idx="2">
                  <c:v>PG_x000d_FEE-HELP</c:v>
                </c:pt>
                <c:pt idx="3">
                  <c:v>UG_x000d_FEE-HELP</c:v>
                </c:pt>
                <c:pt idx="4">
                  <c:v>OS-HELP _x000d_and _x000d_SA-HELP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_-* #,##0_-;\-* #,##0_-;_-* "-"??_-;_-@_-</c:formatCode>
                <c:ptCount val="6"/>
                <c:pt idx="0">
                  <c:v>0.0</c:v>
                </c:pt>
                <c:pt idx="1">
                  <c:v>625.5633137999994</c:v>
                </c:pt>
                <c:pt idx="2">
                  <c:v>1060.5633138</c:v>
                </c:pt>
                <c:pt idx="3">
                  <c:v>1207.700912867131</c:v>
                </c:pt>
                <c:pt idx="4">
                  <c:v>1283.07020445</c:v>
                </c:pt>
                <c:pt idx="5">
                  <c:v>1316.9178012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735-482A-90FD-EDED70E3F9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B735-482A-90FD-EDED70E3F91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B735-482A-90FD-EDED70E3F91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B735-482A-90FD-EDED70E3F91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B735-482A-90FD-EDED70E3F910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B735-482A-90FD-EDED70E3F910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B735-482A-90FD-EDED70E3F910}"/>
              </c:ext>
            </c:extLst>
          </c:dPt>
          <c:dLbls>
            <c:dLbl>
              <c:idx val="4"/>
              <c:layout>
                <c:manualLayout>
                  <c:x val="-0.00256015378662377"/>
                  <c:y val="-0.031481481481481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B735-482A-90FD-EDED70E3F91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HECS-HELP</c:v>
                </c:pt>
                <c:pt idx="1">
                  <c:v>VET _x000d_FEE-HELP</c:v>
                </c:pt>
                <c:pt idx="2">
                  <c:v>PG_x000d_FEE-HELP</c:v>
                </c:pt>
                <c:pt idx="3">
                  <c:v>UG_x000d_FEE-HELP</c:v>
                </c:pt>
                <c:pt idx="4">
                  <c:v>OS-HELP _x000d_and _x000d_SA-HELP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_-* #,##0_-;\-* #,##0_-;_-* "-"??_-;_-@_-</c:formatCode>
                <c:ptCount val="6"/>
                <c:pt idx="0">
                  <c:v>625.5633137999994</c:v>
                </c:pt>
                <c:pt idx="1">
                  <c:v>435.0</c:v>
                </c:pt>
                <c:pt idx="2">
                  <c:v>147.1375990671313</c:v>
                </c:pt>
                <c:pt idx="3">
                  <c:v>75.36929158286865</c:v>
                </c:pt>
                <c:pt idx="4">
                  <c:v>33.84759675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F-B735-482A-90FD-EDED70E3F91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0"/>
        <c:overlap val="100"/>
        <c:axId val="-2080440984"/>
        <c:axId val="-2080438888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15"/>
            <c:spPr>
              <a:ln>
                <a:prstDash val="dash"/>
              </a:ln>
            </c:spPr>
          </c:errBars>
          <c:xVal>
            <c:numRef>
              <c:f>Sheet1!$D$2:$D$6</c:f>
              <c:numCache>
                <c:formatCode>_-* #,##0_-;\-* #,##0_-;_-* "-"??_-;_-@_-</c:formatCode>
                <c:ptCount val="5"/>
                <c:pt idx="0">
                  <c:v>1.574074074074074</c:v>
                </c:pt>
                <c:pt idx="1">
                  <c:v>2.574074074074074</c:v>
                </c:pt>
                <c:pt idx="2">
                  <c:v>3.574074074074074</c:v>
                </c:pt>
                <c:pt idx="3">
                  <c:v>4.574074074074074</c:v>
                </c:pt>
                <c:pt idx="4">
                  <c:v>5.574074074074074</c:v>
                </c:pt>
              </c:numCache>
            </c:numRef>
          </c:xVal>
          <c:yVal>
            <c:numRef>
              <c:f>Sheet1!$B$3:$B$7</c:f>
              <c:numCache>
                <c:formatCode>_-* #,##0_-;\-* #,##0_-;_-* "-"??_-;_-@_-</c:formatCode>
                <c:ptCount val="5"/>
                <c:pt idx="0">
                  <c:v>625.5633137999994</c:v>
                </c:pt>
                <c:pt idx="1">
                  <c:v>1060.5633138</c:v>
                </c:pt>
                <c:pt idx="2">
                  <c:v>1207.700912867131</c:v>
                </c:pt>
                <c:pt idx="3">
                  <c:v>1283.07020445</c:v>
                </c:pt>
                <c:pt idx="4">
                  <c:v>1316.9178012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0-B735-482A-90FD-EDED70E3F91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2107433112"/>
        <c:axId val="-2040213368"/>
      </c:scatterChart>
      <c:catAx>
        <c:axId val="-20804409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 rot="0" vert="horz"/>
          <a:lstStyle/>
          <a:p>
            <a:pPr>
              <a:defRPr sz="2000"/>
            </a:pPr>
            <a:endParaRPr lang="en-US"/>
          </a:p>
        </c:txPr>
        <c:crossAx val="-2080438888"/>
        <c:crosses val="autoZero"/>
        <c:auto val="1"/>
        <c:lblAlgn val="ctr"/>
        <c:lblOffset val="100"/>
        <c:noMultiLvlLbl val="0"/>
      </c:catAx>
      <c:valAx>
        <c:axId val="-2080438888"/>
        <c:scaling>
          <c:orientation val="minMax"/>
          <c:max val="1500.0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0440984"/>
        <c:crosses val="autoZero"/>
        <c:crossBetween val="between"/>
        <c:majorUnit val="500.0"/>
      </c:valAx>
      <c:valAx>
        <c:axId val="-2040213368"/>
        <c:scaling>
          <c:orientation val="minMax"/>
        </c:scaling>
        <c:delete val="1"/>
        <c:axPos val="r"/>
        <c:numFmt formatCode="_-* #,##0_-;\-* #,##0_-;_-* &quot;-&quot;??_-;_-@_-" sourceLinked="1"/>
        <c:majorTickMark val="out"/>
        <c:minorTickMark val="none"/>
        <c:tickLblPos val="nextTo"/>
        <c:crossAx val="-2107433112"/>
        <c:crosses val="max"/>
        <c:crossBetween val="midCat"/>
      </c:valAx>
      <c:valAx>
        <c:axId val="-2107433112"/>
        <c:scaling>
          <c:orientation val="minMax"/>
        </c:scaling>
        <c:delete val="1"/>
        <c:axPos val="b"/>
        <c:numFmt formatCode="_-* #,##0_-;\-* #,##0_-;_-* &quot;-&quot;??_-;_-@_-" sourceLinked="1"/>
        <c:majorTickMark val="out"/>
        <c:minorTickMark val="none"/>
        <c:tickLblPos val="nextTo"/>
        <c:crossAx val="-204021336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566169045645977"/>
          <c:y val="0.0283101528594565"/>
          <c:w val="0.917101445295926"/>
          <c:h val="0.8871033664484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HECS-HELP</c:v>
                </c:pt>
              </c:strCache>
            </c:strRef>
          </c:tx>
          <c:spPr>
            <a:solidFill>
              <a:srgbClr val="D4582A"/>
            </a:solidFill>
            <a:ln>
              <a:solidFill>
                <a:srgbClr val="000000"/>
              </a:solidFill>
            </a:ln>
          </c:spPr>
          <c:invertIfNegative val="0"/>
          <c:dPt>
            <c:idx val="27"/>
            <c:invertIfNegative val="0"/>
            <c:bubble3D val="0"/>
            <c:spPr>
              <a:solidFill>
                <a:srgbClr val="F68B33"/>
              </a:solidFill>
              <a:ln>
                <a:solidFill>
                  <a:srgbClr val="000000"/>
                </a:solidFill>
                <a:prstDash val="sysDot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CC1-4563-B65A-5BC105892069}"/>
              </c:ext>
            </c:extLst>
          </c:dPt>
          <c:cat>
            <c:strRef>
              <c:f>Sheet1!$A$2:$A$29</c:f>
              <c:strCach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2016e</c:v>
                </c:pt>
              </c:strCache>
            </c:strRef>
          </c:cat>
          <c:val>
            <c:numRef>
              <c:f>Sheet1!$B$2:$B$29</c:f>
              <c:numCache>
                <c:formatCode>"$"#,##0.000;[Red]\-"$"#,##0.000</c:formatCode>
                <c:ptCount val="28"/>
                <c:pt idx="0">
                  <c:v>0.844052476415094</c:v>
                </c:pt>
                <c:pt idx="1">
                  <c:v>0.905442753940455</c:v>
                </c:pt>
                <c:pt idx="2">
                  <c:v>1.010955508474576</c:v>
                </c:pt>
                <c:pt idx="3">
                  <c:v>1.154071922110553</c:v>
                </c:pt>
                <c:pt idx="4">
                  <c:v>1.143933490953947</c:v>
                </c:pt>
                <c:pt idx="5">
                  <c:v>1.167564620355412</c:v>
                </c:pt>
                <c:pt idx="6">
                  <c:v>1.123765455950541</c:v>
                </c:pt>
                <c:pt idx="7">
                  <c:v>1.173293197151424</c:v>
                </c:pt>
                <c:pt idx="8">
                  <c:v>1.456130885650224</c:v>
                </c:pt>
                <c:pt idx="9">
                  <c:v>1.694022162462908</c:v>
                </c:pt>
                <c:pt idx="10">
                  <c:v>1.898772026431718</c:v>
                </c:pt>
                <c:pt idx="11">
                  <c:v>1.976862980769231</c:v>
                </c:pt>
                <c:pt idx="12">
                  <c:v>1.997173238255034</c:v>
                </c:pt>
                <c:pt idx="13">
                  <c:v>2.060358191906006</c:v>
                </c:pt>
                <c:pt idx="14">
                  <c:v>2.035627385496183</c:v>
                </c:pt>
                <c:pt idx="15">
                  <c:v>1.967560096153846</c:v>
                </c:pt>
                <c:pt idx="16">
                  <c:v>2.051691510290557</c:v>
                </c:pt>
                <c:pt idx="17">
                  <c:v>2.178142098370198</c:v>
                </c:pt>
                <c:pt idx="18">
                  <c:v>2.341940208095781</c:v>
                </c:pt>
                <c:pt idx="19">
                  <c:v>2.441854871724891</c:v>
                </c:pt>
                <c:pt idx="20">
                  <c:v>2.645524085037674</c:v>
                </c:pt>
                <c:pt idx="21">
                  <c:v>2.802896985908136</c:v>
                </c:pt>
                <c:pt idx="22">
                  <c:v>2.903231476814516</c:v>
                </c:pt>
                <c:pt idx="23">
                  <c:v>3.24363047808765</c:v>
                </c:pt>
                <c:pt idx="24">
                  <c:v>3.812707624027237</c:v>
                </c:pt>
                <c:pt idx="25">
                  <c:v>4.06695472529214</c:v>
                </c:pt>
                <c:pt idx="26">
                  <c:v>4.222552368149976</c:v>
                </c:pt>
                <c:pt idx="27">
                  <c:v>4.354193576999973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CC1-4563-B65A-5BC1058920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3414120"/>
        <c:axId val="-2145222584"/>
      </c:barChart>
      <c:catAx>
        <c:axId val="-21434141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2145222584"/>
        <c:crosses val="autoZero"/>
        <c:auto val="1"/>
        <c:lblAlgn val="ctr"/>
        <c:lblOffset val="100"/>
        <c:tickLblSkip val="3"/>
        <c:noMultiLvlLbl val="0"/>
      </c:catAx>
      <c:valAx>
        <c:axId val="-2145222584"/>
        <c:scaling>
          <c:orientation val="minMax"/>
          <c:max val="5.0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143414120"/>
        <c:crosses val="autoZero"/>
        <c:crossBetween val="between"/>
        <c:majorUnit val="1.0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3330723130499"/>
          <c:y val="0.0283101528594565"/>
          <c:w val="0.830870566411323"/>
          <c:h val="0.89451077493595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non-research Commonwealth subsidised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</c:numCache>
            </c:numRef>
          </c:cat>
          <c:val>
            <c:numRef>
              <c:f>Sheet1!$B$2:$B$27</c:f>
              <c:numCache>
                <c:formatCode>#,##0</c:formatCode>
                <c:ptCount val="26"/>
                <c:pt idx="0">
                  <c:v>309481.0</c:v>
                </c:pt>
                <c:pt idx="1">
                  <c:v>337328.0</c:v>
                </c:pt>
                <c:pt idx="2">
                  <c:v>372705.0</c:v>
                </c:pt>
                <c:pt idx="3">
                  <c:v>378053.0</c:v>
                </c:pt>
                <c:pt idx="4">
                  <c:v>377949.0</c:v>
                </c:pt>
                <c:pt idx="5">
                  <c:v>375642.0</c:v>
                </c:pt>
                <c:pt idx="6">
                  <c:v>374506.0</c:v>
                </c:pt>
                <c:pt idx="7">
                  <c:v>396577.0</c:v>
                </c:pt>
                <c:pt idx="8">
                  <c:v>408328.0</c:v>
                </c:pt>
                <c:pt idx="9">
                  <c:v>408244.0</c:v>
                </c:pt>
                <c:pt idx="10">
                  <c:v>407787.0</c:v>
                </c:pt>
                <c:pt idx="11">
                  <c:v>404126.0</c:v>
                </c:pt>
                <c:pt idx="12">
                  <c:v>412717.0</c:v>
                </c:pt>
                <c:pt idx="13">
                  <c:v>423693.0</c:v>
                </c:pt>
                <c:pt idx="14">
                  <c:v>421264.0</c:v>
                </c:pt>
                <c:pt idx="15">
                  <c:v>412457.0</c:v>
                </c:pt>
                <c:pt idx="16">
                  <c:v>411889.4710000001</c:v>
                </c:pt>
                <c:pt idx="17">
                  <c:v>417342.862</c:v>
                </c:pt>
                <c:pt idx="18">
                  <c:v>428735.2789999999</c:v>
                </c:pt>
                <c:pt idx="19">
                  <c:v>439665.9509999999</c:v>
                </c:pt>
                <c:pt idx="20">
                  <c:v>469073.4750000001</c:v>
                </c:pt>
                <c:pt idx="21">
                  <c:v>499323.422619026</c:v>
                </c:pt>
                <c:pt idx="22">
                  <c:v>517775.5204168411</c:v>
                </c:pt>
                <c:pt idx="23">
                  <c:v>547847.7949999925</c:v>
                </c:pt>
                <c:pt idx="24">
                  <c:v>576241.7719999979</c:v>
                </c:pt>
                <c:pt idx="25">
                  <c:v>601600.0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293-427B-8EE6-90BB18C5C9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6428888"/>
        <c:axId val="-2084001544"/>
      </c:lineChart>
      <c:catAx>
        <c:axId val="-2086428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2084001544"/>
        <c:crosses val="autoZero"/>
        <c:auto val="1"/>
        <c:lblAlgn val="ctr"/>
        <c:lblOffset val="100"/>
        <c:tickLblSkip val="3"/>
        <c:noMultiLvlLbl val="0"/>
      </c:catAx>
      <c:valAx>
        <c:axId val="-2084001544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0864288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3096013839695"/>
          <c:y val="0.0283101528594565"/>
          <c:w val="0.866768005932567"/>
          <c:h val="0.89451077493595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Undergraduate</c:v>
                </c:pt>
              </c:strCache>
            </c:strRef>
          </c:tx>
          <c:spPr>
            <a:ln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2008.0</c:v>
                </c:pt>
                <c:pt idx="1">
                  <c:v>2009.0</c:v>
                </c:pt>
                <c:pt idx="2">
                  <c:v>2010.0</c:v>
                </c:pt>
                <c:pt idx="3">
                  <c:v>2011.0</c:v>
                </c:pt>
                <c:pt idx="4">
                  <c:v>2012.0</c:v>
                </c:pt>
                <c:pt idx="5">
                  <c:v>2013.0</c:v>
                </c:pt>
                <c:pt idx="6">
                  <c:v>2014.0</c:v>
                </c:pt>
              </c:numCache>
            </c:numRef>
          </c:cat>
          <c:val>
            <c:numRef>
              <c:f>Sheet1!$B$2:$B$8</c:f>
              <c:numCache>
                <c:formatCode>#,##0</c:formatCode>
                <c:ptCount val="7"/>
                <c:pt idx="0">
                  <c:v>19848.0</c:v>
                </c:pt>
                <c:pt idx="1">
                  <c:v>22299.0</c:v>
                </c:pt>
                <c:pt idx="2">
                  <c:v>25223.0</c:v>
                </c:pt>
                <c:pt idx="3">
                  <c:v>25399.0</c:v>
                </c:pt>
                <c:pt idx="4">
                  <c:v>25882.0</c:v>
                </c:pt>
                <c:pt idx="5">
                  <c:v>26652.0</c:v>
                </c:pt>
                <c:pt idx="6">
                  <c:v>28184.0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7D9-4D6D-A2E7-2ED8EC902F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Postgraduate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2008.0</c:v>
                </c:pt>
                <c:pt idx="1">
                  <c:v>2009.0</c:v>
                </c:pt>
                <c:pt idx="2">
                  <c:v>2010.0</c:v>
                </c:pt>
                <c:pt idx="3">
                  <c:v>2011.0</c:v>
                </c:pt>
                <c:pt idx="4">
                  <c:v>2012.0</c:v>
                </c:pt>
                <c:pt idx="5">
                  <c:v>2013.0</c:v>
                </c:pt>
                <c:pt idx="6">
                  <c:v>2014.0</c:v>
                </c:pt>
              </c:numCache>
            </c:numRef>
          </c:cat>
          <c:val>
            <c:numRef>
              <c:f>Sheet1!$C$2:$C$8</c:f>
              <c:numCache>
                <c:formatCode>0</c:formatCode>
                <c:ptCount val="7"/>
                <c:pt idx="0">
                  <c:v>21482.0</c:v>
                </c:pt>
                <c:pt idx="1">
                  <c:v>23502.0</c:v>
                </c:pt>
                <c:pt idx="2">
                  <c:v>25648.0</c:v>
                </c:pt>
                <c:pt idx="3">
                  <c:v>26992.0</c:v>
                </c:pt>
                <c:pt idx="4">
                  <c:v>29617.0</c:v>
                </c:pt>
                <c:pt idx="5">
                  <c:v>33611.0</c:v>
                </c:pt>
                <c:pt idx="6">
                  <c:v>36905.0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7D9-4D6D-A2E7-2ED8EC902F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0402104"/>
        <c:axId val="-2039859784"/>
      </c:lineChart>
      <c:catAx>
        <c:axId val="-20804021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2039859784"/>
        <c:crosses val="autoZero"/>
        <c:auto val="1"/>
        <c:lblAlgn val="ctr"/>
        <c:lblOffset val="100"/>
        <c:tickLblSkip val="1"/>
        <c:noMultiLvlLbl val="0"/>
      </c:catAx>
      <c:valAx>
        <c:axId val="-2039859784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080402104"/>
        <c:crosses val="autoZero"/>
        <c:crossBetween val="between"/>
        <c:majorUnit val="10000.0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FEE-HELP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2008.0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  <c:pt idx="10">
                  <c:v>2015.0</c:v>
                </c:pt>
              </c:numCache>
            </c:numRef>
          </c:cat>
          <c:val>
            <c:numRef>
              <c:f>Sheet1!$B$2:$B$12</c:f>
              <c:numCache>
                <c:formatCode>"$"#,##0.00000;[Red]\-"$"#,##0.00000</c:formatCode>
                <c:ptCount val="11"/>
                <c:pt idx="0">
                  <c:v>0.445146817675545</c:v>
                </c:pt>
                <c:pt idx="1">
                  <c:v>0.539122395256112</c:v>
                </c:pt>
                <c:pt idx="2">
                  <c:v>0.660439672177879</c:v>
                </c:pt>
                <c:pt idx="3">
                  <c:v>0.744835542221616</c:v>
                </c:pt>
                <c:pt idx="4">
                  <c:v>0.878338688832077</c:v>
                </c:pt>
                <c:pt idx="5">
                  <c:v>0.992847809890397</c:v>
                </c:pt>
                <c:pt idx="6">
                  <c:v>1.091835396194557</c:v>
                </c:pt>
                <c:pt idx="7">
                  <c:v>1.222525427888446</c:v>
                </c:pt>
                <c:pt idx="8">
                  <c:v>1.323197916804475</c:v>
                </c:pt>
                <c:pt idx="9">
                  <c:v>1.3760338802644</c:v>
                </c:pt>
                <c:pt idx="10">
                  <c:v>1.483379271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410-40A8-9F7D-AAA8210149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VET FEE-HELP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2008.0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  <c:pt idx="10">
                  <c:v>2015.0</c:v>
                </c:pt>
              </c:numCache>
            </c:numRef>
          </c:cat>
          <c:val>
            <c:numRef>
              <c:f>Sheet1!$C$2:$C$12</c:f>
              <c:numCache>
                <c:formatCode>"$"#,##0.00000;[Red]\-"$"#,##0.00000</c:formatCode>
                <c:ptCount val="1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0.0296232508073197</c:v>
                </c:pt>
                <c:pt idx="5">
                  <c:v>0.131935397468685</c:v>
                </c:pt>
                <c:pt idx="6">
                  <c:v>0.222445738256048</c:v>
                </c:pt>
                <c:pt idx="7">
                  <c:v>0.347573443476096</c:v>
                </c:pt>
                <c:pt idx="8">
                  <c:v>0.731211880617704</c:v>
                </c:pt>
                <c:pt idx="9">
                  <c:v>1.78385458177526</c:v>
                </c:pt>
                <c:pt idx="10">
                  <c:v>2.9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410-40A8-9F7D-AAA8210149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-2044971352"/>
        <c:axId val="-2044800296"/>
      </c:barChart>
      <c:catAx>
        <c:axId val="-2044971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4800296"/>
        <c:crosses val="autoZero"/>
        <c:auto val="1"/>
        <c:lblAlgn val="ctr"/>
        <c:lblOffset val="100"/>
        <c:tickLblSkip val="2"/>
        <c:noMultiLvlLbl val="0"/>
      </c:catAx>
      <c:valAx>
        <c:axId val="-2044800296"/>
        <c:scaling>
          <c:orientation val="minMax"/>
          <c:max val="5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4971352"/>
        <c:crosses val="autoZero"/>
        <c:crossBetween val="between"/>
        <c:majorUnit val="1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86145366444579"/>
          <c:y val="0.0198969960130907"/>
          <c:w val="0.875053200080759"/>
          <c:h val="0.81191848935549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Full-time Female</c:v>
                </c:pt>
              </c:strCache>
            </c:strRef>
          </c:tx>
          <c:spPr>
            <a:ln w="50800">
              <a:solidFill>
                <a:srgbClr val="F68B33"/>
              </a:solidFill>
              <a:prstDash val="sysDash"/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21.0</c:v>
                </c:pt>
                <c:pt idx="1">
                  <c:v>22.0</c:v>
                </c:pt>
                <c:pt idx="2">
                  <c:v>23.0</c:v>
                </c:pt>
                <c:pt idx="3">
                  <c:v>24.0</c:v>
                </c:pt>
                <c:pt idx="4">
                  <c:v>25.0</c:v>
                </c:pt>
                <c:pt idx="5">
                  <c:v>26.0</c:v>
                </c:pt>
                <c:pt idx="6">
                  <c:v>27.0</c:v>
                </c:pt>
                <c:pt idx="7">
                  <c:v>28.0</c:v>
                </c:pt>
                <c:pt idx="8">
                  <c:v>29.0</c:v>
                </c:pt>
                <c:pt idx="9">
                  <c:v>30.0</c:v>
                </c:pt>
                <c:pt idx="10">
                  <c:v>31.0</c:v>
                </c:pt>
                <c:pt idx="11">
                  <c:v>32.0</c:v>
                </c:pt>
                <c:pt idx="12">
                  <c:v>33.0</c:v>
                </c:pt>
                <c:pt idx="13">
                  <c:v>34.0</c:v>
                </c:pt>
                <c:pt idx="14">
                  <c:v>35.0</c:v>
                </c:pt>
                <c:pt idx="15">
                  <c:v>36.0</c:v>
                </c:pt>
                <c:pt idx="16">
                  <c:v>37.0</c:v>
                </c:pt>
                <c:pt idx="17">
                  <c:v>38.0</c:v>
                </c:pt>
                <c:pt idx="18">
                  <c:v>39.0</c:v>
                </c:pt>
                <c:pt idx="19">
                  <c:v>40.0</c:v>
                </c:pt>
                <c:pt idx="20">
                  <c:v>41.0</c:v>
                </c:pt>
                <c:pt idx="21">
                  <c:v>42.0</c:v>
                </c:pt>
                <c:pt idx="22">
                  <c:v>43.0</c:v>
                </c:pt>
                <c:pt idx="23">
                  <c:v>44.0</c:v>
                </c:pt>
                <c:pt idx="24">
                  <c:v>45.0</c:v>
                </c:pt>
                <c:pt idx="25">
                  <c:v>46.0</c:v>
                </c:pt>
                <c:pt idx="26">
                  <c:v>47.0</c:v>
                </c:pt>
                <c:pt idx="27">
                  <c:v>48.0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53.0</c:v>
                </c:pt>
                <c:pt idx="33">
                  <c:v>54.0</c:v>
                </c:pt>
                <c:pt idx="34">
                  <c:v>55.0</c:v>
                </c:pt>
                <c:pt idx="35">
                  <c:v>56.0</c:v>
                </c:pt>
                <c:pt idx="36">
                  <c:v>57.0</c:v>
                </c:pt>
                <c:pt idx="37">
                  <c:v>58.0</c:v>
                </c:pt>
                <c:pt idx="38">
                  <c:v>59.0</c:v>
                </c:pt>
                <c:pt idx="39">
                  <c:v>60.0</c:v>
                </c:pt>
                <c:pt idx="40">
                  <c:v>61.0</c:v>
                </c:pt>
                <c:pt idx="41">
                  <c:v>62.0</c:v>
                </c:pt>
                <c:pt idx="42">
                  <c:v>63.0</c:v>
                </c:pt>
                <c:pt idx="43">
                  <c:v>64.0</c:v>
                </c:pt>
                <c:pt idx="44">
                  <c:v>65.0</c:v>
                </c:pt>
              </c:numCache>
            </c:numRef>
          </c:cat>
          <c:val>
            <c:numRef>
              <c:f>Sheet1!$B$2:$B$46</c:f>
              <c:numCache>
                <c:formatCode>General</c:formatCode>
                <c:ptCount val="45"/>
                <c:pt idx="0">
                  <c:v>42.23124154438548</c:v>
                </c:pt>
                <c:pt idx="1">
                  <c:v>52.99813780260708</c:v>
                </c:pt>
                <c:pt idx="2">
                  <c:v>60.74728398822212</c:v>
                </c:pt>
                <c:pt idx="3">
                  <c:v>66.07541442218958</c:v>
                </c:pt>
                <c:pt idx="4">
                  <c:v>68.50417827298031</c:v>
                </c:pt>
                <c:pt idx="5">
                  <c:v>69.2771084337347</c:v>
                </c:pt>
                <c:pt idx="6">
                  <c:v>68.0013135957157</c:v>
                </c:pt>
                <c:pt idx="7">
                  <c:v>64.89757914338918</c:v>
                </c:pt>
                <c:pt idx="8">
                  <c:v>60.90604026845637</c:v>
                </c:pt>
                <c:pt idx="9">
                  <c:v>56.64594788429344</c:v>
                </c:pt>
                <c:pt idx="10">
                  <c:v>51.50434803555512</c:v>
                </c:pt>
                <c:pt idx="11">
                  <c:v>47.62042948345908</c:v>
                </c:pt>
                <c:pt idx="12">
                  <c:v>44.40482586821646</c:v>
                </c:pt>
                <c:pt idx="13">
                  <c:v>42.53465443186234</c:v>
                </c:pt>
                <c:pt idx="14">
                  <c:v>40.31307276960407</c:v>
                </c:pt>
                <c:pt idx="15">
                  <c:v>39.22674872997264</c:v>
                </c:pt>
                <c:pt idx="16">
                  <c:v>39.13780576410753</c:v>
                </c:pt>
                <c:pt idx="17">
                  <c:v>39.08316680940145</c:v>
                </c:pt>
                <c:pt idx="18">
                  <c:v>40.09395184967704</c:v>
                </c:pt>
                <c:pt idx="19">
                  <c:v>41.0954004625766</c:v>
                </c:pt>
                <c:pt idx="20">
                  <c:v>42.79761114797611</c:v>
                </c:pt>
                <c:pt idx="21">
                  <c:v>43.83238518107396</c:v>
                </c:pt>
                <c:pt idx="22">
                  <c:v>45.56706619285671</c:v>
                </c:pt>
                <c:pt idx="23">
                  <c:v>47.47601168126812</c:v>
                </c:pt>
                <c:pt idx="24">
                  <c:v>49.27753189273626</c:v>
                </c:pt>
                <c:pt idx="25">
                  <c:v>50.7757121840311</c:v>
                </c:pt>
                <c:pt idx="26">
                  <c:v>51.64499605988964</c:v>
                </c:pt>
                <c:pt idx="27">
                  <c:v>52.40219066671037</c:v>
                </c:pt>
                <c:pt idx="28">
                  <c:v>53.77798507462685</c:v>
                </c:pt>
                <c:pt idx="29">
                  <c:v>54.12908398476647</c:v>
                </c:pt>
                <c:pt idx="30">
                  <c:v>54.534503527792</c:v>
                </c:pt>
                <c:pt idx="31">
                  <c:v>53.9311954954335</c:v>
                </c:pt>
                <c:pt idx="32">
                  <c:v>53.47192759157117</c:v>
                </c:pt>
                <c:pt idx="33">
                  <c:v>53.01902701910029</c:v>
                </c:pt>
                <c:pt idx="34">
                  <c:v>50.6754192911892</c:v>
                </c:pt>
                <c:pt idx="35">
                  <c:v>48.26560951437067</c:v>
                </c:pt>
                <c:pt idx="36">
                  <c:v>45.3291721142086</c:v>
                </c:pt>
                <c:pt idx="37">
                  <c:v>43.00737443819001</c:v>
                </c:pt>
                <c:pt idx="38">
                  <c:v>39.16928278193673</c:v>
                </c:pt>
                <c:pt idx="39">
                  <c:v>34.01321904368481</c:v>
                </c:pt>
                <c:pt idx="40">
                  <c:v>30.14049226747985</c:v>
                </c:pt>
                <c:pt idx="41">
                  <c:v>26.72623389253573</c:v>
                </c:pt>
                <c:pt idx="42">
                  <c:v>23.06994230893887</c:v>
                </c:pt>
                <c:pt idx="43">
                  <c:v>18.52017079854694</c:v>
                </c:pt>
                <c:pt idx="44">
                  <c:v>14.90683229813665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518-4ACD-9C46-438421C680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Part-time Female</c:v>
                </c:pt>
              </c:strCache>
            </c:strRef>
          </c:tx>
          <c:spPr>
            <a:ln w="50800">
              <a:solidFill>
                <a:srgbClr val="FFC35A"/>
              </a:solidFill>
              <a:prstDash val="solid"/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21.0</c:v>
                </c:pt>
                <c:pt idx="1">
                  <c:v>22.0</c:v>
                </c:pt>
                <c:pt idx="2">
                  <c:v>23.0</c:v>
                </c:pt>
                <c:pt idx="3">
                  <c:v>24.0</c:v>
                </c:pt>
                <c:pt idx="4">
                  <c:v>25.0</c:v>
                </c:pt>
                <c:pt idx="5">
                  <c:v>26.0</c:v>
                </c:pt>
                <c:pt idx="6">
                  <c:v>27.0</c:v>
                </c:pt>
                <c:pt idx="7">
                  <c:v>28.0</c:v>
                </c:pt>
                <c:pt idx="8">
                  <c:v>29.0</c:v>
                </c:pt>
                <c:pt idx="9">
                  <c:v>30.0</c:v>
                </c:pt>
                <c:pt idx="10">
                  <c:v>31.0</c:v>
                </c:pt>
                <c:pt idx="11">
                  <c:v>32.0</c:v>
                </c:pt>
                <c:pt idx="12">
                  <c:v>33.0</c:v>
                </c:pt>
                <c:pt idx="13">
                  <c:v>34.0</c:v>
                </c:pt>
                <c:pt idx="14">
                  <c:v>35.0</c:v>
                </c:pt>
                <c:pt idx="15">
                  <c:v>36.0</c:v>
                </c:pt>
                <c:pt idx="16">
                  <c:v>37.0</c:v>
                </c:pt>
                <c:pt idx="17">
                  <c:v>38.0</c:v>
                </c:pt>
                <c:pt idx="18">
                  <c:v>39.0</c:v>
                </c:pt>
                <c:pt idx="19">
                  <c:v>40.0</c:v>
                </c:pt>
                <c:pt idx="20">
                  <c:v>41.0</c:v>
                </c:pt>
                <c:pt idx="21">
                  <c:v>42.0</c:v>
                </c:pt>
                <c:pt idx="22">
                  <c:v>43.0</c:v>
                </c:pt>
                <c:pt idx="23">
                  <c:v>44.0</c:v>
                </c:pt>
                <c:pt idx="24">
                  <c:v>45.0</c:v>
                </c:pt>
                <c:pt idx="25">
                  <c:v>46.0</c:v>
                </c:pt>
                <c:pt idx="26">
                  <c:v>47.0</c:v>
                </c:pt>
                <c:pt idx="27">
                  <c:v>48.0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53.0</c:v>
                </c:pt>
                <c:pt idx="33">
                  <c:v>54.0</c:v>
                </c:pt>
                <c:pt idx="34">
                  <c:v>55.0</c:v>
                </c:pt>
                <c:pt idx="35">
                  <c:v>56.0</c:v>
                </c:pt>
                <c:pt idx="36">
                  <c:v>57.0</c:v>
                </c:pt>
                <c:pt idx="37">
                  <c:v>58.0</c:v>
                </c:pt>
                <c:pt idx="38">
                  <c:v>59.0</c:v>
                </c:pt>
                <c:pt idx="39">
                  <c:v>60.0</c:v>
                </c:pt>
                <c:pt idx="40">
                  <c:v>61.0</c:v>
                </c:pt>
                <c:pt idx="41">
                  <c:v>62.0</c:v>
                </c:pt>
                <c:pt idx="42">
                  <c:v>63.0</c:v>
                </c:pt>
                <c:pt idx="43">
                  <c:v>64.0</c:v>
                </c:pt>
                <c:pt idx="44">
                  <c:v>65.0</c:v>
                </c:pt>
              </c:numCache>
            </c:numRef>
          </c:cat>
          <c:val>
            <c:numRef>
              <c:f>Sheet1!$C$2:$C$46</c:f>
              <c:numCache>
                <c:formatCode>General</c:formatCode>
                <c:ptCount val="45"/>
                <c:pt idx="0">
                  <c:v>36.8924966177542</c:v>
                </c:pt>
                <c:pt idx="1">
                  <c:v>30.55400372439478</c:v>
                </c:pt>
                <c:pt idx="2">
                  <c:v>24.4018005212035</c:v>
                </c:pt>
                <c:pt idx="3">
                  <c:v>20.43689175917383</c:v>
                </c:pt>
                <c:pt idx="4">
                  <c:v>17.90250696378828</c:v>
                </c:pt>
                <c:pt idx="5">
                  <c:v>16.96743305098109</c:v>
                </c:pt>
                <c:pt idx="6">
                  <c:v>17.10958419643308</c:v>
                </c:pt>
                <c:pt idx="7">
                  <c:v>17.85994315397432</c:v>
                </c:pt>
                <c:pt idx="8">
                  <c:v>19.67641418983701</c:v>
                </c:pt>
                <c:pt idx="9">
                  <c:v>21.87664355725556</c:v>
                </c:pt>
                <c:pt idx="10">
                  <c:v>23.92262664707441</c:v>
                </c:pt>
                <c:pt idx="11">
                  <c:v>26.40017411491583</c:v>
                </c:pt>
                <c:pt idx="12">
                  <c:v>29.12128168807698</c:v>
                </c:pt>
                <c:pt idx="13">
                  <c:v>30.70577899258102</c:v>
                </c:pt>
                <c:pt idx="14">
                  <c:v>32.86768712537753</c:v>
                </c:pt>
                <c:pt idx="15">
                  <c:v>34.55207112153184</c:v>
                </c:pt>
                <c:pt idx="16">
                  <c:v>35.91184306127371</c:v>
                </c:pt>
                <c:pt idx="17">
                  <c:v>36.88980873536955</c:v>
                </c:pt>
                <c:pt idx="18">
                  <c:v>37.26834997064004</c:v>
                </c:pt>
                <c:pt idx="19">
                  <c:v>37.0824292424712</c:v>
                </c:pt>
                <c:pt idx="20">
                  <c:v>36.96350364963504</c:v>
                </c:pt>
                <c:pt idx="21">
                  <c:v>36.87526016372971</c:v>
                </c:pt>
                <c:pt idx="22">
                  <c:v>36.10793230139132</c:v>
                </c:pt>
                <c:pt idx="23">
                  <c:v>35.52517570039476</c:v>
                </c:pt>
                <c:pt idx="24">
                  <c:v>34.37255922936735</c:v>
                </c:pt>
                <c:pt idx="25">
                  <c:v>33.28206499933128</c:v>
                </c:pt>
                <c:pt idx="26">
                  <c:v>32.75873391121618</c:v>
                </c:pt>
                <c:pt idx="27">
                  <c:v>31.70891680057708</c:v>
                </c:pt>
                <c:pt idx="28">
                  <c:v>30.6869669509595</c:v>
                </c:pt>
                <c:pt idx="29">
                  <c:v>29.75880269927173</c:v>
                </c:pt>
                <c:pt idx="30">
                  <c:v>29.53020134228188</c:v>
                </c:pt>
                <c:pt idx="31">
                  <c:v>29.24534779921719</c:v>
                </c:pt>
                <c:pt idx="32">
                  <c:v>28.70173949936358</c:v>
                </c:pt>
                <c:pt idx="33">
                  <c:v>28.07493492686146</c:v>
                </c:pt>
                <c:pt idx="34">
                  <c:v>27.94262730515288</c:v>
                </c:pt>
                <c:pt idx="35">
                  <c:v>28.26560951437054</c:v>
                </c:pt>
                <c:pt idx="36">
                  <c:v>29.33659482940407</c:v>
                </c:pt>
                <c:pt idx="37">
                  <c:v>28.53340315049963</c:v>
                </c:pt>
                <c:pt idx="38">
                  <c:v>28.9543588505192</c:v>
                </c:pt>
                <c:pt idx="39">
                  <c:v>29.6860477124858</c:v>
                </c:pt>
                <c:pt idx="40">
                  <c:v>29.11130472663907</c:v>
                </c:pt>
                <c:pt idx="41">
                  <c:v>27.85071723802577</c:v>
                </c:pt>
                <c:pt idx="42">
                  <c:v>27.89265573345434</c:v>
                </c:pt>
                <c:pt idx="43">
                  <c:v>24.61920846345038</c:v>
                </c:pt>
                <c:pt idx="44">
                  <c:v>22.60041407867495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518-4ACD-9C46-438421C680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Full-time Male</c:v>
                </c:pt>
              </c:strCache>
            </c:strRef>
          </c:tx>
          <c:spPr>
            <a:ln w="50800">
              <a:solidFill>
                <a:srgbClr val="621214"/>
              </a:solidFill>
              <a:prstDash val="sysDash"/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21.0</c:v>
                </c:pt>
                <c:pt idx="1">
                  <c:v>22.0</c:v>
                </c:pt>
                <c:pt idx="2">
                  <c:v>23.0</c:v>
                </c:pt>
                <c:pt idx="3">
                  <c:v>24.0</c:v>
                </c:pt>
                <c:pt idx="4">
                  <c:v>25.0</c:v>
                </c:pt>
                <c:pt idx="5">
                  <c:v>26.0</c:v>
                </c:pt>
                <c:pt idx="6">
                  <c:v>27.0</c:v>
                </c:pt>
                <c:pt idx="7">
                  <c:v>28.0</c:v>
                </c:pt>
                <c:pt idx="8">
                  <c:v>29.0</c:v>
                </c:pt>
                <c:pt idx="9">
                  <c:v>30.0</c:v>
                </c:pt>
                <c:pt idx="10">
                  <c:v>31.0</c:v>
                </c:pt>
                <c:pt idx="11">
                  <c:v>32.0</c:v>
                </c:pt>
                <c:pt idx="12">
                  <c:v>33.0</c:v>
                </c:pt>
                <c:pt idx="13">
                  <c:v>34.0</c:v>
                </c:pt>
                <c:pt idx="14">
                  <c:v>35.0</c:v>
                </c:pt>
                <c:pt idx="15">
                  <c:v>36.0</c:v>
                </c:pt>
                <c:pt idx="16">
                  <c:v>37.0</c:v>
                </c:pt>
                <c:pt idx="17">
                  <c:v>38.0</c:v>
                </c:pt>
                <c:pt idx="18">
                  <c:v>39.0</c:v>
                </c:pt>
                <c:pt idx="19">
                  <c:v>40.0</c:v>
                </c:pt>
                <c:pt idx="20">
                  <c:v>41.0</c:v>
                </c:pt>
                <c:pt idx="21">
                  <c:v>42.0</c:v>
                </c:pt>
                <c:pt idx="22">
                  <c:v>43.0</c:v>
                </c:pt>
                <c:pt idx="23">
                  <c:v>44.0</c:v>
                </c:pt>
                <c:pt idx="24">
                  <c:v>45.0</c:v>
                </c:pt>
                <c:pt idx="25">
                  <c:v>46.0</c:v>
                </c:pt>
                <c:pt idx="26">
                  <c:v>47.0</c:v>
                </c:pt>
                <c:pt idx="27">
                  <c:v>48.0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53.0</c:v>
                </c:pt>
                <c:pt idx="33">
                  <c:v>54.0</c:v>
                </c:pt>
                <c:pt idx="34">
                  <c:v>55.0</c:v>
                </c:pt>
                <c:pt idx="35">
                  <c:v>56.0</c:v>
                </c:pt>
                <c:pt idx="36">
                  <c:v>57.0</c:v>
                </c:pt>
                <c:pt idx="37">
                  <c:v>58.0</c:v>
                </c:pt>
                <c:pt idx="38">
                  <c:v>59.0</c:v>
                </c:pt>
                <c:pt idx="39">
                  <c:v>60.0</c:v>
                </c:pt>
                <c:pt idx="40">
                  <c:v>61.0</c:v>
                </c:pt>
                <c:pt idx="41">
                  <c:v>62.0</c:v>
                </c:pt>
                <c:pt idx="42">
                  <c:v>63.0</c:v>
                </c:pt>
                <c:pt idx="43">
                  <c:v>64.0</c:v>
                </c:pt>
                <c:pt idx="44">
                  <c:v>65.0</c:v>
                </c:pt>
              </c:numCache>
            </c:numRef>
          </c:cat>
          <c:val>
            <c:numRef>
              <c:f>Sheet1!$D$2:$D$46</c:f>
              <c:numCache>
                <c:formatCode>General</c:formatCode>
                <c:ptCount val="45"/>
                <c:pt idx="0">
                  <c:v>38.1953252400797</c:v>
                </c:pt>
                <c:pt idx="1">
                  <c:v>51.20491293532338</c:v>
                </c:pt>
                <c:pt idx="2">
                  <c:v>61.01749317926483</c:v>
                </c:pt>
                <c:pt idx="3">
                  <c:v>67.77513144295119</c:v>
                </c:pt>
                <c:pt idx="4">
                  <c:v>73.19147153688233</c:v>
                </c:pt>
                <c:pt idx="5">
                  <c:v>76.39648205371969</c:v>
                </c:pt>
                <c:pt idx="6">
                  <c:v>79.04327158863697</c:v>
                </c:pt>
                <c:pt idx="7">
                  <c:v>80.86241861457974</c:v>
                </c:pt>
                <c:pt idx="8">
                  <c:v>82.07993872292985</c:v>
                </c:pt>
                <c:pt idx="9">
                  <c:v>82.4761445451101</c:v>
                </c:pt>
                <c:pt idx="10">
                  <c:v>82.9413620272686</c:v>
                </c:pt>
                <c:pt idx="11">
                  <c:v>83.3281352877984</c:v>
                </c:pt>
                <c:pt idx="12">
                  <c:v>83.56000702864168</c:v>
                </c:pt>
                <c:pt idx="13">
                  <c:v>83.6609209299112</c:v>
                </c:pt>
                <c:pt idx="14">
                  <c:v>83.75188692191576</c:v>
                </c:pt>
                <c:pt idx="15">
                  <c:v>83.76951101306861</c:v>
                </c:pt>
                <c:pt idx="16">
                  <c:v>83.62404066580286</c:v>
                </c:pt>
                <c:pt idx="17">
                  <c:v>83.01997458372706</c:v>
                </c:pt>
                <c:pt idx="18">
                  <c:v>83.20538635791574</c:v>
                </c:pt>
                <c:pt idx="19">
                  <c:v>83.15300407331975</c:v>
                </c:pt>
                <c:pt idx="20">
                  <c:v>83.18587070748106</c:v>
                </c:pt>
                <c:pt idx="21">
                  <c:v>82.68859140578317</c:v>
                </c:pt>
                <c:pt idx="22">
                  <c:v>82.67126590260005</c:v>
                </c:pt>
                <c:pt idx="23">
                  <c:v>82.2278382581646</c:v>
                </c:pt>
                <c:pt idx="24">
                  <c:v>82.08844150248672</c:v>
                </c:pt>
                <c:pt idx="25">
                  <c:v>81.7366701203475</c:v>
                </c:pt>
                <c:pt idx="26">
                  <c:v>80.9460334387021</c:v>
                </c:pt>
                <c:pt idx="27">
                  <c:v>80.81871792908018</c:v>
                </c:pt>
                <c:pt idx="28">
                  <c:v>80.5992736077482</c:v>
                </c:pt>
                <c:pt idx="29">
                  <c:v>80.32222264743025</c:v>
                </c:pt>
                <c:pt idx="30">
                  <c:v>79.84220599148537</c:v>
                </c:pt>
                <c:pt idx="31">
                  <c:v>79.01357827476035</c:v>
                </c:pt>
                <c:pt idx="32">
                  <c:v>78.5688644250329</c:v>
                </c:pt>
                <c:pt idx="33">
                  <c:v>76.91938003123873</c:v>
                </c:pt>
                <c:pt idx="34">
                  <c:v>73.63973619126102</c:v>
                </c:pt>
                <c:pt idx="35">
                  <c:v>71.37648522283673</c:v>
                </c:pt>
                <c:pt idx="36">
                  <c:v>69.16111010992971</c:v>
                </c:pt>
                <c:pt idx="37">
                  <c:v>65.27923410075218</c:v>
                </c:pt>
                <c:pt idx="38">
                  <c:v>62.17976552323054</c:v>
                </c:pt>
                <c:pt idx="39">
                  <c:v>53.83126146321553</c:v>
                </c:pt>
                <c:pt idx="40">
                  <c:v>49.51184759090187</c:v>
                </c:pt>
                <c:pt idx="41">
                  <c:v>44.87316496990832</c:v>
                </c:pt>
                <c:pt idx="42">
                  <c:v>39.98362285781118</c:v>
                </c:pt>
                <c:pt idx="43">
                  <c:v>35.74269803386748</c:v>
                </c:pt>
                <c:pt idx="44">
                  <c:v>29.58149779735682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A518-4ACD-9C46-438421C6800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Part-time Male</c:v>
                </c:pt>
              </c:strCache>
            </c:strRef>
          </c:tx>
          <c:spPr>
            <a:ln w="50800" cmpd="sng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21.0</c:v>
                </c:pt>
                <c:pt idx="1">
                  <c:v>22.0</c:v>
                </c:pt>
                <c:pt idx="2">
                  <c:v>23.0</c:v>
                </c:pt>
                <c:pt idx="3">
                  <c:v>24.0</c:v>
                </c:pt>
                <c:pt idx="4">
                  <c:v>25.0</c:v>
                </c:pt>
                <c:pt idx="5">
                  <c:v>26.0</c:v>
                </c:pt>
                <c:pt idx="6">
                  <c:v>27.0</c:v>
                </c:pt>
                <c:pt idx="7">
                  <c:v>28.0</c:v>
                </c:pt>
                <c:pt idx="8">
                  <c:v>29.0</c:v>
                </c:pt>
                <c:pt idx="9">
                  <c:v>30.0</c:v>
                </c:pt>
                <c:pt idx="10">
                  <c:v>31.0</c:v>
                </c:pt>
                <c:pt idx="11">
                  <c:v>32.0</c:v>
                </c:pt>
                <c:pt idx="12">
                  <c:v>33.0</c:v>
                </c:pt>
                <c:pt idx="13">
                  <c:v>34.0</c:v>
                </c:pt>
                <c:pt idx="14">
                  <c:v>35.0</c:v>
                </c:pt>
                <c:pt idx="15">
                  <c:v>36.0</c:v>
                </c:pt>
                <c:pt idx="16">
                  <c:v>37.0</c:v>
                </c:pt>
                <c:pt idx="17">
                  <c:v>38.0</c:v>
                </c:pt>
                <c:pt idx="18">
                  <c:v>39.0</c:v>
                </c:pt>
                <c:pt idx="19">
                  <c:v>40.0</c:v>
                </c:pt>
                <c:pt idx="20">
                  <c:v>41.0</c:v>
                </c:pt>
                <c:pt idx="21">
                  <c:v>42.0</c:v>
                </c:pt>
                <c:pt idx="22">
                  <c:v>43.0</c:v>
                </c:pt>
                <c:pt idx="23">
                  <c:v>44.0</c:v>
                </c:pt>
                <c:pt idx="24">
                  <c:v>45.0</c:v>
                </c:pt>
                <c:pt idx="25">
                  <c:v>46.0</c:v>
                </c:pt>
                <c:pt idx="26">
                  <c:v>47.0</c:v>
                </c:pt>
                <c:pt idx="27">
                  <c:v>48.0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53.0</c:v>
                </c:pt>
                <c:pt idx="33">
                  <c:v>54.0</c:v>
                </c:pt>
                <c:pt idx="34">
                  <c:v>55.0</c:v>
                </c:pt>
                <c:pt idx="35">
                  <c:v>56.0</c:v>
                </c:pt>
                <c:pt idx="36">
                  <c:v>57.0</c:v>
                </c:pt>
                <c:pt idx="37">
                  <c:v>58.0</c:v>
                </c:pt>
                <c:pt idx="38">
                  <c:v>59.0</c:v>
                </c:pt>
                <c:pt idx="39">
                  <c:v>60.0</c:v>
                </c:pt>
                <c:pt idx="40">
                  <c:v>61.0</c:v>
                </c:pt>
                <c:pt idx="41">
                  <c:v>62.0</c:v>
                </c:pt>
                <c:pt idx="42">
                  <c:v>63.0</c:v>
                </c:pt>
                <c:pt idx="43">
                  <c:v>64.0</c:v>
                </c:pt>
                <c:pt idx="44">
                  <c:v>65.0</c:v>
                </c:pt>
              </c:numCache>
            </c:numRef>
          </c:cat>
          <c:val>
            <c:numRef>
              <c:f>Sheet1!$E$2:$E$46</c:f>
              <c:numCache>
                <c:formatCode>General</c:formatCode>
                <c:ptCount val="45"/>
                <c:pt idx="0">
                  <c:v>34.26345352418916</c:v>
                </c:pt>
                <c:pt idx="1">
                  <c:v>27.41759950248755</c:v>
                </c:pt>
                <c:pt idx="2">
                  <c:v>21.21649815438933</c:v>
                </c:pt>
                <c:pt idx="3">
                  <c:v>16.51462724127084</c:v>
                </c:pt>
                <c:pt idx="4">
                  <c:v>13.500607380723</c:v>
                </c:pt>
                <c:pt idx="5">
                  <c:v>12.02361144124871</c:v>
                </c:pt>
                <c:pt idx="6">
                  <c:v>10.46893273474931</c:v>
                </c:pt>
                <c:pt idx="7">
                  <c:v>9.702209414024974</c:v>
                </c:pt>
                <c:pt idx="8">
                  <c:v>9.05229440846738</c:v>
                </c:pt>
                <c:pt idx="9">
                  <c:v>8.763650142960481</c:v>
                </c:pt>
                <c:pt idx="10">
                  <c:v>8.48200203287652</c:v>
                </c:pt>
                <c:pt idx="11">
                  <c:v>8.303011401046538</c:v>
                </c:pt>
                <c:pt idx="12">
                  <c:v>8.170795993674222</c:v>
                </c:pt>
                <c:pt idx="13">
                  <c:v>8.16263083353484</c:v>
                </c:pt>
                <c:pt idx="14">
                  <c:v>8.137779607520242</c:v>
                </c:pt>
                <c:pt idx="15">
                  <c:v>8.168722216651627</c:v>
                </c:pt>
                <c:pt idx="16">
                  <c:v>8.236154025050663</c:v>
                </c:pt>
                <c:pt idx="17">
                  <c:v>8.540519404346835</c:v>
                </c:pt>
                <c:pt idx="18">
                  <c:v>8.268311099924485</c:v>
                </c:pt>
                <c:pt idx="19">
                  <c:v>8.499872708757637</c:v>
                </c:pt>
                <c:pt idx="20">
                  <c:v>8.45113393674362</c:v>
                </c:pt>
                <c:pt idx="21">
                  <c:v>8.717191946874648</c:v>
                </c:pt>
                <c:pt idx="22">
                  <c:v>8.560513334075144</c:v>
                </c:pt>
                <c:pt idx="23">
                  <c:v>9.08242612752722</c:v>
                </c:pt>
                <c:pt idx="24">
                  <c:v>8.687477967960518</c:v>
                </c:pt>
                <c:pt idx="25">
                  <c:v>8.98222682712999</c:v>
                </c:pt>
                <c:pt idx="26">
                  <c:v>9.117568648360432</c:v>
                </c:pt>
                <c:pt idx="27">
                  <c:v>9.37045263077277</c:v>
                </c:pt>
                <c:pt idx="28">
                  <c:v>9.242584745762712</c:v>
                </c:pt>
                <c:pt idx="29">
                  <c:v>9.245723470207798</c:v>
                </c:pt>
                <c:pt idx="30">
                  <c:v>9.580908487286645</c:v>
                </c:pt>
                <c:pt idx="31">
                  <c:v>9.716453674121405</c:v>
                </c:pt>
                <c:pt idx="32">
                  <c:v>9.45714171752224</c:v>
                </c:pt>
                <c:pt idx="33">
                  <c:v>10.132564379831</c:v>
                </c:pt>
                <c:pt idx="34">
                  <c:v>10.84501236603463</c:v>
                </c:pt>
                <c:pt idx="35">
                  <c:v>11.80028310384764</c:v>
                </c:pt>
                <c:pt idx="36">
                  <c:v>12.85817264371959</c:v>
                </c:pt>
                <c:pt idx="37">
                  <c:v>13.51265101436061</c:v>
                </c:pt>
                <c:pt idx="38">
                  <c:v>14.69580740097457</c:v>
                </c:pt>
                <c:pt idx="39">
                  <c:v>17.44446708783371</c:v>
                </c:pt>
                <c:pt idx="40">
                  <c:v>18.5181276056784</c:v>
                </c:pt>
                <c:pt idx="41">
                  <c:v>19.69739580403848</c:v>
                </c:pt>
                <c:pt idx="42">
                  <c:v>20.61765221968767</c:v>
                </c:pt>
                <c:pt idx="43">
                  <c:v>21.0478463461757</c:v>
                </c:pt>
                <c:pt idx="44">
                  <c:v>20.80029368575624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A518-4ACD-9C46-438421C680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42808248"/>
        <c:axId val="-2086650952"/>
      </c:lineChart>
      <c:catAx>
        <c:axId val="-20428082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6650952"/>
        <c:crosses val="autoZero"/>
        <c:auto val="1"/>
        <c:lblAlgn val="ctr"/>
        <c:lblOffset val="100"/>
        <c:tickLblSkip val="4"/>
        <c:noMultiLvlLbl val="0"/>
      </c:catAx>
      <c:valAx>
        <c:axId val="-2086650952"/>
        <c:scaling>
          <c:orientation val="minMax"/>
          <c:max val="10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2808248"/>
        <c:crosses val="autoZero"/>
        <c:crossBetween val="between"/>
        <c:majorUnit val="2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86145366444579"/>
          <c:y val="0.0198969960130907"/>
          <c:w val="0.875053200080759"/>
          <c:h val="0.81191848935549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Full-time Female HE</c:v>
                </c:pt>
              </c:strCache>
            </c:strRef>
          </c:tx>
          <c:spPr>
            <a:ln w="50800">
              <a:solidFill>
                <a:srgbClr val="F68B33"/>
              </a:solidFill>
              <a:prstDash val="sysDash"/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21.0</c:v>
                </c:pt>
                <c:pt idx="1">
                  <c:v>22.0</c:v>
                </c:pt>
                <c:pt idx="2">
                  <c:v>23.0</c:v>
                </c:pt>
                <c:pt idx="3">
                  <c:v>24.0</c:v>
                </c:pt>
                <c:pt idx="4">
                  <c:v>25.0</c:v>
                </c:pt>
                <c:pt idx="5">
                  <c:v>26.0</c:v>
                </c:pt>
                <c:pt idx="6">
                  <c:v>27.0</c:v>
                </c:pt>
                <c:pt idx="7">
                  <c:v>28.0</c:v>
                </c:pt>
                <c:pt idx="8">
                  <c:v>29.0</c:v>
                </c:pt>
                <c:pt idx="9">
                  <c:v>30.0</c:v>
                </c:pt>
                <c:pt idx="10">
                  <c:v>31.0</c:v>
                </c:pt>
                <c:pt idx="11">
                  <c:v>32.0</c:v>
                </c:pt>
                <c:pt idx="12">
                  <c:v>33.0</c:v>
                </c:pt>
                <c:pt idx="13">
                  <c:v>34.0</c:v>
                </c:pt>
                <c:pt idx="14">
                  <c:v>35.0</c:v>
                </c:pt>
                <c:pt idx="15">
                  <c:v>36.0</c:v>
                </c:pt>
                <c:pt idx="16">
                  <c:v>37.0</c:v>
                </c:pt>
                <c:pt idx="17">
                  <c:v>38.0</c:v>
                </c:pt>
                <c:pt idx="18">
                  <c:v>39.0</c:v>
                </c:pt>
                <c:pt idx="19">
                  <c:v>40.0</c:v>
                </c:pt>
                <c:pt idx="20">
                  <c:v>41.0</c:v>
                </c:pt>
                <c:pt idx="21">
                  <c:v>42.0</c:v>
                </c:pt>
                <c:pt idx="22">
                  <c:v>43.0</c:v>
                </c:pt>
                <c:pt idx="23">
                  <c:v>44.0</c:v>
                </c:pt>
                <c:pt idx="24">
                  <c:v>45.0</c:v>
                </c:pt>
                <c:pt idx="25">
                  <c:v>46.0</c:v>
                </c:pt>
                <c:pt idx="26">
                  <c:v>47.0</c:v>
                </c:pt>
                <c:pt idx="27">
                  <c:v>48.0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53.0</c:v>
                </c:pt>
                <c:pt idx="33">
                  <c:v>54.0</c:v>
                </c:pt>
                <c:pt idx="34">
                  <c:v>55.0</c:v>
                </c:pt>
                <c:pt idx="35">
                  <c:v>56.0</c:v>
                </c:pt>
                <c:pt idx="36">
                  <c:v>57.0</c:v>
                </c:pt>
                <c:pt idx="37">
                  <c:v>58.0</c:v>
                </c:pt>
                <c:pt idx="38">
                  <c:v>59.0</c:v>
                </c:pt>
                <c:pt idx="39">
                  <c:v>60.0</c:v>
                </c:pt>
                <c:pt idx="40">
                  <c:v>61.0</c:v>
                </c:pt>
                <c:pt idx="41">
                  <c:v>62.0</c:v>
                </c:pt>
                <c:pt idx="42">
                  <c:v>63.0</c:v>
                </c:pt>
                <c:pt idx="43">
                  <c:v>64.0</c:v>
                </c:pt>
                <c:pt idx="44">
                  <c:v>65.0</c:v>
                </c:pt>
              </c:numCache>
            </c:numRef>
          </c:cat>
          <c:val>
            <c:numRef>
              <c:f>Sheet1!$B$2:$B$46</c:f>
              <c:numCache>
                <c:formatCode>General</c:formatCode>
                <c:ptCount val="45"/>
                <c:pt idx="0">
                  <c:v>42.2312415443855</c:v>
                </c:pt>
                <c:pt idx="1">
                  <c:v>52.9981378026071</c:v>
                </c:pt>
                <c:pt idx="2">
                  <c:v>60.74728398822219</c:v>
                </c:pt>
                <c:pt idx="3">
                  <c:v>66.07541442218957</c:v>
                </c:pt>
                <c:pt idx="4">
                  <c:v>68.50417827298031</c:v>
                </c:pt>
                <c:pt idx="5">
                  <c:v>69.27710843373468</c:v>
                </c:pt>
                <c:pt idx="6">
                  <c:v>68.0013135957157</c:v>
                </c:pt>
                <c:pt idx="7">
                  <c:v>64.89757914338918</c:v>
                </c:pt>
                <c:pt idx="8">
                  <c:v>60.90604026845637</c:v>
                </c:pt>
                <c:pt idx="9">
                  <c:v>56.64594788429347</c:v>
                </c:pt>
                <c:pt idx="10">
                  <c:v>51.5043480355551</c:v>
                </c:pt>
                <c:pt idx="11">
                  <c:v>47.6204294834591</c:v>
                </c:pt>
                <c:pt idx="12">
                  <c:v>44.40482586821649</c:v>
                </c:pt>
                <c:pt idx="13">
                  <c:v>42.53465443186238</c:v>
                </c:pt>
                <c:pt idx="14">
                  <c:v>40.31307276960407</c:v>
                </c:pt>
                <c:pt idx="15">
                  <c:v>39.2267487299726</c:v>
                </c:pt>
                <c:pt idx="16">
                  <c:v>39.1378057641075</c:v>
                </c:pt>
                <c:pt idx="17">
                  <c:v>39.0831668094015</c:v>
                </c:pt>
                <c:pt idx="18">
                  <c:v>40.093951849677</c:v>
                </c:pt>
                <c:pt idx="19">
                  <c:v>41.0954004625766</c:v>
                </c:pt>
                <c:pt idx="20">
                  <c:v>42.7976111479761</c:v>
                </c:pt>
                <c:pt idx="21">
                  <c:v>43.832385181074</c:v>
                </c:pt>
                <c:pt idx="22">
                  <c:v>45.5670661928567</c:v>
                </c:pt>
                <c:pt idx="23">
                  <c:v>47.47601168126817</c:v>
                </c:pt>
                <c:pt idx="24">
                  <c:v>49.2775318927363</c:v>
                </c:pt>
                <c:pt idx="25">
                  <c:v>50.775712184031</c:v>
                </c:pt>
                <c:pt idx="26">
                  <c:v>51.64499605988969</c:v>
                </c:pt>
                <c:pt idx="27">
                  <c:v>52.4021906667104</c:v>
                </c:pt>
                <c:pt idx="28">
                  <c:v>53.7779850746269</c:v>
                </c:pt>
                <c:pt idx="29">
                  <c:v>54.1290839847665</c:v>
                </c:pt>
                <c:pt idx="30">
                  <c:v>54.534503527792</c:v>
                </c:pt>
                <c:pt idx="31">
                  <c:v>53.93119549543349</c:v>
                </c:pt>
                <c:pt idx="32">
                  <c:v>53.47192759157117</c:v>
                </c:pt>
                <c:pt idx="33">
                  <c:v>53.01902701910029</c:v>
                </c:pt>
                <c:pt idx="34">
                  <c:v>50.6754192911892</c:v>
                </c:pt>
                <c:pt idx="35">
                  <c:v>48.2656095143707</c:v>
                </c:pt>
                <c:pt idx="36">
                  <c:v>45.3291721142086</c:v>
                </c:pt>
                <c:pt idx="37">
                  <c:v>43.00737443819001</c:v>
                </c:pt>
                <c:pt idx="38">
                  <c:v>39.1692827819367</c:v>
                </c:pt>
                <c:pt idx="39">
                  <c:v>34.0132190436848</c:v>
                </c:pt>
                <c:pt idx="40">
                  <c:v>30.1404922674798</c:v>
                </c:pt>
                <c:pt idx="41">
                  <c:v>26.72623389253577</c:v>
                </c:pt>
                <c:pt idx="42">
                  <c:v>23.0699423089389</c:v>
                </c:pt>
                <c:pt idx="43">
                  <c:v>18.5201707985469</c:v>
                </c:pt>
                <c:pt idx="44">
                  <c:v>14.9068322981366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518-4ACD-9C46-438421C680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Part-time FeMale HE</c:v>
                </c:pt>
              </c:strCache>
            </c:strRef>
          </c:tx>
          <c:spPr>
            <a:ln w="50800">
              <a:solidFill>
                <a:srgbClr val="FFC35A"/>
              </a:solidFill>
              <a:prstDash val="solid"/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21.0</c:v>
                </c:pt>
                <c:pt idx="1">
                  <c:v>22.0</c:v>
                </c:pt>
                <c:pt idx="2">
                  <c:v>23.0</c:v>
                </c:pt>
                <c:pt idx="3">
                  <c:v>24.0</c:v>
                </c:pt>
                <c:pt idx="4">
                  <c:v>25.0</c:v>
                </c:pt>
                <c:pt idx="5">
                  <c:v>26.0</c:v>
                </c:pt>
                <c:pt idx="6">
                  <c:v>27.0</c:v>
                </c:pt>
                <c:pt idx="7">
                  <c:v>28.0</c:v>
                </c:pt>
                <c:pt idx="8">
                  <c:v>29.0</c:v>
                </c:pt>
                <c:pt idx="9">
                  <c:v>30.0</c:v>
                </c:pt>
                <c:pt idx="10">
                  <c:v>31.0</c:v>
                </c:pt>
                <c:pt idx="11">
                  <c:v>32.0</c:v>
                </c:pt>
                <c:pt idx="12">
                  <c:v>33.0</c:v>
                </c:pt>
                <c:pt idx="13">
                  <c:v>34.0</c:v>
                </c:pt>
                <c:pt idx="14">
                  <c:v>35.0</c:v>
                </c:pt>
                <c:pt idx="15">
                  <c:v>36.0</c:v>
                </c:pt>
                <c:pt idx="16">
                  <c:v>37.0</c:v>
                </c:pt>
                <c:pt idx="17">
                  <c:v>38.0</c:v>
                </c:pt>
                <c:pt idx="18">
                  <c:v>39.0</c:v>
                </c:pt>
                <c:pt idx="19">
                  <c:v>40.0</c:v>
                </c:pt>
                <c:pt idx="20">
                  <c:v>41.0</c:v>
                </c:pt>
                <c:pt idx="21">
                  <c:v>42.0</c:v>
                </c:pt>
                <c:pt idx="22">
                  <c:v>43.0</c:v>
                </c:pt>
                <c:pt idx="23">
                  <c:v>44.0</c:v>
                </c:pt>
                <c:pt idx="24">
                  <c:v>45.0</c:v>
                </c:pt>
                <c:pt idx="25">
                  <c:v>46.0</c:v>
                </c:pt>
                <c:pt idx="26">
                  <c:v>47.0</c:v>
                </c:pt>
                <c:pt idx="27">
                  <c:v>48.0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53.0</c:v>
                </c:pt>
                <c:pt idx="33">
                  <c:v>54.0</c:v>
                </c:pt>
                <c:pt idx="34">
                  <c:v>55.0</c:v>
                </c:pt>
                <c:pt idx="35">
                  <c:v>56.0</c:v>
                </c:pt>
                <c:pt idx="36">
                  <c:v>57.0</c:v>
                </c:pt>
                <c:pt idx="37">
                  <c:v>58.0</c:v>
                </c:pt>
                <c:pt idx="38">
                  <c:v>59.0</c:v>
                </c:pt>
                <c:pt idx="39">
                  <c:v>60.0</c:v>
                </c:pt>
                <c:pt idx="40">
                  <c:v>61.0</c:v>
                </c:pt>
                <c:pt idx="41">
                  <c:v>62.0</c:v>
                </c:pt>
                <c:pt idx="42">
                  <c:v>63.0</c:v>
                </c:pt>
                <c:pt idx="43">
                  <c:v>64.0</c:v>
                </c:pt>
                <c:pt idx="44">
                  <c:v>65.0</c:v>
                </c:pt>
              </c:numCache>
            </c:numRef>
          </c:cat>
          <c:val>
            <c:numRef>
              <c:f>Sheet1!$C$2:$C$46</c:f>
              <c:numCache>
                <c:formatCode>General</c:formatCode>
                <c:ptCount val="45"/>
                <c:pt idx="0">
                  <c:v>36.8924966177542</c:v>
                </c:pt>
                <c:pt idx="1">
                  <c:v>30.5540037243948</c:v>
                </c:pt>
                <c:pt idx="2">
                  <c:v>24.4018005212035</c:v>
                </c:pt>
                <c:pt idx="3">
                  <c:v>20.4368917591738</c:v>
                </c:pt>
                <c:pt idx="4">
                  <c:v>17.90250696378828</c:v>
                </c:pt>
                <c:pt idx="5">
                  <c:v>16.96743305098108</c:v>
                </c:pt>
                <c:pt idx="6">
                  <c:v>17.1095841964331</c:v>
                </c:pt>
                <c:pt idx="7">
                  <c:v>17.8599431539743</c:v>
                </c:pt>
                <c:pt idx="8">
                  <c:v>19.676414189837</c:v>
                </c:pt>
                <c:pt idx="9">
                  <c:v>21.8766435572556</c:v>
                </c:pt>
                <c:pt idx="10">
                  <c:v>23.92262664707437</c:v>
                </c:pt>
                <c:pt idx="11">
                  <c:v>26.4001741149158</c:v>
                </c:pt>
                <c:pt idx="12">
                  <c:v>29.121281688077</c:v>
                </c:pt>
                <c:pt idx="13">
                  <c:v>30.705778992581</c:v>
                </c:pt>
                <c:pt idx="14">
                  <c:v>32.86768712537749</c:v>
                </c:pt>
                <c:pt idx="15">
                  <c:v>34.5520711215318</c:v>
                </c:pt>
                <c:pt idx="16">
                  <c:v>35.91184306127367</c:v>
                </c:pt>
                <c:pt idx="17">
                  <c:v>36.88980873536967</c:v>
                </c:pt>
                <c:pt idx="18">
                  <c:v>37.26834997064</c:v>
                </c:pt>
                <c:pt idx="19">
                  <c:v>37.0824292424712</c:v>
                </c:pt>
                <c:pt idx="20">
                  <c:v>36.963503649635</c:v>
                </c:pt>
                <c:pt idx="21">
                  <c:v>36.87526016372967</c:v>
                </c:pt>
                <c:pt idx="22">
                  <c:v>36.1079323013913</c:v>
                </c:pt>
                <c:pt idx="23">
                  <c:v>35.5251757003947</c:v>
                </c:pt>
                <c:pt idx="24">
                  <c:v>34.3725592293673</c:v>
                </c:pt>
                <c:pt idx="25">
                  <c:v>33.2820649993313</c:v>
                </c:pt>
                <c:pt idx="26">
                  <c:v>32.7587339112162</c:v>
                </c:pt>
                <c:pt idx="27">
                  <c:v>31.70891680057708</c:v>
                </c:pt>
                <c:pt idx="28">
                  <c:v>30.6869669509595</c:v>
                </c:pt>
                <c:pt idx="29">
                  <c:v>29.7588026992717</c:v>
                </c:pt>
                <c:pt idx="30">
                  <c:v>29.5302013422819</c:v>
                </c:pt>
                <c:pt idx="31">
                  <c:v>29.2453477992172</c:v>
                </c:pt>
                <c:pt idx="32">
                  <c:v>28.70173949936358</c:v>
                </c:pt>
                <c:pt idx="33">
                  <c:v>28.0749349268615</c:v>
                </c:pt>
                <c:pt idx="34">
                  <c:v>27.94262730515288</c:v>
                </c:pt>
                <c:pt idx="35">
                  <c:v>28.26560951437057</c:v>
                </c:pt>
                <c:pt idx="36">
                  <c:v>29.3365948294041</c:v>
                </c:pt>
                <c:pt idx="37">
                  <c:v>28.5334031504996</c:v>
                </c:pt>
                <c:pt idx="38">
                  <c:v>28.9543588505192</c:v>
                </c:pt>
                <c:pt idx="39">
                  <c:v>29.6860477124858</c:v>
                </c:pt>
                <c:pt idx="40">
                  <c:v>29.1113047266391</c:v>
                </c:pt>
                <c:pt idx="41">
                  <c:v>27.85071723802578</c:v>
                </c:pt>
                <c:pt idx="42">
                  <c:v>27.8926557334543</c:v>
                </c:pt>
                <c:pt idx="43">
                  <c:v>24.6192084634504</c:v>
                </c:pt>
                <c:pt idx="44">
                  <c:v>22.60041407867489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518-4ACD-9C46-438421C680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Full-time Female Voc</c:v>
                </c:pt>
              </c:strCache>
            </c:strRef>
          </c:tx>
          <c:spPr>
            <a:ln w="50800">
              <a:solidFill>
                <a:srgbClr val="621214"/>
              </a:solidFill>
              <a:prstDash val="sysDash"/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21.0</c:v>
                </c:pt>
                <c:pt idx="1">
                  <c:v>22.0</c:v>
                </c:pt>
                <c:pt idx="2">
                  <c:v>23.0</c:v>
                </c:pt>
                <c:pt idx="3">
                  <c:v>24.0</c:v>
                </c:pt>
                <c:pt idx="4">
                  <c:v>25.0</c:v>
                </c:pt>
                <c:pt idx="5">
                  <c:v>26.0</c:v>
                </c:pt>
                <c:pt idx="6">
                  <c:v>27.0</c:v>
                </c:pt>
                <c:pt idx="7">
                  <c:v>28.0</c:v>
                </c:pt>
                <c:pt idx="8">
                  <c:v>29.0</c:v>
                </c:pt>
                <c:pt idx="9">
                  <c:v>30.0</c:v>
                </c:pt>
                <c:pt idx="10">
                  <c:v>31.0</c:v>
                </c:pt>
                <c:pt idx="11">
                  <c:v>32.0</c:v>
                </c:pt>
                <c:pt idx="12">
                  <c:v>33.0</c:v>
                </c:pt>
                <c:pt idx="13">
                  <c:v>34.0</c:v>
                </c:pt>
                <c:pt idx="14">
                  <c:v>35.0</c:v>
                </c:pt>
                <c:pt idx="15">
                  <c:v>36.0</c:v>
                </c:pt>
                <c:pt idx="16">
                  <c:v>37.0</c:v>
                </c:pt>
                <c:pt idx="17">
                  <c:v>38.0</c:v>
                </c:pt>
                <c:pt idx="18">
                  <c:v>39.0</c:v>
                </c:pt>
                <c:pt idx="19">
                  <c:v>40.0</c:v>
                </c:pt>
                <c:pt idx="20">
                  <c:v>41.0</c:v>
                </c:pt>
                <c:pt idx="21">
                  <c:v>42.0</c:v>
                </c:pt>
                <c:pt idx="22">
                  <c:v>43.0</c:v>
                </c:pt>
                <c:pt idx="23">
                  <c:v>44.0</c:v>
                </c:pt>
                <c:pt idx="24">
                  <c:v>45.0</c:v>
                </c:pt>
                <c:pt idx="25">
                  <c:v>46.0</c:v>
                </c:pt>
                <c:pt idx="26">
                  <c:v>47.0</c:v>
                </c:pt>
                <c:pt idx="27">
                  <c:v>48.0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53.0</c:v>
                </c:pt>
                <c:pt idx="33">
                  <c:v>54.0</c:v>
                </c:pt>
                <c:pt idx="34">
                  <c:v>55.0</c:v>
                </c:pt>
                <c:pt idx="35">
                  <c:v>56.0</c:v>
                </c:pt>
                <c:pt idx="36">
                  <c:v>57.0</c:v>
                </c:pt>
                <c:pt idx="37">
                  <c:v>58.0</c:v>
                </c:pt>
                <c:pt idx="38">
                  <c:v>59.0</c:v>
                </c:pt>
                <c:pt idx="39">
                  <c:v>60.0</c:v>
                </c:pt>
                <c:pt idx="40">
                  <c:v>61.0</c:v>
                </c:pt>
                <c:pt idx="41">
                  <c:v>62.0</c:v>
                </c:pt>
                <c:pt idx="42">
                  <c:v>63.0</c:v>
                </c:pt>
                <c:pt idx="43">
                  <c:v>64.0</c:v>
                </c:pt>
                <c:pt idx="44">
                  <c:v>65.0</c:v>
                </c:pt>
              </c:numCache>
            </c:numRef>
          </c:cat>
          <c:val>
            <c:numRef>
              <c:f>Sheet1!$D$2:$D$46</c:f>
              <c:numCache>
                <c:formatCode>General</c:formatCode>
                <c:ptCount val="45"/>
                <c:pt idx="0">
                  <c:v>36.67692918859867</c:v>
                </c:pt>
                <c:pt idx="1">
                  <c:v>42.23300970873786</c:v>
                </c:pt>
                <c:pt idx="2">
                  <c:v>45.85853885528152</c:v>
                </c:pt>
                <c:pt idx="3">
                  <c:v>50.95449978469913</c:v>
                </c:pt>
                <c:pt idx="4">
                  <c:v>51.6869918699187</c:v>
                </c:pt>
                <c:pt idx="5">
                  <c:v>52.77885736494364</c:v>
                </c:pt>
                <c:pt idx="6">
                  <c:v>51.95548694197865</c:v>
                </c:pt>
                <c:pt idx="7">
                  <c:v>49.26205105466523</c:v>
                </c:pt>
                <c:pt idx="8">
                  <c:v>46.74848991132242</c:v>
                </c:pt>
                <c:pt idx="9">
                  <c:v>44.25154320987652</c:v>
                </c:pt>
                <c:pt idx="10">
                  <c:v>42.68363589379157</c:v>
                </c:pt>
                <c:pt idx="11">
                  <c:v>40.82580645161267</c:v>
                </c:pt>
                <c:pt idx="12">
                  <c:v>38.47374769855882</c:v>
                </c:pt>
                <c:pt idx="13">
                  <c:v>37.17415249051524</c:v>
                </c:pt>
                <c:pt idx="14">
                  <c:v>36.48733995521599</c:v>
                </c:pt>
                <c:pt idx="15">
                  <c:v>36.4663103961215</c:v>
                </c:pt>
                <c:pt idx="16">
                  <c:v>35.9124554023111</c:v>
                </c:pt>
                <c:pt idx="17">
                  <c:v>35.96048759983184</c:v>
                </c:pt>
                <c:pt idx="18">
                  <c:v>36.5979381443299</c:v>
                </c:pt>
                <c:pt idx="19">
                  <c:v>37.25252916404473</c:v>
                </c:pt>
                <c:pt idx="20">
                  <c:v>39.1569062483876</c:v>
                </c:pt>
                <c:pt idx="21">
                  <c:v>38.80987241162934</c:v>
                </c:pt>
                <c:pt idx="22">
                  <c:v>40.21991380263012</c:v>
                </c:pt>
                <c:pt idx="23">
                  <c:v>41.59432624113475</c:v>
                </c:pt>
                <c:pt idx="24">
                  <c:v>43.173198482933</c:v>
                </c:pt>
                <c:pt idx="25">
                  <c:v>43.5353939324688</c:v>
                </c:pt>
                <c:pt idx="26">
                  <c:v>44.7641428325787</c:v>
                </c:pt>
                <c:pt idx="27">
                  <c:v>45.49444286121388</c:v>
                </c:pt>
                <c:pt idx="28">
                  <c:v>44.97412305922931</c:v>
                </c:pt>
                <c:pt idx="29">
                  <c:v>45.19895703434985</c:v>
                </c:pt>
                <c:pt idx="30">
                  <c:v>46.10217429733074</c:v>
                </c:pt>
                <c:pt idx="31">
                  <c:v>45.5307931943446</c:v>
                </c:pt>
                <c:pt idx="32">
                  <c:v>44.58634092171015</c:v>
                </c:pt>
                <c:pt idx="33">
                  <c:v>44.64274413011834</c:v>
                </c:pt>
                <c:pt idx="34">
                  <c:v>42.0969545484444</c:v>
                </c:pt>
                <c:pt idx="35">
                  <c:v>40.27488546438984</c:v>
                </c:pt>
                <c:pt idx="36">
                  <c:v>38.08199121522694</c:v>
                </c:pt>
                <c:pt idx="37">
                  <c:v>35.1860119047619</c:v>
                </c:pt>
                <c:pt idx="38">
                  <c:v>31.97193093116768</c:v>
                </c:pt>
                <c:pt idx="39">
                  <c:v>27.67813468123267</c:v>
                </c:pt>
                <c:pt idx="40">
                  <c:v>24.24865142563576</c:v>
                </c:pt>
                <c:pt idx="41">
                  <c:v>22.01800798292026</c:v>
                </c:pt>
                <c:pt idx="42">
                  <c:v>18.4414564726666</c:v>
                </c:pt>
                <c:pt idx="43">
                  <c:v>14.05141435547775</c:v>
                </c:pt>
                <c:pt idx="44">
                  <c:v>11.083714923095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A518-4ACD-9C46-438421C6800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Part-time Female Voed</c:v>
                </c:pt>
              </c:strCache>
            </c:strRef>
          </c:tx>
          <c:spPr>
            <a:ln w="50800" cmpd="sng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21.0</c:v>
                </c:pt>
                <c:pt idx="1">
                  <c:v>22.0</c:v>
                </c:pt>
                <c:pt idx="2">
                  <c:v>23.0</c:v>
                </c:pt>
                <c:pt idx="3">
                  <c:v>24.0</c:v>
                </c:pt>
                <c:pt idx="4">
                  <c:v>25.0</c:v>
                </c:pt>
                <c:pt idx="5">
                  <c:v>26.0</c:v>
                </c:pt>
                <c:pt idx="6">
                  <c:v>27.0</c:v>
                </c:pt>
                <c:pt idx="7">
                  <c:v>28.0</c:v>
                </c:pt>
                <c:pt idx="8">
                  <c:v>29.0</c:v>
                </c:pt>
                <c:pt idx="9">
                  <c:v>30.0</c:v>
                </c:pt>
                <c:pt idx="10">
                  <c:v>31.0</c:v>
                </c:pt>
                <c:pt idx="11">
                  <c:v>32.0</c:v>
                </c:pt>
                <c:pt idx="12">
                  <c:v>33.0</c:v>
                </c:pt>
                <c:pt idx="13">
                  <c:v>34.0</c:v>
                </c:pt>
                <c:pt idx="14">
                  <c:v>35.0</c:v>
                </c:pt>
                <c:pt idx="15">
                  <c:v>36.0</c:v>
                </c:pt>
                <c:pt idx="16">
                  <c:v>37.0</c:v>
                </c:pt>
                <c:pt idx="17">
                  <c:v>38.0</c:v>
                </c:pt>
                <c:pt idx="18">
                  <c:v>39.0</c:v>
                </c:pt>
                <c:pt idx="19">
                  <c:v>40.0</c:v>
                </c:pt>
                <c:pt idx="20">
                  <c:v>41.0</c:v>
                </c:pt>
                <c:pt idx="21">
                  <c:v>42.0</c:v>
                </c:pt>
                <c:pt idx="22">
                  <c:v>43.0</c:v>
                </c:pt>
                <c:pt idx="23">
                  <c:v>44.0</c:v>
                </c:pt>
                <c:pt idx="24">
                  <c:v>45.0</c:v>
                </c:pt>
                <c:pt idx="25">
                  <c:v>46.0</c:v>
                </c:pt>
                <c:pt idx="26">
                  <c:v>47.0</c:v>
                </c:pt>
                <c:pt idx="27">
                  <c:v>48.0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53.0</c:v>
                </c:pt>
                <c:pt idx="33">
                  <c:v>54.0</c:v>
                </c:pt>
                <c:pt idx="34">
                  <c:v>55.0</c:v>
                </c:pt>
                <c:pt idx="35">
                  <c:v>56.0</c:v>
                </c:pt>
                <c:pt idx="36">
                  <c:v>57.0</c:v>
                </c:pt>
                <c:pt idx="37">
                  <c:v>58.0</c:v>
                </c:pt>
                <c:pt idx="38">
                  <c:v>59.0</c:v>
                </c:pt>
                <c:pt idx="39">
                  <c:v>60.0</c:v>
                </c:pt>
                <c:pt idx="40">
                  <c:v>61.0</c:v>
                </c:pt>
                <c:pt idx="41">
                  <c:v>62.0</c:v>
                </c:pt>
                <c:pt idx="42">
                  <c:v>63.0</c:v>
                </c:pt>
                <c:pt idx="43">
                  <c:v>64.0</c:v>
                </c:pt>
                <c:pt idx="44">
                  <c:v>65.0</c:v>
                </c:pt>
              </c:numCache>
            </c:numRef>
          </c:cat>
          <c:val>
            <c:numRef>
              <c:f>Sheet1!$E$2:$E$46</c:f>
              <c:numCache>
                <c:formatCode>General</c:formatCode>
                <c:ptCount val="45"/>
                <c:pt idx="0">
                  <c:v>33.10159896712682</c:v>
                </c:pt>
                <c:pt idx="1">
                  <c:v>30.56578506863073</c:v>
                </c:pt>
                <c:pt idx="2">
                  <c:v>28.66449511400651</c:v>
                </c:pt>
                <c:pt idx="3">
                  <c:v>25.88632122864934</c:v>
                </c:pt>
                <c:pt idx="4">
                  <c:v>24.62737127371274</c:v>
                </c:pt>
                <c:pt idx="5">
                  <c:v>23.01463920196908</c:v>
                </c:pt>
                <c:pt idx="6">
                  <c:v>23.08632445645182</c:v>
                </c:pt>
                <c:pt idx="7">
                  <c:v>23.65237220497878</c:v>
                </c:pt>
                <c:pt idx="8">
                  <c:v>24.36704793728313</c:v>
                </c:pt>
                <c:pt idx="9">
                  <c:v>25.86805555555556</c:v>
                </c:pt>
                <c:pt idx="10">
                  <c:v>25.96420957426177</c:v>
                </c:pt>
                <c:pt idx="11">
                  <c:v>28.14193548387097</c:v>
                </c:pt>
                <c:pt idx="12">
                  <c:v>29.29337819820963</c:v>
                </c:pt>
                <c:pt idx="13">
                  <c:v>30.7428711296047</c:v>
                </c:pt>
                <c:pt idx="14">
                  <c:v>31.90560946201987</c:v>
                </c:pt>
                <c:pt idx="15">
                  <c:v>32.78056305437715</c:v>
                </c:pt>
                <c:pt idx="16">
                  <c:v>33.71319026572235</c:v>
                </c:pt>
                <c:pt idx="17">
                  <c:v>35.24064733081126</c:v>
                </c:pt>
                <c:pt idx="18">
                  <c:v>35.23852840105114</c:v>
                </c:pt>
                <c:pt idx="19">
                  <c:v>36.1972989980154</c:v>
                </c:pt>
                <c:pt idx="20">
                  <c:v>36.31907538310715</c:v>
                </c:pt>
                <c:pt idx="21">
                  <c:v>36.74440493620582</c:v>
                </c:pt>
                <c:pt idx="22">
                  <c:v>36.2194717648359</c:v>
                </c:pt>
                <c:pt idx="23">
                  <c:v>36.45957446808507</c:v>
                </c:pt>
                <c:pt idx="24">
                  <c:v>35.92115848753017</c:v>
                </c:pt>
                <c:pt idx="25">
                  <c:v>35.90241672856082</c:v>
                </c:pt>
                <c:pt idx="26">
                  <c:v>34.28096520891844</c:v>
                </c:pt>
                <c:pt idx="27">
                  <c:v>33.87289826161287</c:v>
                </c:pt>
                <c:pt idx="28">
                  <c:v>34.4335825186889</c:v>
                </c:pt>
                <c:pt idx="29">
                  <c:v>33.31821788912821</c:v>
                </c:pt>
                <c:pt idx="30">
                  <c:v>33.27440928642978</c:v>
                </c:pt>
                <c:pt idx="31">
                  <c:v>32.51857177090822</c:v>
                </c:pt>
                <c:pt idx="32">
                  <c:v>32.52514035412426</c:v>
                </c:pt>
                <c:pt idx="33">
                  <c:v>31.09929751281564</c:v>
                </c:pt>
                <c:pt idx="34">
                  <c:v>31.62533710451885</c:v>
                </c:pt>
                <c:pt idx="35">
                  <c:v>31.2647507982785</c:v>
                </c:pt>
                <c:pt idx="36">
                  <c:v>30.6661786237189</c:v>
                </c:pt>
                <c:pt idx="37">
                  <c:v>30.91517857142857</c:v>
                </c:pt>
                <c:pt idx="38">
                  <c:v>29.92194275802255</c:v>
                </c:pt>
                <c:pt idx="39">
                  <c:v>29.69183107777597</c:v>
                </c:pt>
                <c:pt idx="40">
                  <c:v>28.83808545252162</c:v>
                </c:pt>
                <c:pt idx="41">
                  <c:v>27.71744175252947</c:v>
                </c:pt>
                <c:pt idx="42">
                  <c:v>25.76307782903131</c:v>
                </c:pt>
                <c:pt idx="43">
                  <c:v>23.17331613378789</c:v>
                </c:pt>
                <c:pt idx="44">
                  <c:v>19.877891276271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A518-4ACD-9C46-438421C680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43283720"/>
        <c:axId val="-2043514088"/>
      </c:lineChart>
      <c:catAx>
        <c:axId val="-2043283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3514088"/>
        <c:crosses val="autoZero"/>
        <c:auto val="1"/>
        <c:lblAlgn val="ctr"/>
        <c:lblOffset val="100"/>
        <c:tickLblSkip val="4"/>
        <c:noMultiLvlLbl val="0"/>
      </c:catAx>
      <c:valAx>
        <c:axId val="-2043514088"/>
        <c:scaling>
          <c:orientation val="minMax"/>
          <c:max val="10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3283720"/>
        <c:crosses val="autoZero"/>
        <c:crossBetween val="between"/>
        <c:majorUnit val="2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52645871189178"/>
          <c:y val="0.0244444444444444"/>
          <c:w val="0.894955481526348"/>
          <c:h val="0.8113394575678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Diploma</c:v>
                </c:pt>
              </c:strCache>
            </c:strRef>
          </c:tx>
          <c:spPr>
            <a:ln w="50800">
              <a:solidFill>
                <a:srgbClr val="A02226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20 - 24</c:v>
                </c:pt>
                <c:pt idx="1">
                  <c:v>25 - 29</c:v>
                </c:pt>
                <c:pt idx="2">
                  <c:v>30 - 34</c:v>
                </c:pt>
                <c:pt idx="3">
                  <c:v>35 - 39</c:v>
                </c:pt>
                <c:pt idx="4">
                  <c:v>40 - 44</c:v>
                </c:pt>
                <c:pt idx="5">
                  <c:v>45 - 49</c:v>
                </c:pt>
                <c:pt idx="6">
                  <c:v>50 - 54</c:v>
                </c:pt>
                <c:pt idx="7">
                  <c:v>55 - 59</c:v>
                </c:pt>
                <c:pt idx="8">
                  <c:v>60 - 64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21.96969696969697</c:v>
                </c:pt>
                <c:pt idx="1">
                  <c:v>39.26940639269406</c:v>
                </c:pt>
                <c:pt idx="2">
                  <c:v>49.81549815498155</c:v>
                </c:pt>
                <c:pt idx="3">
                  <c:v>53.55805243445692</c:v>
                </c:pt>
                <c:pt idx="4">
                  <c:v>53.7313432835821</c:v>
                </c:pt>
                <c:pt idx="5">
                  <c:v>60.58394160583939</c:v>
                </c:pt>
                <c:pt idx="6">
                  <c:v>58.08823529411764</c:v>
                </c:pt>
                <c:pt idx="7">
                  <c:v>52.61194029850746</c:v>
                </c:pt>
                <c:pt idx="8">
                  <c:v>35.68627450980392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BE2-4C33-8B22-514C06A21F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Bachelor</c:v>
                </c:pt>
              </c:strCache>
            </c:strRef>
          </c:tx>
          <c:spPr>
            <a:ln w="50800">
              <a:solidFill>
                <a:srgbClr val="D4582A"/>
              </a:solidFill>
              <a:tailEnd type="none"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20 - 24</c:v>
                </c:pt>
                <c:pt idx="1">
                  <c:v>25 - 29</c:v>
                </c:pt>
                <c:pt idx="2">
                  <c:v>30 - 34</c:v>
                </c:pt>
                <c:pt idx="3">
                  <c:v>35 - 39</c:v>
                </c:pt>
                <c:pt idx="4">
                  <c:v>40 - 44</c:v>
                </c:pt>
                <c:pt idx="5">
                  <c:v>45 - 49</c:v>
                </c:pt>
                <c:pt idx="6">
                  <c:v>50 - 54</c:v>
                </c:pt>
                <c:pt idx="7">
                  <c:v>55 - 59</c:v>
                </c:pt>
                <c:pt idx="8">
                  <c:v>60 - 64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38.46153846153845</c:v>
                </c:pt>
                <c:pt idx="1">
                  <c:v>59.62962962962963</c:v>
                </c:pt>
                <c:pt idx="2">
                  <c:v>63.35616438356145</c:v>
                </c:pt>
                <c:pt idx="3">
                  <c:v>62.42990654205607</c:v>
                </c:pt>
                <c:pt idx="4">
                  <c:v>67.7290836653387</c:v>
                </c:pt>
                <c:pt idx="5">
                  <c:v>68.40731070496083</c:v>
                </c:pt>
                <c:pt idx="6">
                  <c:v>71.55688622754454</c:v>
                </c:pt>
                <c:pt idx="7">
                  <c:v>69.64285714285673</c:v>
                </c:pt>
                <c:pt idx="8">
                  <c:v>54.06360424028269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BE2-4C33-8B22-514C06A21F3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Postgrad</c:v>
                </c:pt>
              </c:strCache>
            </c:strRef>
          </c:tx>
          <c:spPr>
            <a:ln w="50800">
              <a:solidFill>
                <a:srgbClr val="FEC35A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20 - 24</c:v>
                </c:pt>
                <c:pt idx="1">
                  <c:v>25 - 29</c:v>
                </c:pt>
                <c:pt idx="2">
                  <c:v>30 - 34</c:v>
                </c:pt>
                <c:pt idx="3">
                  <c:v>35 - 39</c:v>
                </c:pt>
                <c:pt idx="4">
                  <c:v>40 - 44</c:v>
                </c:pt>
                <c:pt idx="5">
                  <c:v>45 - 49</c:v>
                </c:pt>
                <c:pt idx="6">
                  <c:v>50 - 54</c:v>
                </c:pt>
                <c:pt idx="7">
                  <c:v>55 - 59</c:v>
                </c:pt>
                <c:pt idx="8">
                  <c:v>60 - 64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42.85714285714264</c:v>
                </c:pt>
                <c:pt idx="1">
                  <c:v>51.04895104895106</c:v>
                </c:pt>
                <c:pt idx="2">
                  <c:v>64.15094339622611</c:v>
                </c:pt>
                <c:pt idx="3">
                  <c:v>67.06827309236948</c:v>
                </c:pt>
                <c:pt idx="4">
                  <c:v>73.943661971831</c:v>
                </c:pt>
                <c:pt idx="5">
                  <c:v>81.14035087719273</c:v>
                </c:pt>
                <c:pt idx="6">
                  <c:v>76.31578947368374</c:v>
                </c:pt>
                <c:pt idx="7">
                  <c:v>73.15789473684211</c:v>
                </c:pt>
                <c:pt idx="8">
                  <c:v>53.80116959064296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BE2-4C33-8B22-514C06A21F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41383656"/>
        <c:axId val="-2040779752"/>
      </c:lineChart>
      <c:catAx>
        <c:axId val="-2041383656"/>
        <c:scaling>
          <c:orientation val="minMax"/>
        </c:scaling>
        <c:delete val="0"/>
        <c:axPos val="b"/>
        <c:numFmt formatCode="General" sourceLinked="1"/>
        <c:majorTickMark val="out"/>
        <c:minorTickMark val="out"/>
        <c:tickLblPos val="nextTo"/>
        <c:spPr>
          <a:ln>
            <a:solidFill>
              <a:schemeClr val="tx1"/>
            </a:solidFill>
          </a:ln>
        </c:spPr>
        <c:txPr>
          <a:bodyPr rot="0" vert="horz" anchor="ctr" anchorCtr="0"/>
          <a:lstStyle/>
          <a:p>
            <a:pPr>
              <a:defRPr sz="2200"/>
            </a:pPr>
            <a:endParaRPr lang="en-US"/>
          </a:p>
        </c:txPr>
        <c:crossAx val="-2040779752"/>
        <c:crosses val="autoZero"/>
        <c:auto val="1"/>
        <c:lblAlgn val="ctr"/>
        <c:lblOffset val="100"/>
        <c:tickLblSkip val="1"/>
        <c:tickMarkSkip val="2"/>
        <c:noMultiLvlLbl val="1"/>
      </c:catAx>
      <c:valAx>
        <c:axId val="-2040779752"/>
        <c:scaling>
          <c:orientation val="minMax"/>
          <c:max val="10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1383656"/>
        <c:crossesAt val="1.0"/>
        <c:crossBetween val="between"/>
        <c:majorUnit val="2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9711841055215"/>
          <c:y val="0.0244444444444444"/>
          <c:w val="0.819213670516315"/>
          <c:h val="0.8658511610419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0 - 2</c:v>
                </c:pt>
                <c:pt idx="1">
                  <c:v>3 - 5</c:v>
                </c:pt>
                <c:pt idx="2">
                  <c:v>6 - 8</c:v>
                </c:pt>
                <c:pt idx="3">
                  <c:v>9 - 11</c:v>
                </c:pt>
                <c:pt idx="4">
                  <c:v>12 - 14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1.652892561983471</c:v>
                </c:pt>
                <c:pt idx="1">
                  <c:v>2.06611570247934</c:v>
                </c:pt>
                <c:pt idx="2">
                  <c:v>4.13223140495868</c:v>
                </c:pt>
                <c:pt idx="3">
                  <c:v>8.677685950413222</c:v>
                </c:pt>
                <c:pt idx="4">
                  <c:v>83.4710743801653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C6B-434F-A4F7-4E417E250B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0 - 2</c:v>
                </c:pt>
                <c:pt idx="1">
                  <c:v>3 - 5</c:v>
                </c:pt>
                <c:pt idx="2">
                  <c:v>6 - 8</c:v>
                </c:pt>
                <c:pt idx="3">
                  <c:v>9 - 11</c:v>
                </c:pt>
                <c:pt idx="4">
                  <c:v>12 - 14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14.24332344213648</c:v>
                </c:pt>
                <c:pt idx="1">
                  <c:v>13.05637982195846</c:v>
                </c:pt>
                <c:pt idx="2">
                  <c:v>14.24332344213648</c:v>
                </c:pt>
                <c:pt idx="3">
                  <c:v>16.02373887240356</c:v>
                </c:pt>
                <c:pt idx="4">
                  <c:v>42.43323442136494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C6B-434F-A4F7-4E417E250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2061835160"/>
        <c:axId val="-2045602376"/>
      </c:barChart>
      <c:catAx>
        <c:axId val="2061835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5602376"/>
        <c:crosses val="autoZero"/>
        <c:auto val="1"/>
        <c:lblAlgn val="ctr"/>
        <c:lblOffset val="100"/>
        <c:noMultiLvlLbl val="0"/>
      </c:catAx>
      <c:valAx>
        <c:axId val="-2045602376"/>
        <c:scaling>
          <c:orientation val="minMax"/>
        </c:scaling>
        <c:delete val="0"/>
        <c:axPos val="l"/>
        <c:majorGridlines>
          <c:spPr>
            <a:ln w="9525">
              <a:solidFill>
                <a:srgbClr val="6A737B">
                  <a:lumMod val="60000"/>
                  <a:lumOff val="4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061835160"/>
        <c:crosses val="autoZero"/>
        <c:crossBetween val="between"/>
        <c:majorUnit val="2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353914539177975"/>
          <c:y val="0.0256926911374377"/>
          <c:w val="0.929217092164405"/>
          <c:h val="0.8622937114998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0 - 2</c:v>
                </c:pt>
                <c:pt idx="1">
                  <c:v>3 - 5</c:v>
                </c:pt>
                <c:pt idx="2">
                  <c:v>6 - 8</c:v>
                </c:pt>
                <c:pt idx="3">
                  <c:v>9 - 11</c:v>
                </c:pt>
                <c:pt idx="4">
                  <c:v>12 - 14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9.30232558139535</c:v>
                </c:pt>
                <c:pt idx="1">
                  <c:v>4.65116279069768</c:v>
                </c:pt>
                <c:pt idx="2">
                  <c:v>11.6279069767442</c:v>
                </c:pt>
                <c:pt idx="3">
                  <c:v>12.7906976744186</c:v>
                </c:pt>
                <c:pt idx="4">
                  <c:v>61.6279069767442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260-4AB6-8649-F5DA2605B1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0 - 2</c:v>
                </c:pt>
                <c:pt idx="1">
                  <c:v>3 - 5</c:v>
                </c:pt>
                <c:pt idx="2">
                  <c:v>6 - 8</c:v>
                </c:pt>
                <c:pt idx="3">
                  <c:v>9 - 11</c:v>
                </c:pt>
                <c:pt idx="4">
                  <c:v>12 - 14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35.03649635036496</c:v>
                </c:pt>
                <c:pt idx="1">
                  <c:v>16.78832116788321</c:v>
                </c:pt>
                <c:pt idx="2">
                  <c:v>10.21897810218978</c:v>
                </c:pt>
                <c:pt idx="3">
                  <c:v>13.86861313868613</c:v>
                </c:pt>
                <c:pt idx="4">
                  <c:v>24.08759124087591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260-4AB6-8649-F5DA2605B1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082555496"/>
        <c:axId val="-2144806584"/>
      </c:barChart>
      <c:catAx>
        <c:axId val="-2082555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44806584"/>
        <c:crosses val="autoZero"/>
        <c:auto val="1"/>
        <c:lblAlgn val="ctr"/>
        <c:lblOffset val="100"/>
        <c:noMultiLvlLbl val="0"/>
      </c:catAx>
      <c:valAx>
        <c:axId val="-2144806584"/>
        <c:scaling>
          <c:orientation val="minMax"/>
          <c:max val="100.0"/>
        </c:scaling>
        <c:delete val="0"/>
        <c:axPos val="l"/>
        <c:majorGridlines>
          <c:spPr>
            <a:ln>
              <a:solidFill>
                <a:srgbClr val="6A737B">
                  <a:lumMod val="60000"/>
                  <a:lumOff val="4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2555496"/>
        <c:crosses val="autoZero"/>
        <c:crossBetween val="between"/>
        <c:majorUnit val="2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582006864526549"/>
          <c:y val="0.0244444444444444"/>
          <c:w val="0.732562790228144"/>
          <c:h val="0.89467279090113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HECS-HELP</c:v>
                </c:pt>
              </c:strCache>
            </c:strRef>
          </c:tx>
          <c:spPr>
            <a:solidFill>
              <a:srgbClr val="A02226"/>
            </a:solidFill>
            <a:ln>
              <a:solidFill>
                <a:srgbClr val="000000"/>
              </a:solidFill>
            </a:ln>
          </c:spPr>
          <c:invertIfNegative val="0"/>
          <c:dPt>
            <c:idx val="27"/>
            <c:invertIfNegative val="0"/>
            <c:bubble3D val="0"/>
            <c:spPr>
              <a:solidFill>
                <a:srgbClr val="A02226"/>
              </a:solidFill>
              <a:ln>
                <a:solidFill>
                  <a:srgbClr val="000000"/>
                </a:solidFill>
                <a:prstDash val="sysDash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F55-49CC-869C-CD34574B7757}"/>
              </c:ext>
            </c:extLst>
          </c:dPt>
          <c:cat>
            <c:strRef>
              <c:f>Sheet1!$A$2:$A$29</c:f>
              <c:strCach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2016e</c:v>
                </c:pt>
              </c:strCache>
            </c:strRef>
          </c:cat>
          <c:val>
            <c:numRef>
              <c:f>Sheet1!$B$2:$B$29</c:f>
              <c:numCache>
                <c:formatCode>General</c:formatCode>
                <c:ptCount val="28"/>
                <c:pt idx="0">
                  <c:v>0.844052476415094</c:v>
                </c:pt>
                <c:pt idx="1">
                  <c:v>0.905442753940455</c:v>
                </c:pt>
                <c:pt idx="2">
                  <c:v>1.010955508474576</c:v>
                </c:pt>
                <c:pt idx="3">
                  <c:v>1.154071922110553</c:v>
                </c:pt>
                <c:pt idx="4">
                  <c:v>1.143933490953947</c:v>
                </c:pt>
                <c:pt idx="5">
                  <c:v>1.167564620355412</c:v>
                </c:pt>
                <c:pt idx="6">
                  <c:v>1.123765455950541</c:v>
                </c:pt>
                <c:pt idx="7">
                  <c:v>1.173293197151424</c:v>
                </c:pt>
                <c:pt idx="8">
                  <c:v>1.456130885650224</c:v>
                </c:pt>
                <c:pt idx="9">
                  <c:v>1.694022162462908</c:v>
                </c:pt>
                <c:pt idx="10">
                  <c:v>1.898772026431718</c:v>
                </c:pt>
                <c:pt idx="11">
                  <c:v>1.976862980769231</c:v>
                </c:pt>
                <c:pt idx="12">
                  <c:v>1.997173238255034</c:v>
                </c:pt>
                <c:pt idx="13">
                  <c:v>2.060358191906006</c:v>
                </c:pt>
                <c:pt idx="14">
                  <c:v>2.035627385496183</c:v>
                </c:pt>
                <c:pt idx="15">
                  <c:v>1.967560096153846</c:v>
                </c:pt>
                <c:pt idx="16">
                  <c:v>2.051691510290557</c:v>
                </c:pt>
                <c:pt idx="17">
                  <c:v>2.178142098370198</c:v>
                </c:pt>
                <c:pt idx="18">
                  <c:v>2.341940208095781</c:v>
                </c:pt>
                <c:pt idx="19">
                  <c:v>2.441854871724891</c:v>
                </c:pt>
                <c:pt idx="20">
                  <c:v>2.645524085037674</c:v>
                </c:pt>
                <c:pt idx="21">
                  <c:v>2.802896985908136</c:v>
                </c:pt>
                <c:pt idx="22">
                  <c:v>2.903231476814516</c:v>
                </c:pt>
                <c:pt idx="23">
                  <c:v>3.24363047808765</c:v>
                </c:pt>
                <c:pt idx="24">
                  <c:v>3.812707624027237</c:v>
                </c:pt>
                <c:pt idx="25">
                  <c:v>4.06695472529214</c:v>
                </c:pt>
                <c:pt idx="26">
                  <c:v>4.222552368149989</c:v>
                </c:pt>
                <c:pt idx="27" formatCode="&quot;$&quot;#,##0.000;[Red]\-&quot;$&quot;#,##0.000">
                  <c:v>4.354193576999987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7C8-4FE3-BF90-54BD2065B7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VET FEE-HELP</c:v>
                </c:pt>
              </c:strCache>
            </c:strRef>
          </c:tx>
          <c:spPr>
            <a:solidFill>
              <a:srgbClr val="D4582A"/>
            </a:solidFill>
            <a:ln>
              <a:solidFill>
                <a:srgbClr val="000000"/>
              </a:solidFill>
            </a:ln>
          </c:spPr>
          <c:invertIfNegative val="0"/>
          <c:dPt>
            <c:idx val="27"/>
            <c:invertIfNegative val="0"/>
            <c:bubble3D val="0"/>
            <c:spPr>
              <a:solidFill>
                <a:srgbClr val="D4582A"/>
              </a:solidFill>
              <a:ln>
                <a:solidFill>
                  <a:srgbClr val="000000"/>
                </a:solidFill>
                <a:prstDash val="sysDash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F55-49CC-869C-CD34574B7757}"/>
              </c:ext>
            </c:extLst>
          </c:dPt>
          <c:cat>
            <c:strRef>
              <c:f>Sheet1!$A$2:$A$29</c:f>
              <c:strCach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2016e</c:v>
                </c:pt>
              </c:strCache>
            </c:strRef>
          </c:cat>
          <c:val>
            <c:numRef>
              <c:f>Sheet1!$C$2:$C$29</c:f>
              <c:numCache>
                <c:formatCode>General</c:formatCode>
                <c:ptCount val="2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0.0299935414424112</c:v>
                </c:pt>
                <c:pt idx="21">
                  <c:v>0.133584589937043</c:v>
                </c:pt>
                <c:pt idx="22">
                  <c:v>0.225226309984249</c:v>
                </c:pt>
                <c:pt idx="23">
                  <c:v>0.351918111519547</c:v>
                </c:pt>
                <c:pt idx="24">
                  <c:v>0.740352029125426</c:v>
                </c:pt>
                <c:pt idx="25">
                  <c:v>1.806152764047451</c:v>
                </c:pt>
                <c:pt idx="26">
                  <c:v>2.936249999999994</c:v>
                </c:pt>
                <c:pt idx="27">
                  <c:v>1.595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7C8-4FE3-BF90-54BD2065B7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FEE-HELP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000000"/>
              </a:solidFill>
            </a:ln>
          </c:spPr>
          <c:invertIfNegative val="0"/>
          <c:dPt>
            <c:idx val="27"/>
            <c:invertIfNegative val="0"/>
            <c:bubble3D val="0"/>
            <c:spPr>
              <a:solidFill>
                <a:srgbClr val="F68B33"/>
              </a:solidFill>
              <a:ln>
                <a:solidFill>
                  <a:srgbClr val="000000"/>
                </a:solidFill>
                <a:prstDash val="sysDash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F55-49CC-869C-CD34574B7757}"/>
              </c:ext>
            </c:extLst>
          </c:dPt>
          <c:cat>
            <c:strRef>
              <c:f>Sheet1!$A$2:$A$29</c:f>
              <c:strCach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2016e</c:v>
                </c:pt>
              </c:strCache>
            </c:strRef>
          </c:cat>
          <c:val>
            <c:numRef>
              <c:f>Sheet1!$D$2:$D$29</c:f>
              <c:numCache>
                <c:formatCode>General</c:formatCode>
                <c:ptCount val="2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0.28337029813812</c:v>
                </c:pt>
                <c:pt idx="15">
                  <c:v>0.360972748034274</c:v>
                </c:pt>
                <c:pt idx="16">
                  <c:v>0.450711152896489</c:v>
                </c:pt>
                <c:pt idx="17">
                  <c:v>0.545861425196813</c:v>
                </c:pt>
                <c:pt idx="18">
                  <c:v>0.668695168080102</c:v>
                </c:pt>
                <c:pt idx="19">
                  <c:v>0.754145986499386</c:v>
                </c:pt>
                <c:pt idx="20">
                  <c:v>0.889317922442478</c:v>
                </c:pt>
                <c:pt idx="21">
                  <c:v>1.005258407514027</c:v>
                </c:pt>
                <c:pt idx="22">
                  <c:v>1.105483338646988</c:v>
                </c:pt>
                <c:pt idx="23">
                  <c:v>1.237806995737052</c:v>
                </c:pt>
                <c:pt idx="24">
                  <c:v>1.339737890764531</c:v>
                </c:pt>
                <c:pt idx="25">
                  <c:v>1.393234303767705</c:v>
                </c:pt>
                <c:pt idx="26">
                  <c:v>1.5019215118875</c:v>
                </c:pt>
                <c:pt idx="27">
                  <c:v>1.527756359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EF55-49CC-869C-CD34574B775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OS-HELP+SA-HELP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000000"/>
              </a:solidFill>
            </a:ln>
          </c:spPr>
          <c:invertIfNegative val="0"/>
          <c:dPt>
            <c:idx val="27"/>
            <c:invertIfNegative val="0"/>
            <c:bubble3D val="0"/>
            <c:spPr>
              <a:solidFill>
                <a:srgbClr val="FFC35A"/>
              </a:solidFill>
              <a:ln>
                <a:solidFill>
                  <a:srgbClr val="000000"/>
                </a:solidFill>
                <a:prstDash val="sysDash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EF55-49CC-869C-CD34574B7757}"/>
              </c:ext>
            </c:extLst>
          </c:dPt>
          <c:cat>
            <c:strRef>
              <c:f>Sheet1!$A$2:$A$29</c:f>
              <c:strCach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2016e</c:v>
                </c:pt>
              </c:strCache>
            </c:strRef>
          </c:cat>
          <c:val>
            <c:numRef>
              <c:f>Sheet1!$E$2:$E$29</c:f>
              <c:numCache>
                <c:formatCode>General</c:formatCode>
                <c:ptCount val="2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0.0202270164951574</c:v>
                </c:pt>
                <c:pt idx="17">
                  <c:v>0.00947047568102444</c:v>
                </c:pt>
                <c:pt idx="18">
                  <c:v>0.0112697426884977</c:v>
                </c:pt>
                <c:pt idx="19" formatCode="0">
                  <c:v>0.0119016790693231</c:v>
                </c:pt>
                <c:pt idx="20" formatCode="0">
                  <c:v>0.0168033074979817</c:v>
                </c:pt>
                <c:pt idx="21" formatCode="0">
                  <c:v>0.0247872530480167</c:v>
                </c:pt>
                <c:pt idx="22" formatCode="0">
                  <c:v>0.0310192903408518</c:v>
                </c:pt>
                <c:pt idx="23" formatCode="0">
                  <c:v>0.0974073160308765</c:v>
                </c:pt>
                <c:pt idx="24">
                  <c:v>0.131357999219358</c:v>
                </c:pt>
                <c:pt idx="25">
                  <c:v>0.166774794778683</c:v>
                </c:pt>
                <c:pt idx="26">
                  <c:v>0.2284712780625</c:v>
                </c:pt>
                <c:pt idx="27">
                  <c:v>0.250242922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EF55-49CC-869C-CD34574B77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-2144225112"/>
        <c:axId val="-2145071688"/>
      </c:barChart>
      <c:catAx>
        <c:axId val="-21442251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45071688"/>
        <c:crosses val="autoZero"/>
        <c:auto val="1"/>
        <c:lblAlgn val="ctr"/>
        <c:lblOffset val="100"/>
        <c:tickLblSkip val="9"/>
        <c:noMultiLvlLbl val="0"/>
      </c:catAx>
      <c:valAx>
        <c:axId val="-2145071688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44225112"/>
        <c:crosses val="autoZero"/>
        <c:crossBetween val="between"/>
        <c:majorUnit val="2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861040783363618"/>
          <c:y val="0.0244444444444444"/>
          <c:w val="0.830616394104583"/>
          <c:h val="0.81088130650335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HELP repayers</c:v>
                </c:pt>
              </c:strCache>
            </c:strRef>
          </c:tx>
          <c:spPr>
            <a:ln w="50800"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Sheet1!$A$2:$A$9</c:f>
              <c:numCache>
                <c:formatCode>0</c:formatCode>
                <c:ptCount val="8"/>
                <c:pt idx="0">
                  <c:v>2006.0</c:v>
                </c:pt>
                <c:pt idx="1">
                  <c:v>2007.0</c:v>
                </c:pt>
                <c:pt idx="2">
                  <c:v>2008.0</c:v>
                </c:pt>
                <c:pt idx="3">
                  <c:v>2009.0</c:v>
                </c:pt>
                <c:pt idx="4">
                  <c:v>2010.0</c:v>
                </c:pt>
                <c:pt idx="5">
                  <c:v>2011.0</c:v>
                </c:pt>
                <c:pt idx="6">
                  <c:v>2012.0</c:v>
                </c:pt>
                <c:pt idx="7">
                  <c:v>2013.0</c:v>
                </c:pt>
              </c:numCache>
            </c:numRef>
          </c:cat>
          <c:val>
            <c:numRef>
              <c:f>Sheet1!$B$2:$B$9</c:f>
              <c:numCache>
                <c:formatCode>#,##0.00</c:formatCode>
                <c:ptCount val="8"/>
                <c:pt idx="0">
                  <c:v>0.30165</c:v>
                </c:pt>
                <c:pt idx="1">
                  <c:v>0.325025</c:v>
                </c:pt>
                <c:pt idx="2">
                  <c:v>0.36425</c:v>
                </c:pt>
                <c:pt idx="3">
                  <c:v>0.36943</c:v>
                </c:pt>
                <c:pt idx="4">
                  <c:v>0.37743</c:v>
                </c:pt>
                <c:pt idx="5">
                  <c:v>0.40461</c:v>
                </c:pt>
                <c:pt idx="6">
                  <c:v>0.424012</c:v>
                </c:pt>
                <c:pt idx="7">
                  <c:v>0.432154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870-414A-92A8-03BE557EE6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HELP debtors </c:v>
                </c:pt>
              </c:strCache>
            </c:strRef>
          </c:tx>
          <c:spPr>
            <a:ln w="50800"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Sheet1!$A$2:$A$9</c:f>
              <c:numCache>
                <c:formatCode>0</c:formatCode>
                <c:ptCount val="8"/>
                <c:pt idx="0">
                  <c:v>2006.0</c:v>
                </c:pt>
                <c:pt idx="1">
                  <c:v>2007.0</c:v>
                </c:pt>
                <c:pt idx="2">
                  <c:v>2008.0</c:v>
                </c:pt>
                <c:pt idx="3">
                  <c:v>2009.0</c:v>
                </c:pt>
                <c:pt idx="4">
                  <c:v>2010.0</c:v>
                </c:pt>
                <c:pt idx="5">
                  <c:v>2011.0</c:v>
                </c:pt>
                <c:pt idx="6">
                  <c:v>2012.0</c:v>
                </c:pt>
                <c:pt idx="7">
                  <c:v>2013.0</c:v>
                </c:pt>
              </c:numCache>
            </c:numRef>
          </c:cat>
          <c:val>
            <c:numRef>
              <c:f>Sheet1!$C$2:$C$9</c:f>
              <c:numCache>
                <c:formatCode>#,##0.00</c:formatCode>
                <c:ptCount val="8"/>
                <c:pt idx="0">
                  <c:v>1.18543</c:v>
                </c:pt>
                <c:pt idx="1">
                  <c:v>1.247465</c:v>
                </c:pt>
                <c:pt idx="2">
                  <c:v>1.313205</c:v>
                </c:pt>
                <c:pt idx="3">
                  <c:v>1.371915</c:v>
                </c:pt>
                <c:pt idx="4">
                  <c:v>1.461955</c:v>
                </c:pt>
                <c:pt idx="5">
                  <c:v>1.5671</c:v>
                </c:pt>
                <c:pt idx="6">
                  <c:v>1.6807</c:v>
                </c:pt>
                <c:pt idx="7">
                  <c:v>1.82329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870-414A-92A8-03BE557EE6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7220344"/>
        <c:axId val="2062979944"/>
      </c:line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50800">
              <a:noFill/>
            </a:ln>
          </c:spPr>
          <c:marker>
            <c:symbol val="diamond"/>
            <c:size val="17"/>
            <c:spPr>
              <a:solidFill>
                <a:srgbClr val="000000"/>
              </a:solidFill>
              <a:ln>
                <a:noFill/>
              </a:ln>
            </c:spPr>
          </c:marker>
          <c:cat>
            <c:numRef>
              <c:f>Sheet1!$A$2:$A$9</c:f>
              <c:numCache>
                <c:formatCode>0</c:formatCode>
                <c:ptCount val="8"/>
                <c:pt idx="0">
                  <c:v>2006.0</c:v>
                </c:pt>
                <c:pt idx="1">
                  <c:v>2007.0</c:v>
                </c:pt>
                <c:pt idx="2">
                  <c:v>2008.0</c:v>
                </c:pt>
                <c:pt idx="3">
                  <c:v>2009.0</c:v>
                </c:pt>
                <c:pt idx="4">
                  <c:v>2010.0</c:v>
                </c:pt>
                <c:pt idx="5">
                  <c:v>2011.0</c:v>
                </c:pt>
                <c:pt idx="6">
                  <c:v>2012.0</c:v>
                </c:pt>
                <c:pt idx="7">
                  <c:v>2013.0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0.254464624650971</c:v>
                </c:pt>
                <c:pt idx="1">
                  <c:v>0.260548392139258</c:v>
                </c:pt>
                <c:pt idx="2">
                  <c:v>0.277374819620699</c:v>
                </c:pt>
                <c:pt idx="3">
                  <c:v>0.269280531228247</c:v>
                </c:pt>
                <c:pt idx="4">
                  <c:v>0.258168001067064</c:v>
                </c:pt>
                <c:pt idx="5">
                  <c:v>0.258190287792738</c:v>
                </c:pt>
                <c:pt idx="6">
                  <c:v>0.252282977330874</c:v>
                </c:pt>
                <c:pt idx="7">
                  <c:v>0.237018795693499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E870-414A-92A8-03BE557EE6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39681368"/>
        <c:axId val="-2039684136"/>
      </c:lineChart>
      <c:catAx>
        <c:axId val="-21072203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2062979944"/>
        <c:crosses val="autoZero"/>
        <c:auto val="1"/>
        <c:lblAlgn val="ctr"/>
        <c:lblOffset val="100"/>
        <c:tickLblSkip val="1"/>
        <c:noMultiLvlLbl val="0"/>
      </c:catAx>
      <c:valAx>
        <c:axId val="2062979944"/>
        <c:scaling>
          <c:orientation val="minMax"/>
          <c:max val="2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07220344"/>
        <c:crosses val="autoZero"/>
        <c:crossBetween val="between"/>
        <c:majorUnit val="1.0"/>
      </c:valAx>
      <c:valAx>
        <c:axId val="-2039684136"/>
        <c:scaling>
          <c:orientation val="minMax"/>
          <c:max val="0.4"/>
        </c:scaling>
        <c:delete val="0"/>
        <c:axPos val="r"/>
        <c:numFmt formatCode="0%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39681368"/>
        <c:crosses val="max"/>
        <c:crossBetween val="between"/>
        <c:majorUnit val="0.2"/>
      </c:valAx>
      <c:catAx>
        <c:axId val="-2039681368"/>
        <c:scaling>
          <c:orientation val="minMax"/>
        </c:scaling>
        <c:delete val="1"/>
        <c:axPos val="b"/>
        <c:numFmt formatCode="0" sourceLinked="1"/>
        <c:majorTickMark val="out"/>
        <c:minorTickMark val="none"/>
        <c:tickLblPos val="nextTo"/>
        <c:crossAx val="-2039684136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812268423794965"/>
          <c:y val="0.0467127863297322"/>
          <c:w val="0.895498856560503"/>
          <c:h val="0.85053646213900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Up-front payments and discount</c:v>
                </c:pt>
              </c:strCache>
            </c:strRef>
          </c:tx>
          <c:spPr>
            <a:solidFill>
              <a:srgbClr val="FFC35A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Sheet1!$A$2:$A$28</c:f>
              <c:numCache>
                <c:formatCode>General</c:formatCode>
                <c:ptCount val="27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</c:numCache>
            </c:numRef>
          </c:cat>
          <c:val>
            <c:numRef>
              <c:f>Sheet1!$B$2:$B$28</c:f>
              <c:numCache>
                <c:formatCode>General</c:formatCode>
                <c:ptCount val="27"/>
                <c:pt idx="0">
                  <c:v>18.61386138613861</c:v>
                </c:pt>
                <c:pt idx="1">
                  <c:v>17.64705882352941</c:v>
                </c:pt>
                <c:pt idx="2">
                  <c:v>19.64809384164223</c:v>
                </c:pt>
                <c:pt idx="3">
                  <c:v>19.36305732484077</c:v>
                </c:pt>
                <c:pt idx="4">
                  <c:v>21.69117647058824</c:v>
                </c:pt>
                <c:pt idx="5">
                  <c:v>23.4752589182969</c:v>
                </c:pt>
                <c:pt idx="6">
                  <c:v>24.51977401129944</c:v>
                </c:pt>
                <c:pt idx="7">
                  <c:v>24.76489028213166</c:v>
                </c:pt>
                <c:pt idx="8">
                  <c:v>24.85306465155332</c:v>
                </c:pt>
                <c:pt idx="9">
                  <c:v>23.65356622998544</c:v>
                </c:pt>
                <c:pt idx="10">
                  <c:v>22.55541069100391</c:v>
                </c:pt>
                <c:pt idx="11">
                  <c:v>22.20866381940208</c:v>
                </c:pt>
                <c:pt idx="12">
                  <c:v>22.01939532230462</c:v>
                </c:pt>
                <c:pt idx="13">
                  <c:v>22.26394849785408</c:v>
                </c:pt>
                <c:pt idx="14">
                  <c:v>22.91557420031463</c:v>
                </c:pt>
                <c:pt idx="15">
                  <c:v>24.07503908285565</c:v>
                </c:pt>
                <c:pt idx="16">
                  <c:v>23.5640648011782</c:v>
                </c:pt>
                <c:pt idx="17">
                  <c:v>23.15601251676352</c:v>
                </c:pt>
                <c:pt idx="18">
                  <c:v>22.63222632226322</c:v>
                </c:pt>
                <c:pt idx="19">
                  <c:v>22.22642938280952</c:v>
                </c:pt>
                <c:pt idx="20">
                  <c:v>21.46086956521739</c:v>
                </c:pt>
                <c:pt idx="21">
                  <c:v>20.75835475578407</c:v>
                </c:pt>
                <c:pt idx="22">
                  <c:v>19.86674742580254</c:v>
                </c:pt>
                <c:pt idx="23">
                  <c:v>17.44410709356887</c:v>
                </c:pt>
                <c:pt idx="24">
                  <c:v>15.17078916372203</c:v>
                </c:pt>
                <c:pt idx="25">
                  <c:v>12.6709324</c:v>
                </c:pt>
                <c:pt idx="26">
                  <c:v>11.9097619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3F7-4D55-9FE5-F904CFD470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40842120"/>
        <c:axId val="-204114693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Discount rate</c:v>
                </c:pt>
              </c:strCache>
            </c:strRef>
          </c:tx>
          <c:spPr>
            <a:ln w="41275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Sheet1!$I$2:$I$26</c:f>
              <c:numCache>
                <c:formatCode>General</c:formatCode>
                <c:ptCount val="25"/>
                <c:pt idx="0">
                  <c:v>1989.5</c:v>
                </c:pt>
                <c:pt idx="1">
                  <c:v>1990.5</c:v>
                </c:pt>
                <c:pt idx="2">
                  <c:v>1991.5</c:v>
                </c:pt>
                <c:pt idx="3">
                  <c:v>1993.5</c:v>
                </c:pt>
                <c:pt idx="4">
                  <c:v>1993.5</c:v>
                </c:pt>
                <c:pt idx="5">
                  <c:v>1994.5</c:v>
                </c:pt>
                <c:pt idx="6">
                  <c:v>1995.5</c:v>
                </c:pt>
                <c:pt idx="7">
                  <c:v>1996.5</c:v>
                </c:pt>
                <c:pt idx="8">
                  <c:v>1997.5</c:v>
                </c:pt>
                <c:pt idx="9">
                  <c:v>1998.5</c:v>
                </c:pt>
                <c:pt idx="10">
                  <c:v>1999.5</c:v>
                </c:pt>
                <c:pt idx="11">
                  <c:v>2000.5</c:v>
                </c:pt>
                <c:pt idx="12">
                  <c:v>2001.5</c:v>
                </c:pt>
                <c:pt idx="13">
                  <c:v>2002.5</c:v>
                </c:pt>
                <c:pt idx="14">
                  <c:v>2003.5</c:v>
                </c:pt>
                <c:pt idx="15">
                  <c:v>2005.5</c:v>
                </c:pt>
                <c:pt idx="16">
                  <c:v>2005.5</c:v>
                </c:pt>
                <c:pt idx="17">
                  <c:v>2006.5</c:v>
                </c:pt>
                <c:pt idx="18">
                  <c:v>2007.5</c:v>
                </c:pt>
                <c:pt idx="19">
                  <c:v>2008.5</c:v>
                </c:pt>
                <c:pt idx="20">
                  <c:v>2009.5</c:v>
                </c:pt>
                <c:pt idx="21">
                  <c:v>2010.5</c:v>
                </c:pt>
                <c:pt idx="22">
                  <c:v>2012.5</c:v>
                </c:pt>
                <c:pt idx="23">
                  <c:v>2012.5</c:v>
                </c:pt>
                <c:pt idx="24">
                  <c:v>2013.5</c:v>
                </c:pt>
              </c:numCache>
            </c:numRef>
          </c:cat>
          <c:val>
            <c:numRef>
              <c:f>Sheet1!$C$2:$C$28</c:f>
              <c:numCache>
                <c:formatCode>General</c:formatCode>
                <c:ptCount val="27"/>
                <c:pt idx="0">
                  <c:v>15.0</c:v>
                </c:pt>
                <c:pt idx="1">
                  <c:v>15.0</c:v>
                </c:pt>
                <c:pt idx="2">
                  <c:v>15.0</c:v>
                </c:pt>
                <c:pt idx="3">
                  <c:v>15.0</c:v>
                </c:pt>
                <c:pt idx="4">
                  <c:v>25.0</c:v>
                </c:pt>
                <c:pt idx="5">
                  <c:v>25.0</c:v>
                </c:pt>
                <c:pt idx="6">
                  <c:v>25.0</c:v>
                </c:pt>
                <c:pt idx="7">
                  <c:v>25.0</c:v>
                </c:pt>
                <c:pt idx="8">
                  <c:v>25.0</c:v>
                </c:pt>
                <c:pt idx="9">
                  <c:v>25.0</c:v>
                </c:pt>
                <c:pt idx="10">
                  <c:v>25.0</c:v>
                </c:pt>
                <c:pt idx="11">
                  <c:v>25.0</c:v>
                </c:pt>
                <c:pt idx="12">
                  <c:v>25.0</c:v>
                </c:pt>
                <c:pt idx="13">
                  <c:v>25.0</c:v>
                </c:pt>
                <c:pt idx="14">
                  <c:v>25.0</c:v>
                </c:pt>
                <c:pt idx="15">
                  <c:v>25.0</c:v>
                </c:pt>
                <c:pt idx="16">
                  <c:v>20.0</c:v>
                </c:pt>
                <c:pt idx="17">
                  <c:v>20.0</c:v>
                </c:pt>
                <c:pt idx="18">
                  <c:v>20.0</c:v>
                </c:pt>
                <c:pt idx="19">
                  <c:v>20.0</c:v>
                </c:pt>
                <c:pt idx="20">
                  <c:v>20.0</c:v>
                </c:pt>
                <c:pt idx="21">
                  <c:v>20.0</c:v>
                </c:pt>
                <c:pt idx="22">
                  <c:v>20.0</c:v>
                </c:pt>
                <c:pt idx="23">
                  <c:v>10.0</c:v>
                </c:pt>
                <c:pt idx="24">
                  <c:v>10.0</c:v>
                </c:pt>
                <c:pt idx="25">
                  <c:v>10.0</c:v>
                </c:pt>
                <c:pt idx="26">
                  <c:v>10.0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3F7-4D55-9FE5-F904CFD470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40974456"/>
        <c:axId val="-2040578536"/>
      </c:lineChart>
      <c:catAx>
        <c:axId val="-20408421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1146936"/>
        <c:crosses val="autoZero"/>
        <c:auto val="1"/>
        <c:lblAlgn val="ctr"/>
        <c:lblOffset val="100"/>
        <c:tickLblSkip val="4"/>
        <c:noMultiLvlLbl val="0"/>
      </c:catAx>
      <c:valAx>
        <c:axId val="-2041146936"/>
        <c:scaling>
          <c:orientation val="minMax"/>
          <c:max val="3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0842120"/>
        <c:crosses val="autoZero"/>
        <c:crossBetween val="between"/>
        <c:majorUnit val="10.0"/>
      </c:valAx>
      <c:valAx>
        <c:axId val="-2040578536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-2040974456"/>
        <c:crosses val="max"/>
        <c:crossBetween val="between"/>
      </c:valAx>
      <c:catAx>
        <c:axId val="-2040974456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-2040578536"/>
        <c:crosses val="max"/>
        <c:auto val="1"/>
        <c:lblAlgn val="ctr"/>
        <c:lblOffset val="100"/>
        <c:noMultiLvlLbl val="1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66732283464567"/>
          <c:y val="0.0320138524351123"/>
          <c:w val="0.891590753078942"/>
          <c:h val="0.885853310002916"/>
        </c:manualLayout>
      </c:layout>
      <c:barChart>
        <c:barDir val="col"/>
        <c:grouping val="clustered"/>
        <c:varyColors val="0"/>
        <c:ser>
          <c:idx val="3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000000"/>
              </a:solidFill>
            </a:ln>
          </c:spPr>
          <c:invertIfNegative val="0"/>
          <c:cat>
            <c:numRef>
              <c:f>Sheet1!$A$2:$A$30</c:f>
              <c:numCache>
                <c:formatCode>General</c:formatCode>
                <c:ptCount val="29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  <c:pt idx="28">
                  <c:v>2017.0</c:v>
                </c:pt>
              </c:numCache>
            </c:numRef>
          </c:cat>
          <c:val>
            <c:numRef>
              <c:f>Sheet1!$D$2:$D$30</c:f>
              <c:numCache>
                <c:formatCode>General</c:formatCode>
                <c:ptCount val="29"/>
                <c:pt idx="0">
                  <c:v>18.61386138613861</c:v>
                </c:pt>
                <c:pt idx="1">
                  <c:v>17.64705882352941</c:v>
                </c:pt>
                <c:pt idx="2">
                  <c:v>19.64809384164223</c:v>
                </c:pt>
                <c:pt idx="3">
                  <c:v>19.36305732484077</c:v>
                </c:pt>
                <c:pt idx="4">
                  <c:v>21.69117647058824</c:v>
                </c:pt>
                <c:pt idx="5">
                  <c:v>23.4752589182969</c:v>
                </c:pt>
                <c:pt idx="6">
                  <c:v>24.51977401129944</c:v>
                </c:pt>
                <c:pt idx="7">
                  <c:v>24.76489028213166</c:v>
                </c:pt>
                <c:pt idx="8">
                  <c:v>24.85306465155332</c:v>
                </c:pt>
                <c:pt idx="9">
                  <c:v>23.65356622998544</c:v>
                </c:pt>
                <c:pt idx="10">
                  <c:v>22.55541069100391</c:v>
                </c:pt>
                <c:pt idx="11">
                  <c:v>22.20866381940208</c:v>
                </c:pt>
                <c:pt idx="12">
                  <c:v>22.01939532230462</c:v>
                </c:pt>
                <c:pt idx="13">
                  <c:v>22.26394849785408</c:v>
                </c:pt>
                <c:pt idx="14">
                  <c:v>22.91557420031463</c:v>
                </c:pt>
                <c:pt idx="15">
                  <c:v>24.07503908285565</c:v>
                </c:pt>
                <c:pt idx="16">
                  <c:v>23.5640648011782</c:v>
                </c:pt>
                <c:pt idx="17">
                  <c:v>23.15601251676352</c:v>
                </c:pt>
                <c:pt idx="18">
                  <c:v>22.63222632226322</c:v>
                </c:pt>
                <c:pt idx="19">
                  <c:v>22.22642938280952</c:v>
                </c:pt>
                <c:pt idx="20">
                  <c:v>21.46086956521739</c:v>
                </c:pt>
                <c:pt idx="21">
                  <c:v>20.75835475578407</c:v>
                </c:pt>
                <c:pt idx="22">
                  <c:v>19.86674742580254</c:v>
                </c:pt>
                <c:pt idx="23">
                  <c:v>17.44410709356887</c:v>
                </c:pt>
                <c:pt idx="24">
                  <c:v>15.17078916372203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C54-465D-BE3D-4477B06B21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3387816"/>
        <c:axId val="-2087539864"/>
      </c:barChar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Upfront</c:v>
                </c:pt>
              </c:strCache>
            </c:strRef>
          </c:tx>
          <c:spPr>
            <a:ln w="47625">
              <a:solidFill>
                <a:srgbClr val="A02226"/>
              </a:solidFill>
              <a:prstDash val="solid"/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  <c:pt idx="28">
                  <c:v>2017.0</c:v>
                </c:pt>
              </c:numCache>
            </c:numRef>
          </c:cat>
          <c:val>
            <c:numRef>
              <c:f>Sheet1!$B$2:$B$30</c:f>
              <c:numCache>
                <c:formatCode>0</c:formatCode>
                <c:ptCount val="29"/>
                <c:pt idx="0">
                  <c:v>15.0</c:v>
                </c:pt>
                <c:pt idx="1">
                  <c:v>15.0</c:v>
                </c:pt>
                <c:pt idx="2">
                  <c:v>15.0</c:v>
                </c:pt>
                <c:pt idx="3">
                  <c:v>15.0</c:v>
                </c:pt>
                <c:pt idx="4">
                  <c:v>25.0</c:v>
                </c:pt>
                <c:pt idx="5">
                  <c:v>25.0</c:v>
                </c:pt>
                <c:pt idx="6">
                  <c:v>25.0</c:v>
                </c:pt>
                <c:pt idx="7">
                  <c:v>25.0</c:v>
                </c:pt>
                <c:pt idx="8">
                  <c:v>25.0</c:v>
                </c:pt>
                <c:pt idx="9">
                  <c:v>25.0</c:v>
                </c:pt>
                <c:pt idx="10">
                  <c:v>25.0</c:v>
                </c:pt>
                <c:pt idx="11">
                  <c:v>25.0</c:v>
                </c:pt>
                <c:pt idx="12">
                  <c:v>25.0</c:v>
                </c:pt>
                <c:pt idx="13">
                  <c:v>25.0</c:v>
                </c:pt>
                <c:pt idx="14">
                  <c:v>25.0</c:v>
                </c:pt>
                <c:pt idx="15">
                  <c:v>25.0</c:v>
                </c:pt>
                <c:pt idx="16">
                  <c:v>20.0</c:v>
                </c:pt>
                <c:pt idx="17">
                  <c:v>20.0</c:v>
                </c:pt>
                <c:pt idx="18">
                  <c:v>20.0</c:v>
                </c:pt>
                <c:pt idx="19">
                  <c:v>20.0</c:v>
                </c:pt>
                <c:pt idx="20">
                  <c:v>20.0</c:v>
                </c:pt>
                <c:pt idx="21">
                  <c:v>20.0</c:v>
                </c:pt>
                <c:pt idx="22">
                  <c:v>20.0</c:v>
                </c:pt>
                <c:pt idx="23">
                  <c:v>10.0</c:v>
                </c:pt>
                <c:pt idx="24">
                  <c:v>10.0</c:v>
                </c:pt>
                <c:pt idx="25">
                  <c:v>10.0</c:v>
                </c:pt>
                <c:pt idx="26">
                  <c:v>10.0</c:v>
                </c:pt>
                <c:pt idx="27">
                  <c:v>10.0</c:v>
                </c:pt>
                <c:pt idx="28">
                  <c:v>0.001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C54-465D-BE3D-4477B06B21DB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Equivalent upfront discount</c:v>
                </c:pt>
              </c:strCache>
            </c:strRef>
          </c:tx>
          <c:spPr>
            <a:ln w="47625" cmpd="sng"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  <c:pt idx="28">
                  <c:v>2017.0</c:v>
                </c:pt>
              </c:numCache>
            </c:numRef>
          </c:cat>
          <c:val>
            <c:numRef>
              <c:f>Sheet1!$C$2:$C$30</c:f>
              <c:numCache>
                <c:formatCode>0</c:formatCode>
                <c:ptCount val="29"/>
                <c:pt idx="0">
                  <c:v>17.64705882352942</c:v>
                </c:pt>
                <c:pt idx="1">
                  <c:v>17.64705882352942</c:v>
                </c:pt>
                <c:pt idx="2">
                  <c:v>17.64705882352942</c:v>
                </c:pt>
                <c:pt idx="3">
                  <c:v>17.64705882352942</c:v>
                </c:pt>
                <c:pt idx="4">
                  <c:v>33.33333333333333</c:v>
                </c:pt>
                <c:pt idx="5">
                  <c:v>33.33333333333333</c:v>
                </c:pt>
                <c:pt idx="6">
                  <c:v>33.33333333333333</c:v>
                </c:pt>
                <c:pt idx="7">
                  <c:v>33.33333333333333</c:v>
                </c:pt>
                <c:pt idx="8">
                  <c:v>33.33333333333333</c:v>
                </c:pt>
                <c:pt idx="9">
                  <c:v>33.33333333333333</c:v>
                </c:pt>
                <c:pt idx="10">
                  <c:v>33.33333333333333</c:v>
                </c:pt>
                <c:pt idx="11">
                  <c:v>33.33333333333333</c:v>
                </c:pt>
                <c:pt idx="12">
                  <c:v>33.33333333333333</c:v>
                </c:pt>
                <c:pt idx="13">
                  <c:v>33.33333333333333</c:v>
                </c:pt>
                <c:pt idx="14">
                  <c:v>33.33333333333333</c:v>
                </c:pt>
                <c:pt idx="15">
                  <c:v>33.33333333333333</c:v>
                </c:pt>
                <c:pt idx="16">
                  <c:v>25.0</c:v>
                </c:pt>
                <c:pt idx="17">
                  <c:v>25.0</c:v>
                </c:pt>
                <c:pt idx="18">
                  <c:v>25.0</c:v>
                </c:pt>
                <c:pt idx="19">
                  <c:v>25.0</c:v>
                </c:pt>
                <c:pt idx="20">
                  <c:v>25.0</c:v>
                </c:pt>
                <c:pt idx="21">
                  <c:v>25.0</c:v>
                </c:pt>
                <c:pt idx="22">
                  <c:v>25.0</c:v>
                </c:pt>
                <c:pt idx="23">
                  <c:v>11.11111111111112</c:v>
                </c:pt>
                <c:pt idx="24">
                  <c:v>11.11111111111112</c:v>
                </c:pt>
                <c:pt idx="25">
                  <c:v>11.11111111111112</c:v>
                </c:pt>
                <c:pt idx="26">
                  <c:v>11.11111111111112</c:v>
                </c:pt>
                <c:pt idx="27">
                  <c:v>11.11111111111112</c:v>
                </c:pt>
                <c:pt idx="28">
                  <c:v>0.0010000100000962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FC54-465D-BE3D-4477B06B21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3387816"/>
        <c:axId val="-2087539864"/>
      </c:lineChart>
      <c:catAx>
        <c:axId val="-20633878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7539864"/>
        <c:crosses val="autoZero"/>
        <c:auto val="1"/>
        <c:lblAlgn val="ctr"/>
        <c:lblOffset val="100"/>
        <c:tickLblSkip val="4"/>
        <c:noMultiLvlLbl val="0"/>
      </c:catAx>
      <c:valAx>
        <c:axId val="-2087539864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33878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777703490581818"/>
          <c:y val="0.0283101528594565"/>
          <c:w val="0.895306571300885"/>
          <c:h val="0.89451077493595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HECS-HELP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dPt>
            <c:idx val="27"/>
            <c:bubble3D val="0"/>
            <c:spPr>
              <a:ln>
                <a:solidFill>
                  <a:srgbClr val="A02226"/>
                </a:solidFill>
                <a:prstDash val="sysDot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8AA-4F1F-A88F-7F6378AAF4C7}"/>
              </c:ext>
            </c:extLst>
          </c:dPt>
          <c:cat>
            <c:numRef>
              <c:f>Sheet1!$A$2:$A$29</c:f>
              <c:numCache>
                <c:formatCode>General</c:formatCode>
                <c:ptCount val="28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</c:numCache>
            </c:numRef>
          </c:cat>
          <c:val>
            <c:numRef>
              <c:f>Sheet1!$B$2:$B$29</c:f>
              <c:numCache>
                <c:formatCode>"$"#,##0_);[Red]\("$"#,##0\)</c:formatCode>
                <c:ptCount val="28"/>
                <c:pt idx="0">
                  <c:v>0.411</c:v>
                </c:pt>
                <c:pt idx="1">
                  <c:v>0.475</c:v>
                </c:pt>
                <c:pt idx="2">
                  <c:v>0.548</c:v>
                </c:pt>
                <c:pt idx="3">
                  <c:v>0.633</c:v>
                </c:pt>
                <c:pt idx="4">
                  <c:v>0.639</c:v>
                </c:pt>
                <c:pt idx="5">
                  <c:v>0.664</c:v>
                </c:pt>
                <c:pt idx="6">
                  <c:v>0.668</c:v>
                </c:pt>
                <c:pt idx="7">
                  <c:v>0.719</c:v>
                </c:pt>
                <c:pt idx="8">
                  <c:v>0.895</c:v>
                </c:pt>
                <c:pt idx="9">
                  <c:v>1.049</c:v>
                </c:pt>
                <c:pt idx="10">
                  <c:v>1.188</c:v>
                </c:pt>
                <c:pt idx="11">
                  <c:v>1.275</c:v>
                </c:pt>
                <c:pt idx="12">
                  <c:v>1.367</c:v>
                </c:pt>
                <c:pt idx="13">
                  <c:v>1.45</c:v>
                </c:pt>
                <c:pt idx="14">
                  <c:v>1.47</c:v>
                </c:pt>
                <c:pt idx="15">
                  <c:v>1.457</c:v>
                </c:pt>
                <c:pt idx="16">
                  <c:v>1.557</c:v>
                </c:pt>
                <c:pt idx="17">
                  <c:v>1.719</c:v>
                </c:pt>
                <c:pt idx="18">
                  <c:v>1.887</c:v>
                </c:pt>
                <c:pt idx="19">
                  <c:v>2.055</c:v>
                </c:pt>
                <c:pt idx="20">
                  <c:v>2.258</c:v>
                </c:pt>
                <c:pt idx="21">
                  <c:v>2.467</c:v>
                </c:pt>
                <c:pt idx="22">
                  <c:v>2.646</c:v>
                </c:pt>
                <c:pt idx="23">
                  <c:v>2.992</c:v>
                </c:pt>
                <c:pt idx="24">
                  <c:v>3.601</c:v>
                </c:pt>
                <c:pt idx="25" formatCode="#,##0">
                  <c:v>3.95696129</c:v>
                </c:pt>
                <c:pt idx="26" formatCode="#,##0">
                  <c:v>4.170422092</c:v>
                </c:pt>
                <c:pt idx="27">
                  <c:v>4.381847764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8AA-4F1F-A88F-7F6378AAF4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1827080"/>
        <c:axId val="-2061746216"/>
      </c:lineChart>
      <c:catAx>
        <c:axId val="2061827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2061746216"/>
        <c:crosses val="autoZero"/>
        <c:auto val="1"/>
        <c:lblAlgn val="ctr"/>
        <c:lblOffset val="100"/>
        <c:tickLblSkip val="3"/>
        <c:noMultiLvlLbl val="0"/>
      </c:catAx>
      <c:valAx>
        <c:axId val="-2061746216"/>
        <c:scaling>
          <c:orientation val="minMax"/>
          <c:max val="5.0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2061827080"/>
        <c:crosses val="autoZero"/>
        <c:crossBetween val="between"/>
        <c:majorUnit val="1.0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7955279628508"/>
          <c:y val="0.0320138524351123"/>
          <c:w val="0.901581364829396"/>
          <c:h val="0.81488116068824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CPI</c:v>
                </c:pt>
              </c:strCache>
            </c:strRef>
          </c:tx>
          <c:spPr>
            <a:ln w="50800"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Sheet1!$A$2:$A$23</c:f>
              <c:numCache>
                <c:formatCode>General</c:formatCode>
                <c:ptCount val="22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  <c:pt idx="20">
                  <c:v>2015.0</c:v>
                </c:pt>
                <c:pt idx="21">
                  <c:v>2016.0</c:v>
                </c:pt>
              </c:numCache>
            </c:num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2.534750613246106</c:v>
                </c:pt>
                <c:pt idx="1">
                  <c:v>4.625199362041425</c:v>
                </c:pt>
                <c:pt idx="2">
                  <c:v>2.019817073170759</c:v>
                </c:pt>
                <c:pt idx="3">
                  <c:v>-0.149420993649618</c:v>
                </c:pt>
                <c:pt idx="4">
                  <c:v>1.197156752712303</c:v>
                </c:pt>
                <c:pt idx="5">
                  <c:v>1.885397412199641</c:v>
                </c:pt>
                <c:pt idx="6">
                  <c:v>5.26124818577649</c:v>
                </c:pt>
                <c:pt idx="7">
                  <c:v>3.653912443984828</c:v>
                </c:pt>
                <c:pt idx="8">
                  <c:v>3.05952776854006</c:v>
                </c:pt>
                <c:pt idx="9">
                  <c:v>2.420135527589551</c:v>
                </c:pt>
                <c:pt idx="10">
                  <c:v>2.425960932577209</c:v>
                </c:pt>
                <c:pt idx="11">
                  <c:v>2.829898492771443</c:v>
                </c:pt>
                <c:pt idx="12">
                  <c:v>3.440023930601277</c:v>
                </c:pt>
                <c:pt idx="13">
                  <c:v>2.77617119722382</c:v>
                </c:pt>
                <c:pt idx="14">
                  <c:v>3.882948790095674</c:v>
                </c:pt>
                <c:pt idx="15">
                  <c:v>1.895991332611024</c:v>
                </c:pt>
                <c:pt idx="16">
                  <c:v>3.003721424774075</c:v>
                </c:pt>
                <c:pt idx="17">
                  <c:v>2.890322580645166</c:v>
                </c:pt>
                <c:pt idx="18">
                  <c:v>1.981439678956609</c:v>
                </c:pt>
                <c:pt idx="19">
                  <c:v>2.557796360059017</c:v>
                </c:pt>
                <c:pt idx="20">
                  <c:v>2.08633093525179</c:v>
                </c:pt>
                <c:pt idx="21">
                  <c:v>1.503406154568943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16A-476F-9A87-944BD8A816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10-year bond rate</c:v>
                </c:pt>
              </c:strCache>
            </c:strRef>
          </c:tx>
          <c:spPr>
            <a:ln w="50800">
              <a:solidFill>
                <a:srgbClr val="D4582A"/>
              </a:solidFill>
            </a:ln>
          </c:spPr>
          <c:marker>
            <c:symbol val="none"/>
          </c:marker>
          <c:errBars>
            <c:errDir val="y"/>
            <c:errBarType val="minus"/>
            <c:errValType val="cust"/>
            <c:noEndCap val="1"/>
            <c:plus>
              <c:numRef>
                <c:f>{0}</c:f>
              </c:numRef>
            </c:plus>
            <c:minus>
              <c:numRef>
                <c:f>Sheet1!$J$27:$J$47</c:f>
              </c:numRef>
            </c:minus>
            <c:spPr>
              <a:ln>
                <a:solidFill>
                  <a:srgbClr val="000000"/>
                </a:solidFill>
              </a:ln>
            </c:spPr>
          </c:errBars>
          <c:cat>
            <c:numRef>
              <c:f>Sheet1!$A$2:$A$23</c:f>
              <c:numCache>
                <c:formatCode>General</c:formatCode>
                <c:ptCount val="22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  <c:pt idx="20">
                  <c:v>2015.0</c:v>
                </c:pt>
                <c:pt idx="21">
                  <c:v>2016.0</c:v>
                </c:pt>
              </c:numCache>
            </c:num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10.13782608695652</c:v>
                </c:pt>
                <c:pt idx="1">
                  <c:v>8.80809523809524</c:v>
                </c:pt>
                <c:pt idx="2">
                  <c:v>7.89947368421053</c:v>
                </c:pt>
                <c:pt idx="3">
                  <c:v>5.864999999999971</c:v>
                </c:pt>
                <c:pt idx="4">
                  <c:v>5.526521739130435</c:v>
                </c:pt>
                <c:pt idx="5">
                  <c:v>6.570434782608695</c:v>
                </c:pt>
                <c:pt idx="6">
                  <c:v>5.130681818181817</c:v>
                </c:pt>
                <c:pt idx="7">
                  <c:v>6.308999999999997</c:v>
                </c:pt>
                <c:pt idx="8">
                  <c:v>5.27166666666667</c:v>
                </c:pt>
                <c:pt idx="9">
                  <c:v>5.415434782608696</c:v>
                </c:pt>
                <c:pt idx="10">
                  <c:v>5.652619047619031</c:v>
                </c:pt>
                <c:pt idx="11">
                  <c:v>5.341304347826075</c:v>
                </c:pt>
                <c:pt idx="12">
                  <c:v>5.73681818181818</c:v>
                </c:pt>
                <c:pt idx="13">
                  <c:v>6.085526315789473</c:v>
                </c:pt>
                <c:pt idx="14">
                  <c:v>4.327727272727228</c:v>
                </c:pt>
                <c:pt idx="15">
                  <c:v>5.619999999999996</c:v>
                </c:pt>
                <c:pt idx="16">
                  <c:v>5.435</c:v>
                </c:pt>
                <c:pt idx="17">
                  <c:v>4.149999999999999</c:v>
                </c:pt>
                <c:pt idx="18">
                  <c:v>3.5125</c:v>
                </c:pt>
                <c:pt idx="19">
                  <c:v>4.102499999999996</c:v>
                </c:pt>
                <c:pt idx="20">
                  <c:v>2.482499999999999</c:v>
                </c:pt>
                <c:pt idx="21">
                  <c:v>2.5675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16A-476F-9A87-944BD8A816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2152344"/>
        <c:axId val="2061837176"/>
      </c:lineChart>
      <c:catAx>
        <c:axId val="-206215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2061837176"/>
        <c:crosses val="autoZero"/>
        <c:auto val="1"/>
        <c:lblAlgn val="ctr"/>
        <c:lblOffset val="100"/>
        <c:tickLblSkip val="3"/>
        <c:tickMarkSkip val="1"/>
        <c:noMultiLvlLbl val="0"/>
      </c:catAx>
      <c:valAx>
        <c:axId val="2061837176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2152344"/>
        <c:crosses val="autoZero"/>
        <c:crossBetween val="between"/>
        <c:majorUnit val="2.0"/>
        <c:minorUnit val="2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7955279628508"/>
          <c:y val="0.0320138524351123"/>
          <c:w val="0.901581364829396"/>
          <c:h val="0.81488116068824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000000"/>
              </a:solidFill>
              <a:prstDash val="solid"/>
            </a:ln>
          </c:spPr>
          <c:invertIfNegative val="0"/>
          <c:dPt>
            <c:idx val="2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BECB-4E4B-A7DA-0E131B4FAA87}"/>
              </c:ext>
            </c:extLst>
          </c:dPt>
          <c:dPt>
            <c:idx val="2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BECB-4E4B-A7DA-0E131B4FAA87}"/>
              </c:ext>
            </c:extLst>
          </c:dPt>
          <c:cat>
            <c:numRef>
              <c:f>Sheet1!$A$2:$A$23</c:f>
              <c:numCache>
                <c:formatCode>General</c:formatCode>
                <c:ptCount val="22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  <c:pt idx="20">
                  <c:v>2015.0</c:v>
                </c:pt>
                <c:pt idx="21">
                  <c:v>2016.0</c:v>
                </c:pt>
              </c:numCache>
            </c:numRef>
          </c:cat>
          <c:val>
            <c:numRef>
              <c:f>Sheet1!$D$2:$D$23</c:f>
              <c:numCache>
                <c:formatCode>General</c:formatCode>
                <c:ptCount val="22"/>
                <c:pt idx="0">
                  <c:v>7.278484894000272</c:v>
                </c:pt>
                <c:pt idx="1">
                  <c:v>4.131547708883172</c:v>
                </c:pt>
                <c:pt idx="2">
                  <c:v>5.988012791345608</c:v>
                </c:pt>
                <c:pt idx="3">
                  <c:v>6.671462762267473</c:v>
                </c:pt>
                <c:pt idx="4">
                  <c:v>4.162181815216049</c:v>
                </c:pt>
                <c:pt idx="5">
                  <c:v>4.519875538375064</c:v>
                </c:pt>
                <c:pt idx="6">
                  <c:v>0.649276102097247</c:v>
                </c:pt>
                <c:pt idx="7">
                  <c:v>2.14932482814532</c:v>
                </c:pt>
                <c:pt idx="8">
                  <c:v>2.584541053671925</c:v>
                </c:pt>
                <c:pt idx="9">
                  <c:v>3.031808146442367</c:v>
                </c:pt>
                <c:pt idx="10">
                  <c:v>3.136961605776249</c:v>
                </c:pt>
                <c:pt idx="11">
                  <c:v>2.461290720792771</c:v>
                </c:pt>
                <c:pt idx="12">
                  <c:v>2.281755220385447</c:v>
                </c:pt>
                <c:pt idx="13">
                  <c:v>3.304415595777018</c:v>
                </c:pt>
                <c:pt idx="14">
                  <c:v>1.452495030878037</c:v>
                </c:pt>
                <c:pt idx="15">
                  <c:v>3.475897403351079</c:v>
                </c:pt>
                <c:pt idx="16">
                  <c:v>2.354820241892591</c:v>
                </c:pt>
                <c:pt idx="17">
                  <c:v>1.601760752688168</c:v>
                </c:pt>
                <c:pt idx="18">
                  <c:v>1.272101987710058</c:v>
                </c:pt>
                <c:pt idx="19">
                  <c:v>1.305328639940983</c:v>
                </c:pt>
                <c:pt idx="20">
                  <c:v>1.170544064748211</c:v>
                </c:pt>
                <c:pt idx="21">
                  <c:v>1.218677178764391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ECB-4E4B-A7DA-0E131B4FAA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43123464"/>
        <c:axId val="-204353303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CPI</c:v>
                </c:pt>
              </c:strCache>
            </c:strRef>
          </c:tx>
          <c:spPr>
            <a:ln w="50800">
              <a:solidFill>
                <a:srgbClr val="621214"/>
              </a:solidFill>
            </a:ln>
          </c:spPr>
          <c:marker>
            <c:symbol val="none"/>
          </c:marker>
          <c:cat>
            <c:numRef>
              <c:f>Sheet1!$A$2:$A$23</c:f>
              <c:numCache>
                <c:formatCode>General</c:formatCode>
                <c:ptCount val="22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  <c:pt idx="20">
                  <c:v>2015.0</c:v>
                </c:pt>
                <c:pt idx="21">
                  <c:v>2016.0</c:v>
                </c:pt>
              </c:numCache>
            </c:num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2.534750613246106</c:v>
                </c:pt>
                <c:pt idx="1">
                  <c:v>4.625199362041425</c:v>
                </c:pt>
                <c:pt idx="2">
                  <c:v>2.019817073170759</c:v>
                </c:pt>
                <c:pt idx="3">
                  <c:v>-0.149420993649618</c:v>
                </c:pt>
                <c:pt idx="4">
                  <c:v>1.197156752712303</c:v>
                </c:pt>
                <c:pt idx="5">
                  <c:v>1.885397412199641</c:v>
                </c:pt>
                <c:pt idx="6">
                  <c:v>5.26124818577649</c:v>
                </c:pt>
                <c:pt idx="7">
                  <c:v>3.653912443984828</c:v>
                </c:pt>
                <c:pt idx="8">
                  <c:v>3.05952776854006</c:v>
                </c:pt>
                <c:pt idx="9">
                  <c:v>2.420135527589551</c:v>
                </c:pt>
                <c:pt idx="10">
                  <c:v>2.425960932577209</c:v>
                </c:pt>
                <c:pt idx="11">
                  <c:v>2.829898492771443</c:v>
                </c:pt>
                <c:pt idx="12">
                  <c:v>3.440023930601277</c:v>
                </c:pt>
                <c:pt idx="13">
                  <c:v>2.77617119722382</c:v>
                </c:pt>
                <c:pt idx="14">
                  <c:v>3.882948790095674</c:v>
                </c:pt>
                <c:pt idx="15">
                  <c:v>1.895991332611024</c:v>
                </c:pt>
                <c:pt idx="16">
                  <c:v>3.003721424774075</c:v>
                </c:pt>
                <c:pt idx="17">
                  <c:v>2.890322580645166</c:v>
                </c:pt>
                <c:pt idx="18">
                  <c:v>1.981439678956609</c:v>
                </c:pt>
                <c:pt idx="19">
                  <c:v>2.557796360059017</c:v>
                </c:pt>
                <c:pt idx="20">
                  <c:v>2.08633093525179</c:v>
                </c:pt>
                <c:pt idx="21">
                  <c:v>1.503406154568943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BECB-4E4B-A7DA-0E131B4FAA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10-year bond rate</c:v>
                </c:pt>
              </c:strCache>
            </c:strRef>
          </c:tx>
          <c:spPr>
            <a:ln w="50800"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Sheet1!$A$2:$A$23</c:f>
              <c:numCache>
                <c:formatCode>General</c:formatCode>
                <c:ptCount val="22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  <c:pt idx="20">
                  <c:v>2015.0</c:v>
                </c:pt>
                <c:pt idx="21">
                  <c:v>2016.0</c:v>
                </c:pt>
              </c:numCache>
            </c:num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9.81323550724638</c:v>
                </c:pt>
                <c:pt idx="1">
                  <c:v>8.75674707092462</c:v>
                </c:pt>
                <c:pt idx="2">
                  <c:v>8.007829864516365</c:v>
                </c:pt>
                <c:pt idx="3">
                  <c:v>6.522041768617851</c:v>
                </c:pt>
                <c:pt idx="4">
                  <c:v>5.359338567928381</c:v>
                </c:pt>
                <c:pt idx="5">
                  <c:v>6.40527295057473</c:v>
                </c:pt>
                <c:pt idx="6">
                  <c:v>5.910524287873738</c:v>
                </c:pt>
                <c:pt idx="7">
                  <c:v>5.80323727213015</c:v>
                </c:pt>
                <c:pt idx="8">
                  <c:v>5.644068822211981</c:v>
                </c:pt>
                <c:pt idx="9">
                  <c:v>5.451943674031917</c:v>
                </c:pt>
                <c:pt idx="10">
                  <c:v>5.562922538353435</c:v>
                </c:pt>
                <c:pt idx="11">
                  <c:v>5.291189213564214</c:v>
                </c:pt>
                <c:pt idx="12">
                  <c:v>5.721779150986725</c:v>
                </c:pt>
                <c:pt idx="13">
                  <c:v>6.080586793000837</c:v>
                </c:pt>
                <c:pt idx="14">
                  <c:v>5.335443820973712</c:v>
                </c:pt>
                <c:pt idx="15">
                  <c:v>5.37188873596211</c:v>
                </c:pt>
                <c:pt idx="16">
                  <c:v>5.358541666666666</c:v>
                </c:pt>
                <c:pt idx="17">
                  <c:v>4.492083333333336</c:v>
                </c:pt>
                <c:pt idx="18">
                  <c:v>3.253541666666667</c:v>
                </c:pt>
                <c:pt idx="19">
                  <c:v>3.863125</c:v>
                </c:pt>
                <c:pt idx="20">
                  <c:v>3.256874999999999</c:v>
                </c:pt>
                <c:pt idx="21">
                  <c:v>2.722083333333333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BECB-4E4B-A7DA-0E131B4FAA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43123464"/>
        <c:axId val="-2043533032"/>
      </c:lineChart>
      <c:catAx>
        <c:axId val="-20431234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043533032"/>
        <c:crosses val="autoZero"/>
        <c:auto val="1"/>
        <c:lblAlgn val="ctr"/>
        <c:lblOffset val="100"/>
        <c:tickLblSkip val="3"/>
        <c:tickMarkSkip val="1"/>
        <c:noMultiLvlLbl val="0"/>
      </c:catAx>
      <c:valAx>
        <c:axId val="-2043533032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3123464"/>
        <c:crosses val="autoZero"/>
        <c:crossBetween val="between"/>
        <c:majorUnit val="2.0"/>
        <c:minorUnit val="2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Bachelor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Arts</c:v>
                </c:pt>
                <c:pt idx="1">
                  <c:v>Commerce</c:v>
                </c:pt>
                <c:pt idx="2">
                  <c:v>Education</c:v>
                </c:pt>
                <c:pt idx="3">
                  <c:v>Engineering</c:v>
                </c:pt>
                <c:pt idx="4">
                  <c:v>Medicine, _x000d_Veterinary,_x000d_Dentistry</c:v>
                </c:pt>
                <c:pt idx="5">
                  <c:v>Nursing</c:v>
                </c:pt>
                <c:pt idx="6">
                  <c:v>Science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8.203145448970485</c:v>
                </c:pt>
                <c:pt idx="1">
                  <c:v>11.47101102060374</c:v>
                </c:pt>
                <c:pt idx="2">
                  <c:v>7.18171157296862</c:v>
                </c:pt>
                <c:pt idx="3">
                  <c:v>11.0542611827225</c:v>
                </c:pt>
                <c:pt idx="4">
                  <c:v>13.5364464692483</c:v>
                </c:pt>
                <c:pt idx="5">
                  <c:v>8.690829191287838</c:v>
                </c:pt>
                <c:pt idx="6">
                  <c:v>9.047131764280962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C37-4AF3-A96D-FC8EA1D75E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Masters</c:v>
                </c:pt>
              </c:strCache>
            </c:strRef>
          </c:tx>
          <c:spPr>
            <a:solidFill>
              <a:srgbClr val="A02226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Arts</c:v>
                </c:pt>
                <c:pt idx="1">
                  <c:v>Commerce</c:v>
                </c:pt>
                <c:pt idx="2">
                  <c:v>Education</c:v>
                </c:pt>
                <c:pt idx="3">
                  <c:v>Engineering</c:v>
                </c:pt>
                <c:pt idx="4">
                  <c:v>Medicine, _x000d_Veterinary,_x000d_Dentistry</c:v>
                </c:pt>
                <c:pt idx="5">
                  <c:v>Nursing</c:v>
                </c:pt>
                <c:pt idx="6">
                  <c:v>Science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21.91722523672728</c:v>
                </c:pt>
                <c:pt idx="1">
                  <c:v>32.97345767575275</c:v>
                </c:pt>
                <c:pt idx="2">
                  <c:v>28.08637590566842</c:v>
                </c:pt>
                <c:pt idx="3">
                  <c:v>31.98653198653152</c:v>
                </c:pt>
                <c:pt idx="4">
                  <c:v>20.65009560229445</c:v>
                </c:pt>
                <c:pt idx="5">
                  <c:v>32.11706575446598</c:v>
                </c:pt>
                <c:pt idx="6">
                  <c:v>26.49087221095332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C37-4AF3-A96D-FC8EA1D75E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086263768"/>
        <c:axId val="-2086266680"/>
      </c:barChart>
      <c:catAx>
        <c:axId val="-20862637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2200"/>
            </a:pPr>
            <a:endParaRPr lang="en-US"/>
          </a:p>
        </c:txPr>
        <c:crossAx val="-2086266680"/>
        <c:crosses val="autoZero"/>
        <c:auto val="1"/>
        <c:lblAlgn val="ctr"/>
        <c:lblOffset val="100"/>
        <c:noMultiLvlLbl val="0"/>
      </c:catAx>
      <c:valAx>
        <c:axId val="-2086266680"/>
        <c:scaling>
          <c:orientation val="minMax"/>
          <c:max val="4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6263768"/>
        <c:crosses val="autoZero"/>
        <c:crossBetween val="between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FemaleIS</c:v>
                </c:pt>
              </c:strCache>
            </c:strRef>
          </c:tx>
          <c:spPr>
            <a:solidFill>
              <a:srgbClr val="621214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1">
                  <c:v>11.50462702396582</c:v>
                </c:pt>
                <c:pt idx="4">
                  <c:v>14.25306243725845</c:v>
                </c:pt>
                <c:pt idx="7">
                  <c:v>13.7336664643793</c:v>
                </c:pt>
                <c:pt idx="10">
                  <c:v>14.17578472723973</c:v>
                </c:pt>
                <c:pt idx="13">
                  <c:v>19.30031591345908</c:v>
                </c:pt>
                <c:pt idx="16">
                  <c:v>9.622673962556748</c:v>
                </c:pt>
                <c:pt idx="19">
                  <c:v>12.28426777207688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EAC-4D80-A6E7-E2320BD9B5A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FemaleDNER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rgbClr val="000000"/>
              </a:solidFill>
              <a:prstDash val="sysDash"/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Sheet1!$C$2:$C$22</c:f>
              <c:numCache>
                <c:formatCode>General</c:formatCode>
                <c:ptCount val="21"/>
                <c:pt idx="1">
                  <c:v>30.59600052280748</c:v>
                </c:pt>
                <c:pt idx="4">
                  <c:v>20.39733368187165</c:v>
                </c:pt>
                <c:pt idx="7">
                  <c:v>20.59794138598333</c:v>
                </c:pt>
                <c:pt idx="10">
                  <c:v>8.279162306581287</c:v>
                </c:pt>
                <c:pt idx="13">
                  <c:v>0.0</c:v>
                </c:pt>
                <c:pt idx="16">
                  <c:v>24.41368351517819</c:v>
                </c:pt>
                <c:pt idx="19">
                  <c:v>25.15417049480854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EAC-4D80-A6E7-E2320BD9B5A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MaleIS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Sheet1!$D$2:$D$22</c:f>
              <c:numCache>
                <c:formatCode>General</c:formatCode>
                <c:ptCount val="21"/>
                <c:pt idx="2">
                  <c:v>14.48552207752052</c:v>
                </c:pt>
                <c:pt idx="5">
                  <c:v>16.67543029124687</c:v>
                </c:pt>
                <c:pt idx="8">
                  <c:v>17.22372895295814</c:v>
                </c:pt>
                <c:pt idx="11">
                  <c:v>16.31427188457291</c:v>
                </c:pt>
                <c:pt idx="14">
                  <c:v>18.27442739386728</c:v>
                </c:pt>
                <c:pt idx="17">
                  <c:v>15.0190600062643</c:v>
                </c:pt>
                <c:pt idx="20">
                  <c:v>15.79241544114737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EAC-4D80-A6E7-E2320BD9B5A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MaleDNER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000000"/>
              </a:solidFill>
              <a:prstDash val="sysDash"/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Sheet1!$E$2:$E$22</c:f>
              <c:numCache>
                <c:formatCode>General</c:formatCode>
                <c:ptCount val="21"/>
                <c:pt idx="2">
                  <c:v>19.17024770845528</c:v>
                </c:pt>
                <c:pt idx="5">
                  <c:v>7.22469712802897</c:v>
                </c:pt>
                <c:pt idx="8">
                  <c:v>1.786302366036306</c:v>
                </c:pt>
                <c:pt idx="11">
                  <c:v>0.0</c:v>
                </c:pt>
                <c:pt idx="14">
                  <c:v>0.0</c:v>
                </c:pt>
                <c:pt idx="17">
                  <c:v>1.303069072586837</c:v>
                </c:pt>
                <c:pt idx="20">
                  <c:v>8.463425943638167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EAC-4D80-A6E7-E2320BD9B5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2083753304"/>
        <c:axId val="-2043402984"/>
      </c:barChart>
      <c:catAx>
        <c:axId val="-20837533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2200"/>
            </a:pPr>
            <a:endParaRPr lang="en-US"/>
          </a:p>
        </c:txPr>
        <c:crossAx val="-2043402984"/>
        <c:crosses val="autoZero"/>
        <c:auto val="1"/>
        <c:lblAlgn val="ctr"/>
        <c:lblOffset val="100"/>
        <c:tickMarkSkip val="3"/>
        <c:noMultiLvlLbl val="0"/>
      </c:catAx>
      <c:valAx>
        <c:axId val="-2043402984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3753304"/>
        <c:crosses val="autoZero"/>
        <c:crossBetween val="between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FemaleIS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1">
                  <c:v>11.50462702396582</c:v>
                </c:pt>
                <c:pt idx="4">
                  <c:v>14.25306243725845</c:v>
                </c:pt>
                <c:pt idx="7">
                  <c:v>13.7336664643793</c:v>
                </c:pt>
                <c:pt idx="10">
                  <c:v>14.17578472723973</c:v>
                </c:pt>
                <c:pt idx="13">
                  <c:v>19.30031591345908</c:v>
                </c:pt>
                <c:pt idx="16">
                  <c:v>9.622673962556748</c:v>
                </c:pt>
                <c:pt idx="19">
                  <c:v>12.28426777207688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6A8-4057-9312-9A29DC9BA7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FemaleDNER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rgbClr val="000000"/>
              </a:solidFill>
              <a:prstDash val="sysDash"/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Sheet1!$C$2:$C$22</c:f>
              <c:numCache>
                <c:formatCode>General</c:formatCode>
                <c:ptCount val="21"/>
                <c:pt idx="1">
                  <c:v>30.59600052280748</c:v>
                </c:pt>
                <c:pt idx="4">
                  <c:v>20.39733368187165</c:v>
                </c:pt>
                <c:pt idx="7">
                  <c:v>20.59794138598333</c:v>
                </c:pt>
                <c:pt idx="10">
                  <c:v>8.279162306581287</c:v>
                </c:pt>
                <c:pt idx="13">
                  <c:v>0.0</c:v>
                </c:pt>
                <c:pt idx="16">
                  <c:v>24.41368351517819</c:v>
                </c:pt>
                <c:pt idx="19">
                  <c:v>25.15417049480854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6A8-4057-9312-9A29DC9BA7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MaleIS</c:v>
                </c:pt>
              </c:strCache>
            </c:strRef>
          </c:tx>
          <c:spPr>
            <a:solidFill>
              <a:srgbClr val="F3901D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Sheet1!$D$2:$D$22</c:f>
              <c:numCache>
                <c:formatCode>General</c:formatCode>
                <c:ptCount val="21"/>
                <c:pt idx="2">
                  <c:v>14.48552207752052</c:v>
                </c:pt>
                <c:pt idx="5">
                  <c:v>16.67543029124687</c:v>
                </c:pt>
                <c:pt idx="8">
                  <c:v>17.22372895295814</c:v>
                </c:pt>
                <c:pt idx="11">
                  <c:v>16.31427188457291</c:v>
                </c:pt>
                <c:pt idx="14">
                  <c:v>18.27442739386728</c:v>
                </c:pt>
                <c:pt idx="17">
                  <c:v>15.0190600062643</c:v>
                </c:pt>
                <c:pt idx="20">
                  <c:v>15.79241544114737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6A8-4057-9312-9A29DC9BA78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MaleDNER</c:v>
                </c:pt>
              </c:strCache>
            </c:strRef>
          </c:tx>
          <c:spPr>
            <a:solidFill>
              <a:srgbClr val="F3901D"/>
            </a:solidFill>
            <a:ln>
              <a:solidFill>
                <a:srgbClr val="000000"/>
              </a:solidFill>
              <a:prstDash val="sysDash"/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Sheet1!$E$2:$E$22</c:f>
              <c:numCache>
                <c:formatCode>General</c:formatCode>
                <c:ptCount val="21"/>
                <c:pt idx="2">
                  <c:v>19.17024770845528</c:v>
                </c:pt>
                <c:pt idx="5">
                  <c:v>7.22469712802897</c:v>
                </c:pt>
                <c:pt idx="8">
                  <c:v>1.786302366036306</c:v>
                </c:pt>
                <c:pt idx="11">
                  <c:v>0.0</c:v>
                </c:pt>
                <c:pt idx="14">
                  <c:v>0.0</c:v>
                </c:pt>
                <c:pt idx="17">
                  <c:v>1.303069072586837</c:v>
                </c:pt>
                <c:pt idx="20">
                  <c:v>8.463425943638167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6A8-4057-9312-9A29DC9BA7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2042984456"/>
        <c:axId val="-2083779256"/>
      </c:barChart>
      <c:catAx>
        <c:axId val="-20429844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2200"/>
            </a:pPr>
            <a:endParaRPr lang="en-US"/>
          </a:p>
        </c:txPr>
        <c:crossAx val="-2083779256"/>
        <c:crosses val="autoZero"/>
        <c:auto val="1"/>
        <c:lblAlgn val="ctr"/>
        <c:lblOffset val="100"/>
        <c:tickMarkSkip val="3"/>
        <c:noMultiLvlLbl val="0"/>
      </c:catAx>
      <c:valAx>
        <c:axId val="-2083779256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2984456"/>
        <c:crosses val="autoZero"/>
        <c:crossBetween val="between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CPI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2016</c:v>
                </c:pt>
                <c:pt idx="1">
                  <c:v>10-year avearge</c:v>
                </c:pt>
                <c:pt idx="2">
                  <c:v>20-year average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287.150575522668</c:v>
                </c:pt>
                <c:pt idx="1">
                  <c:v>496.9467105494392</c:v>
                </c:pt>
                <c:pt idx="2">
                  <c:v>483.4380561133936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23D-4782-AF8A-22FD87673D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Difference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2016</c:v>
                </c:pt>
                <c:pt idx="1">
                  <c:v>10-year avearge</c:v>
                </c:pt>
                <c:pt idx="2">
                  <c:v>20-year average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203.241924477332</c:v>
                </c:pt>
                <c:pt idx="1">
                  <c:v>343.836660263958</c:v>
                </c:pt>
                <c:pt idx="2">
                  <c:v>500.2330363908413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23D-4782-AF8A-22FD87673D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-2088520568"/>
        <c:axId val="-2088419992"/>
      </c:barChart>
      <c:catAx>
        <c:axId val="-20885205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8419992"/>
        <c:crosses val="autoZero"/>
        <c:auto val="1"/>
        <c:lblAlgn val="ctr"/>
        <c:lblOffset val="100"/>
        <c:noMultiLvlLbl val="0"/>
      </c:catAx>
      <c:valAx>
        <c:axId val="-2088419992"/>
        <c:scaling>
          <c:orientation val="minMax"/>
          <c:max val="100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8520568"/>
        <c:crosses val="autoZero"/>
        <c:crossBetween val="between"/>
        <c:majorUnit val="20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Undergraduate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2008.0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  <c:pt idx="10">
                  <c:v>2015.0</c:v>
                </c:pt>
              </c:numCache>
            </c:numRef>
          </c:cat>
          <c:val>
            <c:numRef>
              <c:f>Sheet1!$B$2:$B$12</c:f>
              <c:numCache>
                <c:formatCode>0</c:formatCode>
                <c:ptCount val="11"/>
                <c:pt idx="0">
                  <c:v>6635.0</c:v>
                </c:pt>
                <c:pt idx="1">
                  <c:v>12714.0</c:v>
                </c:pt>
                <c:pt idx="2">
                  <c:v>16675.0</c:v>
                </c:pt>
                <c:pt idx="3">
                  <c:v>19848.0</c:v>
                </c:pt>
                <c:pt idx="4">
                  <c:v>22299.0</c:v>
                </c:pt>
                <c:pt idx="5">
                  <c:v>25223.0</c:v>
                </c:pt>
                <c:pt idx="6">
                  <c:v>25399.0</c:v>
                </c:pt>
                <c:pt idx="7">
                  <c:v>25882.0</c:v>
                </c:pt>
                <c:pt idx="8">
                  <c:v>26652.0</c:v>
                </c:pt>
                <c:pt idx="9">
                  <c:v>28184.0</c:v>
                </c:pt>
                <c:pt idx="10">
                  <c:v>28872.0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F7B-4CF3-8672-0A4D5895C9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PG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2008.0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  <c:pt idx="10">
                  <c:v>2015.0</c:v>
                </c:pt>
              </c:numCache>
            </c:numRef>
          </c:cat>
          <c:val>
            <c:numRef>
              <c:f>Sheet1!$C$2:$C$12</c:f>
              <c:numCache>
                <c:formatCode>0</c:formatCode>
                <c:ptCount val="11"/>
                <c:pt idx="0">
                  <c:v>21417.0</c:v>
                </c:pt>
                <c:pt idx="1">
                  <c:v>21108.0</c:v>
                </c:pt>
                <c:pt idx="2">
                  <c:v>21339.0</c:v>
                </c:pt>
                <c:pt idx="3">
                  <c:v>21482.0</c:v>
                </c:pt>
                <c:pt idx="4">
                  <c:v>23502.0</c:v>
                </c:pt>
                <c:pt idx="5">
                  <c:v>25648.0</c:v>
                </c:pt>
                <c:pt idx="6">
                  <c:v>26992.0</c:v>
                </c:pt>
                <c:pt idx="7">
                  <c:v>29617.0</c:v>
                </c:pt>
                <c:pt idx="8">
                  <c:v>33611.0</c:v>
                </c:pt>
                <c:pt idx="9">
                  <c:v>36905.0</c:v>
                </c:pt>
                <c:pt idx="10">
                  <c:v>39386.0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F7B-4CF3-8672-0A4D5895C9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2083969160"/>
        <c:axId val="-2083975480"/>
      </c:barChart>
      <c:catAx>
        <c:axId val="-2083969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3975480"/>
        <c:crosses val="autoZero"/>
        <c:auto val="1"/>
        <c:lblAlgn val="ctr"/>
        <c:lblOffset val="100"/>
        <c:tickLblSkip val="2"/>
        <c:noMultiLvlLbl val="0"/>
      </c:catAx>
      <c:valAx>
        <c:axId val="-2083975480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39691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</c:spPr>
          <c:invertIfNegative val="0"/>
          <c:dPt>
            <c:idx val="3"/>
            <c:invertIfNegative val="0"/>
            <c:bubble3D val="0"/>
            <c:spPr>
              <a:solidFill>
                <a:srgbClr val="A02226"/>
              </a:solidFill>
              <a:ln>
                <a:solidFill>
                  <a:srgbClr val="000000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D03-4880-871A-79860B95B3F8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D03-4880-871A-79860B95B3F8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Current interest</c:v>
                </c:pt>
                <c:pt idx="1">
                  <c:v>Current 10-year bond rate</c:v>
                </c:pt>
                <c:pt idx="2">
                  <c:v>Historical 10-year bond rate </c:v>
                </c:pt>
                <c:pt idx="3">
                  <c:v>Interest historical 10-year bond rate</c:v>
                </c:pt>
              </c:strCache>
            </c:strRef>
          </c:cat>
          <c:val>
            <c:numRef>
              <c:f>Sheet1!$B$2:$B$5</c:f>
              <c:numCache>
                <c:formatCode>_-* #,##0_-;\-* #,##0_-;_-* "-"??_-;_-@_-</c:formatCode>
                <c:ptCount val="4"/>
                <c:pt idx="0">
                  <c:v>0.0</c:v>
                </c:pt>
                <c:pt idx="1">
                  <c:v>287.150575522668</c:v>
                </c:pt>
                <c:pt idx="2">
                  <c:v>490.3924999999999</c:v>
                </c:pt>
                <c:pt idx="3">
                  <c:v>840.783370813397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D03-4880-871A-79860B95B3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2D03-4880-871A-79860B95B3F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2D03-4880-871A-79860B95B3F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2D03-4880-871A-79860B95B3F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2D03-4880-871A-79860B95B3F8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2D03-4880-871A-79860B95B3F8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2D03-4880-871A-79860B95B3F8}"/>
              </c:ext>
            </c:extLst>
          </c:dPt>
          <c:dLbls>
            <c:dLbl>
              <c:idx val="4"/>
              <c:layout>
                <c:manualLayout>
                  <c:x val="-0.00256015378662377"/>
                  <c:y val="-0.031481481481481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D03-4880-871A-79860B95B3F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Current interest</c:v>
                </c:pt>
                <c:pt idx="1">
                  <c:v>Current 10-year bond rate</c:v>
                </c:pt>
                <c:pt idx="2">
                  <c:v>Historical 10-year bond rate </c:v>
                </c:pt>
                <c:pt idx="3">
                  <c:v>Interest historical 10-year bond rate</c:v>
                </c:pt>
              </c:strCache>
            </c:strRef>
          </c:cat>
          <c:val>
            <c:numRef>
              <c:f>Sheet1!$C$2:$C$5</c:f>
              <c:numCache>
                <c:formatCode>_-* #,##0_-;\-* #,##0_-;_-* "-"??_-;_-@_-</c:formatCode>
                <c:ptCount val="4"/>
                <c:pt idx="0">
                  <c:v>287.150575522668</c:v>
                </c:pt>
                <c:pt idx="1">
                  <c:v>203.241924477332</c:v>
                </c:pt>
                <c:pt idx="2">
                  <c:v>350.3908708133971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2D03-4880-871A-79860B95B3F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0"/>
        <c:overlap val="100"/>
        <c:axId val="-2080757480"/>
        <c:axId val="-2080763512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15"/>
            <c:spPr>
              <a:ln>
                <a:prstDash val="dash"/>
              </a:ln>
            </c:spPr>
          </c:errBars>
          <c:xVal>
            <c:numRef>
              <c:f>Sheet1!$D$2:$D$4</c:f>
              <c:numCache>
                <c:formatCode>_-* #,##0_-;\-* #,##0_-;_-* "-"??_-;_-@_-</c:formatCode>
                <c:ptCount val="3"/>
                <c:pt idx="0">
                  <c:v>1.574074074074074</c:v>
                </c:pt>
                <c:pt idx="1">
                  <c:v>2.574074074074074</c:v>
                </c:pt>
                <c:pt idx="2">
                  <c:v>3.574074074074074</c:v>
                </c:pt>
              </c:numCache>
            </c:numRef>
          </c:xVal>
          <c:yVal>
            <c:numRef>
              <c:f>Sheet1!$B$3:$B$5</c:f>
              <c:numCache>
                <c:formatCode>_-* #,##0_-;\-* #,##0_-;_-* "-"??_-;_-@_-</c:formatCode>
                <c:ptCount val="3"/>
                <c:pt idx="0">
                  <c:v>287.150575522668</c:v>
                </c:pt>
                <c:pt idx="1">
                  <c:v>490.3924999999999</c:v>
                </c:pt>
                <c:pt idx="2">
                  <c:v>840.783370813397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2-2D03-4880-871A-79860B95B3F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2080767960"/>
        <c:axId val="-2080764264"/>
      </c:scatterChart>
      <c:catAx>
        <c:axId val="-20807574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 rot="0" vert="horz"/>
          <a:lstStyle/>
          <a:p>
            <a:pPr>
              <a:defRPr sz="2000"/>
            </a:pPr>
            <a:endParaRPr lang="en-US"/>
          </a:p>
        </c:txPr>
        <c:crossAx val="-2080763512"/>
        <c:crosses val="autoZero"/>
        <c:auto val="1"/>
        <c:lblAlgn val="ctr"/>
        <c:lblOffset val="100"/>
        <c:noMultiLvlLbl val="0"/>
      </c:catAx>
      <c:valAx>
        <c:axId val="-2080763512"/>
        <c:scaling>
          <c:orientation val="minMax"/>
          <c:max val="1000.0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0757480"/>
        <c:crosses val="autoZero"/>
        <c:crossBetween val="between"/>
        <c:majorUnit val="200.0"/>
      </c:valAx>
      <c:valAx>
        <c:axId val="-2080764264"/>
        <c:scaling>
          <c:orientation val="minMax"/>
        </c:scaling>
        <c:delete val="1"/>
        <c:axPos val="r"/>
        <c:numFmt formatCode="_-* #,##0_-;\-* #,##0_-;_-* &quot;-&quot;??_-;_-@_-" sourceLinked="1"/>
        <c:majorTickMark val="out"/>
        <c:minorTickMark val="none"/>
        <c:tickLblPos val="nextTo"/>
        <c:crossAx val="-2080767960"/>
        <c:crosses val="max"/>
        <c:crossBetween val="midCat"/>
      </c:valAx>
      <c:valAx>
        <c:axId val="-2080767960"/>
        <c:scaling>
          <c:orientation val="minMax"/>
        </c:scaling>
        <c:delete val="1"/>
        <c:axPos val="b"/>
        <c:numFmt formatCode="_-* #,##0_-;\-* #,##0_-;_-* &quot;-&quot;??_-;_-@_-" sourceLinked="1"/>
        <c:majorTickMark val="out"/>
        <c:minorTickMark val="none"/>
        <c:tickLblPos val="nextTo"/>
        <c:crossAx val="-208076426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Voluntary repayments by students</c:v>
                </c:pt>
              </c:strCache>
            </c:strRef>
          </c:tx>
          <c:spPr>
            <a:solidFill>
              <a:schemeClr val="tx2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Sheet1!$A$2:$A$26</c:f>
              <c:numCache>
                <c:formatCode>General</c:formatCode>
                <c:ptCount val="25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</c:numCache>
            </c:num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0.0</c:v>
                </c:pt>
                <c:pt idx="1">
                  <c:v>0.297176820208024</c:v>
                </c:pt>
                <c:pt idx="2">
                  <c:v>0.504201680672269</c:v>
                </c:pt>
                <c:pt idx="3">
                  <c:v>0.686106346483705</c:v>
                </c:pt>
                <c:pt idx="4">
                  <c:v>0.4739336492891</c:v>
                </c:pt>
                <c:pt idx="5">
                  <c:v>0.648021828103683</c:v>
                </c:pt>
                <c:pt idx="6">
                  <c:v>0.477042337507454</c:v>
                </c:pt>
                <c:pt idx="7">
                  <c:v>0.808489135927236</c:v>
                </c:pt>
                <c:pt idx="8">
                  <c:v>1.287744227353464</c:v>
                </c:pt>
                <c:pt idx="9">
                  <c:v>1.36123527021536</c:v>
                </c:pt>
                <c:pt idx="10">
                  <c:v>1.302931596091205</c:v>
                </c:pt>
                <c:pt idx="11">
                  <c:v>1.284315299406004</c:v>
                </c:pt>
                <c:pt idx="12">
                  <c:v>1.354370287629154</c:v>
                </c:pt>
                <c:pt idx="13">
                  <c:v>1.65350444225074</c:v>
                </c:pt>
                <c:pt idx="14">
                  <c:v>1.494980357922305</c:v>
                </c:pt>
                <c:pt idx="15">
                  <c:v>1.531664212076583</c:v>
                </c:pt>
                <c:pt idx="16">
                  <c:v>1.697300149503122</c:v>
                </c:pt>
                <c:pt idx="17">
                  <c:v>1.072071367086626</c:v>
                </c:pt>
                <c:pt idx="18">
                  <c:v>1.095320623916811</c:v>
                </c:pt>
                <c:pt idx="19">
                  <c:v>1.141935083472972</c:v>
                </c:pt>
                <c:pt idx="20">
                  <c:v>1.072327388116862</c:v>
                </c:pt>
                <c:pt idx="21">
                  <c:v>0.98551007464507</c:v>
                </c:pt>
                <c:pt idx="22">
                  <c:v>0.997311594831324</c:v>
                </c:pt>
                <c:pt idx="23">
                  <c:v>0.985408375971196</c:v>
                </c:pt>
                <c:pt idx="24">
                  <c:v>0.610581207300571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34A-4A2D-AFF7-850C01CB32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145171448"/>
        <c:axId val="2061733464"/>
      </c:barChart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Bonus</c:v>
                </c:pt>
              </c:strCache>
            </c:strRef>
          </c:tx>
          <c:spPr>
            <a:solidFill>
              <a:srgbClr val="F3901D">
                <a:alpha val="47000"/>
              </a:srgbClr>
            </a:solidFill>
            <a:ln>
              <a:noFill/>
            </a:ln>
          </c:spPr>
          <c:invertIfNegative val="0"/>
          <c:cat>
            <c:numRef>
              <c:f>Sheet1!$A$2:$A$26</c:f>
              <c:numCache>
                <c:formatCode>General</c:formatCode>
                <c:ptCount val="25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</c:numCache>
            </c:numRef>
          </c:cat>
          <c:val>
            <c:numRef>
              <c:f>Sheet1!$C$2:$C$26</c:f>
              <c:numCache>
                <c:formatCode>General</c:formatCode>
                <c:ptCount val="2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15.0</c:v>
                </c:pt>
                <c:pt idx="7">
                  <c:v>15.0</c:v>
                </c:pt>
                <c:pt idx="8">
                  <c:v>15.0</c:v>
                </c:pt>
                <c:pt idx="9">
                  <c:v>15.0</c:v>
                </c:pt>
                <c:pt idx="10">
                  <c:v>15.0</c:v>
                </c:pt>
                <c:pt idx="11">
                  <c:v>15.0</c:v>
                </c:pt>
                <c:pt idx="12">
                  <c:v>15.0</c:v>
                </c:pt>
                <c:pt idx="13">
                  <c:v>15.0</c:v>
                </c:pt>
                <c:pt idx="14">
                  <c:v>15.0</c:v>
                </c:pt>
                <c:pt idx="15">
                  <c:v>15.0</c:v>
                </c:pt>
                <c:pt idx="16">
                  <c:v>10.0</c:v>
                </c:pt>
                <c:pt idx="17">
                  <c:v>10.0</c:v>
                </c:pt>
                <c:pt idx="18">
                  <c:v>10.0</c:v>
                </c:pt>
                <c:pt idx="19">
                  <c:v>10.0</c:v>
                </c:pt>
                <c:pt idx="20">
                  <c:v>10.0</c:v>
                </c:pt>
                <c:pt idx="21">
                  <c:v>10.0</c:v>
                </c:pt>
                <c:pt idx="22">
                  <c:v>10.0</c:v>
                </c:pt>
                <c:pt idx="23">
                  <c:v>5.0</c:v>
                </c:pt>
                <c:pt idx="24">
                  <c:v>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34A-4A2D-AFF7-850C01CB32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-2144408184"/>
        <c:axId val="-2144785624"/>
      </c:barChart>
      <c:catAx>
        <c:axId val="-2145171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061733464"/>
        <c:crosses val="autoZero"/>
        <c:auto val="1"/>
        <c:lblAlgn val="ctr"/>
        <c:lblOffset val="100"/>
        <c:tickLblSkip val="4"/>
        <c:noMultiLvlLbl val="0"/>
      </c:catAx>
      <c:valAx>
        <c:axId val="2061733464"/>
        <c:scaling>
          <c:orientation val="minMax"/>
          <c:max val="4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45171448"/>
        <c:crosses val="autoZero"/>
        <c:crossBetween val="between"/>
        <c:majorUnit val="1.0"/>
      </c:valAx>
      <c:valAx>
        <c:axId val="-2144785624"/>
        <c:scaling>
          <c:orientation val="minMax"/>
          <c:max val="20.0"/>
        </c:scaling>
        <c:delete val="0"/>
        <c:axPos val="r"/>
        <c:numFmt formatCode="General" sourceLinked="1"/>
        <c:majorTickMark val="none"/>
        <c:minorTickMark val="none"/>
        <c:tickLblPos val="none"/>
        <c:crossAx val="-2144408184"/>
        <c:crosses val="max"/>
        <c:crossBetween val="between"/>
        <c:majorUnit val="5.0"/>
      </c:valAx>
      <c:catAx>
        <c:axId val="-21444081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44785624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738870381586917"/>
          <c:y val="0.0244444444444444"/>
          <c:w val="0.873130728851201"/>
          <c:h val="0.80208019830854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Married with children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25.0</c:v>
                </c:pt>
                <c:pt idx="1">
                  <c:v>26.0</c:v>
                </c:pt>
                <c:pt idx="2">
                  <c:v>27.0</c:v>
                </c:pt>
                <c:pt idx="3">
                  <c:v>28.0</c:v>
                </c:pt>
                <c:pt idx="4">
                  <c:v>29.0</c:v>
                </c:pt>
                <c:pt idx="5">
                  <c:v>30.0</c:v>
                </c:pt>
                <c:pt idx="6">
                  <c:v>31.0</c:v>
                </c:pt>
                <c:pt idx="7">
                  <c:v>32.0</c:v>
                </c:pt>
                <c:pt idx="8">
                  <c:v>33.0</c:v>
                </c:pt>
                <c:pt idx="9">
                  <c:v>34.0</c:v>
                </c:pt>
                <c:pt idx="10">
                  <c:v>35.0</c:v>
                </c:pt>
                <c:pt idx="11">
                  <c:v>36.0</c:v>
                </c:pt>
                <c:pt idx="12">
                  <c:v>37.0</c:v>
                </c:pt>
                <c:pt idx="13">
                  <c:v>38.0</c:v>
                </c:pt>
                <c:pt idx="14">
                  <c:v>39.0</c:v>
                </c:pt>
                <c:pt idx="15">
                  <c:v>40.0</c:v>
                </c:pt>
                <c:pt idx="16">
                  <c:v>41.0</c:v>
                </c:pt>
                <c:pt idx="17">
                  <c:v>42.0</c:v>
                </c:pt>
                <c:pt idx="18">
                  <c:v>43.0</c:v>
                </c:pt>
                <c:pt idx="19">
                  <c:v>44.0</c:v>
                </c:pt>
                <c:pt idx="20">
                  <c:v>45.0</c:v>
                </c:pt>
                <c:pt idx="21">
                  <c:v>46.0</c:v>
                </c:pt>
                <c:pt idx="22">
                  <c:v>47.0</c:v>
                </c:pt>
                <c:pt idx="23">
                  <c:v>48.0</c:v>
                </c:pt>
                <c:pt idx="24">
                  <c:v>49.0</c:v>
                </c:pt>
                <c:pt idx="25">
                  <c:v>50.0</c:v>
                </c:pt>
                <c:pt idx="26">
                  <c:v>51.0</c:v>
                </c:pt>
                <c:pt idx="27">
                  <c:v>52.0</c:v>
                </c:pt>
                <c:pt idx="28">
                  <c:v>53.0</c:v>
                </c:pt>
                <c:pt idx="29">
                  <c:v>54.0</c:v>
                </c:pt>
                <c:pt idx="30">
                  <c:v>55.0</c:v>
                </c:pt>
                <c:pt idx="31">
                  <c:v>56.0</c:v>
                </c:pt>
                <c:pt idx="32">
                  <c:v>57.0</c:v>
                </c:pt>
                <c:pt idx="33">
                  <c:v>58.0</c:v>
                </c:pt>
                <c:pt idx="34">
                  <c:v>59.0</c:v>
                </c:pt>
                <c:pt idx="35">
                  <c:v>60.0</c:v>
                </c:pt>
                <c:pt idx="36">
                  <c:v>61.0</c:v>
                </c:pt>
                <c:pt idx="37">
                  <c:v>62.0</c:v>
                </c:pt>
                <c:pt idx="38">
                  <c:v>63.0</c:v>
                </c:pt>
                <c:pt idx="39">
                  <c:v>64.0</c:v>
                </c:pt>
                <c:pt idx="40">
                  <c:v>65.0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51.7167381974249</c:v>
                </c:pt>
                <c:pt idx="1">
                  <c:v>49.07879263034104</c:v>
                </c:pt>
                <c:pt idx="2">
                  <c:v>48.32389046270048</c:v>
                </c:pt>
                <c:pt idx="3">
                  <c:v>47.13670441856755</c:v>
                </c:pt>
                <c:pt idx="4">
                  <c:v>45.60249307479224</c:v>
                </c:pt>
                <c:pt idx="5">
                  <c:v>42.18537646099484</c:v>
                </c:pt>
                <c:pt idx="6">
                  <c:v>42.21986995312245</c:v>
                </c:pt>
                <c:pt idx="7">
                  <c:v>39.98128592434149</c:v>
                </c:pt>
                <c:pt idx="8">
                  <c:v>37.27868651595907</c:v>
                </c:pt>
                <c:pt idx="9">
                  <c:v>35.99139151611259</c:v>
                </c:pt>
                <c:pt idx="10">
                  <c:v>33.42440303808535</c:v>
                </c:pt>
                <c:pt idx="11">
                  <c:v>31.11341811575396</c:v>
                </c:pt>
                <c:pt idx="12">
                  <c:v>28.54341595857005</c:v>
                </c:pt>
                <c:pt idx="13">
                  <c:v>26.88568555145827</c:v>
                </c:pt>
                <c:pt idx="14">
                  <c:v>24.39299830604178</c:v>
                </c:pt>
                <c:pt idx="15">
                  <c:v>23.46523130637166</c:v>
                </c:pt>
                <c:pt idx="16">
                  <c:v>21.18686171680927</c:v>
                </c:pt>
                <c:pt idx="17">
                  <c:v>19.75974930362099</c:v>
                </c:pt>
                <c:pt idx="18">
                  <c:v>18.15068493150685</c:v>
                </c:pt>
                <c:pt idx="19">
                  <c:v>16.78842273707646</c:v>
                </c:pt>
                <c:pt idx="20">
                  <c:v>15.05741315808478</c:v>
                </c:pt>
                <c:pt idx="21">
                  <c:v>14.8463392588129</c:v>
                </c:pt>
                <c:pt idx="22">
                  <c:v>14.57616983106593</c:v>
                </c:pt>
                <c:pt idx="23">
                  <c:v>14.5428635715893</c:v>
                </c:pt>
                <c:pt idx="24">
                  <c:v>14.11309429789923</c:v>
                </c:pt>
                <c:pt idx="25">
                  <c:v>14.18881174686777</c:v>
                </c:pt>
                <c:pt idx="26">
                  <c:v>14.17348608837971</c:v>
                </c:pt>
                <c:pt idx="27">
                  <c:v>15.17812343201204</c:v>
                </c:pt>
                <c:pt idx="28">
                  <c:v>15.96653303120097</c:v>
                </c:pt>
                <c:pt idx="29">
                  <c:v>17.05839147998531</c:v>
                </c:pt>
                <c:pt idx="30">
                  <c:v>19.40732132481116</c:v>
                </c:pt>
                <c:pt idx="31">
                  <c:v>21.83767228177642</c:v>
                </c:pt>
                <c:pt idx="32">
                  <c:v>24.31900229734165</c:v>
                </c:pt>
                <c:pt idx="33">
                  <c:v>26.77029360967185</c:v>
                </c:pt>
                <c:pt idx="34">
                  <c:v>30.918184149782</c:v>
                </c:pt>
                <c:pt idx="35">
                  <c:v>36.23922266319965</c:v>
                </c:pt>
                <c:pt idx="36">
                  <c:v>40.61097437382362</c:v>
                </c:pt>
                <c:pt idx="37">
                  <c:v>45.85861899294736</c:v>
                </c:pt>
                <c:pt idx="38">
                  <c:v>49.9822380106572</c:v>
                </c:pt>
                <c:pt idx="39">
                  <c:v>59.0104792990895</c:v>
                </c:pt>
                <c:pt idx="40">
                  <c:v>63.16614420062696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C07-43A6-ADFA-46E378BC014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Married childless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25.0</c:v>
                </c:pt>
                <c:pt idx="1">
                  <c:v>26.0</c:v>
                </c:pt>
                <c:pt idx="2">
                  <c:v>27.0</c:v>
                </c:pt>
                <c:pt idx="3">
                  <c:v>28.0</c:v>
                </c:pt>
                <c:pt idx="4">
                  <c:v>29.0</c:v>
                </c:pt>
                <c:pt idx="5">
                  <c:v>30.0</c:v>
                </c:pt>
                <c:pt idx="6">
                  <c:v>31.0</c:v>
                </c:pt>
                <c:pt idx="7">
                  <c:v>32.0</c:v>
                </c:pt>
                <c:pt idx="8">
                  <c:v>33.0</c:v>
                </c:pt>
                <c:pt idx="9">
                  <c:v>34.0</c:v>
                </c:pt>
                <c:pt idx="10">
                  <c:v>35.0</c:v>
                </c:pt>
                <c:pt idx="11">
                  <c:v>36.0</c:v>
                </c:pt>
                <c:pt idx="12">
                  <c:v>37.0</c:v>
                </c:pt>
                <c:pt idx="13">
                  <c:v>38.0</c:v>
                </c:pt>
                <c:pt idx="14">
                  <c:v>39.0</c:v>
                </c:pt>
                <c:pt idx="15">
                  <c:v>40.0</c:v>
                </c:pt>
                <c:pt idx="16">
                  <c:v>41.0</c:v>
                </c:pt>
                <c:pt idx="17">
                  <c:v>42.0</c:v>
                </c:pt>
                <c:pt idx="18">
                  <c:v>43.0</c:v>
                </c:pt>
                <c:pt idx="19">
                  <c:v>44.0</c:v>
                </c:pt>
                <c:pt idx="20">
                  <c:v>45.0</c:v>
                </c:pt>
                <c:pt idx="21">
                  <c:v>46.0</c:v>
                </c:pt>
                <c:pt idx="22">
                  <c:v>47.0</c:v>
                </c:pt>
                <c:pt idx="23">
                  <c:v>48.0</c:v>
                </c:pt>
                <c:pt idx="24">
                  <c:v>49.0</c:v>
                </c:pt>
                <c:pt idx="25">
                  <c:v>50.0</c:v>
                </c:pt>
                <c:pt idx="26">
                  <c:v>51.0</c:v>
                </c:pt>
                <c:pt idx="27">
                  <c:v>52.0</c:v>
                </c:pt>
                <c:pt idx="28">
                  <c:v>53.0</c:v>
                </c:pt>
                <c:pt idx="29">
                  <c:v>54.0</c:v>
                </c:pt>
                <c:pt idx="30">
                  <c:v>55.0</c:v>
                </c:pt>
                <c:pt idx="31">
                  <c:v>56.0</c:v>
                </c:pt>
                <c:pt idx="32">
                  <c:v>57.0</c:v>
                </c:pt>
                <c:pt idx="33">
                  <c:v>58.0</c:v>
                </c:pt>
                <c:pt idx="34">
                  <c:v>59.0</c:v>
                </c:pt>
                <c:pt idx="35">
                  <c:v>60.0</c:v>
                </c:pt>
                <c:pt idx="36">
                  <c:v>61.0</c:v>
                </c:pt>
                <c:pt idx="37">
                  <c:v>62.0</c:v>
                </c:pt>
                <c:pt idx="38">
                  <c:v>63.0</c:v>
                </c:pt>
                <c:pt idx="39">
                  <c:v>64.0</c:v>
                </c:pt>
                <c:pt idx="40">
                  <c:v>65.0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  <c:pt idx="0">
                  <c:v>6.473458818842744</c:v>
                </c:pt>
                <c:pt idx="1">
                  <c:v>5.903716216216198</c:v>
                </c:pt>
                <c:pt idx="2">
                  <c:v>5.700694065351321</c:v>
                </c:pt>
                <c:pt idx="3">
                  <c:v>6.038200862600123</c:v>
                </c:pt>
                <c:pt idx="4">
                  <c:v>6.393034825870647</c:v>
                </c:pt>
                <c:pt idx="5">
                  <c:v>6.778042959427208</c:v>
                </c:pt>
                <c:pt idx="6">
                  <c:v>7.600680657969367</c:v>
                </c:pt>
                <c:pt idx="7">
                  <c:v>7.151647750581156</c:v>
                </c:pt>
                <c:pt idx="8">
                  <c:v>7.703655138501884</c:v>
                </c:pt>
                <c:pt idx="9">
                  <c:v>7.763183689472653</c:v>
                </c:pt>
                <c:pt idx="10">
                  <c:v>7.907091672844083</c:v>
                </c:pt>
                <c:pt idx="11">
                  <c:v>9.104004609622585</c:v>
                </c:pt>
                <c:pt idx="12">
                  <c:v>9.474017743979718</c:v>
                </c:pt>
                <c:pt idx="13">
                  <c:v>10.05272407732865</c:v>
                </c:pt>
                <c:pt idx="14">
                  <c:v>10.58911260253542</c:v>
                </c:pt>
                <c:pt idx="15">
                  <c:v>11.07491856677524</c:v>
                </c:pt>
                <c:pt idx="16">
                  <c:v>11.08501643964303</c:v>
                </c:pt>
                <c:pt idx="17">
                  <c:v>12.07253886010363</c:v>
                </c:pt>
                <c:pt idx="18">
                  <c:v>12.06896551724138</c:v>
                </c:pt>
                <c:pt idx="19">
                  <c:v>11.90619362597715</c:v>
                </c:pt>
                <c:pt idx="20">
                  <c:v>11.45952109464082</c:v>
                </c:pt>
                <c:pt idx="21">
                  <c:v>12.41671714112659</c:v>
                </c:pt>
                <c:pt idx="22">
                  <c:v>12.70125223613596</c:v>
                </c:pt>
                <c:pt idx="23">
                  <c:v>13.38862559241706</c:v>
                </c:pt>
                <c:pt idx="24">
                  <c:v>15.12654502648617</c:v>
                </c:pt>
                <c:pt idx="25">
                  <c:v>14.94325346784363</c:v>
                </c:pt>
                <c:pt idx="26">
                  <c:v>16.82368775235532</c:v>
                </c:pt>
                <c:pt idx="27">
                  <c:v>18.48523748395368</c:v>
                </c:pt>
                <c:pt idx="28">
                  <c:v>18.10287241148965</c:v>
                </c:pt>
                <c:pt idx="29">
                  <c:v>22.56011315417256</c:v>
                </c:pt>
                <c:pt idx="30">
                  <c:v>23.72881355932202</c:v>
                </c:pt>
                <c:pt idx="31">
                  <c:v>26.53386454183267</c:v>
                </c:pt>
                <c:pt idx="32">
                  <c:v>29.13793103448275</c:v>
                </c:pt>
                <c:pt idx="33">
                  <c:v>35.792349726776</c:v>
                </c:pt>
                <c:pt idx="34">
                  <c:v>37.41721854304618</c:v>
                </c:pt>
                <c:pt idx="35">
                  <c:v>41.99084668192219</c:v>
                </c:pt>
                <c:pt idx="36">
                  <c:v>50.7957559681698</c:v>
                </c:pt>
                <c:pt idx="37">
                  <c:v>53.781512605042</c:v>
                </c:pt>
                <c:pt idx="38">
                  <c:v>58.98617511520735</c:v>
                </c:pt>
                <c:pt idx="39">
                  <c:v>64.0949554896143</c:v>
                </c:pt>
                <c:pt idx="40">
                  <c:v>68.35699797160241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C07-43A6-ADFA-46E378BC014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Single with children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25.0</c:v>
                </c:pt>
                <c:pt idx="1">
                  <c:v>26.0</c:v>
                </c:pt>
                <c:pt idx="2">
                  <c:v>27.0</c:v>
                </c:pt>
                <c:pt idx="3">
                  <c:v>28.0</c:v>
                </c:pt>
                <c:pt idx="4">
                  <c:v>29.0</c:v>
                </c:pt>
                <c:pt idx="5">
                  <c:v>30.0</c:v>
                </c:pt>
                <c:pt idx="6">
                  <c:v>31.0</c:v>
                </c:pt>
                <c:pt idx="7">
                  <c:v>32.0</c:v>
                </c:pt>
                <c:pt idx="8">
                  <c:v>33.0</c:v>
                </c:pt>
                <c:pt idx="9">
                  <c:v>34.0</c:v>
                </c:pt>
                <c:pt idx="10">
                  <c:v>35.0</c:v>
                </c:pt>
                <c:pt idx="11">
                  <c:v>36.0</c:v>
                </c:pt>
                <c:pt idx="12">
                  <c:v>37.0</c:v>
                </c:pt>
                <c:pt idx="13">
                  <c:v>38.0</c:v>
                </c:pt>
                <c:pt idx="14">
                  <c:v>39.0</c:v>
                </c:pt>
                <c:pt idx="15">
                  <c:v>40.0</c:v>
                </c:pt>
                <c:pt idx="16">
                  <c:v>41.0</c:v>
                </c:pt>
                <c:pt idx="17">
                  <c:v>42.0</c:v>
                </c:pt>
                <c:pt idx="18">
                  <c:v>43.0</c:v>
                </c:pt>
                <c:pt idx="19">
                  <c:v>44.0</c:v>
                </c:pt>
                <c:pt idx="20">
                  <c:v>45.0</c:v>
                </c:pt>
                <c:pt idx="21">
                  <c:v>46.0</c:v>
                </c:pt>
                <c:pt idx="22">
                  <c:v>47.0</c:v>
                </c:pt>
                <c:pt idx="23">
                  <c:v>48.0</c:v>
                </c:pt>
                <c:pt idx="24">
                  <c:v>49.0</c:v>
                </c:pt>
                <c:pt idx="25">
                  <c:v>50.0</c:v>
                </c:pt>
                <c:pt idx="26">
                  <c:v>51.0</c:v>
                </c:pt>
                <c:pt idx="27">
                  <c:v>52.0</c:v>
                </c:pt>
                <c:pt idx="28">
                  <c:v>53.0</c:v>
                </c:pt>
                <c:pt idx="29">
                  <c:v>54.0</c:v>
                </c:pt>
                <c:pt idx="30">
                  <c:v>55.0</c:v>
                </c:pt>
                <c:pt idx="31">
                  <c:v>56.0</c:v>
                </c:pt>
                <c:pt idx="32">
                  <c:v>57.0</c:v>
                </c:pt>
                <c:pt idx="33">
                  <c:v>58.0</c:v>
                </c:pt>
                <c:pt idx="34">
                  <c:v>59.0</c:v>
                </c:pt>
                <c:pt idx="35">
                  <c:v>60.0</c:v>
                </c:pt>
                <c:pt idx="36">
                  <c:v>61.0</c:v>
                </c:pt>
                <c:pt idx="37">
                  <c:v>62.0</c:v>
                </c:pt>
                <c:pt idx="38">
                  <c:v>63.0</c:v>
                </c:pt>
                <c:pt idx="39">
                  <c:v>64.0</c:v>
                </c:pt>
                <c:pt idx="40">
                  <c:v>65.0</c:v>
                </c:pt>
              </c:numCache>
            </c:numRef>
          </c:cat>
          <c:val>
            <c:numRef>
              <c:f>Sheet1!$D$2:$D$42</c:f>
              <c:numCache>
                <c:formatCode>General</c:formatCode>
                <c:ptCount val="41"/>
                <c:pt idx="0">
                  <c:v>33.88429752066089</c:v>
                </c:pt>
                <c:pt idx="1">
                  <c:v>29.50819672131147</c:v>
                </c:pt>
                <c:pt idx="2">
                  <c:v>35.06172839506172</c:v>
                </c:pt>
                <c:pt idx="3">
                  <c:v>28.25688073394496</c:v>
                </c:pt>
                <c:pt idx="4">
                  <c:v>25.35211267605634</c:v>
                </c:pt>
                <c:pt idx="5">
                  <c:v>26.10966057441254</c:v>
                </c:pt>
                <c:pt idx="6">
                  <c:v>26.64609053497942</c:v>
                </c:pt>
                <c:pt idx="7">
                  <c:v>26.61668228678538</c:v>
                </c:pt>
                <c:pt idx="8">
                  <c:v>23.904052936311</c:v>
                </c:pt>
                <c:pt idx="9">
                  <c:v>20.30237580993521</c:v>
                </c:pt>
                <c:pt idx="10">
                  <c:v>21.10616656071202</c:v>
                </c:pt>
                <c:pt idx="11">
                  <c:v>22.44205765969474</c:v>
                </c:pt>
                <c:pt idx="12">
                  <c:v>20.29411764705882</c:v>
                </c:pt>
                <c:pt idx="13">
                  <c:v>18.31111111111111</c:v>
                </c:pt>
                <c:pt idx="14">
                  <c:v>17.52617293524622</c:v>
                </c:pt>
                <c:pt idx="15">
                  <c:v>18.13020439061317</c:v>
                </c:pt>
                <c:pt idx="16">
                  <c:v>17.88556271314892</c:v>
                </c:pt>
                <c:pt idx="17">
                  <c:v>16.64744329104191</c:v>
                </c:pt>
                <c:pt idx="18">
                  <c:v>15.90214067278287</c:v>
                </c:pt>
                <c:pt idx="19">
                  <c:v>14.60546282245827</c:v>
                </c:pt>
                <c:pt idx="20">
                  <c:v>15.24024024024024</c:v>
                </c:pt>
                <c:pt idx="21">
                  <c:v>15.0125403081333</c:v>
                </c:pt>
                <c:pt idx="22">
                  <c:v>14.06035665294925</c:v>
                </c:pt>
                <c:pt idx="23">
                  <c:v>15.29642974123813</c:v>
                </c:pt>
                <c:pt idx="24">
                  <c:v>13.33333333333333</c:v>
                </c:pt>
                <c:pt idx="25">
                  <c:v>15.21936459909228</c:v>
                </c:pt>
                <c:pt idx="26">
                  <c:v>14.51365449524394</c:v>
                </c:pt>
                <c:pt idx="27">
                  <c:v>16.02602010644589</c:v>
                </c:pt>
                <c:pt idx="28">
                  <c:v>16.7878787878788</c:v>
                </c:pt>
                <c:pt idx="29">
                  <c:v>16.44676281067812</c:v>
                </c:pt>
                <c:pt idx="30">
                  <c:v>18.21837302814723</c:v>
                </c:pt>
                <c:pt idx="31">
                  <c:v>20.97178683385578</c:v>
                </c:pt>
                <c:pt idx="32">
                  <c:v>22.70903010033445</c:v>
                </c:pt>
                <c:pt idx="33">
                  <c:v>24.39105772439106</c:v>
                </c:pt>
                <c:pt idx="34">
                  <c:v>25.12858192505511</c:v>
                </c:pt>
                <c:pt idx="35">
                  <c:v>30.1354401805869</c:v>
                </c:pt>
                <c:pt idx="36">
                  <c:v>32.49508840864434</c:v>
                </c:pt>
                <c:pt idx="37">
                  <c:v>37.7880184331798</c:v>
                </c:pt>
                <c:pt idx="38">
                  <c:v>40.64763527907967</c:v>
                </c:pt>
                <c:pt idx="39">
                  <c:v>49.83633387888707</c:v>
                </c:pt>
                <c:pt idx="40">
                  <c:v>58.77823408624229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BC07-43A6-ADFA-46E378BC014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Single childless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25.0</c:v>
                </c:pt>
                <c:pt idx="1">
                  <c:v>26.0</c:v>
                </c:pt>
                <c:pt idx="2">
                  <c:v>27.0</c:v>
                </c:pt>
                <c:pt idx="3">
                  <c:v>28.0</c:v>
                </c:pt>
                <c:pt idx="4">
                  <c:v>29.0</c:v>
                </c:pt>
                <c:pt idx="5">
                  <c:v>30.0</c:v>
                </c:pt>
                <c:pt idx="6">
                  <c:v>31.0</c:v>
                </c:pt>
                <c:pt idx="7">
                  <c:v>32.0</c:v>
                </c:pt>
                <c:pt idx="8">
                  <c:v>33.0</c:v>
                </c:pt>
                <c:pt idx="9">
                  <c:v>34.0</c:v>
                </c:pt>
                <c:pt idx="10">
                  <c:v>35.0</c:v>
                </c:pt>
                <c:pt idx="11">
                  <c:v>36.0</c:v>
                </c:pt>
                <c:pt idx="12">
                  <c:v>37.0</c:v>
                </c:pt>
                <c:pt idx="13">
                  <c:v>38.0</c:v>
                </c:pt>
                <c:pt idx="14">
                  <c:v>39.0</c:v>
                </c:pt>
                <c:pt idx="15">
                  <c:v>40.0</c:v>
                </c:pt>
                <c:pt idx="16">
                  <c:v>41.0</c:v>
                </c:pt>
                <c:pt idx="17">
                  <c:v>42.0</c:v>
                </c:pt>
                <c:pt idx="18">
                  <c:v>43.0</c:v>
                </c:pt>
                <c:pt idx="19">
                  <c:v>44.0</c:v>
                </c:pt>
                <c:pt idx="20">
                  <c:v>45.0</c:v>
                </c:pt>
                <c:pt idx="21">
                  <c:v>46.0</c:v>
                </c:pt>
                <c:pt idx="22">
                  <c:v>47.0</c:v>
                </c:pt>
                <c:pt idx="23">
                  <c:v>48.0</c:v>
                </c:pt>
                <c:pt idx="24">
                  <c:v>49.0</c:v>
                </c:pt>
                <c:pt idx="25">
                  <c:v>50.0</c:v>
                </c:pt>
                <c:pt idx="26">
                  <c:v>51.0</c:v>
                </c:pt>
                <c:pt idx="27">
                  <c:v>52.0</c:v>
                </c:pt>
                <c:pt idx="28">
                  <c:v>53.0</c:v>
                </c:pt>
                <c:pt idx="29">
                  <c:v>54.0</c:v>
                </c:pt>
                <c:pt idx="30">
                  <c:v>55.0</c:v>
                </c:pt>
                <c:pt idx="31">
                  <c:v>56.0</c:v>
                </c:pt>
                <c:pt idx="32">
                  <c:v>57.0</c:v>
                </c:pt>
                <c:pt idx="33">
                  <c:v>58.0</c:v>
                </c:pt>
                <c:pt idx="34">
                  <c:v>59.0</c:v>
                </c:pt>
                <c:pt idx="35">
                  <c:v>60.0</c:v>
                </c:pt>
                <c:pt idx="36">
                  <c:v>61.0</c:v>
                </c:pt>
                <c:pt idx="37">
                  <c:v>62.0</c:v>
                </c:pt>
                <c:pt idx="38">
                  <c:v>63.0</c:v>
                </c:pt>
                <c:pt idx="39">
                  <c:v>64.0</c:v>
                </c:pt>
                <c:pt idx="40">
                  <c:v>65.0</c:v>
                </c:pt>
              </c:numCache>
            </c:numRef>
          </c:cat>
          <c:val>
            <c:numRef>
              <c:f>Sheet1!$E$2:$E$42</c:f>
              <c:numCache>
                <c:formatCode>General</c:formatCode>
                <c:ptCount val="41"/>
                <c:pt idx="0">
                  <c:v>10.11677650595445</c:v>
                </c:pt>
                <c:pt idx="1">
                  <c:v>9.327307264033518</c:v>
                </c:pt>
                <c:pt idx="2">
                  <c:v>8.786074900158238</c:v>
                </c:pt>
                <c:pt idx="3">
                  <c:v>7.891252537735005</c:v>
                </c:pt>
                <c:pt idx="4">
                  <c:v>7.391438250692945</c:v>
                </c:pt>
                <c:pt idx="5">
                  <c:v>7.688645560580815</c:v>
                </c:pt>
                <c:pt idx="6">
                  <c:v>8.133773740710085</c:v>
                </c:pt>
                <c:pt idx="7">
                  <c:v>8.18254603682946</c:v>
                </c:pt>
                <c:pt idx="8">
                  <c:v>8.407572383073495</c:v>
                </c:pt>
                <c:pt idx="9">
                  <c:v>8.579940417080436</c:v>
                </c:pt>
                <c:pt idx="10">
                  <c:v>9.326900987824487</c:v>
                </c:pt>
                <c:pt idx="11">
                  <c:v>9.778952426717918</c:v>
                </c:pt>
                <c:pt idx="12">
                  <c:v>10.18808777429467</c:v>
                </c:pt>
                <c:pt idx="13">
                  <c:v>8.679877197878868</c:v>
                </c:pt>
                <c:pt idx="14">
                  <c:v>10.93795942369891</c:v>
                </c:pt>
                <c:pt idx="15">
                  <c:v>10.89518955081236</c:v>
                </c:pt>
                <c:pt idx="16">
                  <c:v>12.0262390670554</c:v>
                </c:pt>
                <c:pt idx="17">
                  <c:v>10.3688524590164</c:v>
                </c:pt>
                <c:pt idx="18">
                  <c:v>12.83905967450271</c:v>
                </c:pt>
                <c:pt idx="19">
                  <c:v>13.25993298228818</c:v>
                </c:pt>
                <c:pt idx="20">
                  <c:v>13.1307929969104</c:v>
                </c:pt>
                <c:pt idx="21">
                  <c:v>14.05665419561732</c:v>
                </c:pt>
                <c:pt idx="22">
                  <c:v>13.71841155234657</c:v>
                </c:pt>
                <c:pt idx="23">
                  <c:v>14.8773841961853</c:v>
                </c:pt>
                <c:pt idx="24">
                  <c:v>14.3093010456797</c:v>
                </c:pt>
                <c:pt idx="25">
                  <c:v>17.48633879781421</c:v>
                </c:pt>
                <c:pt idx="26">
                  <c:v>16.12329579134558</c:v>
                </c:pt>
                <c:pt idx="27">
                  <c:v>16.26399528579847</c:v>
                </c:pt>
                <c:pt idx="28">
                  <c:v>18.90862944162419</c:v>
                </c:pt>
                <c:pt idx="29">
                  <c:v>19.86040609137056</c:v>
                </c:pt>
                <c:pt idx="30">
                  <c:v>24.7498332221481</c:v>
                </c:pt>
                <c:pt idx="31">
                  <c:v>25.32751091703057</c:v>
                </c:pt>
                <c:pt idx="32">
                  <c:v>27.54538279400158</c:v>
                </c:pt>
                <c:pt idx="33">
                  <c:v>32.42349048800659</c:v>
                </c:pt>
                <c:pt idx="34">
                  <c:v>36.57657657657658</c:v>
                </c:pt>
                <c:pt idx="35">
                  <c:v>38.30606352261772</c:v>
                </c:pt>
                <c:pt idx="36">
                  <c:v>44.90603363006924</c:v>
                </c:pt>
                <c:pt idx="37">
                  <c:v>47.42268041237113</c:v>
                </c:pt>
                <c:pt idx="38">
                  <c:v>51.43487858719624</c:v>
                </c:pt>
                <c:pt idx="39">
                  <c:v>62.35294117647057</c:v>
                </c:pt>
                <c:pt idx="40">
                  <c:v>66.61290322580643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BC07-43A6-ADFA-46E378BC01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7795496"/>
        <c:axId val="-2087798984"/>
      </c:lineChart>
      <c:catAx>
        <c:axId val="-2087795496"/>
        <c:scaling>
          <c:orientation val="minMax"/>
        </c:scaling>
        <c:delete val="0"/>
        <c:axPos val="b"/>
        <c:numFmt formatCode="0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7798984"/>
        <c:crosses val="autoZero"/>
        <c:auto val="1"/>
        <c:lblAlgn val="ctr"/>
        <c:lblOffset val="100"/>
        <c:tickLblSkip val="5"/>
        <c:noMultiLvlLbl val="0"/>
      </c:catAx>
      <c:valAx>
        <c:axId val="-2087798984"/>
        <c:scaling>
          <c:orientation val="minMax"/>
          <c:max val="10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7795496"/>
        <c:crosses val="autoZero"/>
        <c:crossBetween val="between"/>
        <c:majorUnit val="20.0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780890369473"/>
          <c:y val="0.206527704870225"/>
          <c:w val="0.807746113466586"/>
          <c:h val="0.61874686497521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Married with children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0.164853556485356</c:v>
                </c:pt>
                <c:pt idx="1">
                  <c:v>0.160597725686605</c:v>
                </c:pt>
                <c:pt idx="2">
                  <c:v>0.194547620716238</c:v>
                </c:pt>
                <c:pt idx="3">
                  <c:v>0.257478930853773</c:v>
                </c:pt>
                <c:pt idx="4">
                  <c:v>0.357234114911257</c:v>
                </c:pt>
                <c:pt idx="5">
                  <c:v>0.469187691241845</c:v>
                </c:pt>
                <c:pt idx="6">
                  <c:v>0.515939353321278</c:v>
                </c:pt>
                <c:pt idx="7">
                  <c:v>0.445602124683733</c:v>
                </c:pt>
                <c:pt idx="8">
                  <c:v>0.250981638257791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F49-4B53-B19A-99CF192391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Married childless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0.78193079880393</c:v>
                </c:pt>
                <c:pt idx="1">
                  <c:v>0.829800150953303</c:v>
                </c:pt>
                <c:pt idx="2">
                  <c:v>0.808155184303606</c:v>
                </c:pt>
                <c:pt idx="3">
                  <c:v>0.754050213169114</c:v>
                </c:pt>
                <c:pt idx="4">
                  <c:v>0.706397834140781</c:v>
                </c:pt>
                <c:pt idx="5">
                  <c:v>0.655522104262399</c:v>
                </c:pt>
                <c:pt idx="6">
                  <c:v>0.585879158180584</c:v>
                </c:pt>
                <c:pt idx="7">
                  <c:v>0.444022564547624</c:v>
                </c:pt>
                <c:pt idx="8">
                  <c:v>0.243417611159547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F49-4B53-B19A-99CF192391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Single with children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Sheet1!$D$2:$D$10</c:f>
              <c:numCache>
                <c:formatCode>0%</c:formatCode>
                <c:ptCount val="9"/>
                <c:pt idx="0">
                  <c:v>0.343333333333333</c:v>
                </c:pt>
                <c:pt idx="1">
                  <c:v>0.363540569020021</c:v>
                </c:pt>
                <c:pt idx="2">
                  <c:v>0.397389412617839</c:v>
                </c:pt>
                <c:pt idx="3">
                  <c:v>0.438357376759005</c:v>
                </c:pt>
                <c:pt idx="4">
                  <c:v>0.502165053489557</c:v>
                </c:pt>
                <c:pt idx="5">
                  <c:v>0.573237766760078</c:v>
                </c:pt>
                <c:pt idx="6">
                  <c:v>0.595283620140217</c:v>
                </c:pt>
                <c:pt idx="7">
                  <c:v>0.528628806276854</c:v>
                </c:pt>
                <c:pt idx="8">
                  <c:v>0.352387357094822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1F49-4B53-B19A-99CF1923915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Single childless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Sheet1!$E$2:$E$10</c:f>
              <c:numCache>
                <c:formatCode>0%</c:formatCode>
                <c:ptCount val="9"/>
                <c:pt idx="0">
                  <c:v>0.713869887934798</c:v>
                </c:pt>
                <c:pt idx="1">
                  <c:v>0.802033096926714</c:v>
                </c:pt>
                <c:pt idx="2">
                  <c:v>0.800758910421466</c:v>
                </c:pt>
                <c:pt idx="3">
                  <c:v>0.76372509150061</c:v>
                </c:pt>
                <c:pt idx="4">
                  <c:v>0.725281673948034</c:v>
                </c:pt>
                <c:pt idx="5">
                  <c:v>0.682052398577545</c:v>
                </c:pt>
                <c:pt idx="6">
                  <c:v>0.625183923178192</c:v>
                </c:pt>
                <c:pt idx="7">
                  <c:v>0.493109020055128</c:v>
                </c:pt>
                <c:pt idx="8">
                  <c:v>0.279287598944591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1F49-4B53-B19A-99CF192391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40770936"/>
        <c:axId val="-2040767560"/>
      </c:lineChart>
      <c:catAx>
        <c:axId val="-20407709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600"/>
            </a:pPr>
            <a:endParaRPr lang="en-US"/>
          </a:p>
        </c:txPr>
        <c:crossAx val="-2040767560"/>
        <c:crosses val="autoZero"/>
        <c:auto val="1"/>
        <c:lblAlgn val="ctr"/>
        <c:lblOffset val="100"/>
        <c:noMultiLvlLbl val="0"/>
      </c:catAx>
      <c:valAx>
        <c:axId val="-2040767560"/>
        <c:scaling>
          <c:orientation val="minMax"/>
          <c:max val="1.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600"/>
            </a:pPr>
            <a:endParaRPr lang="en-US"/>
          </a:p>
        </c:txPr>
        <c:crossAx val="-20407709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58510119522955"/>
          <c:y val="0.0390937634673398"/>
          <c:w val="0.783868246560278"/>
          <c:h val="0.8679023912865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2AEC-4781-BBC2-C1FBB6B61E04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2AEC-4781-BBC2-C1FBB6B61E04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2AEC-4781-BBC2-C1FBB6B61E04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2AEC-4781-BBC2-C1FBB6B61E04}"/>
              </c:ext>
            </c:extLst>
          </c:dPt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13.17721723754051</c:v>
                </c:pt>
                <c:pt idx="1">
                  <c:v>15.16723798263007</c:v>
                </c:pt>
                <c:pt idx="2">
                  <c:v>22.3387683258379</c:v>
                </c:pt>
                <c:pt idx="3">
                  <c:v>33.48768456340442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AEC-4781-BBC2-C1FBB6B61E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2AEC-4781-BBC2-C1FBB6B61E04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6-2AEC-4781-BBC2-C1FBB6B61E04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7-2AEC-4781-BBC2-C1FBB6B61E04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8-2AEC-4781-BBC2-C1FBB6B61E04}"/>
              </c:ext>
            </c:extLst>
          </c:dPt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10.63268016177405</c:v>
                </c:pt>
                <c:pt idx="1">
                  <c:v>11.02992590796992</c:v>
                </c:pt>
                <c:pt idx="2">
                  <c:v>15.36042661810346</c:v>
                </c:pt>
                <c:pt idx="3">
                  <c:v>17.65755369494644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2AEC-4781-BBC2-C1FBB6B61E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FFC35A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A-2AEC-4781-BBC2-C1FBB6B61E04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B-2AEC-4781-BBC2-C1FBB6B61E04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C-2AEC-4781-BBC2-C1FBB6B61E04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D-2AEC-4781-BBC2-C1FBB6B61E04}"/>
              </c:ext>
            </c:extLst>
          </c:dPt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7.561707170254616</c:v>
                </c:pt>
                <c:pt idx="1">
                  <c:v>8.65073636269807</c:v>
                </c:pt>
                <c:pt idx="2">
                  <c:v>9.349990589591714</c:v>
                </c:pt>
                <c:pt idx="3">
                  <c:v>9.245510601954265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2AEC-4781-BBC2-C1FBB6B61E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081201352"/>
        <c:axId val="-2081214360"/>
      </c:barChart>
      <c:scatterChart>
        <c:scatterStyle val="lineMarker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Low hybrid</c:v>
                </c:pt>
              </c:strCache>
            </c:strRef>
          </c:tx>
          <c:spPr>
            <a:ln w="28575">
              <a:noFill/>
            </a:ln>
          </c:spPr>
          <c:marker>
            <c:symbol val="dash"/>
            <c:size val="20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Sheet1!$I$2:$I$5</c:f>
              <c:numCache>
                <c:formatCode>General</c:formatCode>
                <c:ptCount val="4"/>
                <c:pt idx="0">
                  <c:v>0.725</c:v>
                </c:pt>
                <c:pt idx="1">
                  <c:v>1.725</c:v>
                </c:pt>
                <c:pt idx="2">
                  <c:v>2.725</c:v>
                </c:pt>
                <c:pt idx="3">
                  <c:v>3.725</c:v>
                </c:pt>
              </c:numCache>
            </c:numRef>
          </c:xVal>
          <c:yVal>
            <c:numRef>
              <c:f>Sheet1!$E$2:$E$5</c:f>
              <c:numCache>
                <c:formatCode>General</c:formatCode>
                <c:ptCount val="4"/>
                <c:pt idx="0">
                  <c:v>9.607919095704753</c:v>
                </c:pt>
                <c:pt idx="1">
                  <c:v>9.071161892451142</c:v>
                </c:pt>
                <c:pt idx="2">
                  <c:v>9.882900793375636</c:v>
                </c:pt>
                <c:pt idx="3">
                  <c:v>7.557281185778053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F-2AEC-4781-BBC2-C1FBB6B61E0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Medium hybrid</c:v>
                </c:pt>
              </c:strCache>
            </c:strRef>
          </c:tx>
          <c:spPr>
            <a:ln w="28575">
              <a:noFill/>
            </a:ln>
          </c:spPr>
          <c:marker>
            <c:symbol val="dash"/>
            <c:size val="20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Sheet1!$J$2:$J$5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</c:numCache>
            </c:numRef>
          </c:xVal>
          <c:yVal>
            <c:numRef>
              <c:f>Sheet1!$F$2:$F$5</c:f>
              <c:numCache>
                <c:formatCode>General</c:formatCode>
                <c:ptCount val="4"/>
                <c:pt idx="0">
                  <c:v>7.153821742500055</c:v>
                </c:pt>
                <c:pt idx="1">
                  <c:v>7.537691741182572</c:v>
                </c:pt>
                <c:pt idx="2">
                  <c:v>8.31361681597407</c:v>
                </c:pt>
                <c:pt idx="3">
                  <c:v>5.920111522947924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0-2AEC-4781-BBC2-C1FBB6B61E0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High hybrid</c:v>
                </c:pt>
              </c:strCache>
            </c:strRef>
          </c:tx>
          <c:spPr>
            <a:ln w="28575">
              <a:noFill/>
            </a:ln>
          </c:spPr>
          <c:marker>
            <c:symbol val="dash"/>
            <c:size val="20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Sheet1!$K$2:$K$5</c:f>
              <c:numCache>
                <c:formatCode>General</c:formatCode>
                <c:ptCount val="4"/>
                <c:pt idx="0">
                  <c:v>1.275</c:v>
                </c:pt>
                <c:pt idx="1">
                  <c:v>2.275</c:v>
                </c:pt>
                <c:pt idx="2">
                  <c:v>3.275</c:v>
                </c:pt>
                <c:pt idx="3">
                  <c:v>4.275</c:v>
                </c:pt>
              </c:numCache>
            </c:numRef>
          </c:xVal>
          <c:yVal>
            <c:numRef>
              <c:f>Sheet1!$G$2:$G$5</c:f>
              <c:numCache>
                <c:formatCode>General</c:formatCode>
                <c:ptCount val="4"/>
                <c:pt idx="0">
                  <c:v>4.270896917422617</c:v>
                </c:pt>
                <c:pt idx="1">
                  <c:v>5.288236819975896</c:v>
                </c:pt>
                <c:pt idx="2">
                  <c:v>7.082650252140165</c:v>
                </c:pt>
                <c:pt idx="3">
                  <c:v>4.813905804575449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1-2AEC-4781-BBC2-C1FBB6B61E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1201352"/>
        <c:axId val="-2081214360"/>
      </c:scatterChart>
      <c:catAx>
        <c:axId val="-2081201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081214360"/>
        <c:crosses val="autoZero"/>
        <c:auto val="1"/>
        <c:lblAlgn val="ctr"/>
        <c:lblOffset val="100"/>
        <c:noMultiLvlLbl val="0"/>
      </c:catAx>
      <c:valAx>
        <c:axId val="-2081214360"/>
        <c:scaling>
          <c:orientation val="minMax"/>
          <c:max val="40.0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1201352"/>
        <c:crosses val="autoZero"/>
        <c:crossBetween val="between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621214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Arts</c:v>
                </c:pt>
                <c:pt idx="1">
                  <c:v>Commerce</c:v>
                </c:pt>
                <c:pt idx="2">
                  <c:v>Education</c:v>
                </c:pt>
                <c:pt idx="3">
                  <c:v>Engineering</c:v>
                </c:pt>
                <c:pt idx="4">
                  <c:v>Medical Studies</c:v>
                </c:pt>
                <c:pt idx="5">
                  <c:v>Nursing</c:v>
                </c:pt>
                <c:pt idx="6">
                  <c:v>Science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11.23320742238562</c:v>
                </c:pt>
                <c:pt idx="1">
                  <c:v>14.13238545352878</c:v>
                </c:pt>
                <c:pt idx="2">
                  <c:v>13.32029044284232</c:v>
                </c:pt>
                <c:pt idx="3">
                  <c:v>13.96200401814776</c:v>
                </c:pt>
                <c:pt idx="4">
                  <c:v>18.88898563095461</c:v>
                </c:pt>
                <c:pt idx="5">
                  <c:v>9.318672410558798</c:v>
                </c:pt>
                <c:pt idx="6">
                  <c:v>12.07457893827064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6BD-4264-A186-8BA8628292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Arts</c:v>
                </c:pt>
                <c:pt idx="1">
                  <c:v>Commerce</c:v>
                </c:pt>
                <c:pt idx="2">
                  <c:v>Education</c:v>
                </c:pt>
                <c:pt idx="3">
                  <c:v>Engineering</c:v>
                </c:pt>
                <c:pt idx="4">
                  <c:v>Medical Studies</c:v>
                </c:pt>
                <c:pt idx="5">
                  <c:v>Nursing</c:v>
                </c:pt>
                <c:pt idx="6">
                  <c:v>Science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14.50924855207374</c:v>
                </c:pt>
                <c:pt idx="1">
                  <c:v>16.81052764132592</c:v>
                </c:pt>
                <c:pt idx="2">
                  <c:v>17.0977364258556</c:v>
                </c:pt>
                <c:pt idx="3">
                  <c:v>16.27023177924947</c:v>
                </c:pt>
                <c:pt idx="4">
                  <c:v>17.84267200495862</c:v>
                </c:pt>
                <c:pt idx="5">
                  <c:v>15.266627598893</c:v>
                </c:pt>
                <c:pt idx="6">
                  <c:v>16.02239808963519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6BD-4264-A186-8BA8628292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081239944"/>
        <c:axId val="-2080993000"/>
      </c:barChart>
      <c:catAx>
        <c:axId val="-20812399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2200"/>
            </a:pPr>
            <a:endParaRPr lang="en-US"/>
          </a:p>
        </c:txPr>
        <c:crossAx val="-2080993000"/>
        <c:crosses val="autoZero"/>
        <c:auto val="1"/>
        <c:lblAlgn val="ctr"/>
        <c:lblOffset val="100"/>
        <c:noMultiLvlLbl val="0"/>
      </c:catAx>
      <c:valAx>
        <c:axId val="-2080993000"/>
        <c:scaling>
          <c:orientation val="minMax"/>
          <c:max val="25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1239944"/>
        <c:crosses val="autoZero"/>
        <c:crossBetween val="between"/>
        <c:majorUnit val="5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66732283464567"/>
          <c:y val="0.0320138524351123"/>
          <c:w val="0.891590753078942"/>
          <c:h val="0.8858533100029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Upfront</c:v>
                </c:pt>
              </c:strCache>
            </c:strRef>
          </c:tx>
          <c:spPr>
            <a:ln w="50800"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  <c:pt idx="28">
                  <c:v>2017.0</c:v>
                </c:pt>
              </c:numCache>
            </c:numRef>
          </c:cat>
          <c:val>
            <c:numRef>
              <c:f>Sheet1!$B$2:$B$30</c:f>
              <c:numCache>
                <c:formatCode>0%</c:formatCode>
                <c:ptCount val="29"/>
                <c:pt idx="0">
                  <c:v>0.15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0.25</c:v>
                </c:pt>
                <c:pt idx="9">
                  <c:v>0.25</c:v>
                </c:pt>
                <c:pt idx="10">
                  <c:v>0.25</c:v>
                </c:pt>
                <c:pt idx="11">
                  <c:v>0.25</c:v>
                </c:pt>
                <c:pt idx="12">
                  <c:v>0.25</c:v>
                </c:pt>
                <c:pt idx="13">
                  <c:v>0.25</c:v>
                </c:pt>
                <c:pt idx="14">
                  <c:v>0.25</c:v>
                </c:pt>
                <c:pt idx="15">
                  <c:v>0.25</c:v>
                </c:pt>
                <c:pt idx="16">
                  <c:v>0.2</c:v>
                </c:pt>
                <c:pt idx="17">
                  <c:v>0.2</c:v>
                </c:pt>
                <c:pt idx="18">
                  <c:v>0.2</c:v>
                </c:pt>
                <c:pt idx="19">
                  <c:v>0.2</c:v>
                </c:pt>
                <c:pt idx="20">
                  <c:v>0.2</c:v>
                </c:pt>
                <c:pt idx="21">
                  <c:v>0.2</c:v>
                </c:pt>
                <c:pt idx="22">
                  <c:v>0.2</c:v>
                </c:pt>
                <c:pt idx="23">
                  <c:v>0.1</c:v>
                </c:pt>
                <c:pt idx="24">
                  <c:v>0.1</c:v>
                </c:pt>
                <c:pt idx="25">
                  <c:v>0.1</c:v>
                </c:pt>
                <c:pt idx="26">
                  <c:v>0.1</c:v>
                </c:pt>
                <c:pt idx="27">
                  <c:v>0.1</c:v>
                </c:pt>
                <c:pt idx="28">
                  <c:v>1.0E-5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E34-40B1-8F4C-4BA1655A7C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Voluntary</c:v>
                </c:pt>
              </c:strCache>
            </c:strRef>
          </c:tx>
          <c:spPr>
            <a:ln w="50800"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  <c:pt idx="28">
                  <c:v>2017.0</c:v>
                </c:pt>
              </c:numCache>
            </c:numRef>
          </c:cat>
          <c:val>
            <c:numRef>
              <c:f>Sheet1!$C$2:$C$30</c:f>
              <c:numCache>
                <c:formatCode>0%</c:formatCode>
                <c:ptCount val="29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0.15</c:v>
                </c:pt>
                <c:pt idx="7">
                  <c:v>0.15</c:v>
                </c:pt>
                <c:pt idx="8">
                  <c:v>0.15</c:v>
                </c:pt>
                <c:pt idx="9">
                  <c:v>0.15</c:v>
                </c:pt>
                <c:pt idx="10">
                  <c:v>0.15</c:v>
                </c:pt>
                <c:pt idx="11">
                  <c:v>0.15</c:v>
                </c:pt>
                <c:pt idx="12">
                  <c:v>0.15</c:v>
                </c:pt>
                <c:pt idx="13">
                  <c:v>0.15</c:v>
                </c:pt>
                <c:pt idx="14">
                  <c:v>0.15</c:v>
                </c:pt>
                <c:pt idx="15">
                  <c:v>0.15</c:v>
                </c:pt>
                <c:pt idx="16">
                  <c:v>0.1</c:v>
                </c:pt>
                <c:pt idx="17">
                  <c:v>0.1</c:v>
                </c:pt>
                <c:pt idx="18">
                  <c:v>0.1</c:v>
                </c:pt>
                <c:pt idx="19">
                  <c:v>0.1</c:v>
                </c:pt>
                <c:pt idx="20">
                  <c:v>0.1</c:v>
                </c:pt>
                <c:pt idx="21">
                  <c:v>0.1</c:v>
                </c:pt>
                <c:pt idx="22">
                  <c:v>0.1</c:v>
                </c:pt>
                <c:pt idx="23">
                  <c:v>0.05</c:v>
                </c:pt>
                <c:pt idx="24">
                  <c:v>0.05</c:v>
                </c:pt>
                <c:pt idx="25">
                  <c:v>0.05</c:v>
                </c:pt>
                <c:pt idx="26">
                  <c:v>0.05</c:v>
                </c:pt>
                <c:pt idx="27">
                  <c:v>0.05</c:v>
                </c:pt>
                <c:pt idx="28">
                  <c:v>1.0E-5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9E34-40B1-8F4C-4BA1655A7C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8371752"/>
        <c:axId val="-2088337992"/>
      </c:lineChart>
      <c:catAx>
        <c:axId val="-2088371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8337992"/>
        <c:crosses val="autoZero"/>
        <c:auto val="1"/>
        <c:lblAlgn val="ctr"/>
        <c:lblOffset val="100"/>
        <c:tickLblSkip val="4"/>
        <c:noMultiLvlLbl val="0"/>
      </c:catAx>
      <c:valAx>
        <c:axId val="-2088337992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83717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66732283464567"/>
          <c:y val="0.0320138524351123"/>
          <c:w val="0.891590753078942"/>
          <c:h val="0.8858533100029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Upfront</c:v>
                </c:pt>
              </c:strCache>
            </c:strRef>
          </c:tx>
          <c:spPr>
            <a:ln w="47625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  <c:pt idx="28">
                  <c:v>2017.0</c:v>
                </c:pt>
              </c:numCache>
            </c:numRef>
          </c:cat>
          <c:val>
            <c:numRef>
              <c:f>Sheet1!$B$2:$B$30</c:f>
              <c:numCache>
                <c:formatCode>0</c:formatCode>
                <c:ptCount val="29"/>
                <c:pt idx="0">
                  <c:v>15.0</c:v>
                </c:pt>
                <c:pt idx="1">
                  <c:v>15.0</c:v>
                </c:pt>
                <c:pt idx="2">
                  <c:v>15.0</c:v>
                </c:pt>
                <c:pt idx="3">
                  <c:v>15.0</c:v>
                </c:pt>
                <c:pt idx="4">
                  <c:v>25.0</c:v>
                </c:pt>
                <c:pt idx="5">
                  <c:v>25.0</c:v>
                </c:pt>
                <c:pt idx="6">
                  <c:v>25.0</c:v>
                </c:pt>
                <c:pt idx="7">
                  <c:v>25.0</c:v>
                </c:pt>
                <c:pt idx="8">
                  <c:v>25.0</c:v>
                </c:pt>
                <c:pt idx="9">
                  <c:v>25.0</c:v>
                </c:pt>
                <c:pt idx="10">
                  <c:v>25.0</c:v>
                </c:pt>
                <c:pt idx="11">
                  <c:v>25.0</c:v>
                </c:pt>
                <c:pt idx="12">
                  <c:v>25.0</c:v>
                </c:pt>
                <c:pt idx="13">
                  <c:v>25.0</c:v>
                </c:pt>
                <c:pt idx="14">
                  <c:v>25.0</c:v>
                </c:pt>
                <c:pt idx="15">
                  <c:v>25.0</c:v>
                </c:pt>
                <c:pt idx="16">
                  <c:v>20.0</c:v>
                </c:pt>
                <c:pt idx="17">
                  <c:v>20.0</c:v>
                </c:pt>
                <c:pt idx="18">
                  <c:v>20.0</c:v>
                </c:pt>
                <c:pt idx="19">
                  <c:v>20.0</c:v>
                </c:pt>
                <c:pt idx="20">
                  <c:v>20.0</c:v>
                </c:pt>
                <c:pt idx="21">
                  <c:v>20.0</c:v>
                </c:pt>
                <c:pt idx="22">
                  <c:v>20.0</c:v>
                </c:pt>
                <c:pt idx="23">
                  <c:v>10.0</c:v>
                </c:pt>
                <c:pt idx="24">
                  <c:v>10.0</c:v>
                </c:pt>
                <c:pt idx="25">
                  <c:v>10.0</c:v>
                </c:pt>
                <c:pt idx="26">
                  <c:v>10.0</c:v>
                </c:pt>
                <c:pt idx="27">
                  <c:v>10.0</c:v>
                </c:pt>
                <c:pt idx="28">
                  <c:v>0.001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0AE-4F47-8728-DF76763B52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Voluntary</c:v>
                </c:pt>
              </c:strCache>
            </c:strRef>
          </c:tx>
          <c:spPr>
            <a:ln w="47625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  <c:pt idx="28">
                  <c:v>2017.0</c:v>
                </c:pt>
              </c:numCache>
            </c:numRef>
          </c:cat>
          <c:val>
            <c:numRef>
              <c:f>Sheet1!$C$2:$C$30</c:f>
              <c:numCache>
                <c:formatCode>0</c:formatCode>
                <c:ptCount val="29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15.0</c:v>
                </c:pt>
                <c:pt idx="7">
                  <c:v>15.0</c:v>
                </c:pt>
                <c:pt idx="8">
                  <c:v>15.0</c:v>
                </c:pt>
                <c:pt idx="9">
                  <c:v>15.0</c:v>
                </c:pt>
                <c:pt idx="10">
                  <c:v>15.0</c:v>
                </c:pt>
                <c:pt idx="11">
                  <c:v>15.0</c:v>
                </c:pt>
                <c:pt idx="12">
                  <c:v>15.0</c:v>
                </c:pt>
                <c:pt idx="13">
                  <c:v>15.0</c:v>
                </c:pt>
                <c:pt idx="14">
                  <c:v>15.0</c:v>
                </c:pt>
                <c:pt idx="15">
                  <c:v>15.0</c:v>
                </c:pt>
                <c:pt idx="16">
                  <c:v>10.0</c:v>
                </c:pt>
                <c:pt idx="17">
                  <c:v>10.0</c:v>
                </c:pt>
                <c:pt idx="18">
                  <c:v>10.0</c:v>
                </c:pt>
                <c:pt idx="19">
                  <c:v>10.0</c:v>
                </c:pt>
                <c:pt idx="20">
                  <c:v>10.0</c:v>
                </c:pt>
                <c:pt idx="21">
                  <c:v>10.0</c:v>
                </c:pt>
                <c:pt idx="22">
                  <c:v>10.0</c:v>
                </c:pt>
                <c:pt idx="23">
                  <c:v>5.0</c:v>
                </c:pt>
                <c:pt idx="24">
                  <c:v>5.0</c:v>
                </c:pt>
                <c:pt idx="25">
                  <c:v>5.0</c:v>
                </c:pt>
                <c:pt idx="26">
                  <c:v>5.0</c:v>
                </c:pt>
                <c:pt idx="27">
                  <c:v>5.0</c:v>
                </c:pt>
                <c:pt idx="28">
                  <c:v>0.001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0AE-4F47-8728-DF76763B527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Equivalent upfront discount</c:v>
                </c:pt>
              </c:strCache>
            </c:strRef>
          </c:tx>
          <c:spPr>
            <a:ln w="47625">
              <a:solidFill>
                <a:srgbClr val="D4582A"/>
              </a:solidFill>
              <a:prstDash val="sysDash"/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  <c:pt idx="27">
                  <c:v>2016.0</c:v>
                </c:pt>
                <c:pt idx="28">
                  <c:v>2017.0</c:v>
                </c:pt>
              </c:numCache>
            </c:numRef>
          </c:cat>
          <c:val>
            <c:numRef>
              <c:f>Sheet1!$D$2:$D$30</c:f>
              <c:numCache>
                <c:formatCode>0</c:formatCode>
                <c:ptCount val="29"/>
                <c:pt idx="0">
                  <c:v>17.64705882352942</c:v>
                </c:pt>
                <c:pt idx="1">
                  <c:v>17.64705882352942</c:v>
                </c:pt>
                <c:pt idx="2">
                  <c:v>17.64705882352942</c:v>
                </c:pt>
                <c:pt idx="3">
                  <c:v>17.64705882352942</c:v>
                </c:pt>
                <c:pt idx="4">
                  <c:v>33.33333333333333</c:v>
                </c:pt>
                <c:pt idx="5">
                  <c:v>33.33333333333333</c:v>
                </c:pt>
                <c:pt idx="6">
                  <c:v>33.33333333333333</c:v>
                </c:pt>
                <c:pt idx="7">
                  <c:v>33.33333333333333</c:v>
                </c:pt>
                <c:pt idx="8">
                  <c:v>33.33333333333333</c:v>
                </c:pt>
                <c:pt idx="9">
                  <c:v>33.33333333333333</c:v>
                </c:pt>
                <c:pt idx="10">
                  <c:v>33.33333333333333</c:v>
                </c:pt>
                <c:pt idx="11">
                  <c:v>33.33333333333333</c:v>
                </c:pt>
                <c:pt idx="12">
                  <c:v>33.33333333333333</c:v>
                </c:pt>
                <c:pt idx="13">
                  <c:v>33.33333333333333</c:v>
                </c:pt>
                <c:pt idx="14">
                  <c:v>33.33333333333333</c:v>
                </c:pt>
                <c:pt idx="15">
                  <c:v>33.33333333333333</c:v>
                </c:pt>
                <c:pt idx="16">
                  <c:v>25.0</c:v>
                </c:pt>
                <c:pt idx="17">
                  <c:v>25.0</c:v>
                </c:pt>
                <c:pt idx="18">
                  <c:v>25.0</c:v>
                </c:pt>
                <c:pt idx="19">
                  <c:v>25.0</c:v>
                </c:pt>
                <c:pt idx="20">
                  <c:v>25.0</c:v>
                </c:pt>
                <c:pt idx="21">
                  <c:v>25.0</c:v>
                </c:pt>
                <c:pt idx="22">
                  <c:v>25.0</c:v>
                </c:pt>
                <c:pt idx="23">
                  <c:v>11.11111111111112</c:v>
                </c:pt>
                <c:pt idx="24">
                  <c:v>11.11111111111112</c:v>
                </c:pt>
                <c:pt idx="25">
                  <c:v>11.11111111111112</c:v>
                </c:pt>
                <c:pt idx="26">
                  <c:v>11.11111111111112</c:v>
                </c:pt>
                <c:pt idx="27">
                  <c:v>11.11111111111112</c:v>
                </c:pt>
                <c:pt idx="28">
                  <c:v>0.0010000100000962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B0AE-4F47-8728-DF76763B52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1563432"/>
        <c:axId val="-2061527176"/>
      </c:lineChart>
      <c:catAx>
        <c:axId val="-2061563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1527176"/>
        <c:crosses val="autoZero"/>
        <c:auto val="1"/>
        <c:lblAlgn val="ctr"/>
        <c:lblOffset val="100"/>
        <c:tickLblSkip val="4"/>
        <c:noMultiLvlLbl val="0"/>
      </c:catAx>
      <c:valAx>
        <c:axId val="-2061527176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15634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Extra loan fee</c:v>
                </c:pt>
              </c:strCache>
            </c:strRef>
          </c:tx>
          <c:spPr>
            <a:solidFill>
              <a:srgbClr val="FFC35A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2016.0</c:v>
                </c:pt>
                <c:pt idx="1">
                  <c:v>2017.0</c:v>
                </c:pt>
                <c:pt idx="2">
                  <c:v>2018.0</c:v>
                </c:pt>
                <c:pt idx="3">
                  <c:v>2019.0</c:v>
                </c:pt>
                <c:pt idx="4">
                  <c:v>2020.0</c:v>
                </c:pt>
                <c:pt idx="5">
                  <c:v>2021.0</c:v>
                </c:pt>
                <c:pt idx="6">
                  <c:v>2022.0</c:v>
                </c:pt>
                <c:pt idx="7">
                  <c:v>2023.0</c:v>
                </c:pt>
                <c:pt idx="8">
                  <c:v>2024.0</c:v>
                </c:pt>
                <c:pt idx="9">
                  <c:v>2025.0</c:v>
                </c:pt>
                <c:pt idx="10">
                  <c:v>2026.0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0.62775</c:v>
                </c:pt>
                <c:pt idx="1">
                  <c:v>0.68715</c:v>
                </c:pt>
                <c:pt idx="2">
                  <c:v>0.7749</c:v>
                </c:pt>
                <c:pt idx="3">
                  <c:v>0.844425</c:v>
                </c:pt>
                <c:pt idx="4">
                  <c:v>0.905175</c:v>
                </c:pt>
                <c:pt idx="5">
                  <c:v>0.967275</c:v>
                </c:pt>
                <c:pt idx="6">
                  <c:v>1.02465</c:v>
                </c:pt>
                <c:pt idx="7">
                  <c:v>1.0773</c:v>
                </c:pt>
                <c:pt idx="8">
                  <c:v>1.1313</c:v>
                </c:pt>
                <c:pt idx="9">
                  <c:v>1.187325</c:v>
                </c:pt>
                <c:pt idx="10">
                  <c:v>1.245375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543-4C3F-A300-2375A8AF59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Existing loan fee</c:v>
                </c:pt>
              </c:strCache>
            </c:strRef>
          </c:tx>
          <c:spPr>
            <a:solidFill>
              <a:srgbClr val="D4582A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2016.0</c:v>
                </c:pt>
                <c:pt idx="1">
                  <c:v>2017.0</c:v>
                </c:pt>
                <c:pt idx="2">
                  <c:v>2018.0</c:v>
                </c:pt>
                <c:pt idx="3">
                  <c:v>2019.0</c:v>
                </c:pt>
                <c:pt idx="4">
                  <c:v>2020.0</c:v>
                </c:pt>
                <c:pt idx="5">
                  <c:v>2021.0</c:v>
                </c:pt>
                <c:pt idx="6">
                  <c:v>2022.0</c:v>
                </c:pt>
                <c:pt idx="7">
                  <c:v>2023.0</c:v>
                </c:pt>
                <c:pt idx="8">
                  <c:v>2024.0</c:v>
                </c:pt>
                <c:pt idx="9">
                  <c:v>2025.0</c:v>
                </c:pt>
                <c:pt idx="10">
                  <c:v>2026.0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0.76725</c:v>
                </c:pt>
                <c:pt idx="1">
                  <c:v>0.83985</c:v>
                </c:pt>
                <c:pt idx="2">
                  <c:v>0.9471</c:v>
                </c:pt>
                <c:pt idx="3">
                  <c:v>1.032075</c:v>
                </c:pt>
                <c:pt idx="4">
                  <c:v>1.106325</c:v>
                </c:pt>
                <c:pt idx="5">
                  <c:v>1.182225</c:v>
                </c:pt>
                <c:pt idx="6">
                  <c:v>1.25235</c:v>
                </c:pt>
                <c:pt idx="7">
                  <c:v>1.3167</c:v>
                </c:pt>
                <c:pt idx="8">
                  <c:v>1.3827</c:v>
                </c:pt>
                <c:pt idx="9">
                  <c:v>1.451175</c:v>
                </c:pt>
                <c:pt idx="10">
                  <c:v>1.522125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543-4C3F-A300-2375A8AF59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-2080963976"/>
        <c:axId val="-2080958344"/>
      </c:barChart>
      <c:catAx>
        <c:axId val="-2080963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0958344"/>
        <c:crosses val="autoZero"/>
        <c:auto val="1"/>
        <c:lblAlgn val="ctr"/>
        <c:lblOffset val="100"/>
        <c:noMultiLvlLbl val="0"/>
      </c:catAx>
      <c:valAx>
        <c:axId val="-2080958344"/>
        <c:scaling>
          <c:orientation val="minMax"/>
          <c:max val="3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0963976"/>
        <c:crosses val="autoZero"/>
        <c:crossBetween val="between"/>
        <c:majorUnit val="1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</c:spPr>
          <c:invertIfNegative val="0"/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B31-4682-BEC0-E8F3FC34B87B}"/>
              </c:ext>
            </c:extLst>
          </c:dPt>
          <c:dLbls>
            <c:delete val="1"/>
          </c:dLbls>
          <c:cat>
            <c:strRef>
              <c:f>Sheet1!$A$2:$A$9</c:f>
              <c:strCache>
                <c:ptCount val="8"/>
                <c:pt idx="0">
                  <c:v>HECS-HELP</c:v>
                </c:pt>
                <c:pt idx="1">
                  <c:v>UG _x000d_FEE-HELP</c:v>
                </c:pt>
                <c:pt idx="2">
                  <c:v>PG _x000d_FEE-HELP</c:v>
                </c:pt>
                <c:pt idx="3">
                  <c:v>VET _x000d_FEE-HELP</c:v>
                </c:pt>
                <c:pt idx="4">
                  <c:v>OS-HELP _x000d_and _x000d_SA-HELP</c:v>
                </c:pt>
                <c:pt idx="5">
                  <c:v>Total _x000d_loan fee</c:v>
                </c:pt>
                <c:pt idx="6">
                  <c:v>Existing _x000d_loan fee</c:v>
                </c:pt>
                <c:pt idx="7">
                  <c:v>Net _x000d_savings</c:v>
                </c:pt>
              </c:strCache>
            </c:strRef>
          </c:cat>
          <c:val>
            <c:numRef>
              <c:f>Sheet1!$B$2:$B$9</c:f>
              <c:numCache>
                <c:formatCode>_-* #,##0_-;\-* #,##0_-;_-* "-"??_-;_-@_-</c:formatCode>
                <c:ptCount val="8"/>
                <c:pt idx="0">
                  <c:v>0.0</c:v>
                </c:pt>
                <c:pt idx="1">
                  <c:v>650.41995</c:v>
                </c:pt>
                <c:pt idx="2">
                  <c:v>653.9669999999974</c:v>
                </c:pt>
                <c:pt idx="3">
                  <c:v>882.2385</c:v>
                </c:pt>
                <c:pt idx="4">
                  <c:v>1194.60165</c:v>
                </c:pt>
                <c:pt idx="5">
                  <c:v>1227.3264</c:v>
                </c:pt>
                <c:pt idx="6">
                  <c:v>500.0</c:v>
                </c:pt>
                <c:pt idx="7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B31-4682-BEC0-E8F3FC34B8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9B31-4682-BEC0-E8F3FC34B87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9B31-4682-BEC0-E8F3FC34B87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9B31-4682-BEC0-E8F3FC34B87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9B31-4682-BEC0-E8F3FC34B87B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9B31-4682-BEC0-E8F3FC34B87B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9B31-4682-BEC0-E8F3FC34B87B}"/>
              </c:ext>
            </c:extLst>
          </c:dPt>
          <c:dPt>
            <c:idx val="6"/>
            <c:invertIfNegative val="0"/>
            <c:bubble3D val="0"/>
            <c:spPr>
              <a:solidFill>
                <a:srgbClr val="FFFFFF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9B31-4682-BEC0-E8F3FC34B87B}"/>
              </c:ext>
            </c:extLst>
          </c:dPt>
          <c:dPt>
            <c:idx val="7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9B31-4682-BEC0-E8F3FC34B87B}"/>
              </c:ext>
            </c:extLst>
          </c:dPt>
          <c:dLbls>
            <c:delete val="1"/>
          </c:dLbls>
          <c:cat>
            <c:strRef>
              <c:f>Sheet1!$A$2:$A$9</c:f>
              <c:strCache>
                <c:ptCount val="8"/>
                <c:pt idx="0">
                  <c:v>HECS-HELP</c:v>
                </c:pt>
                <c:pt idx="1">
                  <c:v>UG _x000d_FEE-HELP</c:v>
                </c:pt>
                <c:pt idx="2">
                  <c:v>PG _x000d_FEE-HELP</c:v>
                </c:pt>
                <c:pt idx="3">
                  <c:v>VET _x000d_FEE-HELP</c:v>
                </c:pt>
                <c:pt idx="4">
                  <c:v>OS-HELP _x000d_and _x000d_SA-HELP</c:v>
                </c:pt>
                <c:pt idx="5">
                  <c:v>Total _x000d_loan fee</c:v>
                </c:pt>
                <c:pt idx="6">
                  <c:v>Existing _x000d_loan fee</c:v>
                </c:pt>
                <c:pt idx="7">
                  <c:v>Net _x000d_savings</c:v>
                </c:pt>
              </c:strCache>
            </c:strRef>
          </c:cat>
          <c:val>
            <c:numRef>
              <c:f>Sheet1!$C$2:$C$9</c:f>
              <c:numCache>
                <c:formatCode>_-* #,##0_-;\-* #,##0_-;_-* "-"??_-;_-@_-</c:formatCode>
                <c:ptCount val="8"/>
                <c:pt idx="0">
                  <c:v>650.41995</c:v>
                </c:pt>
                <c:pt idx="1">
                  <c:v>3.54705</c:v>
                </c:pt>
                <c:pt idx="2">
                  <c:v>228.2715</c:v>
                </c:pt>
                <c:pt idx="3">
                  <c:v>312.36315</c:v>
                </c:pt>
                <c:pt idx="4">
                  <c:v>32.72475</c:v>
                </c:pt>
                <c:pt idx="6">
                  <c:v>727.326399999999</c:v>
                </c:pt>
                <c:pt idx="7">
                  <c:v>500.0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3-9B31-4682-BEC0-E8F3FC34B87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0"/>
        <c:overlap val="100"/>
        <c:axId val="-2081333992"/>
        <c:axId val="-2081340744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Line1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15"/>
            <c:spPr>
              <a:ln>
                <a:prstDash val="dash"/>
              </a:ln>
            </c:spPr>
          </c:errBars>
          <c:xVal>
            <c:numRef>
              <c:f>Sheet1!$D$2:$D$8</c:f>
              <c:numCache>
                <c:formatCode>_-* #,##0_-;\-* #,##0_-;_-* "-"??_-;_-@_-</c:formatCode>
                <c:ptCount val="7"/>
                <c:pt idx="0">
                  <c:v>1.574074074074074</c:v>
                </c:pt>
                <c:pt idx="1">
                  <c:v>2.574074074074074</c:v>
                </c:pt>
                <c:pt idx="2">
                  <c:v>3.574074074074074</c:v>
                </c:pt>
                <c:pt idx="3">
                  <c:v>4.574074074074074</c:v>
                </c:pt>
                <c:pt idx="4">
                  <c:v>5.574074074074074</c:v>
                </c:pt>
                <c:pt idx="5">
                  <c:v>6.574074074074074</c:v>
                </c:pt>
                <c:pt idx="6">
                  <c:v>7.574074074074074</c:v>
                </c:pt>
              </c:numCache>
            </c:numRef>
          </c:xVal>
          <c:yVal>
            <c:numRef>
              <c:f>Sheet1!$I$3:$I$9</c:f>
              <c:numCache>
                <c:formatCode>General</c:formatCode>
                <c:ptCount val="7"/>
                <c:pt idx="0">
                  <c:v>650.41995</c:v>
                </c:pt>
                <c:pt idx="1">
                  <c:v>653.9669999999974</c:v>
                </c:pt>
                <c:pt idx="2">
                  <c:v>882.2385</c:v>
                </c:pt>
                <c:pt idx="3">
                  <c:v>1194.60165</c:v>
                </c:pt>
                <c:pt idx="4">
                  <c:v>1227.3264</c:v>
                </c:pt>
                <c:pt idx="5">
                  <c:v>1227.3264</c:v>
                </c:pt>
                <c:pt idx="6" formatCode="_-* #,##0_-;\-* #,##0_-;_-* &quot;-&quot;??_-;_-@_-">
                  <c:v>500.0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4-9B31-4682-BEC0-E8F3FC34B87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2081352024"/>
        <c:axId val="-2081349688"/>
      </c:scatterChart>
      <c:catAx>
        <c:axId val="-20813339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 rot="0" vert="horz"/>
          <a:lstStyle/>
          <a:p>
            <a:pPr>
              <a:defRPr sz="2000"/>
            </a:pPr>
            <a:endParaRPr lang="en-US"/>
          </a:p>
        </c:txPr>
        <c:crossAx val="-2081340744"/>
        <c:crosses val="autoZero"/>
        <c:auto val="1"/>
        <c:lblAlgn val="ctr"/>
        <c:lblOffset val="100"/>
        <c:noMultiLvlLbl val="0"/>
      </c:catAx>
      <c:valAx>
        <c:axId val="-2081340744"/>
        <c:scaling>
          <c:orientation val="minMax"/>
          <c:max val="1500.0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1333992"/>
        <c:crosses val="autoZero"/>
        <c:crossBetween val="between"/>
        <c:majorUnit val="500.0"/>
      </c:valAx>
      <c:valAx>
        <c:axId val="-2081349688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-2081352024"/>
        <c:crosses val="max"/>
        <c:crossBetween val="midCat"/>
      </c:valAx>
      <c:valAx>
        <c:axId val="-2081352024"/>
        <c:scaling>
          <c:orientation val="minMax"/>
        </c:scaling>
        <c:delete val="1"/>
        <c:axPos val="b"/>
        <c:numFmt formatCode="_-* #,##0_-;\-* #,##0_-;_-* &quot;-&quot;??_-;_-@_-" sourceLinked="1"/>
        <c:majorTickMark val="out"/>
        <c:minorTickMark val="none"/>
        <c:tickLblPos val="nextTo"/>
        <c:crossAx val="-208134968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719552298752236"/>
          <c:y val="0.037763777880889"/>
          <c:w val="0.869078661195962"/>
          <c:h val="0.8757598828888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Up-front payments and discount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rgbClr val="000000"/>
              </a:solidFill>
            </a:ln>
          </c:spPr>
          <c:invertIfNegative val="0"/>
          <c:cat>
            <c:numRef>
              <c:f>Sheet1!$A$2:$A$28</c:f>
              <c:numCache>
                <c:formatCode>General</c:formatCode>
                <c:ptCount val="27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  <c:pt idx="26">
                  <c:v>2015.0</c:v>
                </c:pt>
              </c:numCache>
            </c:numRef>
          </c:cat>
          <c:val>
            <c:numRef>
              <c:f>Sheet1!$B$2:$B$28</c:f>
              <c:numCache>
                <c:formatCode>General</c:formatCode>
                <c:ptCount val="27"/>
                <c:pt idx="0">
                  <c:v>18.61386138613861</c:v>
                </c:pt>
                <c:pt idx="1">
                  <c:v>17.64705882352941</c:v>
                </c:pt>
                <c:pt idx="2">
                  <c:v>19.64809384164223</c:v>
                </c:pt>
                <c:pt idx="3">
                  <c:v>19.36305732484077</c:v>
                </c:pt>
                <c:pt idx="4">
                  <c:v>21.69117647058824</c:v>
                </c:pt>
                <c:pt idx="5">
                  <c:v>23.47525891829689</c:v>
                </c:pt>
                <c:pt idx="6">
                  <c:v>24.51977401129944</c:v>
                </c:pt>
                <c:pt idx="7">
                  <c:v>24.76489028213166</c:v>
                </c:pt>
                <c:pt idx="8">
                  <c:v>24.85306465155332</c:v>
                </c:pt>
                <c:pt idx="9">
                  <c:v>23.65356622998544</c:v>
                </c:pt>
                <c:pt idx="10">
                  <c:v>22.55541069100391</c:v>
                </c:pt>
                <c:pt idx="11">
                  <c:v>22.20866381940208</c:v>
                </c:pt>
                <c:pt idx="12">
                  <c:v>22.01939532230462</c:v>
                </c:pt>
                <c:pt idx="13">
                  <c:v>22.26394849785408</c:v>
                </c:pt>
                <c:pt idx="14">
                  <c:v>22.91557420031463</c:v>
                </c:pt>
                <c:pt idx="15">
                  <c:v>24.07503908285565</c:v>
                </c:pt>
                <c:pt idx="16">
                  <c:v>23.5640648011782</c:v>
                </c:pt>
                <c:pt idx="17">
                  <c:v>23.15601251676352</c:v>
                </c:pt>
                <c:pt idx="18">
                  <c:v>22.63222632226322</c:v>
                </c:pt>
                <c:pt idx="19">
                  <c:v>22.22642938280954</c:v>
                </c:pt>
                <c:pt idx="20">
                  <c:v>21.46086956521739</c:v>
                </c:pt>
                <c:pt idx="21">
                  <c:v>20.75835475578406</c:v>
                </c:pt>
                <c:pt idx="22">
                  <c:v>19.86674742580254</c:v>
                </c:pt>
                <c:pt idx="23">
                  <c:v>17.44410709356887</c:v>
                </c:pt>
                <c:pt idx="24">
                  <c:v>15.17078916372203</c:v>
                </c:pt>
                <c:pt idx="25">
                  <c:v>12.6709324</c:v>
                </c:pt>
                <c:pt idx="26">
                  <c:v>11.9097619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D52-48F8-B5DE-A07B3586E9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106724200"/>
        <c:axId val="-2106720984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Discount rate</c:v>
                </c:pt>
              </c:strCache>
            </c:strRef>
          </c:tx>
          <c:spPr>
            <a:ln w="47625" cmpd="sng">
              <a:solidFill>
                <a:srgbClr val="A02226"/>
              </a:solidFill>
            </a:ln>
          </c:spPr>
          <c:marker>
            <c:symbol val="none"/>
          </c:marker>
          <c:xVal>
            <c:numRef>
              <c:f>Sheet1!$D$2:$D$28</c:f>
              <c:numCache>
                <c:formatCode>General</c:formatCode>
                <c:ptCount val="27"/>
                <c:pt idx="0">
                  <c:v>1989.5</c:v>
                </c:pt>
                <c:pt idx="1">
                  <c:v>1990.5</c:v>
                </c:pt>
                <c:pt idx="2">
                  <c:v>1991.5</c:v>
                </c:pt>
                <c:pt idx="3">
                  <c:v>1993.3</c:v>
                </c:pt>
                <c:pt idx="4">
                  <c:v>1993.3</c:v>
                </c:pt>
                <c:pt idx="5">
                  <c:v>1993.3</c:v>
                </c:pt>
                <c:pt idx="6">
                  <c:v>1994.5</c:v>
                </c:pt>
                <c:pt idx="7">
                  <c:v>1996.5</c:v>
                </c:pt>
                <c:pt idx="8">
                  <c:v>1997.5</c:v>
                </c:pt>
                <c:pt idx="9">
                  <c:v>1998.5</c:v>
                </c:pt>
                <c:pt idx="10">
                  <c:v>1999.5</c:v>
                </c:pt>
                <c:pt idx="11">
                  <c:v>2000.5</c:v>
                </c:pt>
                <c:pt idx="12">
                  <c:v>2001.5</c:v>
                </c:pt>
                <c:pt idx="13">
                  <c:v>2002.5</c:v>
                </c:pt>
                <c:pt idx="14">
                  <c:v>2003.5</c:v>
                </c:pt>
                <c:pt idx="15">
                  <c:v>2004.9</c:v>
                </c:pt>
                <c:pt idx="16">
                  <c:v>2004.9</c:v>
                </c:pt>
                <c:pt idx="17">
                  <c:v>2006.5</c:v>
                </c:pt>
                <c:pt idx="18">
                  <c:v>2007.5</c:v>
                </c:pt>
                <c:pt idx="19">
                  <c:v>2008.5</c:v>
                </c:pt>
                <c:pt idx="20">
                  <c:v>2009.5</c:v>
                </c:pt>
                <c:pt idx="21">
                  <c:v>2010.5</c:v>
                </c:pt>
                <c:pt idx="22">
                  <c:v>2011.65</c:v>
                </c:pt>
                <c:pt idx="23">
                  <c:v>2011.65</c:v>
                </c:pt>
                <c:pt idx="24">
                  <c:v>2013.5</c:v>
                </c:pt>
                <c:pt idx="25">
                  <c:v>2014.5</c:v>
                </c:pt>
                <c:pt idx="26">
                  <c:v>2015.5</c:v>
                </c:pt>
              </c:numCache>
            </c:numRef>
          </c:xVal>
          <c:yVal>
            <c:numRef>
              <c:f>Sheet1!$C$2:$C$28</c:f>
              <c:numCache>
                <c:formatCode>General</c:formatCode>
                <c:ptCount val="27"/>
                <c:pt idx="0">
                  <c:v>15.0</c:v>
                </c:pt>
                <c:pt idx="1">
                  <c:v>15.0</c:v>
                </c:pt>
                <c:pt idx="2">
                  <c:v>15.0</c:v>
                </c:pt>
                <c:pt idx="3">
                  <c:v>15.0</c:v>
                </c:pt>
                <c:pt idx="4">
                  <c:v>25.0</c:v>
                </c:pt>
                <c:pt idx="5">
                  <c:v>25.0</c:v>
                </c:pt>
                <c:pt idx="6">
                  <c:v>25.0</c:v>
                </c:pt>
                <c:pt idx="7">
                  <c:v>25.0</c:v>
                </c:pt>
                <c:pt idx="8">
                  <c:v>25.0</c:v>
                </c:pt>
                <c:pt idx="9">
                  <c:v>25.0</c:v>
                </c:pt>
                <c:pt idx="10">
                  <c:v>25.0</c:v>
                </c:pt>
                <c:pt idx="11">
                  <c:v>25.0</c:v>
                </c:pt>
                <c:pt idx="12">
                  <c:v>25.0</c:v>
                </c:pt>
                <c:pt idx="13">
                  <c:v>25.0</c:v>
                </c:pt>
                <c:pt idx="14">
                  <c:v>25.0</c:v>
                </c:pt>
                <c:pt idx="15">
                  <c:v>25.0</c:v>
                </c:pt>
                <c:pt idx="16">
                  <c:v>20.0</c:v>
                </c:pt>
                <c:pt idx="17">
                  <c:v>20.0</c:v>
                </c:pt>
                <c:pt idx="18">
                  <c:v>20.0</c:v>
                </c:pt>
                <c:pt idx="19">
                  <c:v>20.0</c:v>
                </c:pt>
                <c:pt idx="20">
                  <c:v>20.0</c:v>
                </c:pt>
                <c:pt idx="21">
                  <c:v>20.0</c:v>
                </c:pt>
                <c:pt idx="22">
                  <c:v>20.0</c:v>
                </c:pt>
                <c:pt idx="23">
                  <c:v>10.0</c:v>
                </c:pt>
                <c:pt idx="24">
                  <c:v>10.0</c:v>
                </c:pt>
                <c:pt idx="25">
                  <c:v>10.0</c:v>
                </c:pt>
                <c:pt idx="26">
                  <c:v>10.0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D52-48F8-B5DE-A07B3586E9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39633736"/>
        <c:axId val="-2039637208"/>
      </c:scatterChart>
      <c:catAx>
        <c:axId val="-2106724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06720984"/>
        <c:crosses val="autoZero"/>
        <c:auto val="1"/>
        <c:lblAlgn val="ctr"/>
        <c:lblOffset val="100"/>
        <c:tickLblSkip val="5"/>
        <c:noMultiLvlLbl val="0"/>
      </c:catAx>
      <c:valAx>
        <c:axId val="-2106720984"/>
        <c:scaling>
          <c:orientation val="minMax"/>
          <c:max val="3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>
                <a:solidFill>
                  <a:schemeClr val="accent2"/>
                </a:solidFill>
              </a:defRPr>
            </a:pPr>
            <a:endParaRPr lang="en-US"/>
          </a:p>
        </c:txPr>
        <c:crossAx val="-2106724200"/>
        <c:crosses val="autoZero"/>
        <c:crossBetween val="between"/>
        <c:majorUnit val="10.0"/>
      </c:valAx>
      <c:valAx>
        <c:axId val="-2039637208"/>
        <c:scaling>
          <c:orientation val="minMax"/>
          <c:max val="30.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>
                <a:solidFill>
                  <a:schemeClr val="tx2"/>
                </a:solidFill>
              </a:defRPr>
            </a:pPr>
            <a:endParaRPr lang="en-US"/>
          </a:p>
        </c:txPr>
        <c:crossAx val="-2039633736"/>
        <c:crosses val="max"/>
        <c:crossBetween val="midCat"/>
        <c:majorUnit val="10.0"/>
      </c:valAx>
      <c:valAx>
        <c:axId val="-2039633736"/>
        <c:scaling>
          <c:orientation val="minMax"/>
          <c:max val="2015.0"/>
          <c:min val="1989.0"/>
        </c:scaling>
        <c:delete val="0"/>
        <c:axPos val="t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-2039637208"/>
        <c:crosses val="max"/>
        <c:crossBetween val="midCat"/>
        <c:majorUnit val="5.0"/>
        <c:minorUnit val="1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643811831213406"/>
          <c:y val="0.0244444444444444"/>
          <c:w val="0.922587522713507"/>
          <c:h val="0.82245056867891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Financial year average lending</c:v>
                </c:pt>
              </c:strCache>
            </c:strRef>
          </c:tx>
          <c:spPr>
            <a:ln w="50800"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2008.0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  <c:pt idx="10">
                  <c:v>2015.0</c:v>
                </c:pt>
              </c:numCache>
            </c:numRef>
          </c:cat>
          <c:val>
            <c:numRef>
              <c:f>Sheet1!$B$2:$B$12</c:f>
              <c:numCache>
                <c:formatCode>#,##0.00</c:formatCode>
                <c:ptCount val="11"/>
                <c:pt idx="0">
                  <c:v>1.819346351</c:v>
                </c:pt>
                <c:pt idx="1">
                  <c:v>2.251227675</c:v>
                </c:pt>
                <c:pt idx="2">
                  <c:v>2.5114716825</c:v>
                </c:pt>
                <c:pt idx="3">
                  <c:v>2.567280856</c:v>
                </c:pt>
                <c:pt idx="4">
                  <c:v>2.878337627</c:v>
                </c:pt>
                <c:pt idx="5">
                  <c:v>3.2740858295</c:v>
                </c:pt>
                <c:pt idx="6">
                  <c:v>3.6891295205</c:v>
                </c:pt>
                <c:pt idx="7">
                  <c:v>4.217817957999987</c:v>
                </c:pt>
                <c:pt idx="8">
                  <c:v>5.11931148</c:v>
                </c:pt>
                <c:pt idx="9">
                  <c:v>6.4610737455</c:v>
                </c:pt>
                <c:pt idx="10">
                  <c:v>7.787377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AA8-42CB-8BC1-AA324DE0DE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Repayments</c:v>
                </c:pt>
              </c:strCache>
            </c:strRef>
          </c:tx>
          <c:spPr>
            <a:ln w="50800">
              <a:solidFill>
                <a:schemeClr val="accent2"/>
              </a:solidFill>
            </a:ln>
          </c:spPr>
          <c:marker>
            <c:symbol val="none"/>
          </c:marker>
          <c:dPt>
            <c:idx val="11"/>
            <c:bubble3D val="0"/>
            <c:spPr>
              <a:ln w="50800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CAA8-42CB-8BC1-AA324DE0DE5A}"/>
              </c:ext>
            </c:extLst>
          </c:dPt>
          <c:cat>
            <c:numRef>
              <c:f>Sheet1!$A$2:$A$12</c:f>
              <c:numCache>
                <c:formatCode>General</c:formatCode>
                <c:ptCount val="11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2008.0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  <c:pt idx="10">
                  <c:v>2015.0</c:v>
                </c:pt>
              </c:numCache>
            </c:numRef>
          </c:cat>
          <c:val>
            <c:numRef>
              <c:f>Sheet1!$C$2:$C$12</c:f>
              <c:numCache>
                <c:formatCode>#,##0.00</c:formatCode>
                <c:ptCount val="11"/>
                <c:pt idx="0">
                  <c:v>0.859</c:v>
                </c:pt>
                <c:pt idx="1">
                  <c:v>0.937</c:v>
                </c:pt>
                <c:pt idx="2">
                  <c:v>1.079</c:v>
                </c:pt>
                <c:pt idx="3">
                  <c:v>1.342</c:v>
                </c:pt>
                <c:pt idx="4">
                  <c:v>1.359</c:v>
                </c:pt>
                <c:pt idx="5">
                  <c:v>1.453</c:v>
                </c:pt>
                <c:pt idx="6">
                  <c:v>1.668</c:v>
                </c:pt>
                <c:pt idx="7">
                  <c:v>1.817</c:v>
                </c:pt>
                <c:pt idx="8">
                  <c:v>1.835</c:v>
                </c:pt>
                <c:pt idx="9">
                  <c:v>1.909432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CAA8-42CB-8BC1-AA324DE0DE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5646184"/>
        <c:axId val="-2039869976"/>
      </c:lineChart>
      <c:catAx>
        <c:axId val="-2105646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39869976"/>
        <c:crosses val="autoZero"/>
        <c:auto val="1"/>
        <c:lblAlgn val="ctr"/>
        <c:lblOffset val="100"/>
        <c:tickLblSkip val="2"/>
        <c:noMultiLvlLbl val="0"/>
      </c:catAx>
      <c:valAx>
        <c:axId val="-2039869976"/>
        <c:scaling>
          <c:orientation val="minMax"/>
          <c:max val="10.0"/>
        </c:scaling>
        <c:delete val="0"/>
        <c:axPos val="l"/>
        <c:majorGridlines>
          <c:spPr>
            <a:ln>
              <a:solidFill>
                <a:srgbClr val="6A737B">
                  <a:lumMod val="60000"/>
                  <a:lumOff val="40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05646184"/>
        <c:crosses val="autoZero"/>
        <c:crossBetween val="between"/>
        <c:majorUnit val="2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710211992731678"/>
          <c:y val="0.0265777402071871"/>
          <c:w val="0.857957601453664"/>
          <c:h val="0.8895076903271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Voluntary repayments by students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rgbClr val="000000"/>
              </a:solidFill>
            </a:ln>
          </c:spPr>
          <c:invertIfNegative val="0"/>
          <c:cat>
            <c:numRef>
              <c:f>Sheet1!$A$2:$A$27</c:f>
              <c:numCache>
                <c:formatCode>General</c:formatCode>
                <c:ptCount val="26"/>
                <c:pt idx="0">
                  <c:v>1989.0</c:v>
                </c:pt>
                <c:pt idx="1">
                  <c:v>1990.0</c:v>
                </c:pt>
                <c:pt idx="2">
                  <c:v>1991.0</c:v>
                </c:pt>
                <c:pt idx="3">
                  <c:v>1992.0</c:v>
                </c:pt>
                <c:pt idx="4">
                  <c:v>1993.0</c:v>
                </c:pt>
                <c:pt idx="5">
                  <c:v>1994.0</c:v>
                </c:pt>
                <c:pt idx="6">
                  <c:v>1995.0</c:v>
                </c:pt>
                <c:pt idx="7">
                  <c:v>1996.0</c:v>
                </c:pt>
                <c:pt idx="8">
                  <c:v>1997.0</c:v>
                </c:pt>
                <c:pt idx="9">
                  <c:v>1998.0</c:v>
                </c:pt>
                <c:pt idx="10">
                  <c:v>1999.0</c:v>
                </c:pt>
                <c:pt idx="11">
                  <c:v>2000.0</c:v>
                </c:pt>
                <c:pt idx="12">
                  <c:v>2001.0</c:v>
                </c:pt>
                <c:pt idx="13">
                  <c:v>2002.0</c:v>
                </c:pt>
                <c:pt idx="14">
                  <c:v>2003.0</c:v>
                </c:pt>
                <c:pt idx="15">
                  <c:v>2004.0</c:v>
                </c:pt>
                <c:pt idx="16">
                  <c:v>2005.0</c:v>
                </c:pt>
                <c:pt idx="17">
                  <c:v>2006.0</c:v>
                </c:pt>
                <c:pt idx="18">
                  <c:v>2007.0</c:v>
                </c:pt>
                <c:pt idx="19">
                  <c:v>2008.0</c:v>
                </c:pt>
                <c:pt idx="20">
                  <c:v>2009.0</c:v>
                </c:pt>
                <c:pt idx="21">
                  <c:v>2010.0</c:v>
                </c:pt>
                <c:pt idx="22">
                  <c:v>2011.0</c:v>
                </c:pt>
                <c:pt idx="23">
                  <c:v>2012.0</c:v>
                </c:pt>
                <c:pt idx="24">
                  <c:v>2013.0</c:v>
                </c:pt>
                <c:pt idx="25">
                  <c:v>2014.0</c:v>
                </c:pt>
              </c:numCache>
            </c:numRef>
          </c:cat>
          <c:val>
            <c:numRef>
              <c:f>Sheet1!$B$2:$B$27</c:f>
              <c:numCache>
                <c:formatCode>0.00</c:formatCode>
                <c:ptCount val="26"/>
                <c:pt idx="0">
                  <c:v>0.0</c:v>
                </c:pt>
                <c:pt idx="1">
                  <c:v>6.666666666666667</c:v>
                </c:pt>
                <c:pt idx="2">
                  <c:v>10.71428571428571</c:v>
                </c:pt>
                <c:pt idx="3">
                  <c:v>17.14285714285714</c:v>
                </c:pt>
                <c:pt idx="4">
                  <c:v>13.0952380952381</c:v>
                </c:pt>
                <c:pt idx="5">
                  <c:v>12.5</c:v>
                </c:pt>
                <c:pt idx="6">
                  <c:v>8.64864864864865</c:v>
                </c:pt>
                <c:pt idx="7">
                  <c:v>12.8</c:v>
                </c:pt>
                <c:pt idx="8">
                  <c:v>18.125</c:v>
                </c:pt>
                <c:pt idx="9">
                  <c:v>13.56275303643725</c:v>
                </c:pt>
                <c:pt idx="10">
                  <c:v>12.65377855887522</c:v>
                </c:pt>
                <c:pt idx="11">
                  <c:v>13.0718954248366</c:v>
                </c:pt>
                <c:pt idx="12">
                  <c:v>14.20204978038067</c:v>
                </c:pt>
                <c:pt idx="13">
                  <c:v>17.96246648793558</c:v>
                </c:pt>
                <c:pt idx="14">
                  <c:v>17.67741935483872</c:v>
                </c:pt>
                <c:pt idx="15">
                  <c:v>18.20303383897305</c:v>
                </c:pt>
                <c:pt idx="16">
                  <c:v>22.46798603026775</c:v>
                </c:pt>
                <c:pt idx="17">
                  <c:v>14.62113127001067</c:v>
                </c:pt>
                <c:pt idx="18">
                  <c:v>14.64318813716404</c:v>
                </c:pt>
                <c:pt idx="19">
                  <c:v>13.71087928464978</c:v>
                </c:pt>
                <c:pt idx="20">
                  <c:v>14.42236938925681</c:v>
                </c:pt>
                <c:pt idx="21">
                  <c:v>13.90227116311081</c:v>
                </c:pt>
                <c:pt idx="22">
                  <c:v>13.78896882494005</c:v>
                </c:pt>
                <c:pt idx="23">
                  <c:v>14.3093010456797</c:v>
                </c:pt>
                <c:pt idx="24">
                  <c:v>10.08174386920981</c:v>
                </c:pt>
                <c:pt idx="25">
                  <c:v>9.83114350236091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43B-453E-BF5B-E5FE6B3DED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045521416"/>
        <c:axId val="-2145355864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Bonus</c:v>
                </c:pt>
              </c:strCache>
            </c:strRef>
          </c:tx>
          <c:spPr>
            <a:ln w="47625" cmpd="sng">
              <a:solidFill>
                <a:srgbClr val="A02226"/>
              </a:solidFill>
            </a:ln>
          </c:spPr>
          <c:marker>
            <c:symbol val="none"/>
          </c:marker>
          <c:xVal>
            <c:numRef>
              <c:f>Sheet1!$D$2:$D$27</c:f>
              <c:numCache>
                <c:formatCode>General</c:formatCode>
                <c:ptCount val="26"/>
                <c:pt idx="0">
                  <c:v>1989.5</c:v>
                </c:pt>
                <c:pt idx="1">
                  <c:v>1990.5</c:v>
                </c:pt>
                <c:pt idx="2">
                  <c:v>1991.5</c:v>
                </c:pt>
                <c:pt idx="3">
                  <c:v>1992.5</c:v>
                </c:pt>
                <c:pt idx="4">
                  <c:v>1993.5</c:v>
                </c:pt>
                <c:pt idx="5">
                  <c:v>1995.5</c:v>
                </c:pt>
                <c:pt idx="6">
                  <c:v>1995.5</c:v>
                </c:pt>
                <c:pt idx="7">
                  <c:v>1996.5</c:v>
                </c:pt>
                <c:pt idx="8">
                  <c:v>1997.5</c:v>
                </c:pt>
                <c:pt idx="9">
                  <c:v>1998.5</c:v>
                </c:pt>
                <c:pt idx="10">
                  <c:v>1999.5</c:v>
                </c:pt>
                <c:pt idx="11">
                  <c:v>2000.5</c:v>
                </c:pt>
                <c:pt idx="12">
                  <c:v>2001.5</c:v>
                </c:pt>
                <c:pt idx="13">
                  <c:v>2002.5</c:v>
                </c:pt>
                <c:pt idx="14">
                  <c:v>2003.5</c:v>
                </c:pt>
                <c:pt idx="15">
                  <c:v>2005.5</c:v>
                </c:pt>
                <c:pt idx="16">
                  <c:v>2005.5</c:v>
                </c:pt>
                <c:pt idx="17">
                  <c:v>2006.5</c:v>
                </c:pt>
                <c:pt idx="18">
                  <c:v>2007.5</c:v>
                </c:pt>
                <c:pt idx="19">
                  <c:v>2008.5</c:v>
                </c:pt>
                <c:pt idx="20">
                  <c:v>2009.5</c:v>
                </c:pt>
                <c:pt idx="21">
                  <c:v>2010.5</c:v>
                </c:pt>
                <c:pt idx="22">
                  <c:v>2012.5</c:v>
                </c:pt>
                <c:pt idx="23">
                  <c:v>2012.5</c:v>
                </c:pt>
                <c:pt idx="24">
                  <c:v>2013.5</c:v>
                </c:pt>
                <c:pt idx="25">
                  <c:v>2014.5</c:v>
                </c:pt>
              </c:numCache>
            </c:numRef>
          </c:xVal>
          <c:yVal>
            <c:numRef>
              <c:f>Sheet1!$C$2:$C$27</c:f>
              <c:numCache>
                <c:formatCode>General</c:formatCode>
                <c:ptCount val="2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15.0</c:v>
                </c:pt>
                <c:pt idx="7">
                  <c:v>15.0</c:v>
                </c:pt>
                <c:pt idx="8">
                  <c:v>15.0</c:v>
                </c:pt>
                <c:pt idx="9">
                  <c:v>15.0</c:v>
                </c:pt>
                <c:pt idx="10">
                  <c:v>15.0</c:v>
                </c:pt>
                <c:pt idx="11">
                  <c:v>15.0</c:v>
                </c:pt>
                <c:pt idx="12">
                  <c:v>15.0</c:v>
                </c:pt>
                <c:pt idx="13">
                  <c:v>15.0</c:v>
                </c:pt>
                <c:pt idx="14">
                  <c:v>15.0</c:v>
                </c:pt>
                <c:pt idx="15">
                  <c:v>15.0</c:v>
                </c:pt>
                <c:pt idx="16">
                  <c:v>10.0</c:v>
                </c:pt>
                <c:pt idx="17">
                  <c:v>10.0</c:v>
                </c:pt>
                <c:pt idx="18">
                  <c:v>10.0</c:v>
                </c:pt>
                <c:pt idx="19">
                  <c:v>10.0</c:v>
                </c:pt>
                <c:pt idx="20">
                  <c:v>10.0</c:v>
                </c:pt>
                <c:pt idx="21">
                  <c:v>10.0</c:v>
                </c:pt>
                <c:pt idx="22">
                  <c:v>10.0</c:v>
                </c:pt>
                <c:pt idx="23">
                  <c:v>5.0</c:v>
                </c:pt>
                <c:pt idx="24">
                  <c:v>5.0</c:v>
                </c:pt>
                <c:pt idx="25">
                  <c:v>5.0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43B-453E-BF5B-E5FE6B3DED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5566792"/>
        <c:axId val="-2144775624"/>
      </c:scatterChart>
      <c:catAx>
        <c:axId val="-2045521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45355864"/>
        <c:crosses val="autoZero"/>
        <c:auto val="1"/>
        <c:lblAlgn val="ctr"/>
        <c:lblOffset val="100"/>
        <c:tickLblSkip val="5"/>
        <c:noMultiLvlLbl val="0"/>
      </c:catAx>
      <c:valAx>
        <c:axId val="-2145355864"/>
        <c:scaling>
          <c:orientation val="minMax"/>
          <c:max val="25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>
                <a:solidFill>
                  <a:schemeClr val="accent2"/>
                </a:solidFill>
              </a:defRPr>
            </a:pPr>
            <a:endParaRPr lang="en-US"/>
          </a:p>
        </c:txPr>
        <c:crossAx val="-2045521416"/>
        <c:crosses val="autoZero"/>
        <c:crossBetween val="between"/>
        <c:majorUnit val="5.0"/>
      </c:valAx>
      <c:valAx>
        <c:axId val="-2144775624"/>
        <c:scaling>
          <c:orientation val="minMax"/>
          <c:max val="25.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>
                <a:solidFill>
                  <a:schemeClr val="tx2"/>
                </a:solidFill>
              </a:defRPr>
            </a:pPr>
            <a:endParaRPr lang="en-US"/>
          </a:p>
        </c:txPr>
        <c:crossAx val="-2045566792"/>
        <c:crosses val="max"/>
        <c:crossBetween val="midCat"/>
      </c:valAx>
      <c:valAx>
        <c:axId val="-2045566792"/>
        <c:scaling>
          <c:orientation val="minMax"/>
          <c:max val="2015.0"/>
          <c:min val="1989.0"/>
        </c:scaling>
        <c:delete val="0"/>
        <c:axPos val="t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-2144775624"/>
        <c:crosses val="max"/>
        <c:crossBetween val="midCat"/>
        <c:majorUnit val="5.0"/>
        <c:minorUnit val="1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0341319809958"/>
          <c:y val="0.0337037037037037"/>
          <c:w val="0.800030919912424"/>
          <c:h val="0.6411547098279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Arts</c:v>
                </c:pt>
                <c:pt idx="1">
                  <c:v>Science</c:v>
                </c:pt>
                <c:pt idx="2">
                  <c:v>Nursing</c:v>
                </c:pt>
                <c:pt idx="3">
                  <c:v>Education</c:v>
                </c:pt>
                <c:pt idx="4">
                  <c:v>Commerce</c:v>
                </c:pt>
                <c:pt idx="5">
                  <c:v>Engineering</c:v>
                </c:pt>
                <c:pt idx="6">
                  <c:v>Medical Studies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0.192017878056787</c:v>
                </c:pt>
                <c:pt idx="1">
                  <c:v>0.187098932806521</c:v>
                </c:pt>
                <c:pt idx="2">
                  <c:v>0.128850567613704</c:v>
                </c:pt>
                <c:pt idx="3">
                  <c:v>0.155331739012384</c:v>
                </c:pt>
                <c:pt idx="4">
                  <c:v>0.181363484271759</c:v>
                </c:pt>
                <c:pt idx="5">
                  <c:v>0.151573271569364</c:v>
                </c:pt>
                <c:pt idx="6">
                  <c:v>0.182608436770446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195-4C6E-891D-42527F02C6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Arts</c:v>
                </c:pt>
                <c:pt idx="1">
                  <c:v>Science</c:v>
                </c:pt>
                <c:pt idx="2">
                  <c:v>Nursing</c:v>
                </c:pt>
                <c:pt idx="3">
                  <c:v>Education</c:v>
                </c:pt>
                <c:pt idx="4">
                  <c:v>Commerce</c:v>
                </c:pt>
                <c:pt idx="5">
                  <c:v>Engineering</c:v>
                </c:pt>
                <c:pt idx="6">
                  <c:v>Medical Studies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0.188942140790743</c:v>
                </c:pt>
                <c:pt idx="1">
                  <c:v>0.169336649875669</c:v>
                </c:pt>
                <c:pt idx="2">
                  <c:v>0.118390089447797</c:v>
                </c:pt>
                <c:pt idx="3">
                  <c:v>0.153234796823674</c:v>
                </c:pt>
                <c:pt idx="4">
                  <c:v>0.174739635986099</c:v>
                </c:pt>
                <c:pt idx="5">
                  <c:v>0.149978044251959</c:v>
                </c:pt>
                <c:pt idx="6">
                  <c:v>0.175220253084567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195-4C6E-891D-42527F02C6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082577544"/>
        <c:axId val="-2082521128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Female (income)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18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Sheet1!$G$2:$G$8</c:f>
              <c:numCache>
                <c:formatCode>General</c:formatCode>
                <c:ptCount val="7"/>
                <c:pt idx="0">
                  <c:v>0.81</c:v>
                </c:pt>
                <c:pt idx="1">
                  <c:v>1.81</c:v>
                </c:pt>
                <c:pt idx="2">
                  <c:v>2.81</c:v>
                </c:pt>
                <c:pt idx="3">
                  <c:v>3.81</c:v>
                </c:pt>
                <c:pt idx="4">
                  <c:v>4.81</c:v>
                </c:pt>
                <c:pt idx="5">
                  <c:v>5.81</c:v>
                </c:pt>
                <c:pt idx="6">
                  <c:v>6.81</c:v>
                </c:pt>
              </c:numCache>
            </c:numRef>
          </c:xVal>
          <c:yVal>
            <c:numRef>
              <c:f>Sheet1!$D$2:$D$8</c:f>
              <c:numCache>
                <c:formatCode>_("$"* #,##0.00_);_("$"* \(#,##0.00\);_("$"* "-"??_);_(@_)</c:formatCode>
                <c:ptCount val="7"/>
                <c:pt idx="0">
                  <c:v>1.833061481878233</c:v>
                </c:pt>
                <c:pt idx="1">
                  <c:v>1.994395731133558</c:v>
                </c:pt>
                <c:pt idx="2">
                  <c:v>2.102813211032624</c:v>
                </c:pt>
                <c:pt idx="3">
                  <c:v>2.140049540455826</c:v>
                </c:pt>
                <c:pt idx="4">
                  <c:v>2.246923849543918</c:v>
                </c:pt>
                <c:pt idx="5">
                  <c:v>2.188948355398454</c:v>
                </c:pt>
                <c:pt idx="6">
                  <c:v>3.023447385537404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4195-4C6E-891D-42527F02C61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Male (income $m)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15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Sheet1!$H$2:$H$8</c:f>
              <c:numCache>
                <c:formatCode>General</c:formatCode>
                <c:ptCount val="7"/>
                <c:pt idx="0">
                  <c:v>1.18</c:v>
                </c:pt>
                <c:pt idx="1">
                  <c:v>2.18</c:v>
                </c:pt>
                <c:pt idx="2">
                  <c:v>3.18</c:v>
                </c:pt>
                <c:pt idx="3">
                  <c:v>4.18</c:v>
                </c:pt>
                <c:pt idx="4">
                  <c:v>5.18</c:v>
                </c:pt>
                <c:pt idx="5">
                  <c:v>6.18</c:v>
                </c:pt>
                <c:pt idx="6">
                  <c:v>7.18</c:v>
                </c:pt>
              </c:numCache>
            </c:numRef>
          </c:xVal>
          <c:yVal>
            <c:numRef>
              <c:f>Sheet1!$E$2:$E$8</c:f>
              <c:numCache>
                <c:formatCode>_("$"* #,##0.00_);_("$"* \(#,##0.00\);_("$"* "-"??_);_(@_)</c:formatCode>
                <c:ptCount val="7"/>
                <c:pt idx="0">
                  <c:v>2.243963292545697</c:v>
                </c:pt>
                <c:pt idx="1">
                  <c:v>2.672766486852338</c:v>
                </c:pt>
                <c:pt idx="2">
                  <c:v>2.677091369428515</c:v>
                </c:pt>
                <c:pt idx="3">
                  <c:v>2.697217448453172</c:v>
                </c:pt>
                <c:pt idx="4">
                  <c:v>2.983198874772802</c:v>
                </c:pt>
                <c:pt idx="5">
                  <c:v>3.075410845951981</c:v>
                </c:pt>
                <c:pt idx="6">
                  <c:v>3.456342029978956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4195-4C6E-891D-42527F02C6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5230648"/>
        <c:axId val="-2082517608"/>
      </c:scatterChart>
      <c:catAx>
        <c:axId val="-20825775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2200"/>
            </a:pPr>
            <a:endParaRPr lang="en-US"/>
          </a:p>
        </c:txPr>
        <c:crossAx val="-2082521128"/>
        <c:crosses val="autoZero"/>
        <c:auto val="1"/>
        <c:lblAlgn val="ctr"/>
        <c:lblOffset val="100"/>
        <c:noMultiLvlLbl val="0"/>
      </c:catAx>
      <c:valAx>
        <c:axId val="-2082521128"/>
        <c:scaling>
          <c:orientation val="minMax"/>
          <c:max val="0.3"/>
          <c:min val="0.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2577544"/>
        <c:crosses val="autoZero"/>
        <c:crossBetween val="between"/>
        <c:majorUnit val="0.1"/>
      </c:valAx>
      <c:valAx>
        <c:axId val="-2082517608"/>
        <c:scaling>
          <c:orientation val="minMax"/>
          <c:max val="5.0"/>
        </c:scaling>
        <c:delete val="0"/>
        <c:axPos val="r"/>
        <c:numFmt formatCode="&quot;$&quot;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5230648"/>
        <c:crosses val="max"/>
        <c:crossBetween val="midCat"/>
        <c:majorUnit val="1.0"/>
      </c:valAx>
      <c:valAx>
        <c:axId val="-20452306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8251760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0.32432</cdr:x>
      <cdr:y>0.50459</cdr:y>
    </cdr:from>
    <cdr:to>
      <cdr:x>0.32961</cdr:x>
      <cdr:y>0.51321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779324" y="2761424"/>
          <a:ext cx="45333" cy="471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AU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0.32432</cdr:x>
      <cdr:y>0.50459</cdr:y>
    </cdr:from>
    <cdr:to>
      <cdr:x>0.32961</cdr:x>
      <cdr:y>0.51321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779324" y="2761424"/>
          <a:ext cx="45333" cy="471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AU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9500" y="1077913"/>
            <a:ext cx="778192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41277" y="2647727"/>
            <a:ext cx="496887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Relationship Id="rId3" Type="http://schemas.openxmlformats.org/officeDocument/2006/relationships/hyperlink" Target="https://docs.education.gov.au/node/36729" TargetMode="Externa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Unexpired discount and total outstanding</a:t>
            </a:r>
            <a:r>
              <a:rPr lang="en-US" baseline="0" dirty="0"/>
              <a:t> debt</a:t>
            </a:r>
            <a:endParaRPr lang="en-US" dirty="0"/>
          </a:p>
          <a:p>
            <a:pPr lvl="0"/>
            <a:r>
              <a:rPr lang="en-US" dirty="0"/>
              <a:t>Y-axis label: $2015-16</a:t>
            </a:r>
            <a:r>
              <a:rPr lang="en-US" baseline="0" dirty="0"/>
              <a:t> million</a:t>
            </a:r>
            <a:endParaRPr lang="en-US" dirty="0"/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Annual reports</a:t>
            </a:r>
            <a:r>
              <a:rPr lang="en-US"/>
              <a:t>, RBA, ABS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data:[CPI and 10yr bond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rate.xlsx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]Interest subsidy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7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subsidies</a:t>
            </a:r>
            <a:r>
              <a:rPr lang="en-US" baseline="0" dirty="0"/>
              <a:t> to </a:t>
            </a:r>
            <a:r>
              <a:rPr lang="en-US" dirty="0"/>
              <a:t>bachelor</a:t>
            </a:r>
            <a:r>
              <a:rPr lang="en-US" baseline="0" dirty="0"/>
              <a:t> degree graduates by income </a:t>
            </a:r>
            <a:endParaRPr lang="en-US" dirty="0"/>
          </a:p>
          <a:p>
            <a:pPr lvl="0"/>
            <a:r>
              <a:rPr lang="en-US" dirty="0"/>
              <a:t>Y-axis label:</a:t>
            </a:r>
            <a:r>
              <a:rPr lang="en-US" baseline="0" dirty="0"/>
              <a:t> Per cent of original borrowing</a:t>
            </a:r>
            <a:endParaRPr lang="en-US" dirty="0"/>
          </a:p>
          <a:p>
            <a:pPr lvl="0"/>
            <a:r>
              <a:rPr lang="en-US" dirty="0"/>
              <a:t>Note(s): Working</a:t>
            </a:r>
            <a:r>
              <a:rPr lang="en-US" baseline="0" dirty="0"/>
              <a:t> graduates only. 2016 CSP student contribution amounts</a:t>
            </a:r>
            <a:endParaRPr lang="en-US" dirty="0"/>
          </a:p>
          <a:p>
            <a:pPr lvl="0"/>
            <a:r>
              <a:rPr lang="en-US" dirty="0"/>
              <a:t>Source(s): Census2011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FTPT.xlsx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]Interest subsidies</a:t>
            </a:r>
            <a:r>
              <a:rPr lang="en-US" dirty="0"/>
              <a:t> 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1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subsidies</a:t>
            </a:r>
            <a:r>
              <a:rPr lang="en-US" baseline="0" dirty="0"/>
              <a:t> to </a:t>
            </a:r>
            <a:r>
              <a:rPr lang="en-US" dirty="0"/>
              <a:t>diploma</a:t>
            </a:r>
            <a:r>
              <a:rPr lang="en-US" baseline="0" dirty="0"/>
              <a:t> and adv. Diploma graduates by income </a:t>
            </a:r>
            <a:endParaRPr lang="en-US" dirty="0"/>
          </a:p>
          <a:p>
            <a:pPr lvl="0"/>
            <a:r>
              <a:rPr lang="en-US" dirty="0"/>
              <a:t>Y-axis label:</a:t>
            </a:r>
            <a:r>
              <a:rPr lang="en-US" baseline="0" dirty="0"/>
              <a:t> Per cent of original borrowing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Working</a:t>
            </a:r>
            <a:r>
              <a:rPr lang="en-US" baseline="0" dirty="0"/>
              <a:t> graduates only. Average loan. 1.9 per cent rate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Source(s): Census2011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DIP FTPT 20160509.xlsx]Repayment calculation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1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Core</a:t>
            </a:r>
            <a:r>
              <a:rPr lang="en-US" baseline="0" dirty="0"/>
              <a:t> teaching grant funding, 1980-2014</a:t>
            </a:r>
            <a:endParaRPr lang="en-US" dirty="0"/>
          </a:p>
          <a:p>
            <a:pPr lvl="0"/>
            <a:r>
              <a:rPr lang="en-US" dirty="0"/>
              <a:t>Y-axis label: Billions of 2014</a:t>
            </a:r>
            <a:r>
              <a:rPr lang="en-US" baseline="0" dirty="0"/>
              <a:t> dollars</a:t>
            </a:r>
            <a:endParaRPr lang="en-US" dirty="0"/>
          </a:p>
          <a:p>
            <a:pPr lvl="0"/>
            <a:r>
              <a:rPr lang="en-US" dirty="0"/>
              <a:t>Note(s): Operating grant figures are used prior to 2005, less HECS charges. From 2005, the figures report total cash paid to universities.</a:t>
            </a:r>
            <a:r>
              <a:rPr lang="en-US" baseline="0" dirty="0"/>
              <a:t> Due to reconciliations for over- or under-payments for the previous year’s enrolments, the annual payments in respect of each year may be slightly different to those shown here. Research funding includes competitive grants and block grants.</a:t>
            </a:r>
            <a:endParaRPr lang="en-US" dirty="0"/>
          </a:p>
          <a:p>
            <a:pPr lvl="0"/>
            <a:r>
              <a:rPr lang="en-US" dirty="0"/>
              <a:t>Source(s): ABS6401.0, Communication from the Department of Education</a:t>
            </a:r>
          </a:p>
          <a:p>
            <a:pPr lvl="0"/>
            <a:r>
              <a:rPr lang="en-US" dirty="0"/>
              <a:t>Spreadsheet file </a:t>
            </a:r>
            <a:r>
              <a:rPr lang="en-US" dirty="0" err="1"/>
              <a:t>path:Macintosh</a:t>
            </a:r>
            <a:r>
              <a:rPr lang="en-US" dirty="0"/>
              <a:t> </a:t>
            </a:r>
            <a:r>
              <a:rPr lang="en-US" dirty="0" err="1"/>
              <a:t>HD:Users:icherastidth:Documents:A</a:t>
            </a:r>
            <a:r>
              <a:rPr lang="en-US" dirty="0"/>
              <a:t>. Higher </a:t>
            </a:r>
            <a:r>
              <a:rPr lang="en-US" dirty="0" err="1"/>
              <a:t>Education:C</a:t>
            </a:r>
            <a:r>
              <a:rPr lang="en-US" dirty="0"/>
              <a:t>. Mapping 2014:E. </a:t>
            </a:r>
            <a:r>
              <a:rPr lang="en-US" dirty="0" err="1"/>
              <a:t>Charts:B</a:t>
            </a:r>
            <a:r>
              <a:rPr lang="en-US" dirty="0"/>
              <a:t>. Chart data:[Base funding and EFTSL 1989 to 2014 IC </a:t>
            </a:r>
            <a:r>
              <a:rPr lang="en-US" dirty="0" err="1"/>
              <a:t>modified.xlsx</a:t>
            </a:r>
            <a:r>
              <a:rPr lang="en-US" dirty="0"/>
              <a:t>]CGS conversion </a:t>
            </a:r>
          </a:p>
          <a:p>
            <a:r>
              <a:rPr lang="en-US" b="1" dirty="0"/>
              <a:t>Chart heading</a:t>
            </a:r>
            <a:r>
              <a:rPr lang="en-US" dirty="0"/>
              <a:t>: Commonwealth </a:t>
            </a:r>
            <a:r>
              <a:rPr lang="en-AU" sz="1700" dirty="0"/>
              <a:t>government research spending has increased significantly</a:t>
            </a:r>
            <a:r>
              <a:rPr lang="en-AU" dirty="0">
                <a:effectLst/>
              </a:rPr>
              <a:t> 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Y-axis</a:t>
            </a:r>
            <a:r>
              <a:rPr lang="en-US" dirty="0"/>
              <a:t>: $2014</a:t>
            </a:r>
            <a:r>
              <a:rPr lang="en-US" baseline="0" dirty="0"/>
              <a:t> Billion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Notes</a:t>
            </a:r>
            <a:r>
              <a:rPr lang="en-US" dirty="0"/>
              <a:t>: Commonwealth</a:t>
            </a:r>
            <a:r>
              <a:rPr lang="en-US" baseline="0" dirty="0"/>
              <a:t> government only. The data includes Commonwealth competitive schemes, block grants and CRC from Commonwealth government. The data only includes UA members (this excludes University of Notre Dame prior to 2008, </a:t>
            </a:r>
            <a:r>
              <a:rPr lang="en-US" sz="1700" dirty="0" err="1"/>
              <a:t>Batchelor</a:t>
            </a:r>
            <a:r>
              <a:rPr lang="en-US" sz="1700" dirty="0"/>
              <a:t> Institute of Indigenous Tertiary Education</a:t>
            </a:r>
            <a:r>
              <a:rPr lang="en-US" dirty="0"/>
              <a:t> </a:t>
            </a:r>
            <a:r>
              <a:rPr lang="en-US" baseline="0" dirty="0"/>
              <a:t>and MCD University of Divinity. CPI was used to adjust for inflation.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Sources</a:t>
            </a:r>
            <a:r>
              <a:rPr lang="en-US" dirty="0"/>
              <a:t>: </a:t>
            </a:r>
          </a:p>
          <a:p>
            <a:pPr defTabSz="1327252">
              <a:defRPr/>
            </a:pPr>
            <a:r>
              <a:rPr lang="en-AU" sz="1700" dirty="0"/>
              <a:t>Department of Education and Training (Various years-d) </a:t>
            </a:r>
            <a:r>
              <a:rPr lang="en-AU" sz="1700" i="1" dirty="0"/>
              <a:t>Research block grant allocations</a:t>
            </a:r>
            <a:r>
              <a:rPr lang="en-AU" sz="1700" dirty="0"/>
              <a:t>,</a:t>
            </a:r>
            <a:r>
              <a:rPr lang="en-AU" sz="1700" i="1" dirty="0"/>
              <a:t> </a:t>
            </a:r>
            <a:r>
              <a:rPr lang="en-AU" sz="1700" dirty="0"/>
              <a:t>Department of Education and Training from </a:t>
            </a:r>
            <a:r>
              <a:rPr lang="en-AU" sz="1700" u="sng" dirty="0">
                <a:hlinkClick r:id="rId3"/>
              </a:rPr>
              <a:t>https://docs.education.gov.au/node/36729</a:t>
            </a:r>
            <a:endParaRPr lang="en-AU" sz="1700" dirty="0"/>
          </a:p>
          <a:p>
            <a:r>
              <a:rPr lang="en-US" dirty="0"/>
              <a:t>UA HERDC</a:t>
            </a:r>
            <a:r>
              <a:rPr lang="en-US" baseline="0" dirty="0"/>
              <a:t> data collection (https://</a:t>
            </a:r>
            <a:r>
              <a:rPr lang="en-US" baseline="0" dirty="0" err="1"/>
              <a:t>www.universitiesaustralia.edu.au</a:t>
            </a:r>
            <a:r>
              <a:rPr lang="en-US" baseline="0" dirty="0"/>
              <a:t>/</a:t>
            </a:r>
            <a:r>
              <a:rPr lang="en-US" baseline="0" dirty="0" err="1"/>
              <a:t>australias</a:t>
            </a:r>
            <a:r>
              <a:rPr lang="en-US" baseline="0" dirty="0"/>
              <a:t>-universities/key-facts-and-data/Research-Intensity---Output/Research-Intensity---Output#.Va3MAxOqpHx)</a:t>
            </a:r>
            <a:endParaRPr lang="en-US" dirty="0"/>
          </a:p>
          <a:p>
            <a:r>
              <a:rPr lang="en-US" dirty="0"/>
              <a:t>CPI ABS6401</a:t>
            </a:r>
          </a:p>
          <a:p>
            <a:r>
              <a:rPr lang="en-US" dirty="0"/>
              <a:t>Note:</a:t>
            </a:r>
          </a:p>
          <a:p>
            <a:r>
              <a:rPr lang="en-US" dirty="0"/>
              <a:t>UA</a:t>
            </a:r>
            <a:r>
              <a:rPr lang="en-US" baseline="0" dirty="0"/>
              <a:t> members only.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700" dirty="0" err="1"/>
              <a:t>IC:Users:icherastidth:Documents:A</a:t>
            </a:r>
            <a:r>
              <a:rPr lang="en-US" sz="1700" dirty="0"/>
              <a:t>. Higher </a:t>
            </a:r>
            <a:r>
              <a:rPr lang="en-US" sz="1700" dirty="0" err="1"/>
              <a:t>Education:D</a:t>
            </a:r>
            <a:r>
              <a:rPr lang="en-US" sz="1700" dirty="0"/>
              <a:t>. </a:t>
            </a:r>
            <a:r>
              <a:rPr lang="en-US" sz="1700" dirty="0" err="1"/>
              <a:t>Fees:B</a:t>
            </a:r>
            <a:r>
              <a:rPr lang="en-US" sz="1700" dirty="0"/>
              <a:t>. Analysis:4. </a:t>
            </a:r>
            <a:r>
              <a:rPr lang="en-US" sz="1700" dirty="0" err="1"/>
              <a:t>Research:Source</a:t>
            </a:r>
            <a:r>
              <a:rPr lang="en-US" sz="1700" dirty="0"/>
              <a:t> of funds analysis:[RBG Allocations 2001 to 2015.xlsx]Time series</a:t>
            </a:r>
            <a:r>
              <a:rPr lang="en-US" dirty="0"/>
              <a:t> </a:t>
            </a:r>
            <a:endParaRPr lang="en-US" sz="1700" dirty="0"/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Analysis:4.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Research:Source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of funds analysis:[HERDC income 1992-2014 UA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only.xlsx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]Commonwealth government fund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Education:11. Resources:[Base funding and EFTSL - 1989 to 2016 Mapping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adjustment.xlsx</a:t>
            </a:r>
            <a:r>
              <a:rPr lang="en-US" sz="1200" b="0" i="0" u="none" strike="noStrike" kern="1200" baseline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]Mapping 2016  new CPI</a:t>
            </a:r>
            <a:r>
              <a:rPr lang="en-US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Extra</a:t>
            </a:r>
            <a:r>
              <a:rPr lang="en-US" baseline="0" dirty="0"/>
              <a:t> repayment as a proportion of original borrowing </a:t>
            </a:r>
            <a:r>
              <a:rPr lang="en-US" dirty="0"/>
              <a:t>by income</a:t>
            </a:r>
          </a:p>
          <a:p>
            <a:pPr lvl="0"/>
            <a:r>
              <a:rPr lang="en-US" dirty="0"/>
              <a:t>Y-axis label:</a:t>
            </a:r>
            <a:r>
              <a:rPr lang="en-US" baseline="0" dirty="0"/>
              <a:t> Per cent of original borrowing</a:t>
            </a:r>
            <a:endParaRPr lang="en-US" dirty="0"/>
          </a:p>
          <a:p>
            <a:pPr lvl="0"/>
            <a:r>
              <a:rPr lang="en-US" dirty="0"/>
              <a:t>Note(s): Working</a:t>
            </a:r>
            <a:r>
              <a:rPr lang="en-US" baseline="0" dirty="0"/>
              <a:t> graduates only; 1.9 per cent rate</a:t>
            </a:r>
            <a:endParaRPr lang="en-US" dirty="0"/>
          </a:p>
          <a:p>
            <a:pPr lvl="0"/>
            <a:r>
              <a:rPr lang="en-US" dirty="0"/>
              <a:t>Source(s): Census2011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20151228.xlsx]README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1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Chart title: Extra repayment under uniform</a:t>
            </a:r>
            <a:r>
              <a:rPr lang="en-US" baseline="0" dirty="0"/>
              <a:t> real interest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Y-axis label: Per cent of extra repayments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</a:t>
            </a:r>
            <a:r>
              <a:rPr lang="en-US" baseline="0" dirty="0"/>
              <a:t>1.9 per cent real rate, assume index schedule similar to the Act. Start indexing when debt incur.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Low, medium and high income are based working graduates on the 30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50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80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percentiles. Male working (FT/PT) Based on 2016 CSP contribution. </a:t>
            </a:r>
          </a:p>
          <a:p>
            <a:pPr lvl="0"/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Source(s):Census2011</a:t>
            </a:r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20151228.xlsx]README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39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Chart title:</a:t>
            </a:r>
            <a:r>
              <a:rPr lang="en-US" baseline="0" dirty="0"/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Median females apart from the break otherwise working with real interest (30 to 34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inc.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break)</a:t>
            </a:r>
          </a:p>
          <a:p>
            <a:pPr lvl="0"/>
            <a:r>
              <a:rPr lang="en-US" dirty="0"/>
              <a:t>Y-axis label: Per cent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</a:t>
            </a:r>
            <a:r>
              <a:rPr lang="en-US" baseline="0" dirty="0"/>
              <a:t> </a:t>
            </a:r>
            <a:r>
              <a:rPr lang="en-US" dirty="0"/>
              <a:t>Working only,</a:t>
            </a:r>
            <a:r>
              <a:rPr lang="en-US" baseline="0" dirty="0"/>
              <a:t> 1.9 per cent real rate, assume index schedule similar to the Act. Start indexing when debt incur.</a:t>
            </a:r>
            <a:endParaRPr lang="en-US" dirty="0"/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20151228.xlsx]README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39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00" u="sng" dirty="0"/>
              <a:t>Proportion</a:t>
            </a:r>
            <a:r>
              <a:rPr lang="en-US" sz="1700" u="sng" baseline="0" dirty="0"/>
              <a:t> of female bachelor degree in full-time work.</a:t>
            </a:r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Source: Census 2011</a:t>
            </a:r>
          </a:p>
          <a:p>
            <a:endParaRPr lang="en-US" sz="1700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data:[gender marital LF age no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children.xlsx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]Data Sheet</a:t>
            </a:r>
            <a:r>
              <a:rPr lang="en-US" sz="1800" dirty="0"/>
              <a:t>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data:[gender marital LF age with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children.xls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]Data Sheet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2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</a:t>
            </a:r>
            <a:r>
              <a:rPr lang="en-US" baseline="0" dirty="0"/>
              <a:t> Comparison between hybrid and uniform RER model</a:t>
            </a:r>
          </a:p>
          <a:p>
            <a:pPr lvl="0"/>
            <a:r>
              <a:rPr lang="en-US" dirty="0"/>
              <a:t>Y-axis label: Per cent of extra repayment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</a:t>
            </a:r>
            <a:r>
              <a:rPr lang="en-US" baseline="0" dirty="0"/>
              <a:t> 1.9 per cent real rate, assume index schedule similar to the Act. Start indexing when debt incur.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Low, medium and high income are based working graduates on the 30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50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80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percentiles. Male working (FT/PT) Based on 2016 CSP contribution.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Source(s):Census2011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20151228.xlsx]README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70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Upfront discount</a:t>
            </a:r>
            <a:r>
              <a:rPr lang="en-US" baseline="0" dirty="0"/>
              <a:t> and equivalent bonus to HECS-HELP students</a:t>
            </a:r>
            <a:endParaRPr lang="en-US" dirty="0"/>
          </a:p>
          <a:p>
            <a:pPr lvl="0"/>
            <a:r>
              <a:rPr lang="en-US" dirty="0"/>
              <a:t>Y-axis label: Per cent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http://</a:t>
            </a:r>
            <a:r>
              <a:rPr lang="en-US" dirty="0" err="1"/>
              <a:t>www.aph.gov.au</a:t>
            </a:r>
            <a:r>
              <a:rPr lang="en-US" dirty="0"/>
              <a:t>/</a:t>
            </a:r>
            <a:r>
              <a:rPr lang="en-US" dirty="0" err="1"/>
              <a:t>About_Parliament</a:t>
            </a:r>
            <a:r>
              <a:rPr lang="en-US" dirty="0"/>
              <a:t>/</a:t>
            </a:r>
            <a:r>
              <a:rPr lang="en-US" dirty="0" err="1"/>
              <a:t>Parliamentary_Departments</a:t>
            </a:r>
            <a:r>
              <a:rPr lang="en-US" dirty="0"/>
              <a:t>/</a:t>
            </a:r>
            <a:r>
              <a:rPr lang="en-US" dirty="0" err="1"/>
              <a:t>Parliamentary_Library</a:t>
            </a:r>
            <a:r>
              <a:rPr lang="en-US" dirty="0"/>
              <a:t>/pubs/</a:t>
            </a:r>
            <a:r>
              <a:rPr lang="en-US" dirty="0" err="1"/>
              <a:t>rp</a:t>
            </a:r>
            <a:r>
              <a:rPr lang="en-US" dirty="0"/>
              <a:t>/rp1415/</a:t>
            </a:r>
            <a:r>
              <a:rPr lang="en-US" dirty="0" err="1"/>
              <a:t>Quick_Guides</a:t>
            </a:r>
            <a:r>
              <a:rPr lang="en-US" dirty="0"/>
              <a:t>/HELP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Data:[HECS discount up front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payment.xlsx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75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Loan</a:t>
            </a:r>
            <a:r>
              <a:rPr lang="en-AU" baseline="0" dirty="0"/>
              <a:t> fee across the main HELP programs</a:t>
            </a:r>
            <a:endParaRPr lang="en-US" dirty="0"/>
          </a:p>
          <a:p>
            <a:pPr lvl="0"/>
            <a:r>
              <a:rPr lang="en-US" dirty="0"/>
              <a:t>Y-axis label: Per cent of lending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95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CPI</a:t>
            </a:r>
            <a:r>
              <a:rPr lang="en-US" baseline="0" dirty="0"/>
              <a:t> and 10-year bond rate</a:t>
            </a:r>
            <a:endParaRPr lang="en-US" dirty="0"/>
          </a:p>
          <a:p>
            <a:pPr lvl="0"/>
            <a:r>
              <a:rPr lang="en-US" dirty="0"/>
              <a:t>Y-axis label: Per</a:t>
            </a:r>
            <a:r>
              <a:rPr lang="en-US" baseline="0" dirty="0"/>
              <a:t> cent</a:t>
            </a:r>
            <a:endParaRPr lang="en-US" dirty="0"/>
          </a:p>
          <a:p>
            <a:pPr lvl="0"/>
            <a:r>
              <a:rPr lang="en-US" dirty="0"/>
              <a:t>Note(s): Ending in March quarter.</a:t>
            </a:r>
            <a:r>
              <a:rPr lang="en-US" baseline="0" dirty="0"/>
              <a:t> Based on the calculation stated in HESA</a:t>
            </a:r>
            <a:endParaRPr lang="en-US" dirty="0"/>
          </a:p>
          <a:p>
            <a:pPr lvl="0"/>
            <a:r>
              <a:rPr lang="en-US" dirty="0"/>
              <a:t>Source(s):</a:t>
            </a:r>
            <a:r>
              <a:rPr lang="en-US" baseline="0" dirty="0"/>
              <a:t> ABS 6401, RBA</a:t>
            </a:r>
            <a:endParaRPr lang="en-US" dirty="0"/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data:[CPI and 10yr bond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rate.xlsx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]Summary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4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Chart title: </a:t>
            </a:r>
            <a:r>
              <a:rPr lang="en-AU" dirty="0"/>
              <a:t>2016 loan fee</a:t>
            </a:r>
          </a:p>
          <a:p>
            <a:pPr lvl="0"/>
            <a:r>
              <a:rPr lang="en-US" dirty="0"/>
              <a:t>Y-axis label: Billion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Undergraduate</a:t>
            </a:r>
            <a:r>
              <a:rPr lang="en-US" baseline="0" dirty="0"/>
              <a:t> loan fee lending for 2016 is estimated based on the average growth between 2011 and 2013. VET FEE-HELP lending for 2016 assumed to be the 45% less than the 2015 lending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 HER 2011-13, VET FEE-HELP discussion paper;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Media release Birmingham (5 October 2016)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endParaRPr lang="en-AU" dirty="0"/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]2016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77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53:Users:icherastidth:Documents:A. Higher </a:t>
            </a:r>
            <a:r>
              <a:rPr lang="en-AU" dirty="0" err="1"/>
              <a:t>Education:A</a:t>
            </a:r>
            <a:r>
              <a:rPr lang="en-AU" dirty="0"/>
              <a:t>. ICLs scheme:2016 Doubtful debt </a:t>
            </a:r>
            <a:r>
              <a:rPr lang="en-AU" dirty="0" err="1"/>
              <a:t>update:B</a:t>
            </a:r>
            <a:r>
              <a:rPr lang="en-AU" dirty="0"/>
              <a:t>. Loan </a:t>
            </a:r>
            <a:r>
              <a:rPr lang="en-AU" dirty="0" err="1"/>
              <a:t>fees:B</a:t>
            </a:r>
            <a:r>
              <a:rPr lang="en-AU" dirty="0"/>
              <a:t>. Analysis:[Impact of loan </a:t>
            </a:r>
            <a:r>
              <a:rPr lang="en-AU" dirty="0" err="1"/>
              <a:t>fees.xlsx</a:t>
            </a:r>
            <a:r>
              <a:rPr lang="en-AU" dirty="0"/>
              <a:t>]Sheet1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883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Extra</a:t>
            </a:r>
            <a:r>
              <a:rPr lang="en-US" baseline="0" dirty="0"/>
              <a:t> repayment as a proportion of original borrowing </a:t>
            </a:r>
            <a:r>
              <a:rPr lang="en-US" dirty="0"/>
              <a:t>by income </a:t>
            </a:r>
            <a:r>
              <a:rPr lang="en-US" dirty="0" err="1"/>
              <a:t>decile</a:t>
            </a:r>
            <a:endParaRPr lang="en-US" dirty="0"/>
          </a:p>
          <a:p>
            <a:pPr lvl="0"/>
            <a:r>
              <a:rPr lang="en-US" dirty="0"/>
              <a:t>Y-axis label:</a:t>
            </a:r>
            <a:r>
              <a:rPr lang="en-US" baseline="0" dirty="0"/>
              <a:t> Percent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Working</a:t>
            </a:r>
            <a:r>
              <a:rPr lang="en-US" baseline="0" dirty="0"/>
              <a:t> graduates only, 1.9 per cent real rate, assume index schedule similar to the Act. Start indexing when debt incur.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Based on 2016 CSP contribution. </a:t>
            </a:r>
            <a:endParaRPr lang="en-US" dirty="0"/>
          </a:p>
          <a:p>
            <a:pPr lvl="0"/>
            <a:r>
              <a:rPr lang="en-US" dirty="0"/>
              <a:t>Source(s): Census2011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FTPT.xlsx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]Interest subsidies</a:t>
            </a:r>
            <a:r>
              <a:rPr lang="en-US" dirty="0"/>
              <a:t> 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17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Loan</a:t>
            </a:r>
            <a:r>
              <a:rPr lang="en-AU" baseline="0" dirty="0"/>
              <a:t> fee of 15% for 2016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Undergraduate</a:t>
            </a:r>
            <a:r>
              <a:rPr lang="en-US" baseline="0" dirty="0"/>
              <a:t> loan fee lending for 2016 is estimated based on the average growth between 2011 and 2013. VET FEE-HELP lending for 2016 assumed to be the 45% less than the 2015 lending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]2016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6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Loan</a:t>
            </a:r>
            <a:r>
              <a:rPr lang="en-AU" baseline="0" dirty="0"/>
              <a:t> fee of 15% for 2016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Undergraduate</a:t>
            </a:r>
            <a:r>
              <a:rPr lang="en-US" baseline="0" dirty="0"/>
              <a:t> loan fee lending for 2016 is estimated based on the average growth between 2011 and 2013. VET FEE-HELP lending for 2016 assumed to be the 45% less than the 2015 lending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]2016</a:t>
            </a:r>
            <a:r>
              <a:rPr lang="en-US" dirty="0"/>
              <a:t> </a:t>
            </a:r>
            <a:endParaRPr lang="en-A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66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81088" y="1077913"/>
            <a:ext cx="7780337" cy="5386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Chart heading: HELP debt</a:t>
            </a:r>
            <a:r>
              <a:rPr lang="en-US" baseline="0" dirty="0"/>
              <a:t> (including fair value), 1989-2016</a:t>
            </a:r>
            <a:endParaRPr lang="en-US" dirty="0"/>
          </a:p>
          <a:p>
            <a:r>
              <a:rPr lang="en-US" dirty="0"/>
              <a:t>Y-axis: Billions</a:t>
            </a:r>
            <a:r>
              <a:rPr lang="en-US" baseline="0" dirty="0"/>
              <a:t> of (FY$2015-16) dollars</a:t>
            </a:r>
            <a:endParaRPr lang="en-US" dirty="0"/>
          </a:p>
          <a:p>
            <a:r>
              <a:rPr lang="en-US" dirty="0"/>
              <a:t>Notes: </a:t>
            </a:r>
          </a:p>
          <a:p>
            <a:r>
              <a:rPr lang="en-US" dirty="0"/>
              <a:t> - deflated using CPI</a:t>
            </a:r>
          </a:p>
          <a:p>
            <a:r>
              <a:rPr lang="en-US" dirty="0"/>
              <a:t>Sources: </a:t>
            </a:r>
          </a:p>
          <a:p>
            <a:pPr marL="249159" indent="-249159">
              <a:buFontTx/>
              <a:buChar char="-"/>
            </a:pPr>
            <a:r>
              <a:rPr lang="en-US" dirty="0"/>
              <a:t>Higher</a:t>
            </a:r>
            <a:r>
              <a:rPr lang="en-US" baseline="0" dirty="0"/>
              <a:t> education report (various years)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DET annual report (2014-15)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Communication with DET (Harold 20160201)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US" dirty="0"/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]Repayment</a:t>
            </a:r>
            <a:r>
              <a:rPr lang="en-US" dirty="0"/>
              <a:t> </a:t>
            </a:r>
            <a:endParaRPr lang="en-AU" dirty="0"/>
          </a:p>
          <a:p>
            <a:endParaRPr lang="en-AU" dirty="0"/>
          </a:p>
          <a:p>
            <a:r>
              <a:rPr lang="en-AU" dirty="0"/>
              <a:t>Section 4.2.2</a:t>
            </a:r>
          </a:p>
          <a:p>
            <a:r>
              <a:rPr lang="en-AU" dirty="0"/>
              <a:t>OUTSTANDING HELP DEBT (AND FAIR VALUE) – adjusted using CPI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Sources: 1988-2009: DEEWR HE report </a:t>
            </a:r>
          </a:p>
          <a:p>
            <a:r>
              <a:rPr lang="en-AU" dirty="0"/>
              <a:t>Source: 2010-11: DEEWR Annual report 2010-11, p241, http://docs.employment.gov.au/system/files/doc/other/annual_report_201011.pdf </a:t>
            </a:r>
          </a:p>
          <a:p>
            <a:r>
              <a:rPr lang="en-AU" dirty="0"/>
              <a:t>Source: 2012-13: DIISRTE Annual report 2012-13, p245 </a:t>
            </a:r>
          </a:p>
          <a:p>
            <a:r>
              <a:rPr lang="en-AU" dirty="0"/>
              <a:t>Source”: 2013-14,</a:t>
            </a:r>
            <a:r>
              <a:rPr lang="en-AU" baseline="0" dirty="0"/>
              <a:t> DE Annual Report 2013-14, p. 302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Loan</a:t>
            </a:r>
            <a:r>
              <a:rPr lang="en-AU" baseline="0" dirty="0"/>
              <a:t> fee of 15% or 2015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AU" baseline="0" dirty="0"/>
          </a:p>
          <a:p>
            <a:endParaRPr lang="en-A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66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81088" y="1077913"/>
            <a:ext cx="7780337" cy="5386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Chart heading: HELP debt</a:t>
            </a:r>
            <a:r>
              <a:rPr lang="en-US" baseline="0" dirty="0"/>
              <a:t> (including fair value), 1989-2015</a:t>
            </a:r>
            <a:endParaRPr lang="en-US" dirty="0"/>
          </a:p>
          <a:p>
            <a:r>
              <a:rPr lang="en-US" dirty="0"/>
              <a:t>Y-axis: Billions</a:t>
            </a:r>
            <a:r>
              <a:rPr lang="en-US" baseline="0" dirty="0"/>
              <a:t> of (FY$2015) dollars</a:t>
            </a:r>
            <a:endParaRPr lang="en-US" dirty="0"/>
          </a:p>
          <a:p>
            <a:r>
              <a:rPr lang="en-US" dirty="0"/>
              <a:t>Notes: </a:t>
            </a:r>
          </a:p>
          <a:p>
            <a:r>
              <a:rPr lang="en-US" dirty="0"/>
              <a:t> - deflated using CPI</a:t>
            </a:r>
          </a:p>
          <a:p>
            <a:r>
              <a:rPr lang="en-US" dirty="0"/>
              <a:t>Sources: </a:t>
            </a:r>
          </a:p>
          <a:p>
            <a:pPr marL="249159" indent="-249159">
              <a:buFontTx/>
              <a:buChar char="-"/>
            </a:pPr>
            <a:r>
              <a:rPr lang="en-US" dirty="0"/>
              <a:t>Higher</a:t>
            </a:r>
            <a:r>
              <a:rPr lang="en-US" baseline="0" dirty="0"/>
              <a:t> education report (various years)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DET annual report (2014-15)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Communication with DET (Harold 20160201)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US" dirty="0"/>
          </a:p>
          <a:p>
            <a:r>
              <a:rPr lang="en-US" dirty="0" err="1"/>
              <a:t>IC:Users:icherastidth:Dropbox</a:t>
            </a:r>
            <a:r>
              <a:rPr lang="en-US" dirty="0"/>
              <a:t> (Grattan Institute):Grattan Higher </a:t>
            </a:r>
            <a:r>
              <a:rPr lang="en-US" dirty="0" err="1"/>
              <a:t>Education:Mapping</a:t>
            </a:r>
            <a:r>
              <a:rPr lang="en-US" dirty="0"/>
              <a:t> 2014:D. </a:t>
            </a:r>
            <a:r>
              <a:rPr lang="en-US" dirty="0" err="1"/>
              <a:t>Charts:Data</a:t>
            </a:r>
            <a:r>
              <a:rPr lang="en-US" dirty="0"/>
              <a:t> files:[HELP debt outstanding and fair value20150217.xlsx]Mapping 3 calculation 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Section 4.2.2</a:t>
            </a:r>
          </a:p>
          <a:p>
            <a:r>
              <a:rPr lang="en-AU" dirty="0"/>
              <a:t>OUTSTANDING HELP DEBT (AND FAIR VALUE) – adjusted using CPI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Sources: 1988-2009: DEEWR HE report </a:t>
            </a:r>
          </a:p>
          <a:p>
            <a:r>
              <a:rPr lang="en-AU" dirty="0"/>
              <a:t>Source: 2010-11: DEEWR Annual report 2010-11, p241, http://docs.employment.gov.au/system/files/doc/other/annual_report_201011.pdf </a:t>
            </a:r>
          </a:p>
          <a:p>
            <a:r>
              <a:rPr lang="en-AU" dirty="0"/>
              <a:t>Source: 2012-13: DIISRTE Annual report 2012-13, p245 </a:t>
            </a:r>
          </a:p>
          <a:p>
            <a:r>
              <a:rPr lang="en-AU" dirty="0"/>
              <a:t>Source”: 2013-14,</a:t>
            </a:r>
            <a:r>
              <a:rPr lang="en-AU" baseline="0" dirty="0"/>
              <a:t> DE Annual Report 2013-14, p. 302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Chart title: </a:t>
            </a:r>
            <a:r>
              <a:rPr lang="en-AU" dirty="0"/>
              <a:t>2015 loan fee</a:t>
            </a:r>
          </a:p>
          <a:p>
            <a:pPr lvl="0"/>
            <a:r>
              <a:rPr lang="en-US" dirty="0"/>
              <a:t>Y-axis label: Billion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Undergraduate</a:t>
            </a:r>
            <a:r>
              <a:rPr lang="en-US" baseline="0" dirty="0"/>
              <a:t> loan fee lending for 2015 is estimated based on the average growth between 2011 and 2013. 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 HER 2011-13, VET FEE-HELP discussion paper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endParaRPr lang="en-AU" dirty="0"/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774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Loan</a:t>
            </a:r>
            <a:r>
              <a:rPr lang="en-AU" baseline="0" dirty="0"/>
              <a:t> fee of 15% for 2015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6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Number of CSP places</a:t>
            </a:r>
            <a:r>
              <a:rPr lang="en-US" baseline="0" dirty="0"/>
              <a:t> </a:t>
            </a:r>
            <a:endParaRPr lang="en-US" dirty="0"/>
          </a:p>
          <a:p>
            <a:pPr lvl="0"/>
            <a:r>
              <a:rPr lang="en-US" dirty="0"/>
              <a:t>Y-axis label: EFTSL</a:t>
            </a:r>
          </a:p>
          <a:p>
            <a:pPr lvl="0"/>
            <a:r>
              <a:rPr lang="en-US" dirty="0"/>
              <a:t>Note(s): 2015 and 2016 data is estimated CGS Commonwealth supported EFTSL as at Budget 2016 (May 2016).</a:t>
            </a:r>
          </a:p>
          <a:p>
            <a:pPr lvl="0"/>
            <a:r>
              <a:rPr lang="en-US" dirty="0"/>
              <a:t>Source(s): Communication from the Department of Education</a:t>
            </a:r>
          </a:p>
          <a:p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Education:11. Resources:[Base funding and EFTSL 1989 to 2016.xlsx]EFTSL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HECS-HELP</a:t>
            </a:r>
            <a:r>
              <a:rPr lang="en-US" baseline="0" dirty="0"/>
              <a:t> lending</a:t>
            </a:r>
            <a:endParaRPr lang="en-US" dirty="0"/>
          </a:p>
          <a:p>
            <a:pPr lvl="0"/>
            <a:r>
              <a:rPr lang="en-US" dirty="0"/>
              <a:t>Y-axis label: $2016billion</a:t>
            </a:r>
          </a:p>
          <a:p>
            <a:pPr lvl="0"/>
            <a:r>
              <a:rPr lang="en-US" dirty="0"/>
              <a:t>Note(s): </a:t>
            </a:r>
            <a:r>
              <a:rPr lang="en-US" baseline="0" dirty="0"/>
              <a:t>The data is indexed to 2016 dollars using CPI. 2016 lending is based on advances made to university at 14 May 2016 for 2016.</a:t>
            </a:r>
            <a:endParaRPr lang="en-US" dirty="0"/>
          </a:p>
          <a:p>
            <a:pPr lvl="0"/>
            <a:r>
              <a:rPr lang="en-US" dirty="0"/>
              <a:t>Source(s): HE report (various years);</a:t>
            </a:r>
            <a:r>
              <a:rPr lang="en-US" baseline="0" dirty="0"/>
              <a:t> </a:t>
            </a:r>
            <a:r>
              <a:rPr lang="en-US" dirty="0"/>
              <a:t>Higher education determinations; ABS6401,</a:t>
            </a:r>
            <a:r>
              <a:rPr lang="en-US" baseline="0" dirty="0"/>
              <a:t> </a:t>
            </a:r>
            <a:r>
              <a:rPr lang="en-US" baseline="0" dirty="0" err="1"/>
              <a:t>Cmth</a:t>
            </a:r>
            <a:r>
              <a:rPr lang="en-US" baseline="0" dirty="0"/>
              <a:t> Budget 2016-17</a:t>
            </a:r>
            <a:endParaRPr lang="en-US" dirty="0"/>
          </a:p>
          <a:p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]Annual lending summary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Number of CSP places</a:t>
            </a:r>
            <a:r>
              <a:rPr lang="en-US" baseline="0" dirty="0"/>
              <a:t> </a:t>
            </a:r>
            <a:endParaRPr lang="en-US" dirty="0"/>
          </a:p>
          <a:p>
            <a:pPr lvl="0"/>
            <a:r>
              <a:rPr lang="en-US" dirty="0"/>
              <a:t>Y-axis label: EFTSL</a:t>
            </a:r>
          </a:p>
          <a:p>
            <a:pPr lvl="0"/>
            <a:r>
              <a:rPr lang="en-US" dirty="0"/>
              <a:t>Note(s): Source(s): Communication from the Department of Education</a:t>
            </a:r>
          </a:p>
          <a:p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Mapping 2014:E.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Chart data:[Base funding and EFTSL 1989 to 2014 IC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modified.xlsx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]EFTSL</a:t>
            </a:r>
            <a:r>
              <a:rPr lang="en-US" sz="1800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FEE-HELP places</a:t>
            </a:r>
          </a:p>
          <a:p>
            <a:pPr lvl="0"/>
            <a:r>
              <a:rPr lang="en-US" dirty="0"/>
              <a:t>Y-axis label: EFTSL</a:t>
            </a:r>
          </a:p>
          <a:p>
            <a:pPr lvl="0"/>
            <a:r>
              <a:rPr lang="en-US" dirty="0"/>
              <a:t>Note(s): </a:t>
            </a:r>
          </a:p>
          <a:p>
            <a:pPr lvl="0"/>
            <a:r>
              <a:rPr lang="en-US" dirty="0"/>
              <a:t>Source(s): HER</a:t>
            </a:r>
          </a:p>
          <a:p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]Annual FEE-HELP lending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FEE-HELP lending</a:t>
            </a:r>
          </a:p>
          <a:p>
            <a:pPr lvl="0"/>
            <a:r>
              <a:rPr lang="en-US" dirty="0"/>
              <a:t>Y-axis label: $2015billion</a:t>
            </a:r>
          </a:p>
          <a:p>
            <a:pPr lvl="0"/>
            <a:r>
              <a:rPr lang="en-US" dirty="0"/>
              <a:t>Note(s): </a:t>
            </a:r>
            <a:r>
              <a:rPr lang="en-US" baseline="0" dirty="0"/>
              <a:t>The data is indexed to 2015 dollars using CPI.</a:t>
            </a:r>
            <a:endParaRPr lang="en-US" dirty="0"/>
          </a:p>
          <a:p>
            <a:pPr lvl="0"/>
            <a:r>
              <a:rPr lang="en-US" dirty="0"/>
              <a:t>Source(s): HE report (various years);</a:t>
            </a:r>
            <a:r>
              <a:rPr lang="en-US" baseline="0" dirty="0"/>
              <a:t> </a:t>
            </a:r>
            <a:r>
              <a:rPr lang="en-US" dirty="0"/>
              <a:t>Communication from the Department of Education; VET</a:t>
            </a:r>
            <a:r>
              <a:rPr lang="en-US" baseline="0" dirty="0"/>
              <a:t> FEE-HELP discussion paper</a:t>
            </a:r>
          </a:p>
          <a:p>
            <a:pPr lvl="0"/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]Annual lending summary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Lead in:</a:t>
            </a:r>
            <a:r>
              <a:rPr lang="en-AU" baseline="0" dirty="0"/>
              <a:t> Many women drop out of full-time work in their late 20s and never return</a:t>
            </a:r>
            <a:endParaRPr lang="en-AU" dirty="0"/>
          </a:p>
          <a:p>
            <a:r>
              <a:rPr lang="en-AU" dirty="0"/>
              <a:t>Lead</a:t>
            </a:r>
            <a:r>
              <a:rPr lang="en-AU" baseline="0" dirty="0"/>
              <a:t> out: </a:t>
            </a:r>
            <a:r>
              <a:rPr lang="en-AU" b="0" u="none" dirty="0"/>
              <a:t>For those</a:t>
            </a:r>
            <a:r>
              <a:rPr lang="en-AU" b="0" u="none" baseline="0" dirty="0"/>
              <a:t> who return, budgets incur an interest subsidy cost. Lowering the threshold to recover more debts before people drop out of full time work would lower the cost of delivering HELP</a:t>
            </a:r>
            <a:endParaRPr lang="en-AU" b="0" u="none" dirty="0"/>
          </a:p>
          <a:p>
            <a:endParaRPr lang="en-AU" dirty="0"/>
          </a:p>
          <a:p>
            <a:r>
              <a:rPr lang="en-AU" dirty="0"/>
              <a:t>Chart heading:</a:t>
            </a:r>
          </a:p>
          <a:p>
            <a:r>
              <a:rPr lang="en-AU" dirty="0"/>
              <a:t>Y-axis:</a:t>
            </a:r>
          </a:p>
          <a:p>
            <a:r>
              <a:rPr lang="en-AU" dirty="0"/>
              <a:t>Notes:</a:t>
            </a:r>
          </a:p>
          <a:p>
            <a:pPr defTabSz="1327252">
              <a:defRPr/>
            </a:pPr>
            <a:r>
              <a:rPr lang="en-AU" dirty="0"/>
              <a:t> - HE graduates</a:t>
            </a:r>
            <a:r>
              <a:rPr lang="en-AU" baseline="0" dirty="0"/>
              <a:t> (PG and UG)</a:t>
            </a:r>
            <a:endParaRPr lang="en-AU" dirty="0"/>
          </a:p>
          <a:p>
            <a:r>
              <a:rPr lang="en-AU" dirty="0"/>
              <a:t>Source:</a:t>
            </a:r>
          </a:p>
          <a:p>
            <a:pPr defTabSz="1327252">
              <a:defRPr/>
            </a:pPr>
            <a:r>
              <a:rPr lang="en-AU" dirty="0"/>
              <a:t> -</a:t>
            </a:r>
            <a:r>
              <a:rPr lang="en-AU" baseline="0" dirty="0"/>
              <a:t> Census 2011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AU" dirty="0"/>
          </a:p>
          <a:p>
            <a:endParaRPr lang="en-AU" dirty="0"/>
          </a:p>
          <a:p>
            <a:r>
              <a:rPr lang="en-AU" sz="1700" dirty="0" err="1"/>
              <a:t>IC:Users:icherastidth:Documents:A</a:t>
            </a:r>
            <a:r>
              <a:rPr lang="en-AU" sz="1700" dirty="0"/>
              <a:t>. Higher </a:t>
            </a:r>
            <a:r>
              <a:rPr lang="en-AU" sz="1700" dirty="0" err="1"/>
              <a:t>Education:A</a:t>
            </a:r>
            <a:r>
              <a:rPr lang="en-AU" sz="1700" dirty="0"/>
              <a:t>. ICLs scheme:2016 Doubtful debt </a:t>
            </a:r>
            <a:r>
              <a:rPr lang="en-AU" sz="1700" dirty="0" err="1"/>
              <a:t>update:C</a:t>
            </a:r>
            <a:r>
              <a:rPr lang="en-AU" sz="1700" dirty="0"/>
              <a:t>. </a:t>
            </a:r>
            <a:r>
              <a:rPr lang="en-AU" sz="1700" dirty="0" err="1"/>
              <a:t>Threshold:C</a:t>
            </a:r>
            <a:r>
              <a:rPr lang="en-AU" sz="1700" dirty="0"/>
              <a:t>. </a:t>
            </a:r>
            <a:r>
              <a:rPr lang="en-AU" sz="1700" dirty="0" err="1"/>
              <a:t>Charts:Chart</a:t>
            </a:r>
            <a:r>
              <a:rPr lang="en-AU" sz="1700" dirty="0"/>
              <a:t> data:[Oz higher education by gender age labour force participation  2011.xlsx]Data Sheet</a:t>
            </a:r>
            <a:r>
              <a:rPr lang="en-AU" dirty="0"/>
              <a:t> </a:t>
            </a:r>
            <a:endParaRPr lang="en-AU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520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Lead in:</a:t>
            </a:r>
            <a:r>
              <a:rPr lang="en-AU" baseline="0" dirty="0"/>
              <a:t> Many women drop out of full-time work in their late 20s and never return</a:t>
            </a:r>
            <a:endParaRPr lang="en-AU" dirty="0"/>
          </a:p>
          <a:p>
            <a:r>
              <a:rPr lang="en-AU" dirty="0"/>
              <a:t>Lead</a:t>
            </a:r>
            <a:r>
              <a:rPr lang="en-AU" baseline="0" dirty="0"/>
              <a:t> out: </a:t>
            </a:r>
            <a:r>
              <a:rPr lang="en-AU" b="0" u="none" dirty="0"/>
              <a:t>For those</a:t>
            </a:r>
            <a:r>
              <a:rPr lang="en-AU" b="0" u="none" baseline="0" dirty="0"/>
              <a:t> who return, budgets incur an interest subsidy cost. Lowering the threshold to recover more debts before people drop out of full time work would lower the cost of delivering HELP</a:t>
            </a:r>
            <a:endParaRPr lang="en-AU" b="0" u="none" dirty="0"/>
          </a:p>
          <a:p>
            <a:endParaRPr lang="en-AU" dirty="0"/>
          </a:p>
          <a:p>
            <a:r>
              <a:rPr lang="en-AU" dirty="0"/>
              <a:t>Chart heading:</a:t>
            </a:r>
          </a:p>
          <a:p>
            <a:r>
              <a:rPr lang="en-AU" dirty="0"/>
              <a:t>Y-axis:</a:t>
            </a:r>
          </a:p>
          <a:p>
            <a:r>
              <a:rPr lang="en-AU" dirty="0"/>
              <a:t>Notes:</a:t>
            </a:r>
          </a:p>
          <a:p>
            <a:pPr defTabSz="1327252">
              <a:defRPr/>
            </a:pPr>
            <a:r>
              <a:rPr lang="en-AU" dirty="0"/>
              <a:t> - HE graduates</a:t>
            </a:r>
            <a:r>
              <a:rPr lang="en-AU" baseline="0" dirty="0"/>
              <a:t> (PG and UG)</a:t>
            </a:r>
            <a:endParaRPr lang="en-AU" dirty="0"/>
          </a:p>
          <a:p>
            <a:r>
              <a:rPr lang="en-AU" dirty="0"/>
              <a:t>Source:</a:t>
            </a:r>
          </a:p>
          <a:p>
            <a:pPr defTabSz="1327252">
              <a:defRPr/>
            </a:pPr>
            <a:r>
              <a:rPr lang="en-AU" dirty="0"/>
              <a:t> -</a:t>
            </a:r>
            <a:r>
              <a:rPr lang="en-AU" baseline="0" dirty="0"/>
              <a:t> Census 2011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AU" dirty="0"/>
          </a:p>
          <a:p>
            <a:endParaRPr lang="en-AU" dirty="0"/>
          </a:p>
          <a:p>
            <a:r>
              <a:rPr lang="en-AU" sz="1700" dirty="0"/>
              <a:t>/Users/</a:t>
            </a:r>
            <a:r>
              <a:rPr lang="en-AU" sz="1700" dirty="0" err="1"/>
              <a:t>icherastidth</a:t>
            </a:r>
            <a:r>
              <a:rPr lang="en-AU" sz="1700" dirty="0"/>
              <a:t>/Documents/A. Higher Education/A. ICLs scheme/2016 Doubtful debt update/C. Threshold/C. Charts</a:t>
            </a:r>
            <a:endParaRPr lang="en-AU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520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6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i="0" dirty="0"/>
              <a:t>Chart heading:</a:t>
            </a:r>
          </a:p>
          <a:p>
            <a:r>
              <a:rPr lang="en-AU" i="0" dirty="0"/>
              <a:t>Y-axis:</a:t>
            </a:r>
          </a:p>
          <a:p>
            <a:r>
              <a:rPr lang="en-AU" i="0" dirty="0"/>
              <a:t>Notes:</a:t>
            </a:r>
            <a:r>
              <a:rPr lang="en-AU" i="0" baseline="0" dirty="0"/>
              <a:t> </a:t>
            </a:r>
          </a:p>
          <a:p>
            <a:r>
              <a:rPr lang="en-AU" i="0" baseline="0" dirty="0"/>
              <a:t> - Proportion of graduates meeting the HELP threshold of $51,309 (2013-14 initial threshold).</a:t>
            </a:r>
          </a:p>
          <a:p>
            <a:r>
              <a:rPr lang="en-AU" i="0" baseline="0" dirty="0"/>
              <a:t> - Includes all graduates; employed/unemployed and full time/part time.</a:t>
            </a:r>
            <a:endParaRPr lang="en-AU" i="0" dirty="0"/>
          </a:p>
          <a:p>
            <a:r>
              <a:rPr lang="en-AU" i="0" dirty="0"/>
              <a:t>Source:</a:t>
            </a:r>
            <a:endParaRPr lang="en-AU" i="0" baseline="0" dirty="0"/>
          </a:p>
          <a:p>
            <a:r>
              <a:rPr lang="en-AU" i="0" baseline="0" dirty="0"/>
              <a:t> - SIH 2014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AU" dirty="0"/>
          </a:p>
          <a:p>
            <a:endParaRPr lang="en-AU" i="0" baseline="0" dirty="0"/>
          </a:p>
          <a:p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1552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Distribution</a:t>
            </a:r>
            <a:r>
              <a:rPr lang="en-US" baseline="0" dirty="0"/>
              <a:t> of higher education and adv./ diploma graduates by number of </a:t>
            </a:r>
            <a:r>
              <a:rPr lang="en-US" dirty="0"/>
              <a:t>years with income above or equal</a:t>
            </a:r>
            <a:r>
              <a:rPr lang="en-US" baseline="0" dirty="0"/>
              <a:t> to</a:t>
            </a:r>
            <a:r>
              <a:rPr lang="en-US" dirty="0"/>
              <a:t> the</a:t>
            </a:r>
            <a:r>
              <a:rPr lang="en-US" baseline="0" dirty="0"/>
              <a:t> current threshold and gender</a:t>
            </a:r>
            <a:endParaRPr lang="en-US" dirty="0"/>
          </a:p>
          <a:p>
            <a:pPr lvl="0"/>
            <a:r>
              <a:rPr lang="en-US" dirty="0"/>
              <a:t>Y-axis: Per cent</a:t>
            </a:r>
          </a:p>
          <a:p>
            <a:pPr lvl="0"/>
            <a:r>
              <a:rPr lang="en-US" dirty="0"/>
              <a:t>Notes: </a:t>
            </a:r>
          </a:p>
          <a:p>
            <a:pPr lvl="0"/>
            <a:r>
              <a:rPr lang="en-US" dirty="0"/>
              <a:t> - Including</a:t>
            </a:r>
            <a:r>
              <a:rPr lang="en-US" baseline="0" dirty="0"/>
              <a:t> graduates aged 25 to 40 (incl.) in 2001. </a:t>
            </a:r>
          </a:p>
          <a:p>
            <a:pPr lvl="0"/>
            <a:r>
              <a:rPr lang="en-US" baseline="0" dirty="0"/>
              <a:t> - Include only Australian citizens</a:t>
            </a:r>
            <a:endParaRPr lang="en-US" dirty="0"/>
          </a:p>
          <a:p>
            <a:pPr lvl="0"/>
            <a:r>
              <a:rPr lang="en-US" dirty="0"/>
              <a:t>Sources: </a:t>
            </a:r>
          </a:p>
          <a:p>
            <a:pPr lvl="0"/>
            <a:r>
              <a:rPr lang="en-US" dirty="0"/>
              <a:t> - HILDA 2014</a:t>
            </a:r>
          </a:p>
          <a:p>
            <a:pPr lvl="0"/>
            <a:r>
              <a:rPr lang="en-US" dirty="0"/>
              <a:t>Path:</a:t>
            </a:r>
          </a:p>
          <a:p>
            <a:pPr lvl="0"/>
            <a:r>
              <a:rPr lang="en-US" dirty="0" err="1"/>
              <a:t>IC:Users:icherastidth:Documents:A</a:t>
            </a:r>
            <a:r>
              <a:rPr lang="en-US" dirty="0"/>
              <a:t>. Higher </a:t>
            </a:r>
            <a:r>
              <a:rPr lang="en-US" dirty="0" err="1"/>
              <a:t>Education:A</a:t>
            </a:r>
            <a:r>
              <a:rPr lang="en-US" dirty="0"/>
              <a:t>. ICLs scheme:2016 Doubtful debt </a:t>
            </a:r>
            <a:r>
              <a:rPr lang="en-US" dirty="0" err="1"/>
              <a:t>update:C</a:t>
            </a:r>
            <a:r>
              <a:rPr lang="en-US" dirty="0"/>
              <a:t>. </a:t>
            </a:r>
            <a:r>
              <a:rPr lang="en-US" dirty="0" err="1"/>
              <a:t>Threshold:C</a:t>
            </a:r>
            <a:r>
              <a:rPr lang="en-US" dirty="0"/>
              <a:t>. </a:t>
            </a:r>
            <a:r>
              <a:rPr lang="en-US" dirty="0" err="1"/>
              <a:t>Charts:Chart</a:t>
            </a:r>
            <a:r>
              <a:rPr lang="en-US" dirty="0"/>
              <a:t> data:[</a:t>
            </a:r>
            <a:r>
              <a:rPr lang="en-US" dirty="0" err="1"/>
              <a:t>yearsabovethresholdbyqual</a:t>
            </a:r>
            <a:r>
              <a:rPr lang="en-US" dirty="0"/>
              <a:t> HILDA14.xlsx]Sheet1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586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Lead in:</a:t>
            </a:r>
            <a:r>
              <a:rPr lang="en-AU" baseline="0" dirty="0"/>
              <a:t> </a:t>
            </a:r>
            <a:endParaRPr lang="en-AU" dirty="0"/>
          </a:p>
          <a:p>
            <a:r>
              <a:rPr lang="en-AU" dirty="0"/>
              <a:t>Lead</a:t>
            </a:r>
            <a:r>
              <a:rPr lang="en-AU" baseline="0" dirty="0"/>
              <a:t> out: A contributing factor is the introduction of the demand driven system.</a:t>
            </a:r>
            <a:endParaRPr lang="en-AU" dirty="0"/>
          </a:p>
          <a:p>
            <a:endParaRPr lang="en-AU" b="1" u="sng" dirty="0"/>
          </a:p>
          <a:p>
            <a:r>
              <a:rPr lang="en-AU" dirty="0"/>
              <a:t>Chart heading:</a:t>
            </a:r>
          </a:p>
          <a:p>
            <a:r>
              <a:rPr lang="en-AU" dirty="0"/>
              <a:t>Y-axis:</a:t>
            </a:r>
          </a:p>
          <a:p>
            <a:r>
              <a:rPr lang="en-AU" dirty="0"/>
              <a:t>Notes:</a:t>
            </a:r>
          </a:p>
          <a:p>
            <a:pPr defTabSz="1327252">
              <a:defRPr/>
            </a:pPr>
            <a:r>
              <a:rPr lang="en-AU" dirty="0"/>
              <a:t>Source: </a:t>
            </a:r>
          </a:p>
          <a:p>
            <a:pPr defTabSz="1327252">
              <a:defRPr/>
            </a:pPr>
            <a:r>
              <a:rPr lang="en-AU" dirty="0"/>
              <a:t> - ATO: Personal</a:t>
            </a:r>
            <a:r>
              <a:rPr lang="en-AU" baseline="0" dirty="0"/>
              <a:t> Taxation Statistics 2013-14, table 1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AU" dirty="0"/>
          </a:p>
          <a:p>
            <a:endParaRPr lang="en-AU" dirty="0"/>
          </a:p>
          <a:p>
            <a:endParaRPr lang="en-AU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321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</a:t>
            </a:r>
            <a:r>
              <a:rPr lang="en-US" baseline="0" dirty="0"/>
              <a:t>pfront payment rate and upfront discount</a:t>
            </a:r>
            <a:endParaRPr lang="en-US" dirty="0"/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0"/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Data:HELP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:[HELP data from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HER.xlsx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]Upfront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Data:[HECS discount up front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payment.xlsx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6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81088" y="1077913"/>
            <a:ext cx="7780337" cy="5386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Chart heading: Annual</a:t>
            </a:r>
            <a:r>
              <a:rPr lang="en-US" baseline="0" dirty="0"/>
              <a:t> HELP lending</a:t>
            </a:r>
            <a:endParaRPr lang="en-US" dirty="0"/>
          </a:p>
          <a:p>
            <a:r>
              <a:rPr lang="en-US" dirty="0"/>
              <a:t>Y-axis: Billions</a:t>
            </a:r>
            <a:r>
              <a:rPr lang="en-US" baseline="0" dirty="0"/>
              <a:t> of (FY$2016) dollars</a:t>
            </a:r>
            <a:endParaRPr lang="en-US" dirty="0"/>
          </a:p>
          <a:p>
            <a:r>
              <a:rPr lang="en-US" dirty="0"/>
              <a:t>Notes: </a:t>
            </a:r>
          </a:p>
          <a:p>
            <a:r>
              <a:rPr lang="en-US" dirty="0"/>
              <a:t> - deflated using CPI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data is indexed to 2016 dollars using CPI. 2016 lending is based on advances made (by 13 September 2016).</a:t>
            </a:r>
            <a:endParaRPr lang="en-US" dirty="0"/>
          </a:p>
          <a:p>
            <a:r>
              <a:rPr lang="en-US" dirty="0"/>
              <a:t>Sources: </a:t>
            </a:r>
          </a:p>
          <a:p>
            <a:pPr marL="249159" indent="-249159">
              <a:buFontTx/>
              <a:buChar char="-"/>
            </a:pPr>
            <a:r>
              <a:rPr lang="en-US" dirty="0"/>
              <a:t>Higher</a:t>
            </a:r>
            <a:r>
              <a:rPr lang="en-US" baseline="0" dirty="0"/>
              <a:t> education report (various years)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DET annual report (2014-15)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Communication with DET (Harold 20160201)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VET FEE-HELP discussion paper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US" dirty="0"/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]Annual lending summary</a:t>
            </a:r>
            <a:r>
              <a:rPr lang="en-US" dirty="0"/>
              <a:t> 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Upfront discount</a:t>
            </a:r>
            <a:r>
              <a:rPr lang="en-US" baseline="0" dirty="0"/>
              <a:t> and </a:t>
            </a:r>
            <a:r>
              <a:rPr lang="en-US" baseline="0"/>
              <a:t>equivalent bonus</a:t>
            </a:r>
            <a:endParaRPr lang="en-US" dirty="0"/>
          </a:p>
          <a:p>
            <a:pPr lvl="0"/>
            <a:r>
              <a:rPr lang="en-US" dirty="0"/>
              <a:t>Y-axis label: Per cent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http://</a:t>
            </a:r>
            <a:r>
              <a:rPr lang="en-US" dirty="0" err="1"/>
              <a:t>www.aph.gov.au</a:t>
            </a:r>
            <a:r>
              <a:rPr lang="en-US" dirty="0"/>
              <a:t>/</a:t>
            </a:r>
            <a:r>
              <a:rPr lang="en-US" dirty="0" err="1"/>
              <a:t>About_Parliament</a:t>
            </a:r>
            <a:r>
              <a:rPr lang="en-US" dirty="0"/>
              <a:t>/</a:t>
            </a:r>
            <a:r>
              <a:rPr lang="en-US" dirty="0" err="1"/>
              <a:t>Parliamentary_Departments</a:t>
            </a:r>
            <a:r>
              <a:rPr lang="en-US" dirty="0"/>
              <a:t>/</a:t>
            </a:r>
            <a:r>
              <a:rPr lang="en-US" dirty="0" err="1"/>
              <a:t>Parliamentary_Library</a:t>
            </a:r>
            <a:r>
              <a:rPr lang="en-US" dirty="0"/>
              <a:t>/pubs/</a:t>
            </a:r>
            <a:r>
              <a:rPr lang="en-US" dirty="0" err="1"/>
              <a:t>rp</a:t>
            </a:r>
            <a:r>
              <a:rPr lang="en-US" dirty="0"/>
              <a:t>/rp1415/</a:t>
            </a:r>
            <a:r>
              <a:rPr lang="en-US" dirty="0" err="1"/>
              <a:t>Quick_Guides</a:t>
            </a:r>
            <a:r>
              <a:rPr lang="en-US" dirty="0"/>
              <a:t>/HELP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Data:[HECS discount up front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payment.xlsx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757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HECS-HELP</a:t>
            </a:r>
            <a:r>
              <a:rPr lang="en-US" baseline="0" dirty="0"/>
              <a:t> lending</a:t>
            </a:r>
            <a:endParaRPr lang="en-US" dirty="0"/>
          </a:p>
          <a:p>
            <a:pPr lvl="0"/>
            <a:r>
              <a:rPr lang="en-US" dirty="0"/>
              <a:t>Y-axis label: $billion</a:t>
            </a:r>
          </a:p>
          <a:p>
            <a:pPr lvl="0"/>
            <a:r>
              <a:rPr lang="en-US" dirty="0"/>
              <a:t>Note(s): 2016</a:t>
            </a:r>
            <a:r>
              <a:rPr lang="en-US" baseline="0" dirty="0"/>
              <a:t> represents advances made to providers as at December 2015. The data is indexed to 2016 dollars using CPI.</a:t>
            </a:r>
            <a:endParaRPr lang="en-US" dirty="0"/>
          </a:p>
          <a:p>
            <a:pPr lvl="0"/>
            <a:r>
              <a:rPr lang="en-US" dirty="0"/>
              <a:t>Source(s): HE report (various years);</a:t>
            </a:r>
            <a:r>
              <a:rPr lang="en-US" baseline="0" dirty="0"/>
              <a:t> </a:t>
            </a:r>
            <a:r>
              <a:rPr lang="en-US" dirty="0"/>
              <a:t>Communication from the Department of Education</a:t>
            </a:r>
          </a:p>
          <a:p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]Annual lending summary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CPI</a:t>
            </a:r>
            <a:r>
              <a:rPr lang="en-US" baseline="0" dirty="0"/>
              <a:t> and 10-year bond rate</a:t>
            </a:r>
            <a:endParaRPr lang="en-US" dirty="0"/>
          </a:p>
          <a:p>
            <a:pPr lvl="0"/>
            <a:r>
              <a:rPr lang="en-US" dirty="0"/>
              <a:t>Y-axis label: Per</a:t>
            </a:r>
            <a:r>
              <a:rPr lang="en-US" baseline="0" dirty="0"/>
              <a:t> cent</a:t>
            </a:r>
            <a:endParaRPr lang="en-US" dirty="0"/>
          </a:p>
          <a:p>
            <a:pPr lvl="0"/>
            <a:r>
              <a:rPr lang="en-US" dirty="0"/>
              <a:t>Note(s): Ending in March quarter.</a:t>
            </a:r>
            <a:r>
              <a:rPr lang="en-US" baseline="0" dirty="0"/>
              <a:t> Based on the calculation stated in HESA</a:t>
            </a:r>
            <a:endParaRPr lang="en-US" dirty="0"/>
          </a:p>
          <a:p>
            <a:pPr lvl="0"/>
            <a:r>
              <a:rPr lang="en-US" dirty="0"/>
              <a:t>Source(s):</a:t>
            </a:r>
            <a:r>
              <a:rPr lang="en-US" baseline="0" dirty="0"/>
              <a:t> ABS 6401, RBA</a:t>
            </a:r>
            <a:endParaRPr lang="en-US" dirty="0"/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data:[CPI and 10yr bond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rate.xlsx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]Summary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41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CPI</a:t>
            </a:r>
            <a:r>
              <a:rPr lang="en-US" baseline="0" dirty="0"/>
              <a:t> and 10-year bond rate</a:t>
            </a:r>
            <a:endParaRPr lang="en-US" dirty="0"/>
          </a:p>
          <a:p>
            <a:pPr lvl="0"/>
            <a:r>
              <a:rPr lang="en-US" dirty="0"/>
              <a:t>Y-axis label: Per</a:t>
            </a:r>
            <a:r>
              <a:rPr lang="en-US" baseline="0" dirty="0"/>
              <a:t> cent</a:t>
            </a:r>
            <a:endParaRPr lang="en-US" dirty="0"/>
          </a:p>
          <a:p>
            <a:pPr lvl="0"/>
            <a:r>
              <a:rPr lang="en-US" dirty="0"/>
              <a:t>Note(s): Ending in March quarter.</a:t>
            </a:r>
            <a:r>
              <a:rPr lang="en-US" baseline="0" dirty="0"/>
              <a:t> Based on the calculation stated in the bill and HESA</a:t>
            </a:r>
            <a:endParaRPr lang="en-US" dirty="0"/>
          </a:p>
          <a:p>
            <a:pPr lvl="0"/>
            <a:r>
              <a:rPr lang="en-US" dirty="0"/>
              <a:t>Source(s):</a:t>
            </a:r>
            <a:r>
              <a:rPr lang="en-US" baseline="0" dirty="0"/>
              <a:t> ABS 6401, RBA</a:t>
            </a:r>
            <a:endParaRPr lang="en-US" dirty="0"/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data:[CPI and 10yr bond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rate.xlsx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]Summary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41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Upfront</a:t>
            </a:r>
            <a:r>
              <a:rPr lang="en-AU" baseline="0" dirty="0"/>
              <a:t> rate in 2014. </a:t>
            </a:r>
            <a:endParaRPr lang="en-US" dirty="0"/>
          </a:p>
          <a:p>
            <a:pPr lvl="0"/>
            <a:r>
              <a:rPr lang="en-US" dirty="0"/>
              <a:t>Y-axis label: Per cent of</a:t>
            </a:r>
            <a:r>
              <a:rPr lang="en-US" baseline="0" dirty="0"/>
              <a:t> amount lent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</a:t>
            </a:r>
            <a:r>
              <a:rPr lang="en-AU" dirty="0"/>
              <a:t>Commerce includes economics. </a:t>
            </a:r>
            <a:endParaRPr lang="en-US" dirty="0"/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data:[Upfront rate HELP 2014.xlsx]Extract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950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subsidies and DNER</a:t>
            </a:r>
            <a:r>
              <a:rPr lang="en-US" baseline="0" dirty="0"/>
              <a:t> based on 2 per cent real rate (working graduates only)</a:t>
            </a:r>
            <a:endParaRPr lang="en-US" dirty="0"/>
          </a:p>
          <a:p>
            <a:pPr lvl="0"/>
            <a:r>
              <a:rPr lang="en-US" dirty="0"/>
              <a:t>Y-axis label: Per cent of original borrowing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Census 2011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20151224.xlsx]Interest subsidies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062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subsidies and DNER</a:t>
            </a:r>
            <a:r>
              <a:rPr lang="en-US" baseline="0" dirty="0"/>
              <a:t> based on 2 per cent real rate (working graduates only)</a:t>
            </a:r>
            <a:endParaRPr lang="en-US" dirty="0"/>
          </a:p>
          <a:p>
            <a:pPr lvl="0"/>
            <a:r>
              <a:rPr lang="en-US" dirty="0"/>
              <a:t>Y-axis label: Per cent of original borrowing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Census 2011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20151224.xlsx]Interest subsidies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062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on</a:t>
            </a:r>
            <a:r>
              <a:rPr lang="en-US" baseline="0" dirty="0"/>
              <a:t> average HELP debt based on CPI versus 10-year bond rate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</a:t>
            </a:r>
            <a:r>
              <a:rPr lang="en-US" baseline="0" dirty="0"/>
              <a:t> Based on $19,100 average debt. </a:t>
            </a:r>
            <a:r>
              <a:rPr lang="en-US" dirty="0"/>
              <a:t>Ending in March quarter.</a:t>
            </a:r>
            <a:r>
              <a:rPr lang="en-US" baseline="0" dirty="0"/>
              <a:t> Based on the calculation stated in HESA</a:t>
            </a:r>
          </a:p>
          <a:p>
            <a:pPr lvl="0"/>
            <a:r>
              <a:rPr lang="en-US" dirty="0"/>
              <a:t>Source(s):</a:t>
            </a:r>
            <a:r>
              <a:rPr lang="en-US" baseline="0" dirty="0"/>
              <a:t> ABS 6401, RBA</a:t>
            </a:r>
            <a:endParaRPr lang="en-US" dirty="0"/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data:[CPI and 10yr bond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rate.xlsx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]Summary</a:t>
            </a:r>
            <a:r>
              <a:rPr lang="en-US" dirty="0"/>
              <a:t> </a:t>
            </a:r>
            <a:endParaRPr lang="en-AU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41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on</a:t>
            </a:r>
            <a:r>
              <a:rPr lang="en-US" baseline="0" dirty="0"/>
              <a:t> average HELP debt based on CPI versus 10-year bond rate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</a:t>
            </a:r>
            <a:r>
              <a:rPr lang="en-US" baseline="0" dirty="0"/>
              <a:t> Based on $19,100 average debt. </a:t>
            </a:r>
            <a:r>
              <a:rPr lang="en-US" dirty="0"/>
              <a:t>Ending in March quarter.</a:t>
            </a:r>
            <a:r>
              <a:rPr lang="en-US" baseline="0" dirty="0"/>
              <a:t> Based on the calculation stated in HESA</a:t>
            </a:r>
          </a:p>
          <a:p>
            <a:pPr lvl="0"/>
            <a:r>
              <a:rPr lang="en-US" dirty="0"/>
              <a:t>Source(s):</a:t>
            </a:r>
            <a:r>
              <a:rPr lang="en-US" baseline="0" dirty="0"/>
              <a:t> ABS 6401, RBA</a:t>
            </a:r>
            <a:endParaRPr lang="en-US" dirty="0"/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data:[CPI and 10yr bond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rate.xlsx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]Summary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66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Chart title: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Voluntary repayment proportion of total outstanding</a:t>
            </a:r>
            <a:endParaRPr lang="en-US" dirty="0"/>
          </a:p>
          <a:p>
            <a:pPr lvl="0"/>
            <a:r>
              <a:rPr lang="en-US" dirty="0"/>
              <a:t>Y-axis label: Per cent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endParaRPr lang="en-AU" dirty="0"/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Data:HELP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:[HELP data from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HER.xlsx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]Sheet2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6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FEE-HELP (EFTSL)</a:t>
            </a:r>
          </a:p>
          <a:p>
            <a:pPr lvl="0"/>
            <a:r>
              <a:rPr lang="en-US" dirty="0"/>
              <a:t>Y-axis label: EFTSL</a:t>
            </a:r>
          </a:p>
          <a:p>
            <a:pPr lvl="0"/>
            <a:r>
              <a:rPr lang="en-US" dirty="0"/>
              <a:t>Note(s): </a:t>
            </a:r>
          </a:p>
          <a:p>
            <a:pPr lvl="0"/>
            <a:r>
              <a:rPr lang="en-US" dirty="0"/>
              <a:t>Source(s): HE report (various years);</a:t>
            </a:r>
            <a:r>
              <a:rPr lang="en-US" baseline="0" dirty="0"/>
              <a:t> </a:t>
            </a:r>
            <a:r>
              <a:rPr lang="en-US" dirty="0"/>
              <a:t>Selected</a:t>
            </a:r>
            <a:r>
              <a:rPr lang="en-US" baseline="0" dirty="0"/>
              <a:t> student </a:t>
            </a:r>
            <a:r>
              <a:rPr lang="en-US" baseline="0" dirty="0" err="1"/>
              <a:t>statitistics</a:t>
            </a:r>
            <a:endParaRPr lang="en-US" baseline="0" dirty="0"/>
          </a:p>
          <a:p>
            <a:pPr lvl="0"/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]Annual FEE-HELP lending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00" u="sng" dirty="0"/>
              <a:t>Proportion</a:t>
            </a:r>
            <a:r>
              <a:rPr lang="en-US" sz="1700" u="sng" baseline="0" dirty="0"/>
              <a:t> of female bachelor degree graduates not in </a:t>
            </a:r>
            <a:r>
              <a:rPr lang="en-US" sz="1700" u="sng" baseline="0" dirty="0" err="1"/>
              <a:t>labour</a:t>
            </a:r>
            <a:r>
              <a:rPr lang="en-US" sz="1700" u="sng" baseline="0" dirty="0"/>
              <a:t> force.</a:t>
            </a:r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Source: Census 2011</a:t>
            </a:r>
          </a:p>
          <a:p>
            <a:endParaRPr lang="en-US" sz="1700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data:[gender marital LF age no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children.xlsx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]Data Sheet</a:t>
            </a:r>
            <a:r>
              <a:rPr lang="en-US" sz="1800" dirty="0"/>
              <a:t>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data:[gender marital LF age with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children.xls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]Data Sheet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26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00" u="sng" dirty="0"/>
              <a:t>Full time </a:t>
            </a:r>
            <a:r>
              <a:rPr lang="en-US" sz="1700" u="sng" dirty="0" err="1"/>
              <a:t>labour</a:t>
            </a:r>
            <a:r>
              <a:rPr lang="en-US" sz="1700" u="sng" dirty="0"/>
              <a:t> force participation, female with Postgraduate, Grad dip and dip </a:t>
            </a:r>
            <a:r>
              <a:rPr lang="en-US" sz="1700" u="sng"/>
              <a:t>cert. and</a:t>
            </a:r>
            <a:r>
              <a:rPr lang="en-US" sz="1700" u="sng" dirty="0"/>
              <a:t>/or Bachelor degree</a:t>
            </a:r>
            <a:r>
              <a:rPr lang="en-US" dirty="0"/>
              <a:t> </a:t>
            </a:r>
          </a:p>
          <a:p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Source: Census 2011</a:t>
            </a:r>
          </a:p>
          <a:p>
            <a:endParaRPr lang="en-US" sz="1700" dirty="0"/>
          </a:p>
          <a:p>
            <a:r>
              <a:rPr lang="en-US" sz="1700" dirty="0"/>
              <a:t>Macintosh </a:t>
            </a:r>
            <a:r>
              <a:rPr lang="en-US" sz="1700" dirty="0" err="1"/>
              <a:t>HD:Users:icherastidth:Documents:A</a:t>
            </a:r>
            <a:r>
              <a:rPr lang="en-US" sz="1700" dirty="0"/>
              <a:t>. Higher </a:t>
            </a:r>
            <a:r>
              <a:rPr lang="en-US" sz="1700" dirty="0" err="1"/>
              <a:t>Education:A</a:t>
            </a:r>
            <a:r>
              <a:rPr lang="en-US" sz="1700" dirty="0"/>
              <a:t>. ICLs </a:t>
            </a:r>
            <a:r>
              <a:rPr lang="en-US" sz="1700" dirty="0" err="1"/>
              <a:t>scheme:B</a:t>
            </a:r>
            <a:r>
              <a:rPr lang="en-US" sz="1700" dirty="0"/>
              <a:t>. </a:t>
            </a:r>
            <a:r>
              <a:rPr lang="en-US" sz="1700" dirty="0" err="1"/>
              <a:t>Analysis:H</a:t>
            </a:r>
            <a:r>
              <a:rPr lang="en-US" sz="1700" dirty="0"/>
              <a:t>. Chart data:[HE female child by age range full </a:t>
            </a:r>
            <a:r>
              <a:rPr lang="en-US" sz="1700" dirty="0" err="1"/>
              <a:t>time.xls</a:t>
            </a:r>
            <a:r>
              <a:rPr lang="en-US" sz="1700" dirty="0"/>
              <a:t>]Summary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26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</a:t>
            </a:r>
            <a:r>
              <a:rPr lang="en-US" baseline="0" dirty="0"/>
              <a:t> Comparison between hybrid and uniform RER model</a:t>
            </a:r>
          </a:p>
          <a:p>
            <a:pPr lvl="0"/>
            <a:r>
              <a:rPr lang="en-US" dirty="0"/>
              <a:t>Y-axis label: Per cent of excess repayment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Note(s):Working only,</a:t>
            </a:r>
            <a:r>
              <a:rPr lang="en-US" baseline="0" dirty="0"/>
              <a:t>  2 per cent real rate, assume index schedule similar to the Act</a:t>
            </a:r>
            <a:endParaRPr lang="en-US" dirty="0"/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20151224.xlsx]README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703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subsidies</a:t>
            </a:r>
            <a:r>
              <a:rPr lang="en-US" baseline="0" dirty="0"/>
              <a:t> based on 2 per cent real rate (working graduates only)</a:t>
            </a:r>
            <a:endParaRPr lang="en-US" dirty="0"/>
          </a:p>
          <a:p>
            <a:pPr lvl="0"/>
            <a:r>
              <a:rPr lang="en-US" dirty="0"/>
              <a:t>Y-axis label: Per cent of original borrowing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Census 2011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FTPT.xlsx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]Interest subsidies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0628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Upfront discount</a:t>
            </a:r>
            <a:r>
              <a:rPr lang="en-US" baseline="0" dirty="0"/>
              <a:t> and voluntary bonus</a:t>
            </a:r>
            <a:endParaRPr lang="en-US" dirty="0"/>
          </a:p>
          <a:p>
            <a:pPr lvl="0"/>
            <a:r>
              <a:rPr lang="en-US" dirty="0"/>
              <a:t>Y-axis label: Per cent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http://</a:t>
            </a:r>
            <a:r>
              <a:rPr lang="en-US" dirty="0" err="1"/>
              <a:t>www.aph.gov.au</a:t>
            </a:r>
            <a:r>
              <a:rPr lang="en-US" dirty="0"/>
              <a:t>/</a:t>
            </a:r>
            <a:r>
              <a:rPr lang="en-US" dirty="0" err="1"/>
              <a:t>About_Parliament</a:t>
            </a:r>
            <a:r>
              <a:rPr lang="en-US" dirty="0"/>
              <a:t>/</a:t>
            </a:r>
            <a:r>
              <a:rPr lang="en-US" dirty="0" err="1"/>
              <a:t>Parliamentary_Departments</a:t>
            </a:r>
            <a:r>
              <a:rPr lang="en-US" dirty="0"/>
              <a:t>/</a:t>
            </a:r>
            <a:r>
              <a:rPr lang="en-US" dirty="0" err="1"/>
              <a:t>Parliamentary_Library</a:t>
            </a:r>
            <a:r>
              <a:rPr lang="en-US" dirty="0"/>
              <a:t>/pubs/</a:t>
            </a:r>
            <a:r>
              <a:rPr lang="en-US" dirty="0" err="1"/>
              <a:t>rp</a:t>
            </a:r>
            <a:r>
              <a:rPr lang="en-US" dirty="0"/>
              <a:t>/rp1415/</a:t>
            </a:r>
            <a:r>
              <a:rPr lang="en-US" dirty="0" err="1"/>
              <a:t>Quick_Guides</a:t>
            </a:r>
            <a:r>
              <a:rPr lang="en-US" dirty="0"/>
              <a:t>/HELP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Data:[HECS discount up front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payment.xlsx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757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Upfront discount</a:t>
            </a:r>
            <a:r>
              <a:rPr lang="en-US" baseline="0" dirty="0"/>
              <a:t> and voluntary bonus</a:t>
            </a:r>
            <a:endParaRPr lang="en-US" dirty="0"/>
          </a:p>
          <a:p>
            <a:pPr lvl="0"/>
            <a:r>
              <a:rPr lang="en-US" dirty="0"/>
              <a:t>Y-axis label: Per cent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http://</a:t>
            </a:r>
            <a:r>
              <a:rPr lang="en-US" dirty="0" err="1"/>
              <a:t>www.aph.gov.au</a:t>
            </a:r>
            <a:r>
              <a:rPr lang="en-US" dirty="0"/>
              <a:t>/</a:t>
            </a:r>
            <a:r>
              <a:rPr lang="en-US" dirty="0" err="1"/>
              <a:t>About_Parliament</a:t>
            </a:r>
            <a:r>
              <a:rPr lang="en-US" dirty="0"/>
              <a:t>/</a:t>
            </a:r>
            <a:r>
              <a:rPr lang="en-US" dirty="0" err="1"/>
              <a:t>Parliamentary_Departments</a:t>
            </a:r>
            <a:r>
              <a:rPr lang="en-US" dirty="0"/>
              <a:t>/</a:t>
            </a:r>
            <a:r>
              <a:rPr lang="en-US" dirty="0" err="1"/>
              <a:t>Parliamentary_Library</a:t>
            </a:r>
            <a:r>
              <a:rPr lang="en-US" dirty="0"/>
              <a:t>/pubs/</a:t>
            </a:r>
            <a:r>
              <a:rPr lang="en-US" dirty="0" err="1"/>
              <a:t>rp</a:t>
            </a:r>
            <a:r>
              <a:rPr lang="en-US" dirty="0"/>
              <a:t>/rp1415/</a:t>
            </a:r>
            <a:r>
              <a:rPr lang="en-US" dirty="0" err="1"/>
              <a:t>Quick_Guides</a:t>
            </a:r>
            <a:r>
              <a:rPr lang="en-US"/>
              <a:t>/HELP</a:t>
            </a:r>
            <a:endParaRPr lang="en-US" dirty="0"/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Data:[HECS discount up front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payment.xlsx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7571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</a:p>
          <a:p>
            <a:pPr lvl="0"/>
            <a:r>
              <a:rPr lang="en-US" dirty="0"/>
              <a:t>Y-axis label: Billion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</a:t>
            </a:r>
            <a:r>
              <a:rPr lang="en-US" baseline="0" dirty="0"/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  <a:r>
              <a:rPr lang="en-US" baseline="0" dirty="0"/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projection.xlsx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AU" baseline="0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41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Loan</a:t>
            </a:r>
            <a:r>
              <a:rPr lang="en-AU" baseline="0" dirty="0"/>
              <a:t> fee of 15%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endParaRPr lang="en-A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6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</a:t>
            </a:r>
            <a:r>
              <a:rPr lang="en-US" baseline="0" dirty="0"/>
              <a:t>pfront payment rate and upfront discount</a:t>
            </a:r>
            <a:endParaRPr lang="en-US" dirty="0"/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0"/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Data:HELP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:[HELP data from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HER.xlsx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]Upfront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Data:[HECS discount up front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payment.xlsx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Analysis:[2015_liability_status_categories.xls]8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6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27252">
              <a:defRPr/>
            </a:pPr>
            <a:r>
              <a:rPr lang="en-AU" sz="1700" dirty="0"/>
              <a:t>Chart heading: </a:t>
            </a:r>
            <a:r>
              <a:rPr lang="en-AU" dirty="0"/>
              <a:t>HELP lending and repayments (billions; nominal)</a:t>
            </a:r>
            <a:endParaRPr lang="en-AU" sz="1700" dirty="0"/>
          </a:p>
          <a:p>
            <a:r>
              <a:rPr lang="en-AU" sz="1700" dirty="0"/>
              <a:t>Y-axis: Billions of dollars (nominal)</a:t>
            </a:r>
          </a:p>
          <a:p>
            <a:r>
              <a:rPr lang="en-AU" sz="1700" dirty="0"/>
              <a:t>Notes: </a:t>
            </a:r>
          </a:p>
          <a:p>
            <a:r>
              <a:rPr lang="en-AU" sz="1700" dirty="0"/>
              <a:t> - 2014-</a:t>
            </a:r>
            <a:r>
              <a:rPr lang="en-AU" sz="1700"/>
              <a:t>15 repayment </a:t>
            </a:r>
            <a:r>
              <a:rPr lang="en-AU" sz="1700" dirty="0"/>
              <a:t>is not available yet. </a:t>
            </a:r>
          </a:p>
          <a:p>
            <a:r>
              <a:rPr lang="en-AU" sz="1700" dirty="0"/>
              <a:t> - HELP lending by financial year is calculated by taking the average of the relevant two years except for 2014-15.   </a:t>
            </a:r>
          </a:p>
          <a:p>
            <a:r>
              <a:rPr lang="en-AU" sz="1700" dirty="0"/>
              <a:t>Sources: </a:t>
            </a:r>
          </a:p>
          <a:p>
            <a:pPr marL="248860" indent="-248860">
              <a:buFontTx/>
              <a:buChar char="-"/>
            </a:pPr>
            <a:r>
              <a:rPr lang="en-AU" sz="1700" dirty="0"/>
              <a:t>Higher education report (various years)</a:t>
            </a:r>
          </a:p>
          <a:p>
            <a:pPr marL="248860" indent="-248860">
              <a:buFontTx/>
              <a:buChar char="-"/>
            </a:pPr>
            <a:r>
              <a:rPr lang="en-AU" sz="1700" dirty="0">
                <a:solidFill>
                  <a:srgbClr val="FF0000"/>
                </a:solidFill>
              </a:rPr>
              <a:t>secret website</a:t>
            </a:r>
            <a:endParaRPr lang="en-AU" sz="1700" dirty="0"/>
          </a:p>
          <a:p>
            <a:pPr marL="248860" indent="-248860">
              <a:buFontTx/>
              <a:buChar char="-"/>
            </a:pPr>
            <a:r>
              <a:rPr lang="en-AU" sz="1700" dirty="0"/>
              <a:t>data supplied by DET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AU" sz="1700" dirty="0"/>
          </a:p>
          <a:p>
            <a:r>
              <a:rPr lang="en-AU" dirty="0" err="1"/>
              <a:t>IC:Users:icherastidth:Documents:A</a:t>
            </a:r>
            <a:r>
              <a:rPr lang="en-AU" dirty="0"/>
              <a:t>. Higher Education:6. </a:t>
            </a:r>
            <a:r>
              <a:rPr lang="en-AU" dirty="0" err="1"/>
              <a:t>Data:Higher</a:t>
            </a:r>
            <a:r>
              <a:rPr lang="en-AU" dirty="0"/>
              <a:t> Education report:[Higher Education report 2010 to latest </a:t>
            </a:r>
            <a:r>
              <a:rPr lang="en-AU" dirty="0" err="1"/>
              <a:t>statistics.xlsx</a:t>
            </a:r>
            <a:r>
              <a:rPr lang="en-AU" dirty="0"/>
              <a:t>]Annual lending summary </a:t>
            </a:r>
            <a:endParaRPr lang="en-AU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32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Chart title: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Voluntary repayment proportion of total repayments</a:t>
            </a:r>
            <a:endParaRPr lang="en-US" dirty="0"/>
          </a:p>
          <a:p>
            <a:pPr lvl="0"/>
            <a:r>
              <a:rPr lang="en-US" dirty="0"/>
              <a:t>Y-axis label: Per cent</a:t>
            </a:r>
          </a:p>
          <a:p>
            <a:pPr lvl="0"/>
            <a:r>
              <a:rPr lang="en-US" dirty="0"/>
              <a:t>Note(s): The reason</a:t>
            </a:r>
            <a:r>
              <a:rPr lang="en-US" baseline="0" dirty="0"/>
              <a:t> that changes in bonus rate are located between tick marks is because changes occur at the start of calendar year.</a:t>
            </a:r>
            <a:endParaRPr lang="en-US" dirty="0"/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endParaRPr lang="en-AU" dirty="0"/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]Repayment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6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subsidies</a:t>
            </a:r>
            <a:r>
              <a:rPr lang="en-US" baseline="0" dirty="0"/>
              <a:t> based on 1.9 per cent real rate (working graduates only)</a:t>
            </a:r>
            <a:endParaRPr lang="en-US" dirty="0"/>
          </a:p>
          <a:p>
            <a:pPr lvl="0"/>
            <a:r>
              <a:rPr lang="en-US" dirty="0"/>
              <a:t>Y-axis label: Per cent of original borrowing for median graduate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Census 2011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FTPT.xlsx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]Interest subsidies</a:t>
            </a:r>
            <a:r>
              <a:rPr lang="en-AU" dirty="0"/>
              <a:t> </a:t>
            </a:r>
          </a:p>
          <a:p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Analysis:[Net income all zero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RER.xlsx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]Chart data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06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19" y="3213101"/>
            <a:ext cx="7345363" cy="609600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819" y="4105284"/>
            <a:ext cx="7345363" cy="365125"/>
          </a:xfrm>
          <a:prstGeom prst="rect">
            <a:avLst/>
          </a:prstGeom>
        </p:spPr>
        <p:txBody>
          <a:bodyPr/>
          <a:lstStyle>
            <a:lvl1pPr algn="r">
              <a:defRPr sz="2400"/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0" hangingPunct="0">
              <a:defRPr sz="1400" i="0"/>
            </a:lvl1pPr>
          </a:lstStyle>
          <a:p>
            <a:fld id="{3E7C0CC8-E12B-4B1E-958E-BC6C5916F62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981075"/>
            <a:ext cx="4249738" cy="10810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49" y="455965"/>
            <a:ext cx="6913563" cy="461616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49" y="1076326"/>
            <a:ext cx="8642349" cy="276950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6261100"/>
            <a:ext cx="818832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6" y="548244"/>
            <a:ext cx="6913563" cy="369332"/>
          </a:xfrm>
          <a:prstGeom prst="rect">
            <a:avLst/>
          </a:prstGeo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828" y="642944"/>
            <a:ext cx="6913563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Stack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1825" y="1076325"/>
            <a:ext cx="8642350" cy="184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753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19" y="3213101"/>
            <a:ext cx="7345363" cy="609600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819" y="4105284"/>
            <a:ext cx="7345363" cy="365125"/>
          </a:xfrm>
          <a:prstGeom prst="rect">
            <a:avLst/>
          </a:prstGeom>
        </p:spPr>
        <p:txBody>
          <a:bodyPr/>
          <a:lstStyle>
            <a:lvl1pPr algn="r">
              <a:defRPr sz="2400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0" hangingPunct="0">
              <a:defRPr sz="1400" i="0"/>
            </a:lvl1pPr>
          </a:lstStyle>
          <a:p>
            <a:fld id="{3E7C0CC8-E12B-4B1E-958E-BC6C5916F62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981075"/>
            <a:ext cx="4249738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4289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834" y="642943"/>
            <a:ext cx="6913563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Stack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1833" y="1076325"/>
            <a:ext cx="8642349" cy="184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313455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49" y="116632"/>
            <a:ext cx="6913563" cy="461616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49" y="692696"/>
            <a:ext cx="8642349" cy="276950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6261100"/>
            <a:ext cx="818832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6" y="548244"/>
            <a:ext cx="6913563" cy="369332"/>
          </a:xfrm>
          <a:prstGeom prst="rect">
            <a:avLst/>
          </a:prstGeo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69" r:id="rId10"/>
    <p:sldLayoutId id="2147483650" r:id="rId11"/>
    <p:sldLayoutId id="2147483662" r:id="rId12"/>
    <p:sldLayoutId id="2147483665" r:id="rId13"/>
    <p:sldLayoutId id="2147483653" r:id="rId14"/>
    <p:sldLayoutId id="2147483654" r:id="rId15"/>
    <p:sldLayoutId id="2147483655" r:id="rId16"/>
    <p:sldLayoutId id="2147483656" r:id="rId17"/>
    <p:sldLayoutId id="2147483659" r:id="rId18"/>
    <p:sldLayoutId id="2147483686" r:id="rId1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200">
          <a:solidFill>
            <a:schemeClr val="tx1"/>
          </a:solidFill>
          <a:latin typeface="+mn-lt"/>
          <a:ea typeface="+mn-ea"/>
        </a:defRPr>
      </a:lvl2pPr>
      <a:lvl3pPr marL="403225" indent="-222250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3pPr>
      <a:lvl4pPr marL="560388" indent="-14287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7889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5pPr>
      <a:lvl6pPr marL="12461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6pPr>
      <a:lvl7pPr marL="17033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7pPr>
      <a:lvl8pPr marL="21605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8pPr>
      <a:lvl9pPr marL="26177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200">
          <a:solidFill>
            <a:schemeClr val="tx1"/>
          </a:solidFill>
          <a:latin typeface="+mn-lt"/>
          <a:ea typeface="+mn-ea"/>
        </a:defRPr>
      </a:lvl2pPr>
      <a:lvl3pPr marL="403225" indent="-222250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3pPr>
      <a:lvl4pPr marL="560388" indent="-14287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7889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5pPr>
      <a:lvl6pPr marL="12461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6pPr>
      <a:lvl7pPr marL="17033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7pPr>
      <a:lvl8pPr marL="21605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8pPr>
      <a:lvl9pPr marL="26177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4" Type="http://schemas.openxmlformats.org/officeDocument/2006/relationships/chart" Target="../charts/chart2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chart" Target="../charts/char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chart" Target="../charts/char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chart" Target="../charts/char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Relationship Id="rId3" Type="http://schemas.openxmlformats.org/officeDocument/2006/relationships/chart" Target="../charts/char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chart" Target="../charts/char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Relationship Id="rId3" Type="http://schemas.openxmlformats.org/officeDocument/2006/relationships/chart" Target="../charts/char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chart" Target="../charts/char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chart" Target="../charts/chart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chart" Target="../charts/chart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chart" Target="../charts/chart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chart" Target="../charts/chart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chart" Target="../charts/chart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<Relationship Id="rId3" Type="http://schemas.openxmlformats.org/officeDocument/2006/relationships/chart" Target="../charts/char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5.xml"/><Relationship Id="rId3" Type="http://schemas.openxmlformats.org/officeDocument/2006/relationships/chart" Target="../charts/chart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chart" Target="../charts/chart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4" Type="http://schemas.openxmlformats.org/officeDocument/2006/relationships/chart" Target="../charts/chart3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Relationship Id="rId3" Type="http://schemas.openxmlformats.org/officeDocument/2006/relationships/chart" Target="../charts/char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chart" Target="../charts/chart4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chart" Target="../charts/chart4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chart" Target="../charts/chart4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chart" Target="../charts/chart4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chart" Target="../charts/chart4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chart" Target="../charts/chart4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chart" Target="../charts/chart4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chart" Target="../charts/chart4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chart" Target="../charts/chart4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chart" Target="../charts/chart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chart" Target="../charts/chart5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0.xml"/><Relationship Id="rId3" Type="http://schemas.openxmlformats.org/officeDocument/2006/relationships/chart" Target="../charts/chart5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1.xml"/><Relationship Id="rId3" Type="http://schemas.openxmlformats.org/officeDocument/2006/relationships/chart" Target="../charts/chart5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chart" Target="../charts/chart5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chart" Target="../charts/chart5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chart" Target="../charts/chart5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chart" Target="../charts/chart5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chart" Target="../charts/chart5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chart" Target="../charts/chart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701763704"/>
              </p:ext>
            </p:extLst>
          </p:nvPr>
        </p:nvGraphicFramePr>
        <p:xfrm>
          <a:off x="0" y="116632"/>
          <a:ext cx="8985448" cy="6453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481515" y="3933056"/>
            <a:ext cx="1584053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Interest subsidy</a:t>
            </a:r>
          </a:p>
          <a:p>
            <a:r>
              <a:rPr lang="en-AU" sz="2200" b="1" dirty="0">
                <a:solidFill>
                  <a:schemeClr val="tx2"/>
                </a:solidFill>
              </a:rPr>
              <a:t>- actual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81515" y="1765265"/>
            <a:ext cx="1426622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Interest </a:t>
            </a:r>
          </a:p>
          <a:p>
            <a:r>
              <a:rPr lang="en-AU" sz="2200" b="1" dirty="0"/>
              <a:t>subsidy</a:t>
            </a:r>
          </a:p>
          <a:p>
            <a:r>
              <a:rPr lang="en-AU" sz="2200" b="1" dirty="0"/>
              <a:t>- historical </a:t>
            </a:r>
          </a:p>
          <a:p>
            <a:r>
              <a:rPr lang="en-AU" sz="2200" b="1" dirty="0"/>
              <a:t>rate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7332" y="6381328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4203019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09583667"/>
              </p:ext>
            </p:extLst>
          </p:nvPr>
        </p:nvGraphicFramePr>
        <p:xfrm>
          <a:off x="-231576" y="0"/>
          <a:ext cx="10657184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1356" y="6309320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97416" y="6309320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8932" y="6309320"/>
            <a:ext cx="111322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(Median)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4360" y="260648"/>
            <a:ext cx="97229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Female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1532" y="260648"/>
            <a:ext cx="6272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Male</a:t>
            </a:r>
          </a:p>
        </p:txBody>
      </p:sp>
    </p:spTree>
    <p:extLst>
      <p:ext uri="{BB962C8B-B14F-4D97-AF65-F5344CB8AC3E}">
        <p14:creationId xmlns:p14="http://schemas.microsoft.com/office/powerpoint/2010/main" val="815016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949158673"/>
              </p:ext>
            </p:extLst>
          </p:nvPr>
        </p:nvGraphicFramePr>
        <p:xfrm>
          <a:off x="-159568" y="0"/>
          <a:ext cx="10657184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1356" y="6309320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97416" y="6309320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8932" y="6309320"/>
            <a:ext cx="111322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(Median)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4360" y="260648"/>
            <a:ext cx="97229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Female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21532" y="260648"/>
            <a:ext cx="6272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Male</a:t>
            </a:r>
          </a:p>
        </p:txBody>
      </p:sp>
    </p:spTree>
    <p:extLst>
      <p:ext uri="{BB962C8B-B14F-4D97-AF65-F5344CB8AC3E}">
        <p14:creationId xmlns:p14="http://schemas.microsoft.com/office/powerpoint/2010/main" val="1223861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585875593"/>
              </p:ext>
            </p:extLst>
          </p:nvPr>
        </p:nvGraphicFramePr>
        <p:xfrm>
          <a:off x="0" y="0"/>
          <a:ext cx="10209584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601072" y="1484784"/>
            <a:ext cx="215811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Teaching grants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53200" y="4005064"/>
            <a:ext cx="246118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Research funding</a:t>
            </a:r>
          </a:p>
        </p:txBody>
      </p:sp>
    </p:spTree>
    <p:extLst>
      <p:ext uri="{BB962C8B-B14F-4D97-AF65-F5344CB8AC3E}">
        <p14:creationId xmlns:p14="http://schemas.microsoft.com/office/powerpoint/2010/main" val="4288783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284298964"/>
              </p:ext>
            </p:extLst>
          </p:nvPr>
        </p:nvGraphicFramePr>
        <p:xfrm>
          <a:off x="-231576" y="0"/>
          <a:ext cx="1116124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1356" y="6309320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97416" y="6309320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8932" y="6309320"/>
            <a:ext cx="111322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(Median)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4360" y="260648"/>
            <a:ext cx="97229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Female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1532" y="260648"/>
            <a:ext cx="6272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Male</a:t>
            </a:r>
          </a:p>
        </p:txBody>
      </p:sp>
    </p:spTree>
    <p:extLst>
      <p:ext uri="{BB962C8B-B14F-4D97-AF65-F5344CB8AC3E}">
        <p14:creationId xmlns:p14="http://schemas.microsoft.com/office/powerpoint/2010/main" val="2915970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30559234"/>
              </p:ext>
            </p:extLst>
          </p:nvPr>
        </p:nvGraphicFramePr>
        <p:xfrm>
          <a:off x="-375592" y="0"/>
          <a:ext cx="10513168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20552" y="260648"/>
            <a:ext cx="58990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Low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61905" y="260648"/>
            <a:ext cx="106583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Medium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64768" y="260648"/>
            <a:ext cx="169290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High income </a:t>
            </a:r>
          </a:p>
        </p:txBody>
      </p:sp>
    </p:spTree>
    <p:extLst>
      <p:ext uri="{BB962C8B-B14F-4D97-AF65-F5344CB8AC3E}">
        <p14:creationId xmlns:p14="http://schemas.microsoft.com/office/powerpoint/2010/main" val="2732893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127718339"/>
              </p:ext>
            </p:extLst>
          </p:nvPr>
        </p:nvGraphicFramePr>
        <p:xfrm>
          <a:off x="-375592" y="0"/>
          <a:ext cx="1049761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36576" y="332656"/>
            <a:ext cx="1693322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No breaks in </a:t>
            </a:r>
          </a:p>
          <a:p>
            <a:r>
              <a:rPr lang="en-AU" sz="2200" b="1" dirty="0">
                <a:solidFill>
                  <a:schemeClr val="tx2"/>
                </a:solidFill>
              </a:rPr>
              <a:t>participation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80792" y="332656"/>
            <a:ext cx="475252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With a five-year break </a:t>
            </a:r>
          </a:p>
          <a:p>
            <a:r>
              <a:rPr lang="en-AU" sz="2200" b="1" dirty="0">
                <a:solidFill>
                  <a:schemeClr val="accent3"/>
                </a:solidFill>
              </a:rPr>
              <a:t>from working</a:t>
            </a:r>
          </a:p>
        </p:txBody>
      </p:sp>
    </p:spTree>
    <p:extLst>
      <p:ext uri="{BB962C8B-B14F-4D97-AF65-F5344CB8AC3E}">
        <p14:creationId xmlns:p14="http://schemas.microsoft.com/office/powerpoint/2010/main" val="1575742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51221433"/>
              </p:ext>
            </p:extLst>
          </p:nvPr>
        </p:nvGraphicFramePr>
        <p:xfrm>
          <a:off x="11113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44238" y="5085184"/>
            <a:ext cx="30220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621214"/>
                </a:solidFill>
              </a:rPr>
              <a:t>Married with children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4238" y="3140968"/>
            <a:ext cx="28494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2"/>
                </a:solidFill>
              </a:rPr>
              <a:t>Single with children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6136232" y="1124744"/>
            <a:ext cx="5831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Proportion of female higher education graduates by age group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4238" y="692696"/>
            <a:ext cx="34606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C35A"/>
                </a:solidFill>
              </a:rPr>
              <a:t>Married without children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4238" y="1988840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</a:rPr>
              <a:t>Single without children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01592" y="6381328"/>
            <a:ext cx="699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235144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741396083"/>
              </p:ext>
            </p:extLst>
          </p:nvPr>
        </p:nvGraphicFramePr>
        <p:xfrm>
          <a:off x="0" y="0"/>
          <a:ext cx="9777536" cy="623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20552" y="188640"/>
            <a:ext cx="58990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329" y="188640"/>
            <a:ext cx="106583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bg2"/>
                </a:solidFill>
              </a:rPr>
              <a:t>Medium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56035" y="188640"/>
            <a:ext cx="169290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High income</a:t>
            </a:r>
          </a:p>
        </p:txBody>
      </p:sp>
      <p:sp>
        <p:nvSpPr>
          <p:cNvPr id="6" name="Right Brace 5"/>
          <p:cNvSpPr/>
          <p:nvPr/>
        </p:nvSpPr>
        <p:spPr bwMode="auto">
          <a:xfrm rot="5400000">
            <a:off x="2775122" y="4149080"/>
            <a:ext cx="216024" cy="453650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" name="Right Brace 6"/>
          <p:cNvSpPr/>
          <p:nvPr/>
        </p:nvSpPr>
        <p:spPr bwMode="auto">
          <a:xfrm rot="5400000">
            <a:off x="7341508" y="4149080"/>
            <a:ext cx="216024" cy="453650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8624" y="6519446"/>
            <a:ext cx="275929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Uniform real interest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1829" y="6519446"/>
            <a:ext cx="89349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Hybrid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09805" y="188640"/>
            <a:ext cx="58990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1"/>
                </a:solidFill>
              </a:rPr>
              <a:t>Low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89582" y="188640"/>
            <a:ext cx="106583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Medium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45288" y="188640"/>
            <a:ext cx="169290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High income</a:t>
            </a:r>
          </a:p>
        </p:txBody>
      </p:sp>
    </p:spTree>
    <p:extLst>
      <p:ext uri="{BB962C8B-B14F-4D97-AF65-F5344CB8AC3E}">
        <p14:creationId xmlns:p14="http://schemas.microsoft.com/office/powerpoint/2010/main" val="3153813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366497419"/>
              </p:ext>
            </p:extLst>
          </p:nvPr>
        </p:nvGraphicFramePr>
        <p:xfrm>
          <a:off x="0" y="0"/>
          <a:ext cx="999356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025008" y="3068960"/>
            <a:ext cx="227231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Upfront discount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51882" y="1225176"/>
            <a:ext cx="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sz="2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33120" y="692696"/>
            <a:ext cx="3040045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Upfront bonus</a:t>
            </a:r>
          </a:p>
          <a:p>
            <a:r>
              <a:rPr lang="en-AU" sz="2200" b="1" dirty="0">
                <a:solidFill>
                  <a:schemeClr val="tx2"/>
                </a:solidFill>
              </a:rPr>
              <a:t>(equivalent charge </a:t>
            </a:r>
          </a:p>
          <a:p>
            <a:r>
              <a:rPr lang="en-AU" sz="2200" b="1" dirty="0">
                <a:solidFill>
                  <a:schemeClr val="tx2"/>
                </a:solidFill>
              </a:rPr>
              <a:t>for not paying upfront)</a:t>
            </a:r>
          </a:p>
        </p:txBody>
      </p:sp>
    </p:spTree>
    <p:extLst>
      <p:ext uri="{BB962C8B-B14F-4D97-AF65-F5344CB8AC3E}">
        <p14:creationId xmlns:p14="http://schemas.microsoft.com/office/powerpoint/2010/main" val="2841161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5051064"/>
              </p:ext>
            </p:extLst>
          </p:nvPr>
        </p:nvGraphicFramePr>
        <p:xfrm>
          <a:off x="-15552" y="0"/>
          <a:ext cx="1036915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20552" y="2852936"/>
            <a:ext cx="473446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Quasi loan fee until the end of 2016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V="1">
            <a:off x="2504728" y="3212976"/>
            <a:ext cx="792088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4033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696817735"/>
              </p:ext>
            </p:extLst>
          </p:nvPr>
        </p:nvGraphicFramePr>
        <p:xfrm>
          <a:off x="-87560" y="0"/>
          <a:ext cx="1008112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89377" y="1268760"/>
            <a:ext cx="3119807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Australian Government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10-year bond rate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89377" y="4314582"/>
            <a:ext cx="47030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CPI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12840" y="2658398"/>
            <a:ext cx="2232248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/>
              <a:t>Interest subsidy</a:t>
            </a:r>
          </a:p>
        </p:txBody>
      </p:sp>
    </p:spTree>
    <p:extLst>
      <p:ext uri="{BB962C8B-B14F-4D97-AF65-F5344CB8AC3E}">
        <p14:creationId xmlns:p14="http://schemas.microsoft.com/office/powerpoint/2010/main" val="3493416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902460048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935789" y="3275263"/>
            <a:ext cx="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sz="2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2840" y="4890646"/>
            <a:ext cx="40776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5%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12840" y="3789040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10%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2840" y="2492896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15%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12840" y="1095708"/>
            <a:ext cx="210314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Loan fee rate of </a:t>
            </a:r>
          </a:p>
          <a:p>
            <a:r>
              <a:rPr lang="en-AU" sz="2200" b="1" dirty="0"/>
              <a:t>20%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flipH="1">
            <a:off x="1640632" y="4941168"/>
            <a:ext cx="45365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512840" y="4558817"/>
            <a:ext cx="407764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bg2"/>
                </a:solidFill>
              </a:rPr>
              <a:t>6%</a:t>
            </a:r>
          </a:p>
        </p:txBody>
      </p:sp>
    </p:spTree>
    <p:extLst>
      <p:ext uri="{BB962C8B-B14F-4D97-AF65-F5344CB8AC3E}">
        <p14:creationId xmlns:p14="http://schemas.microsoft.com/office/powerpoint/2010/main" val="43464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54358468"/>
              </p:ext>
            </p:extLst>
          </p:nvPr>
        </p:nvGraphicFramePr>
        <p:xfrm>
          <a:off x="1" y="-603448"/>
          <a:ext cx="9993560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024220384"/>
              </p:ext>
            </p:extLst>
          </p:nvPr>
        </p:nvGraphicFramePr>
        <p:xfrm>
          <a:off x="1" y="3212976"/>
          <a:ext cx="9993560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304928" y="-27384"/>
            <a:ext cx="101362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Women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29612" y="2996952"/>
            <a:ext cx="564257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Men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62000" y="6381328"/>
            <a:ext cx="699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953875" y="3762375"/>
            <a:ext cx="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sz="2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724502" y="4769276"/>
            <a:ext cx="1800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Principal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repayments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(LHS)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24502" y="4365104"/>
            <a:ext cx="1344727" cy="43088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Loan fee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24502" y="3601238"/>
            <a:ext cx="11723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Income </a:t>
            </a:r>
          </a:p>
          <a:p>
            <a:r>
              <a:rPr lang="en-AU" sz="2200" b="1" dirty="0"/>
              <a:t>(RHS)</a:t>
            </a:r>
          </a:p>
        </p:txBody>
      </p:sp>
    </p:spTree>
    <p:extLst>
      <p:ext uri="{BB962C8B-B14F-4D97-AF65-F5344CB8AC3E}">
        <p14:creationId xmlns:p14="http://schemas.microsoft.com/office/powerpoint/2010/main" val="2683598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724363"/>
              </p:ext>
            </p:extLst>
          </p:nvPr>
        </p:nvGraphicFramePr>
        <p:xfrm>
          <a:off x="-159568" y="0"/>
          <a:ext cx="1022513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68824" y="242541"/>
            <a:ext cx="4531414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2200" b="1" dirty="0" smtClean="0">
                <a:solidFill>
                  <a:schemeClr val="tx2"/>
                </a:solidFill>
              </a:rPr>
              <a:t>Extra repayment with real </a:t>
            </a:r>
            <a:r>
              <a:rPr lang="en-AU" sz="2200" b="1" dirty="0">
                <a:solidFill>
                  <a:schemeClr val="tx2"/>
                </a:solidFill>
              </a:rPr>
              <a:t>interest </a:t>
            </a:r>
            <a:endParaRPr lang="en-AU" sz="2200" b="1" dirty="0" smtClean="0">
              <a:solidFill>
                <a:schemeClr val="tx2"/>
              </a:solidFill>
            </a:endParaRPr>
          </a:p>
          <a:p>
            <a:pPr algn="r"/>
            <a:r>
              <a:rPr lang="en-AU" sz="2200" b="1" dirty="0" smtClean="0">
                <a:solidFill>
                  <a:schemeClr val="tx2"/>
                </a:solidFill>
              </a:rPr>
              <a:t>indexation </a:t>
            </a:r>
            <a:r>
              <a:rPr lang="en-AU" sz="2200" b="1" dirty="0">
                <a:solidFill>
                  <a:schemeClr val="tx2"/>
                </a:solidFill>
              </a:rPr>
              <a:t>for </a:t>
            </a:r>
            <a:r>
              <a:rPr lang="en-AU" sz="2200" b="1" dirty="0" smtClean="0">
                <a:solidFill>
                  <a:schemeClr val="tx2"/>
                </a:solidFill>
              </a:rPr>
              <a:t>women</a:t>
            </a:r>
            <a:endParaRPr lang="en-AU" sz="2200" b="1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0725" y="930206"/>
            <a:ext cx="103456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f</a:t>
            </a:r>
            <a:r>
              <a:rPr lang="en-AU" sz="2200" b="1" dirty="0" smtClean="0">
                <a:solidFill>
                  <a:schemeClr val="accent2"/>
                </a:solidFill>
              </a:rPr>
              <a:t>or men</a:t>
            </a:r>
            <a:endParaRPr lang="en-AU" sz="2200" b="1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8464" y="6309320"/>
            <a:ext cx="221115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income percentile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97416" y="6309320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20066" y="6309320"/>
            <a:ext cx="210108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(Median income)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7155" y="2636912"/>
            <a:ext cx="2962349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 smtClean="0"/>
              <a:t>Extra repayment from</a:t>
            </a:r>
          </a:p>
          <a:p>
            <a:r>
              <a:rPr lang="en-AU" sz="2200" b="1" dirty="0" smtClean="0"/>
              <a:t>a 15 per cent loan fee</a:t>
            </a:r>
            <a:endParaRPr lang="en-AU" sz="2200" b="1" dirty="0"/>
          </a:p>
        </p:txBody>
      </p:sp>
    </p:spTree>
    <p:extLst>
      <p:ext uri="{BB962C8B-B14F-4D97-AF65-F5344CB8AC3E}">
        <p14:creationId xmlns:p14="http://schemas.microsoft.com/office/powerpoint/2010/main" val="685128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957140566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3183904" y="908720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15% </a:t>
            </a:r>
          </a:p>
        </p:txBody>
      </p:sp>
    </p:spTree>
    <p:extLst>
      <p:ext uri="{BB962C8B-B14F-4D97-AF65-F5344CB8AC3E}">
        <p14:creationId xmlns:p14="http://schemas.microsoft.com/office/powerpoint/2010/main" val="288978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43441298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5655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19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018207179"/>
              </p:ext>
            </p:extLst>
          </p:nvPr>
        </p:nvGraphicFramePr>
        <p:xfrm>
          <a:off x="0" y="-27384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463039" y="692696"/>
            <a:ext cx="15121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D4582A"/>
                </a:solidFill>
              </a:rPr>
              <a:t>Total debt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72254" y="2132856"/>
            <a:ext cx="15121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3"/>
                </a:solidFill>
              </a:rPr>
              <a:t>Fair value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3316" y="6405802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3833239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72089970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8524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975821112"/>
              </p:ext>
            </p:extLst>
          </p:nvPr>
        </p:nvGraphicFramePr>
        <p:xfrm>
          <a:off x="0" y="-27384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33316" y="6405802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1133463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885371019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935789" y="3275263"/>
            <a:ext cx="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sz="2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80792" y="4725144"/>
            <a:ext cx="40776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5%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80792" y="3356992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10%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80792" y="2060848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15%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80792" y="404664"/>
            <a:ext cx="210314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Loan fee rate of </a:t>
            </a:r>
          </a:p>
          <a:p>
            <a:r>
              <a:rPr lang="en-AU" sz="2200" b="1" dirty="0"/>
              <a:t>20%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flipH="1">
            <a:off x="1136576" y="4117176"/>
            <a:ext cx="48965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080792" y="3933056"/>
            <a:ext cx="407764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bg2"/>
                </a:solidFill>
              </a:rPr>
              <a:t>8%</a:t>
            </a:r>
          </a:p>
        </p:txBody>
      </p:sp>
    </p:spTree>
    <p:extLst>
      <p:ext uri="{BB962C8B-B14F-4D97-AF65-F5344CB8AC3E}">
        <p14:creationId xmlns:p14="http://schemas.microsoft.com/office/powerpoint/2010/main" val="369059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155327261"/>
              </p:ext>
            </p:extLst>
          </p:nvPr>
        </p:nvGraphicFramePr>
        <p:xfrm>
          <a:off x="0" y="0"/>
          <a:ext cx="9905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9695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323863144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3183904" y="908720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15% </a:t>
            </a:r>
          </a:p>
        </p:txBody>
      </p:sp>
    </p:spTree>
    <p:extLst>
      <p:ext uri="{BB962C8B-B14F-4D97-AF65-F5344CB8AC3E}">
        <p14:creationId xmlns:p14="http://schemas.microsoft.com/office/powerpoint/2010/main" val="1846850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781487373"/>
              </p:ext>
            </p:extLst>
          </p:nvPr>
        </p:nvGraphicFramePr>
        <p:xfrm>
          <a:off x="0" y="0"/>
          <a:ext cx="9905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30786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60681336"/>
              </p:ext>
            </p:extLst>
          </p:nvPr>
        </p:nvGraphicFramePr>
        <p:xfrm>
          <a:off x="0" y="0"/>
          <a:ext cx="9905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55958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681334891"/>
              </p:ext>
            </p:extLst>
          </p:nvPr>
        </p:nvGraphicFramePr>
        <p:xfrm>
          <a:off x="0" y="0"/>
          <a:ext cx="9905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232920" y="2636912"/>
            <a:ext cx="347531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Undergraduate FEE-HELP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04928" y="908720"/>
            <a:ext cx="327120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Postgraduate FEE-HELP</a:t>
            </a:r>
          </a:p>
        </p:txBody>
      </p:sp>
    </p:spTree>
    <p:extLst>
      <p:ext uri="{BB962C8B-B14F-4D97-AF65-F5344CB8AC3E}">
        <p14:creationId xmlns:p14="http://schemas.microsoft.com/office/powerpoint/2010/main" val="1133011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082928677"/>
              </p:ext>
            </p:extLst>
          </p:nvPr>
        </p:nvGraphicFramePr>
        <p:xfrm>
          <a:off x="1" y="0"/>
          <a:ext cx="8697415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481392" y="2276872"/>
            <a:ext cx="1402803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VET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FEE-HELP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81392" y="4789601"/>
            <a:ext cx="1389979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Higher </a:t>
            </a:r>
          </a:p>
          <a:p>
            <a:r>
              <a:rPr lang="en-AU" sz="2200" b="1" dirty="0">
                <a:solidFill>
                  <a:schemeClr val="tx2"/>
                </a:solidFill>
              </a:rPr>
              <a:t>education </a:t>
            </a:r>
          </a:p>
          <a:p>
            <a:r>
              <a:rPr lang="en-AU" sz="2200" b="1" dirty="0">
                <a:solidFill>
                  <a:schemeClr val="tx2"/>
                </a:solidFill>
              </a:rPr>
              <a:t>FEE-HELP</a:t>
            </a:r>
          </a:p>
        </p:txBody>
      </p:sp>
    </p:spTree>
    <p:extLst>
      <p:ext uri="{BB962C8B-B14F-4D97-AF65-F5344CB8AC3E}">
        <p14:creationId xmlns:p14="http://schemas.microsoft.com/office/powerpoint/2010/main" val="3187335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36629253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08984" y="1772816"/>
            <a:ext cx="30843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>
                <a:solidFill>
                  <a:srgbClr val="621214"/>
                </a:solidFill>
              </a:rPr>
              <a:t>Men working full-time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40832" y="2492896"/>
            <a:ext cx="2376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Women working full-time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04928" y="4726305"/>
            <a:ext cx="31942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Men working part-time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40832" y="4077072"/>
            <a:ext cx="36436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Women working part-time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01592" y="6381328"/>
            <a:ext cx="699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056405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946575557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12840" y="1988840"/>
            <a:ext cx="2736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>
                <a:solidFill>
                  <a:schemeClr val="bg2"/>
                </a:solidFill>
              </a:rPr>
              <a:t>Female diploma holders in full-time jobs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69696" y="1988840"/>
            <a:ext cx="2736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Female graduates in full-time jobs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80792" y="4221088"/>
            <a:ext cx="56871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Female diploma holders in part-time jobs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2560" y="4869160"/>
            <a:ext cx="48565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Female graduates in part-time jobs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01592" y="6381328"/>
            <a:ext cx="699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35203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128133103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25208" y="2924944"/>
            <a:ext cx="111408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2200" b="1" dirty="0">
                <a:ln w="635">
                  <a:noFill/>
                </a:ln>
                <a:solidFill>
                  <a:srgbClr val="A02226"/>
                </a:solidFill>
              </a:rPr>
              <a:t>Diploma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25208" y="1916832"/>
            <a:ext cx="120866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2200" b="1" dirty="0">
                <a:ln w="635">
                  <a:noFill/>
                </a:ln>
                <a:solidFill>
                  <a:srgbClr val="D4582A"/>
                </a:solidFill>
              </a:rPr>
              <a:t>Bachelor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25208" y="620688"/>
            <a:ext cx="180658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2200" b="1" dirty="0">
                <a:ln w="635">
                  <a:noFill/>
                </a:ln>
                <a:solidFill>
                  <a:srgbClr val="FEC35A"/>
                </a:solidFill>
              </a:rPr>
              <a:t>Postgraduate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89663" y="6381328"/>
            <a:ext cx="14994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Age group</a:t>
            </a:r>
          </a:p>
        </p:txBody>
      </p:sp>
    </p:spTree>
    <p:extLst>
      <p:ext uri="{BB962C8B-B14F-4D97-AF65-F5344CB8AC3E}">
        <p14:creationId xmlns:p14="http://schemas.microsoft.com/office/powerpoint/2010/main" val="4193382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40943516"/>
              </p:ext>
            </p:extLst>
          </p:nvPr>
        </p:nvGraphicFramePr>
        <p:xfrm>
          <a:off x="-72008" y="0"/>
          <a:ext cx="5313040" cy="6425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314325040"/>
              </p:ext>
            </p:extLst>
          </p:nvPr>
        </p:nvGraphicFramePr>
        <p:xfrm>
          <a:off x="5112568" y="27384"/>
          <a:ext cx="4664968" cy="6425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8544" y="4293096"/>
            <a:ext cx="101362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5"/>
                </a:solidFill>
              </a:rPr>
              <a:t>Women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03367" y="657760"/>
            <a:ext cx="564257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bg2"/>
                </a:solidFill>
              </a:rPr>
              <a:t>Men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29064" y="3212976"/>
            <a:ext cx="101362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Women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24775" y="1844824"/>
            <a:ext cx="564257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A02226"/>
                </a:solidFill>
              </a:rPr>
              <a:t>Men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84648" y="188640"/>
            <a:ext cx="230427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Higher education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85048" y="188640"/>
            <a:ext cx="423275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Diploma and advanced diploma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03328" y="6381328"/>
            <a:ext cx="54752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Years of income at or above the threshold</a:t>
            </a:r>
          </a:p>
        </p:txBody>
      </p:sp>
    </p:spTree>
    <p:extLst>
      <p:ext uri="{BB962C8B-B14F-4D97-AF65-F5344CB8AC3E}">
        <p14:creationId xmlns:p14="http://schemas.microsoft.com/office/powerpoint/2010/main" val="9437586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2896274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24608" y="3861048"/>
            <a:ext cx="4880760" cy="504056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b="1" dirty="0">
                <a:solidFill>
                  <a:srgbClr val="A02226"/>
                </a:solidFill>
              </a:rPr>
              <a:t>HELP debtors – making a repayment (LHS)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92760" y="908720"/>
            <a:ext cx="3760187" cy="432057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b="1" dirty="0">
                <a:solidFill>
                  <a:schemeClr val="accent5"/>
                </a:solidFill>
              </a:rPr>
              <a:t>HELP debtors – total (LHS)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00872" y="2492896"/>
            <a:ext cx="4536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/>
              <a:t>Share of repaying debtors (RHS)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00872" y="6405802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56009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816420375"/>
              </p:ext>
            </p:extLst>
          </p:nvPr>
        </p:nvGraphicFramePr>
        <p:xfrm>
          <a:off x="0" y="-27384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905328" y="4653136"/>
            <a:ext cx="162513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HECS-HELP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05328" y="2924944"/>
            <a:ext cx="202987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D4582A"/>
                </a:solidFill>
              </a:rPr>
              <a:t>VET FEE-HELP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05328" y="2132856"/>
            <a:ext cx="138997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FEE-HELP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05328" y="1340768"/>
            <a:ext cx="1813172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OS-HELP </a:t>
            </a:r>
          </a:p>
          <a:p>
            <a:r>
              <a:rPr lang="en-AU" sz="2200" b="1" dirty="0">
                <a:solidFill>
                  <a:schemeClr val="accent3"/>
                </a:solidFill>
              </a:rPr>
              <a:t>and SA-HELP</a:t>
            </a:r>
          </a:p>
        </p:txBody>
      </p:sp>
    </p:spTree>
    <p:extLst>
      <p:ext uri="{BB962C8B-B14F-4D97-AF65-F5344CB8AC3E}">
        <p14:creationId xmlns:p14="http://schemas.microsoft.com/office/powerpoint/2010/main" val="4416678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789499719"/>
              </p:ext>
            </p:extLst>
          </p:nvPr>
        </p:nvGraphicFramePr>
        <p:xfrm>
          <a:off x="-108521" y="0"/>
          <a:ext cx="10014522" cy="6525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447600" y="7029400"/>
            <a:ext cx="5157524" cy="338554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Update with unit record data with 2014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77332" y="6381328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44888" y="692696"/>
            <a:ext cx="227231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Upfront discount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85248" y="692696"/>
            <a:ext cx="225702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Upfront payment</a:t>
            </a:r>
          </a:p>
        </p:txBody>
      </p:sp>
    </p:spTree>
    <p:extLst>
      <p:ext uri="{BB962C8B-B14F-4D97-AF65-F5344CB8AC3E}">
        <p14:creationId xmlns:p14="http://schemas.microsoft.com/office/powerpoint/2010/main" val="35843988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709277956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64768" y="1369805"/>
            <a:ext cx="227231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Upfront discount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51882" y="1225176"/>
            <a:ext cx="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sz="2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33120" y="692696"/>
            <a:ext cx="3040045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1"/>
                </a:solidFill>
              </a:rPr>
              <a:t>Upfront bonus</a:t>
            </a:r>
          </a:p>
          <a:p>
            <a:r>
              <a:rPr lang="en-AU" sz="2200" b="1" dirty="0">
                <a:solidFill>
                  <a:schemeClr val="accent1"/>
                </a:solidFill>
              </a:rPr>
              <a:t>(equivalent charge </a:t>
            </a:r>
          </a:p>
          <a:p>
            <a:r>
              <a:rPr lang="en-AU" sz="2200" b="1" dirty="0">
                <a:solidFill>
                  <a:schemeClr val="accent1"/>
                </a:solidFill>
              </a:rPr>
              <a:t>for not paying upfront)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09384" y="2924944"/>
            <a:ext cx="116019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Upfront </a:t>
            </a:r>
          </a:p>
          <a:p>
            <a:r>
              <a:rPr lang="en-AU" sz="2200" b="1" dirty="0">
                <a:solidFill>
                  <a:schemeClr val="accent3"/>
                </a:solidFill>
              </a:rPr>
              <a:t>payment</a:t>
            </a:r>
          </a:p>
        </p:txBody>
      </p:sp>
    </p:spTree>
    <p:extLst>
      <p:ext uri="{BB962C8B-B14F-4D97-AF65-F5344CB8AC3E}">
        <p14:creationId xmlns:p14="http://schemas.microsoft.com/office/powerpoint/2010/main" val="20626146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134230142"/>
              </p:ext>
            </p:extLst>
          </p:nvPr>
        </p:nvGraphicFramePr>
        <p:xfrm>
          <a:off x="0" y="0"/>
          <a:ext cx="9905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889000" y="3873500"/>
            <a:ext cx="11570713" cy="338554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Has 2016 advances but can’t get mid year CPI and are not consistent with other charts</a:t>
            </a:r>
          </a:p>
        </p:txBody>
      </p:sp>
    </p:spTree>
    <p:extLst>
      <p:ext uri="{BB962C8B-B14F-4D97-AF65-F5344CB8AC3E}">
        <p14:creationId xmlns:p14="http://schemas.microsoft.com/office/powerpoint/2010/main" val="2619057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983033703"/>
              </p:ext>
            </p:extLst>
          </p:nvPr>
        </p:nvGraphicFramePr>
        <p:xfrm>
          <a:off x="0" y="0"/>
          <a:ext cx="884143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89377" y="1772816"/>
            <a:ext cx="3119807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1"/>
                </a:solidFill>
              </a:rPr>
              <a:t>Australian Government</a:t>
            </a:r>
          </a:p>
          <a:p>
            <a:r>
              <a:rPr lang="en-AU" sz="2200" b="1" dirty="0">
                <a:solidFill>
                  <a:schemeClr val="accent1"/>
                </a:solidFill>
              </a:rPr>
              <a:t>10-year bond rate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89377" y="3068960"/>
            <a:ext cx="47030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CPI</a:t>
            </a:r>
          </a:p>
        </p:txBody>
      </p:sp>
    </p:spTree>
    <p:extLst>
      <p:ext uri="{BB962C8B-B14F-4D97-AF65-F5344CB8AC3E}">
        <p14:creationId xmlns:p14="http://schemas.microsoft.com/office/powerpoint/2010/main" val="5498976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710269078"/>
              </p:ext>
            </p:extLst>
          </p:nvPr>
        </p:nvGraphicFramePr>
        <p:xfrm>
          <a:off x="0" y="0"/>
          <a:ext cx="884143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89377" y="1772816"/>
            <a:ext cx="3119807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1"/>
                </a:solidFill>
              </a:rPr>
              <a:t>Australian Government</a:t>
            </a:r>
          </a:p>
          <a:p>
            <a:r>
              <a:rPr lang="en-AU" sz="2200" b="1" dirty="0">
                <a:solidFill>
                  <a:schemeClr val="accent1"/>
                </a:solidFill>
              </a:rPr>
              <a:t>10-year bond rate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89377" y="3068960"/>
            <a:ext cx="47030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bg2"/>
                </a:solidFill>
              </a:rPr>
              <a:t>CPI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97416" y="4077072"/>
            <a:ext cx="2232248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Interest </a:t>
            </a:r>
          </a:p>
          <a:p>
            <a:r>
              <a:rPr lang="en-AU" sz="2200" b="1" dirty="0">
                <a:solidFill>
                  <a:schemeClr val="accent3"/>
                </a:solidFill>
              </a:rPr>
              <a:t>subsidy</a:t>
            </a:r>
          </a:p>
          <a:p>
            <a:r>
              <a:rPr lang="en-AU" sz="2200" b="1" dirty="0">
                <a:solidFill>
                  <a:schemeClr val="accent3"/>
                </a:solidFill>
              </a:rPr>
              <a:t>rate</a:t>
            </a:r>
          </a:p>
        </p:txBody>
      </p:sp>
    </p:spTree>
    <p:extLst>
      <p:ext uri="{BB962C8B-B14F-4D97-AF65-F5344CB8AC3E}">
        <p14:creationId xmlns:p14="http://schemas.microsoft.com/office/powerpoint/2010/main" val="36240282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92260944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37376" y="332656"/>
            <a:ext cx="12073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Bachelor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8556" y="332656"/>
            <a:ext cx="106638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Masters</a:t>
            </a:r>
          </a:p>
        </p:txBody>
      </p:sp>
    </p:spTree>
    <p:extLst>
      <p:ext uri="{BB962C8B-B14F-4D97-AF65-F5344CB8AC3E}">
        <p14:creationId xmlns:p14="http://schemas.microsoft.com/office/powerpoint/2010/main" val="27722848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30494298"/>
              </p:ext>
            </p:extLst>
          </p:nvPr>
        </p:nvGraphicFramePr>
        <p:xfrm>
          <a:off x="-87560" y="0"/>
          <a:ext cx="842493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32720" y="1146230"/>
            <a:ext cx="97229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Female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12840" y="1146230"/>
            <a:ext cx="6272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Male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65368" y="4005064"/>
            <a:ext cx="130140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Interest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subsidies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5368" y="2780928"/>
            <a:ext cx="1159372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FFC35A"/>
                </a:solidFill>
              </a:rPr>
              <a:t>Doubtful</a:t>
            </a:r>
          </a:p>
          <a:p>
            <a:r>
              <a:rPr lang="en-AU" sz="2200" b="1" dirty="0">
                <a:solidFill>
                  <a:srgbClr val="FFC35A"/>
                </a:solidFill>
              </a:rPr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2167176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792232194"/>
              </p:ext>
            </p:extLst>
          </p:nvPr>
        </p:nvGraphicFramePr>
        <p:xfrm>
          <a:off x="-87560" y="0"/>
          <a:ext cx="842493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32720" y="1146230"/>
            <a:ext cx="97229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Female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12840" y="1146230"/>
            <a:ext cx="6272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Male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65368" y="4005064"/>
            <a:ext cx="130140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Interest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subsidies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5368" y="2780928"/>
            <a:ext cx="1159372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FFC35A"/>
                </a:solidFill>
              </a:rPr>
              <a:t>Doubtful</a:t>
            </a:r>
          </a:p>
          <a:p>
            <a:r>
              <a:rPr lang="en-AU" sz="2200" b="1" dirty="0">
                <a:solidFill>
                  <a:srgbClr val="FFC35A"/>
                </a:solidFill>
              </a:rPr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21045920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046933447"/>
              </p:ext>
            </p:extLst>
          </p:nvPr>
        </p:nvGraphicFramePr>
        <p:xfrm>
          <a:off x="0" y="0"/>
          <a:ext cx="783332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45288" y="1556792"/>
            <a:ext cx="2351943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Interest subsidy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based on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10-year bond rate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88" y="4437112"/>
            <a:ext cx="47030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CPI</a:t>
            </a:r>
          </a:p>
        </p:txBody>
      </p:sp>
    </p:spTree>
    <p:extLst>
      <p:ext uri="{BB962C8B-B14F-4D97-AF65-F5344CB8AC3E}">
        <p14:creationId xmlns:p14="http://schemas.microsoft.com/office/powerpoint/2010/main" val="39830549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312461802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7833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38808439"/>
              </p:ext>
            </p:extLst>
          </p:nvPr>
        </p:nvGraphicFramePr>
        <p:xfrm>
          <a:off x="1" y="0"/>
          <a:ext cx="7977335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833320" y="2276872"/>
            <a:ext cx="180284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Postgraduate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33320" y="4789601"/>
            <a:ext cx="200658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Undergraduate</a:t>
            </a:r>
          </a:p>
        </p:txBody>
      </p:sp>
    </p:spTree>
    <p:extLst>
      <p:ext uri="{BB962C8B-B14F-4D97-AF65-F5344CB8AC3E}">
        <p14:creationId xmlns:p14="http://schemas.microsoft.com/office/powerpoint/2010/main" val="31776593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799546649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244314" y="1362254"/>
            <a:ext cx="564670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5"/>
                </a:solidFill>
              </a:rPr>
              <a:t>15%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16631" y="2852936"/>
            <a:ext cx="564670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5"/>
                </a:solidFill>
              </a:rPr>
              <a:t>10%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88839" y="4365104"/>
            <a:ext cx="407764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5"/>
                </a:solidFill>
              </a:rPr>
              <a:t>5%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20752" y="908720"/>
            <a:ext cx="372292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F3901D"/>
                </a:solidFill>
              </a:rPr>
              <a:t>Voluntary repayment bonus</a:t>
            </a:r>
          </a:p>
        </p:txBody>
      </p:sp>
    </p:spTree>
    <p:extLst>
      <p:ext uri="{BB962C8B-B14F-4D97-AF65-F5344CB8AC3E}">
        <p14:creationId xmlns:p14="http://schemas.microsoft.com/office/powerpoint/2010/main" val="12413579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02265897"/>
              </p:ext>
            </p:extLst>
          </p:nvPr>
        </p:nvGraphicFramePr>
        <p:xfrm>
          <a:off x="11113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80592" y="4509120"/>
            <a:ext cx="30220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</a:rPr>
              <a:t>Married with children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0592" y="1804400"/>
            <a:ext cx="34606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C35A"/>
                </a:solidFill>
              </a:rPr>
              <a:t>Married without children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0592" y="2697004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</a:rPr>
              <a:t>Single without children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0592" y="3650712"/>
            <a:ext cx="28494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bg2"/>
                </a:solidFill>
              </a:rPr>
              <a:t>Single with children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6136232" y="1124744"/>
            <a:ext cx="5831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Proportion of female higher education graduates by age group</a:t>
            </a:r>
          </a:p>
        </p:txBody>
      </p:sp>
    </p:spTree>
    <p:extLst>
      <p:ext uri="{BB962C8B-B14F-4D97-AF65-F5344CB8AC3E}">
        <p14:creationId xmlns:p14="http://schemas.microsoft.com/office/powerpoint/2010/main" val="12145801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851881671"/>
              </p:ext>
            </p:extLst>
          </p:nvPr>
        </p:nvGraphicFramePr>
        <p:xfrm>
          <a:off x="11113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80592" y="4509120"/>
            <a:ext cx="2252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Married with children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0592" y="1804400"/>
            <a:ext cx="2571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C35A"/>
                </a:solidFill>
              </a:rPr>
              <a:t>Married without children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0592" y="2697004"/>
            <a:ext cx="244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Single without children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0592" y="3650712"/>
            <a:ext cx="2125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</a:rPr>
              <a:t>Single with children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5149" y="6023939"/>
            <a:ext cx="8709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800" dirty="0"/>
              <a:t>Notes: The data includes postgraduate, bachelor, graduate diploma and diploma certificate graduates who were Australian citizens in 2011, not just those with HELP debt. It excludes people who are studying.</a:t>
            </a:r>
          </a:p>
          <a:p>
            <a:r>
              <a:rPr lang="en-AU" sz="800" dirty="0"/>
              <a:t>Source: ABS, Census 2011</a:t>
            </a:r>
          </a:p>
        </p:txBody>
      </p:sp>
    </p:spTree>
    <p:extLst>
      <p:ext uri="{BB962C8B-B14F-4D97-AF65-F5344CB8AC3E}">
        <p14:creationId xmlns:p14="http://schemas.microsoft.com/office/powerpoint/2010/main" val="36892085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3382892"/>
              </p:ext>
            </p:extLst>
          </p:nvPr>
        </p:nvGraphicFramePr>
        <p:xfrm>
          <a:off x="0" y="0"/>
          <a:ext cx="9777536" cy="623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481392" y="4429561"/>
            <a:ext cx="1410780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Under </a:t>
            </a:r>
          </a:p>
          <a:p>
            <a:r>
              <a:rPr lang="en-AU" sz="2200" b="1" dirty="0"/>
              <a:t>hybrid</a:t>
            </a:r>
          </a:p>
          <a:p>
            <a:r>
              <a:rPr lang="en-AU" sz="2200" b="1" dirty="0"/>
              <a:t>indexation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41" y="404664"/>
            <a:ext cx="58990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Low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55018" y="404664"/>
            <a:ext cx="106583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Medium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10724" y="404664"/>
            <a:ext cx="685043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High income under uniform real interest indexation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84848" y="2492896"/>
            <a:ext cx="1285558" cy="338554"/>
          </a:xfrm>
          <a:prstGeom prst="rect">
            <a:avLst/>
          </a:prstGeom>
          <a:solidFill>
            <a:srgbClr val="F68B33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 err="1"/>
              <a:t>Olde</a:t>
            </a:r>
            <a:r>
              <a:rPr lang="en-AU" sz="2200" b="1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6696599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16481734"/>
              </p:ext>
            </p:extLst>
          </p:nvPr>
        </p:nvGraphicFramePr>
        <p:xfrm>
          <a:off x="-87560" y="0"/>
          <a:ext cx="999356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85048" y="764704"/>
            <a:ext cx="97229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621214"/>
                </a:solidFill>
              </a:rPr>
              <a:t>Female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7176" y="764704"/>
            <a:ext cx="6272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Male</a:t>
            </a:r>
          </a:p>
        </p:txBody>
      </p:sp>
    </p:spTree>
    <p:extLst>
      <p:ext uri="{BB962C8B-B14F-4D97-AF65-F5344CB8AC3E}">
        <p14:creationId xmlns:p14="http://schemas.microsoft.com/office/powerpoint/2010/main" val="35845731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38078586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249144" y="1628800"/>
            <a:ext cx="227231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Upfront discount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8984" y="4509120"/>
            <a:ext cx="221764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Voluntary bonus</a:t>
            </a:r>
          </a:p>
        </p:txBody>
      </p:sp>
    </p:spTree>
    <p:extLst>
      <p:ext uri="{BB962C8B-B14F-4D97-AF65-F5344CB8AC3E}">
        <p14:creationId xmlns:p14="http://schemas.microsoft.com/office/powerpoint/2010/main" val="1774943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687002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025008" y="3068960"/>
            <a:ext cx="227231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Upfront discount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5008" y="4797152"/>
            <a:ext cx="221764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Voluntary bonus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51882" y="1225176"/>
            <a:ext cx="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sz="2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33120" y="1340768"/>
            <a:ext cx="341667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1"/>
                </a:solidFill>
              </a:rPr>
              <a:t>Equivalent upfront bonus</a:t>
            </a:r>
          </a:p>
        </p:txBody>
      </p:sp>
    </p:spTree>
    <p:extLst>
      <p:ext uri="{BB962C8B-B14F-4D97-AF65-F5344CB8AC3E}">
        <p14:creationId xmlns:p14="http://schemas.microsoft.com/office/powerpoint/2010/main" val="8707340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41509597"/>
              </p:ext>
            </p:extLst>
          </p:nvPr>
        </p:nvGraphicFramePr>
        <p:xfrm>
          <a:off x="0" y="0"/>
          <a:ext cx="8553400" cy="6280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37376" y="1556792"/>
            <a:ext cx="1160061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Loan fee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under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current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settings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7376" y="4149080"/>
            <a:ext cx="1599096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Net loan fee</a:t>
            </a:r>
          </a:p>
          <a:p>
            <a:r>
              <a:rPr lang="en-AU" sz="2200" b="1" dirty="0">
                <a:solidFill>
                  <a:schemeClr val="accent3"/>
                </a:solidFill>
              </a:rPr>
              <a:t>increase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3316" y="6405802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276024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268318048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04728" y="548680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15% </a:t>
            </a:r>
          </a:p>
        </p:txBody>
      </p:sp>
    </p:spTree>
    <p:extLst>
      <p:ext uri="{BB962C8B-B14F-4D97-AF65-F5344CB8AC3E}">
        <p14:creationId xmlns:p14="http://schemas.microsoft.com/office/powerpoint/2010/main" val="77029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872278623"/>
              </p:ext>
            </p:extLst>
          </p:nvPr>
        </p:nvGraphicFramePr>
        <p:xfrm>
          <a:off x="-1" y="0"/>
          <a:ext cx="9777413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52889" y="332656"/>
            <a:ext cx="2868261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Upfront </a:t>
            </a:r>
            <a:r>
              <a:rPr lang="en-AU" sz="2200" b="1" dirty="0" smtClean="0">
                <a:solidFill>
                  <a:schemeClr val="tx2"/>
                </a:solidFill>
              </a:rPr>
              <a:t>discount rate</a:t>
            </a:r>
            <a:endParaRPr lang="en-AU" sz="2200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68624" y="332656"/>
            <a:ext cx="28529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F68B33"/>
                </a:solidFill>
              </a:rPr>
              <a:t>Upfront </a:t>
            </a:r>
            <a:r>
              <a:rPr lang="en-AU" sz="2200" b="1" dirty="0" smtClean="0">
                <a:solidFill>
                  <a:srgbClr val="F68B33"/>
                </a:solidFill>
              </a:rPr>
              <a:t>payment rate</a:t>
            </a:r>
            <a:endParaRPr lang="en-AU" sz="2200" b="1" dirty="0">
              <a:solidFill>
                <a:srgbClr val="F68B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568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3016419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56816" y="3861048"/>
            <a:ext cx="4520720" cy="576064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b="1" dirty="0">
                <a:solidFill>
                  <a:schemeClr val="accent2"/>
                </a:solidFill>
              </a:rPr>
              <a:t>HELP repayments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(compulsory and voluntary)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6816" y="1844807"/>
            <a:ext cx="3672395" cy="504073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b="1" dirty="0">
                <a:solidFill>
                  <a:srgbClr val="A02226"/>
                </a:solidFill>
              </a:rPr>
              <a:t>HELP lending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00872" y="6405802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413998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263890433"/>
              </p:ext>
            </p:extLst>
          </p:nvPr>
        </p:nvGraphicFramePr>
        <p:xfrm>
          <a:off x="0" y="0"/>
          <a:ext cx="9906000" cy="6352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451785" y="260648"/>
            <a:ext cx="281358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Voluntary bonus rate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0815" y="260648"/>
            <a:ext cx="339423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F68B33"/>
                </a:solidFill>
              </a:rPr>
              <a:t>Voluntary repayment rate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77332" y="6381328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319557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034384942"/>
              </p:ext>
            </p:extLst>
          </p:nvPr>
        </p:nvGraphicFramePr>
        <p:xfrm>
          <a:off x="-87560" y="0"/>
          <a:ext cx="999356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96616" y="260648"/>
            <a:ext cx="4075986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2200" b="1" dirty="0">
                <a:solidFill>
                  <a:schemeClr val="tx2"/>
                </a:solidFill>
              </a:rPr>
              <a:t>Interest subsidy to the </a:t>
            </a:r>
            <a:r>
              <a:rPr lang="en-AU" sz="2200" b="1" dirty="0" smtClean="0">
                <a:solidFill>
                  <a:schemeClr val="tx2"/>
                </a:solidFill>
              </a:rPr>
              <a:t>median </a:t>
            </a:r>
            <a:br>
              <a:rPr lang="en-AU" sz="2200" b="1" dirty="0" smtClean="0">
                <a:solidFill>
                  <a:schemeClr val="tx2"/>
                </a:solidFill>
              </a:rPr>
            </a:br>
            <a:r>
              <a:rPr lang="en-AU" sz="2200" b="1" dirty="0" smtClean="0">
                <a:solidFill>
                  <a:schemeClr val="tx2"/>
                </a:solidFill>
              </a:rPr>
              <a:t>female graduate</a:t>
            </a:r>
            <a:endParaRPr lang="en-AU" sz="2200" b="1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0832" y="879684"/>
            <a:ext cx="191290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</a:t>
            </a:r>
            <a:r>
              <a:rPr lang="en-AU" sz="2200" b="1" dirty="0" smtClean="0">
                <a:solidFill>
                  <a:schemeClr val="accent2"/>
                </a:solidFill>
              </a:rPr>
              <a:t>ale graduate</a:t>
            </a:r>
            <a:endParaRPr lang="en-AU" sz="2200" b="1" dirty="0">
              <a:solidFill>
                <a:schemeClr val="accent2"/>
              </a:solidFill>
            </a:endParaRPr>
          </a:p>
          <a:p>
            <a:r>
              <a:rPr lang="en-AU" sz="2200" b="1" dirty="0">
                <a:solidFill>
                  <a:schemeClr val="accent2"/>
                </a:solidFill>
              </a:rPr>
              <a:t>(LHS)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7096" y="260648"/>
            <a:ext cx="241434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Lifetime earnings</a:t>
            </a:r>
          </a:p>
          <a:p>
            <a:r>
              <a:rPr lang="en-AU" sz="2200" b="1" dirty="0"/>
              <a:t>(RHS)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70513" y="16402"/>
            <a:ext cx="277745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600" dirty="0" smtClean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661258643"/>
      </p:ext>
    </p:extLst>
  </p:cSld>
  <p:clrMapOvr>
    <a:masterClrMapping/>
  </p:clrMapOvr>
</p:sld>
</file>

<file path=ppt/theme/theme1.xml><?xml version="1.0" encoding="utf-8"?>
<a:theme xmlns:a="http://schemas.openxmlformats.org/drawingml/2006/main" name="Chart guidebook">
  <a:themeElements>
    <a:clrScheme name="Custom 3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621214"/>
      </a:hlink>
      <a:folHlink>
        <a:srgbClr val="A02226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621214"/>
    </a:hlink>
    <a:folHlink>
      <a:srgbClr val="A02226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4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621214"/>
    </a:hlink>
    <a:folHlink>
      <a:srgbClr val="A02226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5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621214"/>
    </a:hlink>
    <a:folHlink>
      <a:srgbClr val="A02226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7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621214"/>
    </a:hlink>
    <a:folHlink>
      <a:srgbClr val="A02226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621214"/>
    </a:hlink>
    <a:folHlink>
      <a:srgbClr val="A02226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2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621214"/>
    </a:hlink>
    <a:folHlink>
      <a:srgbClr val="A02226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Chart guidebook.potx</Template>
  <TotalTime>122992</TotalTime>
  <Words>5451</Words>
  <Application>Microsoft Macintosh PowerPoint</Application>
  <PresentationFormat>A4 Paper (210x297 mm)</PresentationFormat>
  <Paragraphs>716</Paragraphs>
  <Slides>58</Slides>
  <Notes>57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Chart guidebook</vt:lpstr>
      <vt:lpstr>NEW IMPROVED Charts for REPORTS 16 MAY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Guidebook</dc:title>
  <dc:creator>Cameron Chisholm</dc:creator>
  <cp:lastModifiedBy>Ittima Cherastidtham</cp:lastModifiedBy>
  <cp:revision>533</cp:revision>
  <cp:lastPrinted>2016-09-07T10:34:35Z</cp:lastPrinted>
  <dcterms:created xsi:type="dcterms:W3CDTF">2015-08-11T04:32:41Z</dcterms:created>
  <dcterms:modified xsi:type="dcterms:W3CDTF">2016-12-03T07:33:21Z</dcterms:modified>
</cp:coreProperties>
</file>