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709" r:id="rId3"/>
    <p:sldMasterId id="2147483857" r:id="rId4"/>
  </p:sldMasterIdLst>
  <p:notesMasterIdLst>
    <p:notesMasterId r:id="rId20"/>
  </p:notesMasterIdLst>
  <p:sldIdLst>
    <p:sldId id="344" r:id="rId5"/>
    <p:sldId id="366" r:id="rId6"/>
    <p:sldId id="351" r:id="rId7"/>
    <p:sldId id="352" r:id="rId8"/>
    <p:sldId id="367" r:id="rId9"/>
    <p:sldId id="353" r:id="rId10"/>
    <p:sldId id="369" r:id="rId11"/>
    <p:sldId id="368" r:id="rId12"/>
    <p:sldId id="354" r:id="rId13"/>
    <p:sldId id="370" r:id="rId14"/>
    <p:sldId id="371" r:id="rId15"/>
    <p:sldId id="372" r:id="rId16"/>
    <p:sldId id="373" r:id="rId17"/>
    <p:sldId id="374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2515" autoAdjust="0"/>
  </p:normalViewPr>
  <p:slideViewPr>
    <p:cSldViewPr snapToGrid="0" showGuides="1">
      <p:cViewPr>
        <p:scale>
          <a:sx n="66" d="100"/>
          <a:sy n="66" d="100"/>
        </p:scale>
        <p:origin x="-77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xmlns="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xmlns="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xmlns="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xmlns="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xmlns="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xmlns="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xmlns="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xmlns="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xmlns="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xmlns="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xmlns="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xmlns="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xmlns="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xmlns="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xmlns="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xmlns="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xmlns="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xmlns="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xmlns="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xmlns="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xmlns="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xmlns="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xmlns="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xmlns="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xmlns="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xmlns="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xmlns="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xmlns="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xmlns="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xmlns="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xmlns="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xmlns="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xmlns="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xmlns="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xmlns="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xmlns="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xmlns="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xmlns="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xmlns="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xmlns="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xmlns="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xmlns="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xmlns="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xmlns="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xmlns="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xmlns="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xmlns="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xmlns="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xmlns="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xmlns="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xmlns="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xmlns="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xmlns="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xmlns="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xmlns="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xmlns="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xmlns="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xmlns="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xmlns="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xmlns="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xmlns="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xmlns="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xmlns="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xmlns="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xmlns="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xmlns="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xmlns="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xmlns="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xmlns="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xmlns="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xmlns="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xmlns="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xmlns="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xmlns="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xmlns="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xmlns="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xmlns="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xmlns="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xmlns="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xmlns="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xmlns="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xmlns="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xmlns="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xmlns="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xmlns="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xmlns="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xmlns="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xmlns="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xmlns="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xmlns="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xmlns="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xmlns="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xmlns="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xmlns="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xmlns="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xmlns="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xmlns="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xmlns="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xmlns="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xmlns="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xmlns="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xmlns="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xmlns="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xmlns="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xmlns="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xmlns="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xmlns="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xmlns="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xmlns="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xmlns="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xmlns="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xmlns="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xmlns="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xmlns="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xmlns="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xmlns="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xmlns="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xmlns="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xmlns="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xmlns="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xmlns="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xmlns="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xmlns="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xmlns="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xmlns="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xmlns="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xmlns="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xmlns="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xmlns="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xmlns="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xmlns="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xmlns="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xmlns="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xmlns="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xmlns="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xmlns="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xmlns="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xmlns="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xmlns="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xmlns="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xmlns="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xmlns="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xmlns="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xmlns="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xmlns="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xmlns="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xmlns="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xmlns="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xmlns="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xmlns="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xmlns="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xmlns="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xmlns="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xmlns="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xmlns="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xmlns="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xmlns="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xmlns="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xmlns="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xmlns="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xmlns="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xmlns="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xmlns="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xmlns="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xmlns="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xmlns="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xmlns="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xmlns="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xmlns="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xmlns="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xmlns="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xmlns="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xmlns="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xmlns="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xmlns="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xmlns="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xmlns="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xmlns="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xmlns="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xmlns="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xmlns="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xmlns="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xmlns="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xmlns="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xmlns="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xmlns="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xmlns="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xmlns="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xmlns="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xmlns="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xmlns="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xmlns="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xmlns="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xmlns="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xmlns="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xmlns="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xmlns="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xmlns="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xmlns="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xmlns="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xmlns="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xmlns="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xmlns="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xmlns="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xmlns="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xmlns="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xmlns="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xmlns="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xmlns="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xmlns="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xmlns="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xmlns="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xmlns="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xmlns="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xmlns="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xmlns="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xmlns="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xmlns="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xmlns="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xmlns="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xmlns="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xmlns="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xmlns="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xmlns="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xmlns="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xmlns="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xmlns="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xmlns="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xmlns="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xmlns="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xmlns="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xmlns="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xmlns="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xmlns="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xmlns="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xmlns="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xmlns="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xmlns="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xmlns="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xmlns="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xmlns="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xmlns="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xmlns="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xmlns="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xmlns="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xmlns="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xmlns="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xmlns="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xmlns="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xmlns="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xmlns="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xmlns="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xmlns="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xmlns="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xmlns="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xmlns="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xmlns="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xmlns="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xmlns="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xmlns="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xmlns="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xmlns="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xmlns="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xmlns="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xmlns="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xmlns="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xmlns="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xmlns="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xmlns="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xmlns="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xmlns="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xmlns="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xmlns="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xmlns="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xmlns="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xmlns="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xmlns="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xmlns="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xmlns="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xmlns="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xmlns="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xmlns="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xmlns="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xmlns="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xmlns="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xmlns="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xmlns="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xmlns="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xmlns="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xmlns="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xmlns="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xmlns="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xmlns="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xmlns="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xmlns="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xmlns="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xmlns="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xmlns="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xmlns="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xmlns="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xmlns="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xmlns="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xmlns="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xmlns="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xmlns="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xmlns="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xmlns="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xmlns="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xmlns="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xmlns="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xmlns="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xmlns="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xmlns="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xmlns="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xmlns="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xmlns="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xmlns="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xmlns="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xmlns="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xmlns="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xmlns="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xmlns="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xmlns="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xmlns="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xmlns="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xmlns="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xmlns="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xmlns="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xmlns="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xmlns="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xmlns="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xmlns="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xmlns="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xmlns="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xmlns="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xmlns="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xmlns="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xmlns="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xmlns="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xmlns="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xmlns="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xmlns="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xmlns="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xmlns="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xmlns="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xmlns="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xmlns="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xmlns="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xmlns="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xmlns="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xmlns="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xmlns="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xmlns="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xmlns="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xmlns="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xmlns="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xmlns="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xmlns="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xmlns="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xmlns="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xmlns="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xmlns="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xmlns="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xmlns="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xmlns="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xmlns="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xmlns="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xmlns="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xmlns="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xmlns="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xmlns="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xmlns="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xmlns="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xmlns="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xmlns="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xmlns="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xmlns="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xmlns="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xmlns="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xmlns="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xmlns="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xmlns="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xmlns="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xmlns="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xmlns="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xmlns="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xmlns="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xmlns="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xmlns="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xmlns="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xmlns="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xmlns="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xmlns="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xmlns="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xmlns="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xmlns="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xmlns="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xmlns="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xmlns="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xmlns="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xmlns="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xmlns="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xmlns="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xmlns="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xmlns="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xmlns="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xmlns="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xmlns="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xmlns="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xmlns="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xmlns="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xmlns="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xmlns="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xmlns="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xmlns="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xmlns="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xmlns="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xmlns="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xmlns="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xmlns="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xmlns="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xmlns="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xmlns="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xmlns="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xmlns="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xmlns="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xmlns="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xmlns="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xmlns="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xmlns="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xmlns="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xmlns="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xmlns="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xmlns="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xmlns="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0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35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23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62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18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14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03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550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7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1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29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4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9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83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27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890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91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3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451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853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457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46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4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F6939C0-0F9C-4BB0-BE6D-CDFDBD48B8E1}"/>
              </a:ext>
            </a:extLst>
          </p:cNvPr>
          <p:cNvGrpSpPr/>
          <p:nvPr userDrawn="1"/>
        </p:nvGrpSpPr>
        <p:grpSpPr>
          <a:xfrm>
            <a:off x="10668856" y="5253432"/>
            <a:ext cx="1523145" cy="1585421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40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xmlns="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xmlns="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xmlns="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87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xmlns="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xmlns="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xmlns="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xmlns="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xmlns="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xmlns="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xmlns="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xmlns="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xmlns="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xmlns="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xmlns="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xmlns="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xmlns="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xmlns="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1" r:id="rId13"/>
    <p:sldLayoutId id="21474838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tppu.menlhk.go.id/portal/peraturan-nasiona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tppu.menlhk.go.id/portal/peraturan-nasiona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8E3B79-6472-42B0-9EE9-A0D2BEDBAF25}"/>
              </a:ext>
            </a:extLst>
          </p:cNvPr>
          <p:cNvSpPr/>
          <p:nvPr/>
        </p:nvSpPr>
        <p:spPr>
          <a:xfrm>
            <a:off x="9149" y="4403023"/>
            <a:ext cx="12191994" cy="24549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-118863" y="4365571"/>
            <a:ext cx="1219199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err="1" smtClean="0">
                <a:solidFill>
                  <a:schemeClr val="bg1"/>
                </a:solidFill>
                <a:latin typeface="+mj-lt"/>
              </a:rPr>
              <a:t>Kriteria</a:t>
            </a:r>
            <a:r>
              <a:rPr lang="en-US" altLang="ko-KR" sz="5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lt"/>
              </a:rPr>
              <a:t>Pengendalian</a:t>
            </a:r>
            <a:r>
              <a:rPr lang="en-US" altLang="ko-KR" sz="5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lt"/>
              </a:rPr>
              <a:t>Pencemaran</a:t>
            </a:r>
            <a:r>
              <a:rPr lang="en-US" altLang="ko-KR" sz="5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lt"/>
              </a:rPr>
              <a:t>Udara</a:t>
            </a:r>
            <a:endParaRPr lang="en-US" altLang="ko-KR" sz="54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(P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5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U)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2143909" y="6157349"/>
            <a:ext cx="766644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Pembinaan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PUSAKA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Lingkungan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Bidang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PPKL – DLH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Provinsi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Jawa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Timur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0A31BFEB-C2D5-48FF-BF58-9EF0B8066E27}"/>
              </a:ext>
            </a:extLst>
          </p:cNvPr>
          <p:cNvGrpSpPr/>
          <p:nvPr/>
        </p:nvGrpSpPr>
        <p:grpSpPr>
          <a:xfrm>
            <a:off x="10079961" y="374152"/>
            <a:ext cx="1684599" cy="413563"/>
            <a:chOff x="864753" y="5755727"/>
            <a:chExt cx="1544830" cy="413563"/>
          </a:xfrm>
        </p:grpSpPr>
        <p:sp>
          <p:nvSpPr>
            <p:cNvPr id="68" name="Rounded Rectangle 7">
              <a:extLst>
                <a:ext uri="{FF2B5EF4-FFF2-40B4-BE49-F238E27FC236}">
                  <a16:creationId xmlns:a16="http://schemas.microsoft.com/office/drawing/2014/main" xmlns="" id="{4E63C5FB-E458-4692-BC03-26E57212B035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A1CF99C4-B36C-46CF-B371-BD8DED44928D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E3FA445D-E14A-40C8-9324-52CD294AD675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6D03C0BA-867A-42B2-87CC-DF14421F1669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0C52AA6C-8CB0-41E7-B039-252F990142C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74E7AAF4-A3FC-40A0-B099-68478D2EBF48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8799996-CAD2-46AB-B734-E7DFF1CA0E30}"/>
              </a:ext>
            </a:extLst>
          </p:cNvPr>
          <p:cNvGrpSpPr/>
          <p:nvPr/>
        </p:nvGrpSpPr>
        <p:grpSpPr>
          <a:xfrm>
            <a:off x="-532685" y="1565707"/>
            <a:ext cx="13257370" cy="2913134"/>
            <a:chOff x="-532685" y="3314299"/>
            <a:chExt cx="13257370" cy="2913134"/>
          </a:xfrm>
          <a:solidFill>
            <a:schemeClr val="accent1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16BAF42C-B54D-4E53-8806-923E17DD1510}"/>
                </a:ext>
              </a:extLst>
            </p:cNvPr>
            <p:cNvGrpSpPr/>
            <p:nvPr/>
          </p:nvGrpSpPr>
          <p:grpSpPr>
            <a:xfrm>
              <a:off x="3104250" y="3314299"/>
              <a:ext cx="1480187" cy="2384318"/>
              <a:chOff x="7271291" y="1882249"/>
              <a:chExt cx="1537011" cy="2475850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5687CA68-718B-45E8-8294-B889DD84F4B4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68AE01B7-52DA-4DDA-AFF1-9D4EC362992F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A1902702-6E9D-4F71-B0BF-7B5C28426FCB}"/>
                </a:ext>
              </a:extLst>
            </p:cNvPr>
            <p:cNvGrpSpPr/>
            <p:nvPr/>
          </p:nvGrpSpPr>
          <p:grpSpPr>
            <a:xfrm>
              <a:off x="847144" y="3314299"/>
              <a:ext cx="1480187" cy="2384318"/>
              <a:chOff x="6004432" y="2815287"/>
              <a:chExt cx="1480187" cy="2384318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A51D0212-9E5D-4A12-B3C8-B35A811F903B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FA16721E-A83C-4791-947D-23778CD2FAC1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51B0DF78-1523-454E-8224-23937EF28BE6}"/>
                </a:ext>
              </a:extLst>
            </p:cNvPr>
            <p:cNvGrpSpPr/>
            <p:nvPr/>
          </p:nvGrpSpPr>
          <p:grpSpPr>
            <a:xfrm>
              <a:off x="5361356" y="3314299"/>
              <a:ext cx="1480187" cy="2384318"/>
              <a:chOff x="6004432" y="2815287"/>
              <a:chExt cx="1480187" cy="2384318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41A5F0D2-1F01-4AFE-AFB3-57FB85E9B93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8FCB66E7-E059-4EB8-AC5C-DFF90A1FB209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174CC4A3-3A82-451F-96BF-7E17A482986B}"/>
                </a:ext>
              </a:extLst>
            </p:cNvPr>
            <p:cNvGrpSpPr/>
            <p:nvPr/>
          </p:nvGrpSpPr>
          <p:grpSpPr>
            <a:xfrm>
              <a:off x="9875566" y="3314299"/>
              <a:ext cx="1480187" cy="2384318"/>
              <a:chOff x="6004432" y="2815287"/>
              <a:chExt cx="1480187" cy="2384318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D6E8BD41-338A-4E84-863C-22CE001D994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E495F3E1-DDA6-44EE-9CF9-C160FCAF866A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FCE171B0-E231-48EB-809E-DA46FDF698F1}"/>
                </a:ext>
              </a:extLst>
            </p:cNvPr>
            <p:cNvGrpSpPr/>
            <p:nvPr/>
          </p:nvGrpSpPr>
          <p:grpSpPr>
            <a:xfrm>
              <a:off x="7618462" y="3314299"/>
              <a:ext cx="1480187" cy="2384318"/>
              <a:chOff x="6004432" y="2815287"/>
              <a:chExt cx="1480187" cy="2384318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9759E692-EDB9-4FB0-9C73-E38225B4F631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A52C6A36-D333-43CE-895E-439C3FE8E802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2551A575-CE46-4FC7-ACB7-E213719B3DE1}"/>
                </a:ext>
              </a:extLst>
            </p:cNvPr>
            <p:cNvSpPr/>
            <p:nvPr/>
          </p:nvSpPr>
          <p:spPr>
            <a:xfrm>
              <a:off x="6246802" y="5800162"/>
              <a:ext cx="4218052" cy="427271"/>
            </a:xfrm>
            <a:prstGeom prst="ellipse">
              <a:avLst/>
            </a:prstGeom>
            <a:grpFill/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144FE077-9047-432C-BEB1-50E024B26516}"/>
                </a:ext>
              </a:extLst>
            </p:cNvPr>
            <p:cNvSpPr/>
            <p:nvPr/>
          </p:nvSpPr>
          <p:spPr>
            <a:xfrm>
              <a:off x="8506633" y="5800162"/>
              <a:ext cx="4218052" cy="427271"/>
            </a:xfrm>
            <a:prstGeom prst="ellipse">
              <a:avLst/>
            </a:prstGeom>
            <a:grpFill/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7FF1415-15EB-420A-934A-25A430A68434}"/>
                </a:ext>
              </a:extLst>
            </p:cNvPr>
            <p:cNvSpPr/>
            <p:nvPr/>
          </p:nvSpPr>
          <p:spPr>
            <a:xfrm>
              <a:off x="3986973" y="5800162"/>
              <a:ext cx="4218052" cy="427271"/>
            </a:xfrm>
            <a:prstGeom prst="ellipse">
              <a:avLst/>
            </a:prstGeom>
            <a:grpFill/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B0597AA1-20CC-4AB3-AE7E-6884F3BB81FC}"/>
                </a:ext>
              </a:extLst>
            </p:cNvPr>
            <p:cNvSpPr/>
            <p:nvPr/>
          </p:nvSpPr>
          <p:spPr>
            <a:xfrm>
              <a:off x="-532685" y="5800162"/>
              <a:ext cx="4218052" cy="427271"/>
            </a:xfrm>
            <a:prstGeom prst="ellipse">
              <a:avLst/>
            </a:prstGeom>
            <a:grpFill/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CAC97750-58AE-4712-91DB-6BA8114A926C}"/>
                </a:ext>
              </a:extLst>
            </p:cNvPr>
            <p:cNvSpPr/>
            <p:nvPr/>
          </p:nvSpPr>
          <p:spPr>
            <a:xfrm>
              <a:off x="1727144" y="5800162"/>
              <a:ext cx="4218052" cy="427271"/>
            </a:xfrm>
            <a:prstGeom prst="ellipse">
              <a:avLst/>
            </a:prstGeom>
            <a:grpFill/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96228" y="1"/>
            <a:ext cx="5001233" cy="2524415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917410" y="-2924"/>
            <a:ext cx="3327656" cy="3228044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8100457" y="152400"/>
            <a:ext cx="2919376" cy="2898593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30455" y="202022"/>
            <a:ext cx="4765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5.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Pemenuhan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Baku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Mutu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57948" y="3356103"/>
            <a:ext cx="4024395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ysClr val="windowText" lastClr="000000"/>
                </a:solidFill>
                <a:hlinkClick r:id="rId3"/>
              </a:rPr>
              <a:t>https://ditppu.menlhk.go.id/portal/peraturan-nasional</a:t>
            </a:r>
            <a:r>
              <a:rPr lang="id-ID" sz="24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30791" y="3356103"/>
            <a:ext cx="2112235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ysClr val="windowText" lastClr="000000"/>
                </a:solidFill>
              </a:rPr>
              <a:t>Permen LHK No. 11 / 2021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378161" y="4508231"/>
            <a:ext cx="0" cy="4835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280777" y="4508231"/>
            <a:ext cx="0" cy="4835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405648" y="3356103"/>
            <a:ext cx="2112235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ysClr val="windowText" lastClr="000000"/>
                </a:solidFill>
              </a:rPr>
              <a:t>PP </a:t>
            </a:r>
          </a:p>
          <a:p>
            <a:pPr algn="ctr"/>
            <a:r>
              <a:rPr lang="id-ID" sz="2400" dirty="0">
                <a:solidFill>
                  <a:sysClr val="windowText" lastClr="000000"/>
                </a:solidFill>
              </a:rPr>
              <a:t>No. 22 / 2021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461765" y="4508231"/>
            <a:ext cx="0" cy="4835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733979" y="5221957"/>
            <a:ext cx="3288365" cy="1129107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133" dirty="0">
                <a:cs typeface="Arial" pitchFamily="34" charset="0"/>
              </a:rPr>
              <a:t>Portal Web Peraturan Nasional sebagai Acuan Baku Mutu Emisi</a:t>
            </a:r>
            <a:endParaRPr lang="ko-KR" altLang="en-US" sz="2133" dirty="0"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642726" y="5221957"/>
            <a:ext cx="3288365" cy="785003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133" dirty="0">
                <a:cs typeface="Arial" pitchFamily="34" charset="0"/>
              </a:rPr>
              <a:t>Acuan Baku Mutu untuk Genset</a:t>
            </a:r>
            <a:endParaRPr lang="ko-KR" altLang="en-US" sz="2133" dirty="0"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7817583" y="5182475"/>
            <a:ext cx="3288365" cy="785003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133" dirty="0">
                <a:cs typeface="Arial" pitchFamily="34" charset="0"/>
              </a:rPr>
              <a:t>Acuan Baku Mutu </a:t>
            </a:r>
          </a:p>
          <a:p>
            <a:pPr algn="ctr">
              <a:defRPr/>
            </a:pPr>
            <a:r>
              <a:rPr lang="id-ID" altLang="ko-KR" sz="2133" dirty="0">
                <a:cs typeface="Arial" pitchFamily="34" charset="0"/>
              </a:rPr>
              <a:t>Udara Ambien</a:t>
            </a:r>
            <a:endParaRPr lang="ko-KR" altLang="en-US" sz="2133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25310" y="1613467"/>
            <a:ext cx="5613515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altLang="ko-KR" sz="2000" b="1" dirty="0">
                <a:cs typeface="Arial" pitchFamily="34" charset="0"/>
              </a:rPr>
              <a:t>Pemenuhan Baku Mutu terhadap pemantauan seluruh sumber </a:t>
            </a:r>
            <a:r>
              <a:rPr lang="id-ID" altLang="ko-KR" sz="2000" b="1" dirty="0" smtClean="0">
                <a:cs typeface="Arial" pitchFamily="34" charset="0"/>
              </a:rPr>
              <a:t>emisi</a:t>
            </a:r>
            <a:r>
              <a:rPr lang="en-US" altLang="ko-KR" sz="2000" b="1" dirty="0" smtClean="0">
                <a:cs typeface="Arial" pitchFamily="34" charset="0"/>
              </a:rPr>
              <a:t>, </a:t>
            </a:r>
            <a:r>
              <a:rPr lang="id-ID" altLang="ko-KR" sz="2000" b="1" dirty="0" smtClean="0">
                <a:cs typeface="Arial" pitchFamily="34" charset="0"/>
              </a:rPr>
              <a:t>beban </a:t>
            </a:r>
            <a:r>
              <a:rPr lang="id-ID" altLang="ko-KR" sz="2000" b="1" dirty="0">
                <a:cs typeface="Arial" pitchFamily="34" charset="0"/>
              </a:rPr>
              <a:t>emisi </a:t>
            </a:r>
            <a:r>
              <a:rPr lang="en-US" altLang="ko-KR" sz="2000" b="1" dirty="0" err="1" smtClean="0">
                <a:cs typeface="Arial" pitchFamily="34" charset="0"/>
              </a:rPr>
              <a:t>dan</a:t>
            </a:r>
            <a:r>
              <a:rPr lang="en-US" altLang="ko-KR" sz="2000" b="1" dirty="0" smtClean="0">
                <a:cs typeface="Arial" pitchFamily="34" charset="0"/>
              </a:rPr>
              <a:t> </a:t>
            </a:r>
            <a:r>
              <a:rPr lang="en-US" altLang="ko-KR" sz="2000" b="1" dirty="0" err="1" smtClean="0">
                <a:cs typeface="Arial" pitchFamily="34" charset="0"/>
              </a:rPr>
              <a:t>udara</a:t>
            </a:r>
            <a:r>
              <a:rPr lang="en-US" altLang="ko-KR" sz="2000" b="1" dirty="0" smtClean="0">
                <a:cs typeface="Arial" pitchFamily="34" charset="0"/>
              </a:rPr>
              <a:t> </a:t>
            </a:r>
            <a:r>
              <a:rPr lang="en-US" altLang="ko-KR" sz="2000" b="1" dirty="0" err="1" smtClean="0">
                <a:cs typeface="Arial" pitchFamily="34" charset="0"/>
              </a:rPr>
              <a:t>ambien</a:t>
            </a:r>
            <a:r>
              <a:rPr lang="en-US" altLang="ko-KR" sz="2000" b="1" dirty="0" smtClean="0">
                <a:cs typeface="Arial" pitchFamily="34" charset="0"/>
              </a:rPr>
              <a:t> </a:t>
            </a:r>
            <a:r>
              <a:rPr lang="id-ID" altLang="ko-KR" sz="2000" dirty="0" smtClean="0">
                <a:cs typeface="Arial" pitchFamily="34" charset="0"/>
              </a:rPr>
              <a:t>yang </a:t>
            </a:r>
            <a:r>
              <a:rPr lang="id-ID" altLang="ko-KR" sz="2000" dirty="0">
                <a:cs typeface="Arial" pitchFamily="34" charset="0"/>
              </a:rPr>
              <a:t>telah dilaporkan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aphic 93">
            <a:extLst>
              <a:ext uri="{FF2B5EF4-FFF2-40B4-BE49-F238E27FC236}">
                <a16:creationId xmlns:a16="http://schemas.microsoft.com/office/drawing/2014/main" xmlns="" id="{07A0A4E3-4154-4730-B29B-DD27F5159B39}"/>
              </a:ext>
            </a:extLst>
          </p:cNvPr>
          <p:cNvGrpSpPr/>
          <p:nvPr/>
        </p:nvGrpSpPr>
        <p:grpSpPr>
          <a:xfrm>
            <a:off x="8619380" y="1098436"/>
            <a:ext cx="1828466" cy="823083"/>
            <a:chOff x="2867057" y="1771799"/>
            <a:chExt cx="6459822" cy="3305129"/>
          </a:xfrm>
          <a:solidFill>
            <a:schemeClr val="accent1"/>
          </a:solidFill>
        </p:grpSpPr>
        <p:sp>
          <p:nvSpPr>
            <p:cNvPr id="31" name="Freeform: Shape 23">
              <a:extLst>
                <a:ext uri="{FF2B5EF4-FFF2-40B4-BE49-F238E27FC236}">
                  <a16:creationId xmlns:a16="http://schemas.microsoft.com/office/drawing/2014/main" xmlns="" id="{75AC13D2-A206-4997-B144-6A56F95E9758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: Shape 24">
              <a:extLst>
                <a:ext uri="{FF2B5EF4-FFF2-40B4-BE49-F238E27FC236}">
                  <a16:creationId xmlns:a16="http://schemas.microsoft.com/office/drawing/2014/main" xmlns="" id="{3B4929CD-CE6B-4D55-A424-BB8CB69C8F88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: Shape 25">
              <a:extLst>
                <a:ext uri="{FF2B5EF4-FFF2-40B4-BE49-F238E27FC236}">
                  <a16:creationId xmlns:a16="http://schemas.microsoft.com/office/drawing/2014/main" xmlns="" id="{F1457A9C-BB5C-43ED-9F57-73E7B3648E8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39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96228" y="1"/>
            <a:ext cx="5001233" cy="2524415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917410" y="-2924"/>
            <a:ext cx="3327656" cy="3228044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8100457" y="152400"/>
            <a:ext cx="2919376" cy="2898593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30455" y="202022"/>
            <a:ext cx="4832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5.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Pemenuhan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Ketentuan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Teknis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Cerobong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25310" y="1613467"/>
            <a:ext cx="5613515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Memenuhi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seluruh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ketentuan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cerobong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diantaranya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72190" y="2600110"/>
            <a:ext cx="113409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altLang="ko-KR" sz="2000" dirty="0">
                <a:cs typeface="Arial" pitchFamily="34" charset="0"/>
              </a:rPr>
              <a:t>Memenuhi ketentuan teknis cerobong Emisi;</a:t>
            </a:r>
          </a:p>
          <a:p>
            <a:pPr marL="342900" indent="-342900">
              <a:buFont typeface="+mj-lt"/>
              <a:buAutoNum type="arabicPeriod"/>
            </a:pPr>
            <a:r>
              <a:rPr lang="id-ID" altLang="ko-KR" sz="2000" dirty="0">
                <a:cs typeface="Arial" pitchFamily="34" charset="0"/>
              </a:rPr>
              <a:t>Menggunakan jasa laboratorium yang terakreditasi;</a:t>
            </a:r>
          </a:p>
          <a:p>
            <a:pPr marL="342900" indent="-342900">
              <a:buFont typeface="+mj-lt"/>
              <a:buAutoNum type="arabicPeriod"/>
            </a:pPr>
            <a:r>
              <a:rPr lang="id-ID" altLang="ko-KR" sz="2000" dirty="0">
                <a:cs typeface="Arial" pitchFamily="34" charset="0"/>
              </a:rPr>
              <a:t>Menggunakan metode pengujian SNI atau metode pengujian lain yang digunakan  secara internasional;</a:t>
            </a:r>
          </a:p>
          <a:p>
            <a:pPr marL="342900" indent="-342900">
              <a:buFont typeface="+mj-lt"/>
              <a:buAutoNum type="arabicPeriod"/>
            </a:pPr>
            <a:r>
              <a:rPr lang="id-ID" altLang="ko-KR" sz="2000" dirty="0">
                <a:cs typeface="Arial" pitchFamily="34" charset="0"/>
              </a:rPr>
              <a:t>Bagi sumber Emisi yang baku mutunya terdapat koreksi oksigen, hasil pengukuran  Emisi wajib terkoreksi dengan oksigen;</a:t>
            </a:r>
          </a:p>
          <a:p>
            <a:pPr marL="342900" indent="-342900">
              <a:buFont typeface="+mj-lt"/>
              <a:buAutoNum type="arabicPeriod"/>
            </a:pPr>
            <a:r>
              <a:rPr lang="id-ID" altLang="ko-KR" sz="2000" dirty="0">
                <a:cs typeface="Arial" pitchFamily="34" charset="0"/>
              </a:rPr>
              <a:t>Semua sumber Emisi non fugitive harus dibuang melalui cerobong;</a:t>
            </a:r>
          </a:p>
          <a:p>
            <a:pPr marL="342900" indent="-342900">
              <a:buFont typeface="+mj-lt"/>
              <a:buAutoNum type="arabicPeriod"/>
            </a:pPr>
            <a:r>
              <a:rPr lang="id-ID" altLang="ko-KR" sz="2000" dirty="0">
                <a:cs typeface="Arial" pitchFamily="34" charset="0"/>
              </a:rPr>
              <a:t>Melakukan perhitungan gas rumah kaca yang dihasilkan bagi Industri sesuai  dengan ketentuan yang diwajibkan dalam peraturan yang berlaku;</a:t>
            </a:r>
          </a:p>
          <a:p>
            <a:pPr marL="342900" indent="-342900">
              <a:buFont typeface="+mj-lt"/>
              <a:buAutoNum type="arabicPeriod"/>
            </a:pPr>
            <a:r>
              <a:rPr lang="id-ID" altLang="ko-KR" sz="2000" dirty="0">
                <a:cs typeface="Arial" pitchFamily="34" charset="0"/>
              </a:rPr>
              <a:t>Melakukan pencatatan penggunaan genset (jam/bulan) yang berfungsi sebagai  cadangan (back up);</a:t>
            </a:r>
          </a:p>
          <a:p>
            <a:pPr marL="342900" indent="-342900">
              <a:buFont typeface="+mj-lt"/>
              <a:buAutoNum type="arabicPeriod"/>
            </a:pPr>
            <a:r>
              <a:rPr lang="id-ID" altLang="ko-KR" sz="2000" dirty="0">
                <a:cs typeface="Arial" pitchFamily="34" charset="0"/>
              </a:rPr>
              <a:t>Melakukan pencatatan penggunaan boiler (jam/bulan) yang berfungsi sebagai  cadangan (back up</a:t>
            </a:r>
            <a:r>
              <a:rPr lang="id-ID" altLang="ko-KR" sz="2000" dirty="0" smtClean="0">
                <a:cs typeface="Arial" pitchFamily="34" charset="0"/>
              </a:rPr>
              <a:t>);</a:t>
            </a:r>
            <a:endParaRPr lang="id-ID" altLang="ko-KR" sz="20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86" y="183312"/>
            <a:ext cx="1893118" cy="24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96228" y="1"/>
            <a:ext cx="5001233" cy="2524415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917410" y="-2924"/>
            <a:ext cx="3327656" cy="3228044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8100457" y="152400"/>
            <a:ext cx="2919376" cy="2898593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78080" y="430714"/>
            <a:ext cx="4832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5.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Pemenuhan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Ketentuan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Teknis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Cerobong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82460" y="1920972"/>
            <a:ext cx="5613515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Bukti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harus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disampaikan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pemenuhan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ketentuan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cerobong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86" y="183312"/>
            <a:ext cx="1893118" cy="2428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454519" y="2956891"/>
            <a:ext cx="383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 </a:t>
            </a:r>
            <a:r>
              <a:rPr lang="en-US" dirty="0" err="1" smtClean="0"/>
              <a:t>Cerobong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Lubang</a:t>
            </a:r>
            <a:r>
              <a:rPr lang="en-US" dirty="0" smtClean="0"/>
              <a:t> Sampling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Kepdal</a:t>
            </a:r>
            <a:r>
              <a:rPr lang="en-US" dirty="0" smtClean="0"/>
              <a:t> 205/1996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5710859" y="2956891"/>
            <a:ext cx="383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2. </a:t>
            </a:r>
            <a:r>
              <a:rPr lang="en-US" dirty="0" err="1" smtClean="0"/>
              <a:t>Cerobong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Pagar</a:t>
            </a:r>
            <a:r>
              <a:rPr lang="en-US" dirty="0" smtClean="0"/>
              <a:t> </a:t>
            </a:r>
            <a:r>
              <a:rPr lang="en-US" dirty="0" err="1" smtClean="0"/>
              <a:t>Pengaman</a:t>
            </a:r>
            <a:r>
              <a:rPr lang="en-US" dirty="0" smtClean="0"/>
              <a:t> Dan </a:t>
            </a:r>
            <a:r>
              <a:rPr lang="en-US" dirty="0" err="1" smtClean="0"/>
              <a:t>Tangga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4203" t="36358" r="45125" b="44179"/>
          <a:stretch/>
        </p:blipFill>
        <p:spPr>
          <a:xfrm>
            <a:off x="1093700" y="3691025"/>
            <a:ext cx="2560273" cy="26264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40615" t="56475" r="41998" b="14740"/>
          <a:stretch/>
        </p:blipFill>
        <p:spPr>
          <a:xfrm>
            <a:off x="6165847" y="3671258"/>
            <a:ext cx="2928660" cy="27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96228" y="1"/>
            <a:ext cx="5001233" cy="2524415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917410" y="-2924"/>
            <a:ext cx="3327656" cy="3228044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8100457" y="152400"/>
            <a:ext cx="2919376" cy="2898593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78080" y="430714"/>
            <a:ext cx="4832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5.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Pemenuhan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Ketentuan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Teknis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Cerobong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82460" y="1920972"/>
            <a:ext cx="5613515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Bukti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harus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disampaikan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pemenuhan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ketentuan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cerobong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86" y="183312"/>
            <a:ext cx="1893118" cy="2428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454519" y="2956891"/>
            <a:ext cx="383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3. </a:t>
            </a:r>
            <a:r>
              <a:rPr lang="en-US" dirty="0" err="1" smtClean="0"/>
              <a:t>Cerobong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Lantai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Dan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5710859" y="2956891"/>
            <a:ext cx="383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4. </a:t>
            </a:r>
            <a:r>
              <a:rPr lang="en-US" dirty="0" err="1" smtClean="0"/>
              <a:t>Cerobong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Dan </a:t>
            </a:r>
            <a:r>
              <a:rPr lang="en-US" dirty="0" err="1" smtClean="0"/>
              <a:t>Koordinat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35344" t="22264" r="36412" b="45941"/>
          <a:stretch/>
        </p:blipFill>
        <p:spPr>
          <a:xfrm>
            <a:off x="5817141" y="3681676"/>
            <a:ext cx="3852623" cy="243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21807" t="42261" r="69136" b="41076"/>
          <a:stretch/>
        </p:blipFill>
        <p:spPr>
          <a:xfrm>
            <a:off x="1266188" y="3681676"/>
            <a:ext cx="2215298" cy="22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96228" y="1"/>
            <a:ext cx="5001233" cy="2524415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917410" y="-2924"/>
            <a:ext cx="3327656" cy="3228044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8100457" y="152400"/>
            <a:ext cx="2919376" cy="2898593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78080" y="430714"/>
            <a:ext cx="4832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5.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Pemenuhan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Ketentuan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Teknis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Cerobong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82460" y="1920972"/>
            <a:ext cx="5613515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Bukti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harus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disampaikan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pemenuhan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ketentuan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cerobong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86" y="183312"/>
            <a:ext cx="1893118" cy="2428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69232" y="2918787"/>
            <a:ext cx="70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5.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dirty="0" smtClean="0"/>
              <a:t>Lab </a:t>
            </a:r>
            <a:r>
              <a:rPr lang="en-US" dirty="0" err="1" smtClean="0"/>
              <a:t>Terakreditasi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melampirkan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lingkupnya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22639" t="13414" r="24085" b="19131"/>
          <a:stretch/>
        </p:blipFill>
        <p:spPr>
          <a:xfrm>
            <a:off x="461872" y="3630694"/>
            <a:ext cx="2995703" cy="213352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32930" y="4575863"/>
            <a:ext cx="1853585" cy="321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5409" t="28858" r="66042" b="48275"/>
          <a:stretch/>
        </p:blipFill>
        <p:spPr>
          <a:xfrm>
            <a:off x="4148749" y="3530366"/>
            <a:ext cx="3147401" cy="21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3304251"/>
            <a:ext cx="12192000" cy="1015663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9A9243-91CB-437D-9D82-6D402B13F59A}"/>
              </a:ext>
            </a:extLst>
          </p:cNvPr>
          <p:cNvSpPr txBox="1"/>
          <p:nvPr/>
        </p:nvSpPr>
        <p:spPr>
          <a:xfrm>
            <a:off x="-20475" y="4144869"/>
            <a:ext cx="12191852" cy="954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BIDANG PPKL – DLH PROVINSI JAWA TIMUR</a:t>
            </a:r>
          </a:p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Follow us for more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information on Instagram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dlhjatim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@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ppkl_dlh.jatim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5CFB8BC-7634-40A6-8E21-4A65FF3C97A5}"/>
              </a:ext>
            </a:extLst>
          </p:cNvPr>
          <p:cNvGrpSpPr/>
          <p:nvPr/>
        </p:nvGrpSpPr>
        <p:grpSpPr>
          <a:xfrm>
            <a:off x="4525854" y="2070379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3F197747-1FFA-4951-9C67-F7B85727AE9D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7B925DC-A1B6-4026-9FDE-B7B9E17B28D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xmlns="" id="{ACAEAF0C-9735-4049-93BE-2D4251FFEE7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4D5F73C-E144-4D88-A35C-AB1F6FFBB8A2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BFF86FD1-A86E-404B-ACFC-1275D4AF304E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A73F239D-1463-4B31-91C5-8B8702E49E6A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1E28AEDB-F448-4001-89D6-B8D94437EF6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04C7E96-685D-4F61-9BCC-ECEFD8A739CC}"/>
              </a:ext>
            </a:extLst>
          </p:cNvPr>
          <p:cNvGrpSpPr/>
          <p:nvPr/>
        </p:nvGrpSpPr>
        <p:grpSpPr>
          <a:xfrm>
            <a:off x="7603749" y="3164990"/>
            <a:ext cx="473451" cy="410729"/>
            <a:chOff x="6804248" y="2144238"/>
            <a:chExt cx="1305367" cy="1162445"/>
          </a:xfrm>
          <a:solidFill>
            <a:schemeClr val="bg1"/>
          </a:solidFill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xmlns="" id="{C3D84BEB-80F5-4DD1-BBA3-81CC9966A85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xmlns="" id="{4BF4CC67-0343-46ED-90B9-6D81C49261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xmlns="" id="{8ABC144F-1FB7-40FA-AA00-C2169AC4131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 smtClean="0">
                <a:solidFill>
                  <a:schemeClr val="bg1"/>
                </a:solidFill>
              </a:rPr>
              <a:t>Aspek Ketaatan PPU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id-ID" altLang="ko-KR" dirty="0" smtClean="0">
                <a:solidFill>
                  <a:schemeClr val="bg1"/>
                </a:solidFill>
              </a:rPr>
              <a:t>Sesuai Permen LHK No. 1 Tahun 2021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18137" y="2372883"/>
            <a:ext cx="1113724" cy="960107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28641" y="3020955"/>
            <a:ext cx="1113724" cy="960107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18137" y="3669027"/>
            <a:ext cx="1113724" cy="960107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18137" y="4965171"/>
            <a:ext cx="1113724" cy="960107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28641" y="4317099"/>
            <a:ext cx="1113724" cy="960107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142365" y="3501008"/>
            <a:ext cx="404220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42365" y="4797152"/>
            <a:ext cx="404220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75936" y="2852936"/>
            <a:ext cx="404220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75936" y="4149080"/>
            <a:ext cx="404220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75936" y="5445224"/>
            <a:ext cx="404220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8579" y="4571450"/>
            <a:ext cx="413596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2133" b="1" dirty="0">
                <a:solidFill>
                  <a:schemeClr val="bg1"/>
                </a:solidFill>
                <a:cs typeface="Arial" pitchFamily="34" charset="0"/>
              </a:rPr>
              <a:t>Kesesuaian Ketentuan Teknis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68843" y="2011087"/>
            <a:ext cx="345638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2133" b="1" dirty="0">
                <a:solidFill>
                  <a:schemeClr val="bg1"/>
                </a:solidFill>
                <a:cs typeface="Arial" pitchFamily="34" charset="0"/>
              </a:rPr>
              <a:t>Identifikasi Sumber Emisi dan Titik Penaatan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92755" y="2719456"/>
            <a:ext cx="34563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133" b="1" dirty="0">
                <a:solidFill>
                  <a:schemeClr val="bg1"/>
                </a:solidFill>
                <a:cs typeface="Arial" pitchFamily="34" charset="0"/>
              </a:rPr>
              <a:t>Kesesuaian Parameter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29535" y="1695775"/>
            <a:ext cx="34563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133" b="1" dirty="0">
                <a:solidFill>
                  <a:schemeClr val="bg1"/>
                </a:solidFill>
                <a:cs typeface="Arial" pitchFamily="34" charset="0"/>
              </a:rPr>
              <a:t>Kompetensi Personil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4984" y="3244009"/>
            <a:ext cx="4243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2133" b="1" dirty="0">
                <a:solidFill>
                  <a:schemeClr val="bg1"/>
                </a:solidFill>
                <a:cs typeface="Arial" pitchFamily="34" charset="0"/>
              </a:rPr>
              <a:t>Kesesuaian Jumlah Data yang dilaporkan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35272" y="3954676"/>
            <a:ext cx="34563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133" b="1" dirty="0">
                <a:solidFill>
                  <a:schemeClr val="bg1"/>
                </a:solidFill>
                <a:cs typeface="Arial" pitchFamily="34" charset="0"/>
              </a:rPr>
              <a:t>Pemenuhan Baku Mutu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028642" y="1892829"/>
            <a:ext cx="1113724" cy="960107"/>
            <a:chOff x="3496214" y="1275606"/>
            <a:chExt cx="1060704" cy="914400"/>
          </a:xfrm>
        </p:grpSpPr>
        <p:sp>
          <p:nvSpPr>
            <p:cNvPr id="62" name="Hexagon 61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>
            <a:off x="7142366" y="2372883"/>
            <a:ext cx="404220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36152" y="2065106"/>
            <a:ext cx="69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25648" y="2545159"/>
            <a:ext cx="69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36153" y="3161934"/>
            <a:ext cx="69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25648" y="3841303"/>
            <a:ext cx="69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2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36153" y="4456857"/>
            <a:ext cx="69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2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25648" y="5137447"/>
            <a:ext cx="69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2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44823" y="2358389"/>
            <a:ext cx="6291307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minimal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personil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Penanggungjawab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Operasional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Pengendalian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Pencemaran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Udara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Personil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Penanggungjawab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Pengendalian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Pencemaran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Udara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tersertifikasi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PermenLHK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Nomor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5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2018 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Sertifikasi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BNSP)</a:t>
            </a: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244823" y="1026602"/>
            <a:ext cx="5198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1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. </a:t>
            </a:r>
            <a:r>
              <a:rPr lang="en-US" altLang="ko-K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Kompetensi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Personil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37CD801-164E-4D03-8CE9-8A9E1BBA7CB1}"/>
              </a:ext>
            </a:extLst>
          </p:cNvPr>
          <p:cNvGrpSpPr/>
          <p:nvPr/>
        </p:nvGrpSpPr>
        <p:grpSpPr>
          <a:xfrm>
            <a:off x="7864997" y="678124"/>
            <a:ext cx="3258310" cy="2768011"/>
            <a:chOff x="7024643" y="1206562"/>
            <a:chExt cx="4638357" cy="444487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0F2E9AA3-3E0D-450F-82E9-A4BACCFC1B36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30" name="Freeform: Shape 19">
                <a:extLst>
                  <a:ext uri="{FF2B5EF4-FFF2-40B4-BE49-F238E27FC236}">
                    <a16:creationId xmlns:a16="http://schemas.microsoft.com/office/drawing/2014/main" xmlns="" id="{27C9F897-8170-4907-A2D7-FF93AAB64C25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0">
                <a:extLst>
                  <a:ext uri="{FF2B5EF4-FFF2-40B4-BE49-F238E27FC236}">
                    <a16:creationId xmlns:a16="http://schemas.microsoft.com/office/drawing/2014/main" xmlns="" id="{BAC6F89B-D44C-48AF-990A-CD46D1DEF35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1">
                <a:extLst>
                  <a:ext uri="{FF2B5EF4-FFF2-40B4-BE49-F238E27FC236}">
                    <a16:creationId xmlns:a16="http://schemas.microsoft.com/office/drawing/2014/main" xmlns="" id="{7F32AE4E-F48E-40E5-BF80-F42F5D390394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2">
                <a:extLst>
                  <a:ext uri="{FF2B5EF4-FFF2-40B4-BE49-F238E27FC236}">
                    <a16:creationId xmlns:a16="http://schemas.microsoft.com/office/drawing/2014/main" xmlns="" id="{7FFBC6B1-8C65-4C48-B3C5-15D338616461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3">
                <a:extLst>
                  <a:ext uri="{FF2B5EF4-FFF2-40B4-BE49-F238E27FC236}">
                    <a16:creationId xmlns:a16="http://schemas.microsoft.com/office/drawing/2014/main" xmlns="" id="{B34FFF1B-6C73-42CE-A1B4-A999A78898FC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24">
                <a:extLst>
                  <a:ext uri="{FF2B5EF4-FFF2-40B4-BE49-F238E27FC236}">
                    <a16:creationId xmlns:a16="http://schemas.microsoft.com/office/drawing/2014/main" xmlns="" id="{F55D8655-6A7C-4E5B-90E3-508CA9E8F24F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25">
                <a:extLst>
                  <a:ext uri="{FF2B5EF4-FFF2-40B4-BE49-F238E27FC236}">
                    <a16:creationId xmlns:a16="http://schemas.microsoft.com/office/drawing/2014/main" xmlns="" id="{43BF7381-F82A-434D-9373-837C315BEBC6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26">
                <a:extLst>
                  <a:ext uri="{FF2B5EF4-FFF2-40B4-BE49-F238E27FC236}">
                    <a16:creationId xmlns:a16="http://schemas.microsoft.com/office/drawing/2014/main" xmlns="" id="{92BC95D4-E241-4FA4-ACC6-7ACF6E2138E7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7">
                <a:extLst>
                  <a:ext uri="{FF2B5EF4-FFF2-40B4-BE49-F238E27FC236}">
                    <a16:creationId xmlns:a16="http://schemas.microsoft.com/office/drawing/2014/main" xmlns="" id="{8BB8E7FC-694D-43D5-8DDE-963ED87AE25E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28">
                <a:extLst>
                  <a:ext uri="{FF2B5EF4-FFF2-40B4-BE49-F238E27FC236}">
                    <a16:creationId xmlns:a16="http://schemas.microsoft.com/office/drawing/2014/main" xmlns="" id="{98315542-22CF-4FE9-BD72-A8703D776EB1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29">
                <a:extLst>
                  <a:ext uri="{FF2B5EF4-FFF2-40B4-BE49-F238E27FC236}">
                    <a16:creationId xmlns:a16="http://schemas.microsoft.com/office/drawing/2014/main" xmlns="" id="{44C3897E-EC60-4613-9569-20C1E8CD3090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30">
                <a:extLst>
                  <a:ext uri="{FF2B5EF4-FFF2-40B4-BE49-F238E27FC236}">
                    <a16:creationId xmlns:a16="http://schemas.microsoft.com/office/drawing/2014/main" xmlns="" id="{AE642D17-2C48-4437-A40D-DDA9E3440661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31">
                <a:extLst>
                  <a:ext uri="{FF2B5EF4-FFF2-40B4-BE49-F238E27FC236}">
                    <a16:creationId xmlns:a16="http://schemas.microsoft.com/office/drawing/2014/main" xmlns="" id="{58FE09C7-8191-4630-80BE-6AEC5CF22D51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32">
                <a:extLst>
                  <a:ext uri="{FF2B5EF4-FFF2-40B4-BE49-F238E27FC236}">
                    <a16:creationId xmlns:a16="http://schemas.microsoft.com/office/drawing/2014/main" xmlns="" id="{87739772-8C84-4C8D-BD85-BEE0E141EE68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33">
                <a:extLst>
                  <a:ext uri="{FF2B5EF4-FFF2-40B4-BE49-F238E27FC236}">
                    <a16:creationId xmlns:a16="http://schemas.microsoft.com/office/drawing/2014/main" xmlns="" id="{17CFEA47-DA58-4F8C-B9C9-5BD3236DA3DE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FD6D87A4-D341-44B7-A4DD-A11E0A1754DC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22" name="Freeform: Shape 35">
                <a:extLst>
                  <a:ext uri="{FF2B5EF4-FFF2-40B4-BE49-F238E27FC236}">
                    <a16:creationId xmlns:a16="http://schemas.microsoft.com/office/drawing/2014/main" xmlns="" id="{61CB3830-54C6-4053-AE31-631A4381D6BB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36">
                <a:extLst>
                  <a:ext uri="{FF2B5EF4-FFF2-40B4-BE49-F238E27FC236}">
                    <a16:creationId xmlns:a16="http://schemas.microsoft.com/office/drawing/2014/main" xmlns="" id="{8A1F4F66-5D73-45A3-ABF0-604B74A6B745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37">
                <a:extLst>
                  <a:ext uri="{FF2B5EF4-FFF2-40B4-BE49-F238E27FC236}">
                    <a16:creationId xmlns:a16="http://schemas.microsoft.com/office/drawing/2014/main" xmlns="" id="{9B0DA96A-651F-4238-96BF-B44E5B4B41CA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38">
                <a:extLst>
                  <a:ext uri="{FF2B5EF4-FFF2-40B4-BE49-F238E27FC236}">
                    <a16:creationId xmlns:a16="http://schemas.microsoft.com/office/drawing/2014/main" xmlns="" id="{021F5594-DA9D-41A4-B603-D782943BD5B4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39">
                <a:extLst>
                  <a:ext uri="{FF2B5EF4-FFF2-40B4-BE49-F238E27FC236}">
                    <a16:creationId xmlns:a16="http://schemas.microsoft.com/office/drawing/2014/main" xmlns="" id="{1070B7E4-E3B2-4229-BA76-C01518FC3120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40">
                <a:extLst>
                  <a:ext uri="{FF2B5EF4-FFF2-40B4-BE49-F238E27FC236}">
                    <a16:creationId xmlns:a16="http://schemas.microsoft.com/office/drawing/2014/main" xmlns="" id="{BE14C0A7-60A1-49A6-9BEE-7C3E75DF224C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41">
                <a:extLst>
                  <a:ext uri="{FF2B5EF4-FFF2-40B4-BE49-F238E27FC236}">
                    <a16:creationId xmlns:a16="http://schemas.microsoft.com/office/drawing/2014/main" xmlns="" id="{12C96842-F26D-4E5A-9E80-90A40917C840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42">
                <a:extLst>
                  <a:ext uri="{FF2B5EF4-FFF2-40B4-BE49-F238E27FC236}">
                    <a16:creationId xmlns:a16="http://schemas.microsoft.com/office/drawing/2014/main" xmlns="" id="{D1173712-478A-430F-BD2A-1496783DA31C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3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04219" y="2300626"/>
            <a:ext cx="650048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Melakukan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pemantauan terhadap seluruh sumber emisi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telah ditetapkan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dalam Pertek Emisi /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Dokumen Lingkungan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dan/atau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peraturan perundang-undangan di bidang PPU 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44509" y="277994"/>
            <a:ext cx="46928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2.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Identifikasi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Sumber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Emisi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Titik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Penaatan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04219" y="3940335"/>
            <a:ext cx="77614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Sumber Emisi dan titik penaatan yang wajib dipantau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meliputi: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Sumber emisi kegiatan proses dan utilitas;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Titik penaatan kualitas udara ambien;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Titik penaatan kualitas kebisingan; dan/atau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Titik penaatan kualitas kebauan;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9A17C5B2-9EB6-4A16-B2FE-B830C45CE154}"/>
              </a:ext>
            </a:extLst>
          </p:cNvPr>
          <p:cNvGrpSpPr/>
          <p:nvPr/>
        </p:nvGrpSpPr>
        <p:grpSpPr>
          <a:xfrm>
            <a:off x="8360529" y="643964"/>
            <a:ext cx="2334442" cy="2980101"/>
            <a:chOff x="7981066" y="2575110"/>
            <a:chExt cx="1017088" cy="1215057"/>
          </a:xfrm>
          <a:solidFill>
            <a:schemeClr val="accent1"/>
          </a:solidFill>
        </p:grpSpPr>
        <p:sp>
          <p:nvSpPr>
            <p:cNvPr id="71" name="Freeform: Shape 3">
              <a:extLst>
                <a:ext uri="{FF2B5EF4-FFF2-40B4-BE49-F238E27FC236}">
                  <a16:creationId xmlns:a16="http://schemas.microsoft.com/office/drawing/2014/main" xmlns="" id="{5525E0F4-B1F5-4E04-95D8-A3022DA3D79B}"/>
                </a:ext>
              </a:extLst>
            </p:cNvPr>
            <p:cNvSpPr/>
            <p:nvPr/>
          </p:nvSpPr>
          <p:spPr>
            <a:xfrm>
              <a:off x="7981066" y="2811194"/>
              <a:ext cx="1017088" cy="978973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Graphic 12">
              <a:extLst>
                <a:ext uri="{FF2B5EF4-FFF2-40B4-BE49-F238E27FC236}">
                  <a16:creationId xmlns:a16="http://schemas.microsoft.com/office/drawing/2014/main" xmlns="" id="{32673DF4-DEAC-49E9-B7AB-0BDAB275C5CA}"/>
                </a:ext>
              </a:extLst>
            </p:cNvPr>
            <p:cNvSpPr/>
            <p:nvPr/>
          </p:nvSpPr>
          <p:spPr>
            <a:xfrm>
              <a:off x="8006387" y="2575110"/>
              <a:ext cx="629297" cy="357806"/>
            </a:xfrm>
            <a:custGeom>
              <a:avLst/>
              <a:gdLst>
                <a:gd name="connsiteX0" fmla="*/ 11922847 w 11944350"/>
                <a:gd name="connsiteY0" fmla="*/ 958396 h 6791325"/>
                <a:gd name="connsiteX1" fmla="*/ 9884497 w 11944350"/>
                <a:gd name="connsiteY1" fmla="*/ 6848 h 6791325"/>
                <a:gd name="connsiteX2" fmla="*/ 6293573 w 11944350"/>
                <a:gd name="connsiteY2" fmla="*/ 1401308 h 6791325"/>
                <a:gd name="connsiteX3" fmla="*/ 1673948 w 11944350"/>
                <a:gd name="connsiteY3" fmla="*/ 996496 h 6791325"/>
                <a:gd name="connsiteX4" fmla="*/ 1488210 w 11944350"/>
                <a:gd name="connsiteY4" fmla="*/ 2358571 h 6791325"/>
                <a:gd name="connsiteX5" fmla="*/ 1841588 w 11944350"/>
                <a:gd name="connsiteY5" fmla="*/ 3539671 h 6791325"/>
                <a:gd name="connsiteX6" fmla="*/ 155663 w 11944350"/>
                <a:gd name="connsiteY6" fmla="*/ 4530271 h 6791325"/>
                <a:gd name="connsiteX7" fmla="*/ 1294853 w 11944350"/>
                <a:gd name="connsiteY7" fmla="*/ 6156188 h 6791325"/>
                <a:gd name="connsiteX8" fmla="*/ 1816823 w 11944350"/>
                <a:gd name="connsiteY8" fmla="*/ 6426699 h 6791325"/>
                <a:gd name="connsiteX9" fmla="*/ 2181630 w 11944350"/>
                <a:gd name="connsiteY9" fmla="*/ 6753406 h 6791325"/>
                <a:gd name="connsiteX10" fmla="*/ 2930295 w 11944350"/>
                <a:gd name="connsiteY10" fmla="*/ 6784838 h 6791325"/>
                <a:gd name="connsiteX11" fmla="*/ 2451188 w 11944350"/>
                <a:gd name="connsiteY11" fmla="*/ 6126661 h 6791325"/>
                <a:gd name="connsiteX12" fmla="*/ 2352128 w 11944350"/>
                <a:gd name="connsiteY12" fmla="*/ 5419906 h 6791325"/>
                <a:gd name="connsiteX13" fmla="*/ 3638003 w 11944350"/>
                <a:gd name="connsiteY13" fmla="*/ 4676003 h 6791325"/>
                <a:gd name="connsiteX14" fmla="*/ 3425595 w 11944350"/>
                <a:gd name="connsiteY14" fmla="*/ 3607298 h 6791325"/>
                <a:gd name="connsiteX15" fmla="*/ 5353456 w 11944350"/>
                <a:gd name="connsiteY15" fmla="*/ 3782558 h 6791325"/>
                <a:gd name="connsiteX16" fmla="*/ 7006995 w 11944350"/>
                <a:gd name="connsiteY16" fmla="*/ 3392986 h 6791325"/>
                <a:gd name="connsiteX17" fmla="*/ 8492895 w 11944350"/>
                <a:gd name="connsiteY17" fmla="*/ 2407148 h 6791325"/>
                <a:gd name="connsiteX18" fmla="*/ 10588395 w 11944350"/>
                <a:gd name="connsiteY18" fmla="*/ 2607173 h 6791325"/>
                <a:gd name="connsiteX19" fmla="*/ 11922847 w 11944350"/>
                <a:gd name="connsiteY19" fmla="*/ 958396 h 679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44350" h="6791325">
                  <a:moveTo>
                    <a:pt x="11922847" y="958396"/>
                  </a:moveTo>
                  <a:cubicBezTo>
                    <a:pt x="11710441" y="147818"/>
                    <a:pt x="10620780" y="-40777"/>
                    <a:pt x="9884497" y="6848"/>
                  </a:cubicBezTo>
                  <a:cubicBezTo>
                    <a:pt x="8818650" y="76381"/>
                    <a:pt x="7229881" y="1044121"/>
                    <a:pt x="6293573" y="1401308"/>
                  </a:cubicBezTo>
                  <a:cubicBezTo>
                    <a:pt x="4570501" y="2059486"/>
                    <a:pt x="3269385" y="-370342"/>
                    <a:pt x="1673948" y="996496"/>
                  </a:cubicBezTo>
                  <a:cubicBezTo>
                    <a:pt x="1366290" y="1260338"/>
                    <a:pt x="1319618" y="1964236"/>
                    <a:pt x="1488210" y="2358571"/>
                  </a:cubicBezTo>
                  <a:cubicBezTo>
                    <a:pt x="1616798" y="2657656"/>
                    <a:pt x="1783485" y="3209153"/>
                    <a:pt x="1841588" y="3539671"/>
                  </a:cubicBezTo>
                  <a:cubicBezTo>
                    <a:pt x="1971128" y="4275953"/>
                    <a:pt x="487133" y="3938768"/>
                    <a:pt x="155663" y="4530271"/>
                  </a:cubicBezTo>
                  <a:cubicBezTo>
                    <a:pt x="-386310" y="5498011"/>
                    <a:pt x="607148" y="5906633"/>
                    <a:pt x="1294853" y="6156188"/>
                  </a:cubicBezTo>
                  <a:cubicBezTo>
                    <a:pt x="1482495" y="6223816"/>
                    <a:pt x="1677758" y="6279061"/>
                    <a:pt x="1816823" y="6426699"/>
                  </a:cubicBezTo>
                  <a:cubicBezTo>
                    <a:pt x="1829205" y="6440033"/>
                    <a:pt x="2205443" y="6767693"/>
                    <a:pt x="2181630" y="6753406"/>
                  </a:cubicBezTo>
                  <a:cubicBezTo>
                    <a:pt x="2294025" y="6823891"/>
                    <a:pt x="2802660" y="6784838"/>
                    <a:pt x="2930295" y="6784838"/>
                  </a:cubicBezTo>
                  <a:cubicBezTo>
                    <a:pt x="2831235" y="6709591"/>
                    <a:pt x="2550248" y="6259058"/>
                    <a:pt x="2451188" y="6126661"/>
                  </a:cubicBezTo>
                  <a:cubicBezTo>
                    <a:pt x="2279738" y="5898061"/>
                    <a:pt x="2165438" y="5698036"/>
                    <a:pt x="2352128" y="5419906"/>
                  </a:cubicBezTo>
                  <a:cubicBezTo>
                    <a:pt x="2632163" y="5002711"/>
                    <a:pt x="3646575" y="5310368"/>
                    <a:pt x="3638003" y="4676003"/>
                  </a:cubicBezTo>
                  <a:cubicBezTo>
                    <a:pt x="3631335" y="4198801"/>
                    <a:pt x="2949345" y="4121648"/>
                    <a:pt x="3425595" y="3607298"/>
                  </a:cubicBezTo>
                  <a:cubicBezTo>
                    <a:pt x="3972330" y="3016748"/>
                    <a:pt x="4710518" y="3607298"/>
                    <a:pt x="5353456" y="3782558"/>
                  </a:cubicBezTo>
                  <a:cubicBezTo>
                    <a:pt x="5906858" y="3934006"/>
                    <a:pt x="6559320" y="3850186"/>
                    <a:pt x="7006995" y="3392986"/>
                  </a:cubicBezTo>
                  <a:cubicBezTo>
                    <a:pt x="7565160" y="2821486"/>
                    <a:pt x="7475626" y="2466203"/>
                    <a:pt x="8492895" y="2407148"/>
                  </a:cubicBezTo>
                  <a:cubicBezTo>
                    <a:pt x="9212985" y="2365238"/>
                    <a:pt x="9866400" y="2736713"/>
                    <a:pt x="10588395" y="2607173"/>
                  </a:cubicBezTo>
                  <a:cubicBezTo>
                    <a:pt x="11225618" y="2491921"/>
                    <a:pt x="12105728" y="1653721"/>
                    <a:pt x="11922847" y="958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2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44509" y="277994"/>
            <a:ext cx="46928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2.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Identifikasi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Sumber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Emisi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Titik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Penaatan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44509" y="2336667"/>
            <a:ext cx="63925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Sumber Emisi </a:t>
            </a:r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tidak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wajib dipantau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meliputi: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Internal combustion engine (genset, transfer pump engine):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kapasitas &lt; 100 HP (76,5 KVA);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beroperasi &lt; 1000 Jam/tahun;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berasal dari aktifitas kepentingan darurat, kegiatan perbaikan dan   kegiatan pemeliharaan &lt; 200 jam/tahun;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berasal dari penggerak derek dan peralatan las;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laboratorium (antara lain exhaust laboratorium fire assay, laboratorium  pengujian bahan baku dan produk);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A17C5B2-9EB6-4A16-B2FE-B830C45CE154}"/>
              </a:ext>
            </a:extLst>
          </p:cNvPr>
          <p:cNvGrpSpPr/>
          <p:nvPr/>
        </p:nvGrpSpPr>
        <p:grpSpPr>
          <a:xfrm>
            <a:off x="8360529" y="643964"/>
            <a:ext cx="2334442" cy="2980101"/>
            <a:chOff x="7981066" y="2575110"/>
            <a:chExt cx="1017088" cy="1215057"/>
          </a:xfrm>
          <a:solidFill>
            <a:schemeClr val="accent1"/>
          </a:solidFill>
        </p:grpSpPr>
        <p:sp>
          <p:nvSpPr>
            <p:cNvPr id="28" name="Freeform: Shape 3">
              <a:extLst>
                <a:ext uri="{FF2B5EF4-FFF2-40B4-BE49-F238E27FC236}">
                  <a16:creationId xmlns:a16="http://schemas.microsoft.com/office/drawing/2014/main" xmlns="" id="{5525E0F4-B1F5-4E04-95D8-A3022DA3D79B}"/>
                </a:ext>
              </a:extLst>
            </p:cNvPr>
            <p:cNvSpPr/>
            <p:nvPr/>
          </p:nvSpPr>
          <p:spPr>
            <a:xfrm>
              <a:off x="7981066" y="2811194"/>
              <a:ext cx="1017088" cy="978973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xmlns="" id="{32673DF4-DEAC-49E9-B7AB-0BDAB275C5CA}"/>
                </a:ext>
              </a:extLst>
            </p:cNvPr>
            <p:cNvSpPr/>
            <p:nvPr/>
          </p:nvSpPr>
          <p:spPr>
            <a:xfrm>
              <a:off x="8006387" y="2575110"/>
              <a:ext cx="629297" cy="357806"/>
            </a:xfrm>
            <a:custGeom>
              <a:avLst/>
              <a:gdLst>
                <a:gd name="connsiteX0" fmla="*/ 11922847 w 11944350"/>
                <a:gd name="connsiteY0" fmla="*/ 958396 h 6791325"/>
                <a:gd name="connsiteX1" fmla="*/ 9884497 w 11944350"/>
                <a:gd name="connsiteY1" fmla="*/ 6848 h 6791325"/>
                <a:gd name="connsiteX2" fmla="*/ 6293573 w 11944350"/>
                <a:gd name="connsiteY2" fmla="*/ 1401308 h 6791325"/>
                <a:gd name="connsiteX3" fmla="*/ 1673948 w 11944350"/>
                <a:gd name="connsiteY3" fmla="*/ 996496 h 6791325"/>
                <a:gd name="connsiteX4" fmla="*/ 1488210 w 11944350"/>
                <a:gd name="connsiteY4" fmla="*/ 2358571 h 6791325"/>
                <a:gd name="connsiteX5" fmla="*/ 1841588 w 11944350"/>
                <a:gd name="connsiteY5" fmla="*/ 3539671 h 6791325"/>
                <a:gd name="connsiteX6" fmla="*/ 155663 w 11944350"/>
                <a:gd name="connsiteY6" fmla="*/ 4530271 h 6791325"/>
                <a:gd name="connsiteX7" fmla="*/ 1294853 w 11944350"/>
                <a:gd name="connsiteY7" fmla="*/ 6156188 h 6791325"/>
                <a:gd name="connsiteX8" fmla="*/ 1816823 w 11944350"/>
                <a:gd name="connsiteY8" fmla="*/ 6426699 h 6791325"/>
                <a:gd name="connsiteX9" fmla="*/ 2181630 w 11944350"/>
                <a:gd name="connsiteY9" fmla="*/ 6753406 h 6791325"/>
                <a:gd name="connsiteX10" fmla="*/ 2930295 w 11944350"/>
                <a:gd name="connsiteY10" fmla="*/ 6784838 h 6791325"/>
                <a:gd name="connsiteX11" fmla="*/ 2451188 w 11944350"/>
                <a:gd name="connsiteY11" fmla="*/ 6126661 h 6791325"/>
                <a:gd name="connsiteX12" fmla="*/ 2352128 w 11944350"/>
                <a:gd name="connsiteY12" fmla="*/ 5419906 h 6791325"/>
                <a:gd name="connsiteX13" fmla="*/ 3638003 w 11944350"/>
                <a:gd name="connsiteY13" fmla="*/ 4676003 h 6791325"/>
                <a:gd name="connsiteX14" fmla="*/ 3425595 w 11944350"/>
                <a:gd name="connsiteY14" fmla="*/ 3607298 h 6791325"/>
                <a:gd name="connsiteX15" fmla="*/ 5353456 w 11944350"/>
                <a:gd name="connsiteY15" fmla="*/ 3782558 h 6791325"/>
                <a:gd name="connsiteX16" fmla="*/ 7006995 w 11944350"/>
                <a:gd name="connsiteY16" fmla="*/ 3392986 h 6791325"/>
                <a:gd name="connsiteX17" fmla="*/ 8492895 w 11944350"/>
                <a:gd name="connsiteY17" fmla="*/ 2407148 h 6791325"/>
                <a:gd name="connsiteX18" fmla="*/ 10588395 w 11944350"/>
                <a:gd name="connsiteY18" fmla="*/ 2607173 h 6791325"/>
                <a:gd name="connsiteX19" fmla="*/ 11922847 w 11944350"/>
                <a:gd name="connsiteY19" fmla="*/ 958396 h 679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44350" h="6791325">
                  <a:moveTo>
                    <a:pt x="11922847" y="958396"/>
                  </a:moveTo>
                  <a:cubicBezTo>
                    <a:pt x="11710441" y="147818"/>
                    <a:pt x="10620780" y="-40777"/>
                    <a:pt x="9884497" y="6848"/>
                  </a:cubicBezTo>
                  <a:cubicBezTo>
                    <a:pt x="8818650" y="76381"/>
                    <a:pt x="7229881" y="1044121"/>
                    <a:pt x="6293573" y="1401308"/>
                  </a:cubicBezTo>
                  <a:cubicBezTo>
                    <a:pt x="4570501" y="2059486"/>
                    <a:pt x="3269385" y="-370342"/>
                    <a:pt x="1673948" y="996496"/>
                  </a:cubicBezTo>
                  <a:cubicBezTo>
                    <a:pt x="1366290" y="1260338"/>
                    <a:pt x="1319618" y="1964236"/>
                    <a:pt x="1488210" y="2358571"/>
                  </a:cubicBezTo>
                  <a:cubicBezTo>
                    <a:pt x="1616798" y="2657656"/>
                    <a:pt x="1783485" y="3209153"/>
                    <a:pt x="1841588" y="3539671"/>
                  </a:cubicBezTo>
                  <a:cubicBezTo>
                    <a:pt x="1971128" y="4275953"/>
                    <a:pt x="487133" y="3938768"/>
                    <a:pt x="155663" y="4530271"/>
                  </a:cubicBezTo>
                  <a:cubicBezTo>
                    <a:pt x="-386310" y="5498011"/>
                    <a:pt x="607148" y="5906633"/>
                    <a:pt x="1294853" y="6156188"/>
                  </a:cubicBezTo>
                  <a:cubicBezTo>
                    <a:pt x="1482495" y="6223816"/>
                    <a:pt x="1677758" y="6279061"/>
                    <a:pt x="1816823" y="6426699"/>
                  </a:cubicBezTo>
                  <a:cubicBezTo>
                    <a:pt x="1829205" y="6440033"/>
                    <a:pt x="2205443" y="6767693"/>
                    <a:pt x="2181630" y="6753406"/>
                  </a:cubicBezTo>
                  <a:cubicBezTo>
                    <a:pt x="2294025" y="6823891"/>
                    <a:pt x="2802660" y="6784838"/>
                    <a:pt x="2930295" y="6784838"/>
                  </a:cubicBezTo>
                  <a:cubicBezTo>
                    <a:pt x="2831235" y="6709591"/>
                    <a:pt x="2550248" y="6259058"/>
                    <a:pt x="2451188" y="6126661"/>
                  </a:cubicBezTo>
                  <a:cubicBezTo>
                    <a:pt x="2279738" y="5898061"/>
                    <a:pt x="2165438" y="5698036"/>
                    <a:pt x="2352128" y="5419906"/>
                  </a:cubicBezTo>
                  <a:cubicBezTo>
                    <a:pt x="2632163" y="5002711"/>
                    <a:pt x="3646575" y="5310368"/>
                    <a:pt x="3638003" y="4676003"/>
                  </a:cubicBezTo>
                  <a:cubicBezTo>
                    <a:pt x="3631335" y="4198801"/>
                    <a:pt x="2949345" y="4121648"/>
                    <a:pt x="3425595" y="3607298"/>
                  </a:cubicBezTo>
                  <a:cubicBezTo>
                    <a:pt x="3972330" y="3016748"/>
                    <a:pt x="4710518" y="3607298"/>
                    <a:pt x="5353456" y="3782558"/>
                  </a:cubicBezTo>
                  <a:cubicBezTo>
                    <a:pt x="5906858" y="3934006"/>
                    <a:pt x="6559320" y="3850186"/>
                    <a:pt x="7006995" y="3392986"/>
                  </a:cubicBezTo>
                  <a:cubicBezTo>
                    <a:pt x="7565160" y="2821486"/>
                    <a:pt x="7475626" y="2466203"/>
                    <a:pt x="8492895" y="2407148"/>
                  </a:cubicBezTo>
                  <a:cubicBezTo>
                    <a:pt x="9212985" y="2365238"/>
                    <a:pt x="9866400" y="2736713"/>
                    <a:pt x="10588395" y="2607173"/>
                  </a:cubicBezTo>
                  <a:cubicBezTo>
                    <a:pt x="11225618" y="2491921"/>
                    <a:pt x="12105728" y="1653721"/>
                    <a:pt x="11922847" y="958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5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96228" y="1"/>
            <a:ext cx="5001233" cy="2524415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917410" y="-2924"/>
            <a:ext cx="3327656" cy="3228044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8100457" y="152400"/>
            <a:ext cx="2919376" cy="2898593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30455" y="1517418"/>
            <a:ext cx="5684869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Melakukan </a:t>
            </a:r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pemantauan terhadap seluruh parameter </a:t>
            </a:r>
            <a:r>
              <a:rPr lang="id-ID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pemantauan </a:t>
            </a:r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emisi</a:t>
            </a:r>
            <a:r>
              <a:rPr lang="id-ID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ambien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</a:t>
            </a:r>
            <a:r>
              <a:rPr lang="id-ID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mengacu pada Pertek </a:t>
            </a:r>
            <a:r>
              <a:rPr lang="id-ID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Emisi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/</a:t>
            </a:r>
            <a:r>
              <a:rPr lang="id-ID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Dokumen Lingkungan </a:t>
            </a:r>
            <a:r>
              <a:rPr lang="id-ID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/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atau</a:t>
            </a:r>
            <a:r>
              <a:rPr lang="id-ID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peraturan perundang-undangan di bidang PPU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92056" y="545726"/>
            <a:ext cx="476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3.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Kesesuaian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Parameter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57948" y="3356103"/>
            <a:ext cx="4024395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ysClr val="windowText" lastClr="000000"/>
                </a:solidFill>
                <a:hlinkClick r:id="rId3"/>
              </a:rPr>
              <a:t>https://ditppu.menlhk.go.id/portal/peraturan-nasional</a:t>
            </a:r>
            <a:r>
              <a:rPr lang="id-ID" sz="24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30791" y="3356103"/>
            <a:ext cx="2112235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ysClr val="windowText" lastClr="000000"/>
                </a:solidFill>
              </a:rPr>
              <a:t>Permen LHK No. 11 / 2021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378161" y="4508231"/>
            <a:ext cx="0" cy="4835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280777" y="4508231"/>
            <a:ext cx="0" cy="4835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405648" y="3356103"/>
            <a:ext cx="2112235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ysClr val="windowText" lastClr="000000"/>
                </a:solidFill>
              </a:rPr>
              <a:t>PP </a:t>
            </a:r>
          </a:p>
          <a:p>
            <a:pPr algn="ctr"/>
            <a:r>
              <a:rPr lang="id-ID" sz="2400" dirty="0">
                <a:solidFill>
                  <a:sysClr val="windowText" lastClr="000000"/>
                </a:solidFill>
              </a:rPr>
              <a:t>No. 22 / 2021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461765" y="4508231"/>
            <a:ext cx="0" cy="4835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733979" y="5221957"/>
            <a:ext cx="3288365" cy="1129107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133" dirty="0">
                <a:cs typeface="Arial" pitchFamily="34" charset="0"/>
              </a:rPr>
              <a:t>Portal Web Peraturan Nasional sebagai Acuan Baku Mutu Emisi</a:t>
            </a:r>
            <a:endParaRPr lang="ko-KR" altLang="en-US" sz="2133" dirty="0"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642726" y="5221957"/>
            <a:ext cx="3288365" cy="785003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133" dirty="0">
                <a:cs typeface="Arial" pitchFamily="34" charset="0"/>
              </a:rPr>
              <a:t>Acuan Baku Mutu untuk Genset</a:t>
            </a:r>
            <a:endParaRPr lang="ko-KR" altLang="en-US" sz="2133" dirty="0"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7817583" y="5182475"/>
            <a:ext cx="3288365" cy="785003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133" dirty="0">
                <a:cs typeface="Arial" pitchFamily="34" charset="0"/>
              </a:rPr>
              <a:t>Acuan Baku Mutu </a:t>
            </a:r>
          </a:p>
          <a:p>
            <a:pPr algn="ctr">
              <a:defRPr/>
            </a:pPr>
            <a:r>
              <a:rPr lang="id-ID" altLang="ko-KR" sz="2133" dirty="0">
                <a:cs typeface="Arial" pitchFamily="34" charset="0"/>
              </a:rPr>
              <a:t>Udara Ambien</a:t>
            </a:r>
            <a:endParaRPr lang="ko-KR" altLang="en-US" sz="2133" dirty="0">
              <a:cs typeface="Arial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C078E147-8B4D-4CC0-8A20-A0648E9F6085}"/>
              </a:ext>
            </a:extLst>
          </p:cNvPr>
          <p:cNvGrpSpPr/>
          <p:nvPr/>
        </p:nvGrpSpPr>
        <p:grpSpPr>
          <a:xfrm>
            <a:off x="9019886" y="462056"/>
            <a:ext cx="1061211" cy="2260888"/>
            <a:chOff x="5896004" y="897971"/>
            <a:chExt cx="1040343" cy="2681980"/>
          </a:xfrm>
          <a:solidFill>
            <a:schemeClr val="accent1">
              <a:lumMod val="75000"/>
            </a:schemeClr>
          </a:solidFill>
        </p:grpSpPr>
        <p:sp>
          <p:nvSpPr>
            <p:cNvPr id="66" name="Freeform: Shape 6">
              <a:extLst>
                <a:ext uri="{FF2B5EF4-FFF2-40B4-BE49-F238E27FC236}">
                  <a16:creationId xmlns:a16="http://schemas.microsoft.com/office/drawing/2014/main" xmlns="" id="{AF68CD15-4B3A-4F34-AE21-4D083D0A8CA8}"/>
                </a:ext>
              </a:extLst>
            </p:cNvPr>
            <p:cNvSpPr/>
            <p:nvPr/>
          </p:nvSpPr>
          <p:spPr>
            <a:xfrm flipH="1">
              <a:off x="5896004" y="897971"/>
              <a:ext cx="1040343" cy="268198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: Shape 7">
              <a:extLst>
                <a:ext uri="{FF2B5EF4-FFF2-40B4-BE49-F238E27FC236}">
                  <a16:creationId xmlns:a16="http://schemas.microsoft.com/office/drawing/2014/main" xmlns="" id="{25760596-CC57-431F-98E5-2DA343E8C305}"/>
                </a:ext>
              </a:extLst>
            </p:cNvPr>
            <p:cNvSpPr/>
            <p:nvPr/>
          </p:nvSpPr>
          <p:spPr>
            <a:xfrm flipH="1">
              <a:off x="6332703" y="1594640"/>
              <a:ext cx="603644" cy="1556181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1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44509" y="613515"/>
            <a:ext cx="5357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3.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Kesesuaian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Parameter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13601" y="1521534"/>
            <a:ext cx="6227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Pengukuran kualitas udara ambien untuk parameter dibawah ini dianggap valid  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ap</a:t>
            </a: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bila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partikulat (TSP (Debu), PM10 (Partikel &lt;10 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µm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), PM2,5 (Partikel &lt; 2,5 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µm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 diukur            selama 24 jam; dan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Ozon (O3) diukur pada waktu maksimum pukul 11.00 sampai dengan 14.00  waktu         setempat, dengan nilai baku mutu udara ambien sesuai dengan ketentuan  Peraturan    Pemerintah Nomor 22 tahun 2021 tentang PPLH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078E147-8B4D-4CC0-8A20-A0648E9F6085}"/>
              </a:ext>
            </a:extLst>
          </p:cNvPr>
          <p:cNvGrpSpPr/>
          <p:nvPr/>
        </p:nvGrpSpPr>
        <p:grpSpPr>
          <a:xfrm>
            <a:off x="8541619" y="932381"/>
            <a:ext cx="1822922" cy="3343892"/>
            <a:chOff x="5896004" y="897971"/>
            <a:chExt cx="1040343" cy="2681980"/>
          </a:xfrm>
          <a:solidFill>
            <a:schemeClr val="accent1">
              <a:lumMod val="75000"/>
            </a:schemeClr>
          </a:solidFill>
        </p:grpSpPr>
        <p:sp>
          <p:nvSpPr>
            <p:cNvPr id="20" name="Freeform: Shape 6">
              <a:extLst>
                <a:ext uri="{FF2B5EF4-FFF2-40B4-BE49-F238E27FC236}">
                  <a16:creationId xmlns:a16="http://schemas.microsoft.com/office/drawing/2014/main" xmlns="" id="{AF68CD15-4B3A-4F34-AE21-4D083D0A8CA8}"/>
                </a:ext>
              </a:extLst>
            </p:cNvPr>
            <p:cNvSpPr/>
            <p:nvPr/>
          </p:nvSpPr>
          <p:spPr>
            <a:xfrm flipH="1">
              <a:off x="5896004" y="897971"/>
              <a:ext cx="1040343" cy="268198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7">
              <a:extLst>
                <a:ext uri="{FF2B5EF4-FFF2-40B4-BE49-F238E27FC236}">
                  <a16:creationId xmlns:a16="http://schemas.microsoft.com/office/drawing/2014/main" xmlns="" id="{25760596-CC57-431F-98E5-2DA343E8C305}"/>
                </a:ext>
              </a:extLst>
            </p:cNvPr>
            <p:cNvSpPr/>
            <p:nvPr/>
          </p:nvSpPr>
          <p:spPr>
            <a:xfrm flipH="1">
              <a:off x="6332703" y="1594640"/>
              <a:ext cx="603644" cy="1556181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2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96228" y="1"/>
            <a:ext cx="5001233" cy="2524415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917410" y="-2924"/>
            <a:ext cx="3327656" cy="3228044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8100457" y="152400"/>
            <a:ext cx="2919376" cy="2898593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309371" y="753568"/>
            <a:ext cx="476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3.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Kesesuaian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Parameter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C078E147-8B4D-4CC0-8A20-A0648E9F6085}"/>
              </a:ext>
            </a:extLst>
          </p:cNvPr>
          <p:cNvGrpSpPr/>
          <p:nvPr/>
        </p:nvGrpSpPr>
        <p:grpSpPr>
          <a:xfrm>
            <a:off x="9019886" y="462056"/>
            <a:ext cx="1061211" cy="2260888"/>
            <a:chOff x="5896004" y="897971"/>
            <a:chExt cx="1040343" cy="2681980"/>
          </a:xfrm>
          <a:solidFill>
            <a:schemeClr val="accent1">
              <a:lumMod val="75000"/>
            </a:schemeClr>
          </a:solidFill>
        </p:grpSpPr>
        <p:sp>
          <p:nvSpPr>
            <p:cNvPr id="66" name="Freeform: Shape 6">
              <a:extLst>
                <a:ext uri="{FF2B5EF4-FFF2-40B4-BE49-F238E27FC236}">
                  <a16:creationId xmlns:a16="http://schemas.microsoft.com/office/drawing/2014/main" xmlns="" id="{AF68CD15-4B3A-4F34-AE21-4D083D0A8CA8}"/>
                </a:ext>
              </a:extLst>
            </p:cNvPr>
            <p:cNvSpPr/>
            <p:nvPr/>
          </p:nvSpPr>
          <p:spPr>
            <a:xfrm flipH="1">
              <a:off x="5896004" y="897971"/>
              <a:ext cx="1040343" cy="268198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: Shape 7">
              <a:extLst>
                <a:ext uri="{FF2B5EF4-FFF2-40B4-BE49-F238E27FC236}">
                  <a16:creationId xmlns:a16="http://schemas.microsoft.com/office/drawing/2014/main" xmlns="" id="{25760596-CC57-431F-98E5-2DA343E8C305}"/>
                </a:ext>
              </a:extLst>
            </p:cNvPr>
            <p:cNvSpPr/>
            <p:nvPr/>
          </p:nvSpPr>
          <p:spPr>
            <a:xfrm flipH="1">
              <a:off x="6332703" y="1594640"/>
              <a:ext cx="603644" cy="1556181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25981" y="1709313"/>
            <a:ext cx="6227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Pengukuran kualitas udara ambien untuk parameter dibawah ini dianggap valid  apbila: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partikulat (TSP (Debu), PM10 (Partikel &lt;10 um), PM2,5 (Partikel &lt; 2,5 um) diukur            selama 24 jam; dan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Ozon (O3) diukur pada waktu maksimum pukul 11.00 sampai dengan 14.00  waktu         setempat, dengan nilai baku mutu udara ambien sesuai dengan ketentuan  Peraturan    Pemerintah Nomor 22 tahun 2021 tentang PPLH</a:t>
            </a:r>
          </a:p>
        </p:txBody>
      </p:sp>
    </p:spTree>
    <p:extLst>
      <p:ext uri="{BB962C8B-B14F-4D97-AF65-F5344CB8AC3E}">
        <p14:creationId xmlns:p14="http://schemas.microsoft.com/office/powerpoint/2010/main" val="71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26649" y="1947332"/>
            <a:ext cx="6052305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altLang="ko-KR" sz="2000" b="1" dirty="0" smtClean="0">
                <a:cs typeface="Arial" pitchFamily="34" charset="0"/>
              </a:rPr>
              <a:t>Melaporkan </a:t>
            </a:r>
            <a:r>
              <a:rPr lang="id-ID" altLang="ko-KR" sz="2000" b="1" dirty="0">
                <a:cs typeface="Arial" pitchFamily="34" charset="0"/>
              </a:rPr>
              <a:t>data pemantauan </a:t>
            </a:r>
            <a:r>
              <a:rPr lang="en-US" altLang="ko-KR" sz="2000" b="1" dirty="0" err="1" smtClean="0">
                <a:cs typeface="Arial" pitchFamily="34" charset="0"/>
              </a:rPr>
              <a:t>emisi</a:t>
            </a:r>
            <a:r>
              <a:rPr lang="en-US" altLang="ko-KR" sz="2000" b="1" dirty="0" smtClean="0">
                <a:cs typeface="Arial" pitchFamily="34" charset="0"/>
              </a:rPr>
              <a:t> </a:t>
            </a:r>
            <a:r>
              <a:rPr lang="en-US" altLang="ko-KR" sz="2000" b="1" dirty="0" err="1" smtClean="0">
                <a:cs typeface="Arial" pitchFamily="34" charset="0"/>
              </a:rPr>
              <a:t>dan</a:t>
            </a:r>
            <a:r>
              <a:rPr lang="en-US" altLang="ko-KR" sz="2000" b="1" dirty="0" smtClean="0">
                <a:cs typeface="Arial" pitchFamily="34" charset="0"/>
              </a:rPr>
              <a:t> </a:t>
            </a:r>
            <a:r>
              <a:rPr lang="en-US" altLang="ko-KR" sz="2000" b="1" dirty="0" err="1" smtClean="0">
                <a:cs typeface="Arial" pitchFamily="34" charset="0"/>
              </a:rPr>
              <a:t>ambien</a:t>
            </a:r>
            <a:r>
              <a:rPr lang="en-US" altLang="ko-KR" sz="2000" b="1" dirty="0" smtClean="0">
                <a:cs typeface="Arial" pitchFamily="34" charset="0"/>
              </a:rPr>
              <a:t> </a:t>
            </a:r>
            <a:r>
              <a:rPr lang="id-ID" altLang="ko-KR" sz="2000" dirty="0" smtClean="0">
                <a:cs typeface="Arial" pitchFamily="34" charset="0"/>
              </a:rPr>
              <a:t>untuk </a:t>
            </a:r>
            <a:r>
              <a:rPr lang="id-ID" altLang="ko-KR" sz="2000" dirty="0">
                <a:cs typeface="Arial" pitchFamily="34" charset="0"/>
              </a:rPr>
              <a:t>setiap parameter pada setiap sumber emisi dengan frekuensi pemantauan yang mengacu pada Pertek </a:t>
            </a:r>
            <a:r>
              <a:rPr lang="id-ID" altLang="ko-KR" sz="2000" dirty="0" smtClean="0">
                <a:cs typeface="Arial" pitchFamily="34" charset="0"/>
              </a:rPr>
              <a:t>Emisi</a:t>
            </a:r>
            <a:r>
              <a:rPr lang="en-US" altLang="ko-KR" sz="2000" dirty="0" smtClean="0">
                <a:cs typeface="Arial" pitchFamily="34" charset="0"/>
              </a:rPr>
              <a:t> /</a:t>
            </a:r>
            <a:r>
              <a:rPr lang="id-ID" altLang="ko-KR" sz="2000" dirty="0" smtClean="0">
                <a:cs typeface="Arial" pitchFamily="34" charset="0"/>
              </a:rPr>
              <a:t> </a:t>
            </a:r>
            <a:r>
              <a:rPr lang="id-ID" altLang="ko-KR" sz="2000" dirty="0">
                <a:cs typeface="Arial" pitchFamily="34" charset="0"/>
              </a:rPr>
              <a:t>Dokumen Lingkungan </a:t>
            </a:r>
            <a:r>
              <a:rPr lang="id-ID" altLang="ko-KR" sz="2000" dirty="0" smtClean="0">
                <a:cs typeface="Arial" pitchFamily="34" charset="0"/>
              </a:rPr>
              <a:t>dan</a:t>
            </a:r>
            <a:r>
              <a:rPr lang="en-US" altLang="ko-KR" sz="2000" dirty="0" smtClean="0">
                <a:cs typeface="Arial" pitchFamily="34" charset="0"/>
              </a:rPr>
              <a:t>/</a:t>
            </a:r>
            <a:r>
              <a:rPr lang="en-US" altLang="ko-KR" sz="2000" dirty="0" err="1" smtClean="0">
                <a:cs typeface="Arial" pitchFamily="34" charset="0"/>
              </a:rPr>
              <a:t>atau</a:t>
            </a:r>
            <a:r>
              <a:rPr lang="id-ID" altLang="ko-KR" sz="2000" dirty="0" smtClean="0">
                <a:cs typeface="Arial" pitchFamily="34" charset="0"/>
              </a:rPr>
              <a:t> </a:t>
            </a:r>
            <a:r>
              <a:rPr lang="id-ID" altLang="ko-KR" sz="2000" dirty="0">
                <a:cs typeface="Arial" pitchFamily="34" charset="0"/>
              </a:rPr>
              <a:t>peraturan perundang-undangan di bidang PPU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226649" y="447888"/>
            <a:ext cx="4765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4.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Kesesuaian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Jumlah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Data yang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Dilaporkan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26650" y="3907659"/>
            <a:ext cx="71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Parameter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Titik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Emisi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jenis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emisi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masing-masing</a:t>
            </a:r>
            <a:endParaRPr lang="en-US" altLang="ko-KR" u="sng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Parameter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Titik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Ambien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pengujian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u="sng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 </a:t>
            </a:r>
            <a:r>
              <a:rPr lang="en-US" altLang="ko-KR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u="sng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sekali</a:t>
            </a:r>
            <a:endParaRPr lang="en-US" altLang="ko-KR" u="sng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melaporkan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pemantauan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DLH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Kab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./Kota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DLH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Provinsi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manual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KLHK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SIMPEL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8588729" y="1633896"/>
            <a:ext cx="1081035" cy="1121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9260023" y="2656330"/>
            <a:ext cx="1228594" cy="90879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7796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854</Words>
  <Application>Microsoft Office PowerPoint</Application>
  <PresentationFormat>Custom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Contents Slide Master</vt:lpstr>
      <vt:lpstr>Section Break Slide Master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bid ppkl</cp:lastModifiedBy>
  <cp:revision>111</cp:revision>
  <dcterms:created xsi:type="dcterms:W3CDTF">2020-01-20T05:08:25Z</dcterms:created>
  <dcterms:modified xsi:type="dcterms:W3CDTF">2022-06-14T22:15:25Z</dcterms:modified>
</cp:coreProperties>
</file>