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7" r:id="rId10"/>
    <p:sldId id="268" r:id="rId11"/>
    <p:sldId id="269" r:id="rId12"/>
    <p:sldId id="272" r:id="rId13"/>
    <p:sldId id="273" r:id="rId14"/>
    <p:sldId id="274" r:id="rId15"/>
    <p:sldId id="275" r:id="rId16"/>
    <p:sldId id="283" r:id="rId17"/>
    <p:sldId id="280" r:id="rId18"/>
    <p:sldId id="281" r:id="rId19"/>
    <p:sldId id="276" r:id="rId20"/>
    <p:sldId id="277" r:id="rId21"/>
    <p:sldId id="284" r:id="rId22"/>
    <p:sldId id="285" r:id="rId23"/>
    <p:sldId id="282" r:id="rId24"/>
    <p:sldId id="286" r:id="rId25"/>
    <p:sldId id="28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13" autoAdjust="0"/>
    <p:restoredTop sz="95226" autoAdjust="0"/>
  </p:normalViewPr>
  <p:slideViewPr>
    <p:cSldViewPr snapToGrid="0">
      <p:cViewPr>
        <p:scale>
          <a:sx n="52" d="100"/>
          <a:sy n="52" d="100"/>
        </p:scale>
        <p:origin x="852" y="29"/>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red graeve" userId="8a024d2f57c9cdaf" providerId="LiveId" clId="{329927D7-DC34-4FC7-8248-571EC43D437F}"/>
    <pc:docChg chg="undo redo custSel addSld modSld sldOrd">
      <pc:chgData name="jared graeve" userId="8a024d2f57c9cdaf" providerId="LiveId" clId="{329927D7-DC34-4FC7-8248-571EC43D437F}" dt="2020-12-27T18:33:17.342" v="5326" actId="20577"/>
      <pc:docMkLst>
        <pc:docMk/>
      </pc:docMkLst>
      <pc:sldChg chg="modSp mod">
        <pc:chgData name="jared graeve" userId="8a024d2f57c9cdaf" providerId="LiveId" clId="{329927D7-DC34-4FC7-8248-571EC43D437F}" dt="2020-12-27T16:40:03.552" v="304" actId="27636"/>
        <pc:sldMkLst>
          <pc:docMk/>
          <pc:sldMk cId="2972003803" sldId="276"/>
        </pc:sldMkLst>
        <pc:spChg chg="mod">
          <ac:chgData name="jared graeve" userId="8a024d2f57c9cdaf" providerId="LiveId" clId="{329927D7-DC34-4FC7-8248-571EC43D437F}" dt="2020-12-27T16:40:03.552" v="304" actId="27636"/>
          <ac:spMkLst>
            <pc:docMk/>
            <pc:sldMk cId="2972003803" sldId="276"/>
            <ac:spMk id="2" creationId="{A58AC18E-5BE7-448F-B323-EEDA9B4926D3}"/>
          </ac:spMkLst>
        </pc:spChg>
      </pc:sldChg>
      <pc:sldChg chg="modSp mod">
        <pc:chgData name="jared graeve" userId="8a024d2f57c9cdaf" providerId="LiveId" clId="{329927D7-DC34-4FC7-8248-571EC43D437F}" dt="2020-12-27T16:40:20.282" v="305"/>
        <pc:sldMkLst>
          <pc:docMk/>
          <pc:sldMk cId="3271537566" sldId="277"/>
        </pc:sldMkLst>
        <pc:spChg chg="mod">
          <ac:chgData name="jared graeve" userId="8a024d2f57c9cdaf" providerId="LiveId" clId="{329927D7-DC34-4FC7-8248-571EC43D437F}" dt="2020-12-27T16:40:20.282" v="305"/>
          <ac:spMkLst>
            <pc:docMk/>
            <pc:sldMk cId="3271537566" sldId="277"/>
            <ac:spMk id="10" creationId="{B307B0A0-7DD3-41C6-B838-FF86CE6F8BD3}"/>
          </ac:spMkLst>
        </pc:spChg>
      </pc:sldChg>
      <pc:sldChg chg="ord">
        <pc:chgData name="jared graeve" userId="8a024d2f57c9cdaf" providerId="LiveId" clId="{329927D7-DC34-4FC7-8248-571EC43D437F}" dt="2020-12-27T16:37:32.685" v="184"/>
        <pc:sldMkLst>
          <pc:docMk/>
          <pc:sldMk cId="3470649945" sldId="280"/>
        </pc:sldMkLst>
      </pc:sldChg>
      <pc:sldChg chg="ord">
        <pc:chgData name="jared graeve" userId="8a024d2f57c9cdaf" providerId="LiveId" clId="{329927D7-DC34-4FC7-8248-571EC43D437F}" dt="2020-12-27T16:39:08.258" v="205" actId="20578"/>
        <pc:sldMkLst>
          <pc:docMk/>
          <pc:sldMk cId="1885253659" sldId="281"/>
        </pc:sldMkLst>
      </pc:sldChg>
      <pc:sldChg chg="addSp delSp modSp mod">
        <pc:chgData name="jared graeve" userId="8a024d2f57c9cdaf" providerId="LiveId" clId="{329927D7-DC34-4FC7-8248-571EC43D437F}" dt="2020-12-27T18:20:38.651" v="3416" actId="20577"/>
        <pc:sldMkLst>
          <pc:docMk/>
          <pc:sldMk cId="3111395365" sldId="282"/>
        </pc:sldMkLst>
        <pc:spChg chg="del mod">
          <ac:chgData name="jared graeve" userId="8a024d2f57c9cdaf" providerId="LiveId" clId="{329927D7-DC34-4FC7-8248-571EC43D437F}" dt="2020-12-27T18:15:13.124" v="2602" actId="478"/>
          <ac:spMkLst>
            <pc:docMk/>
            <pc:sldMk cId="3111395365" sldId="282"/>
            <ac:spMk id="5" creationId="{3949547B-5FB7-4246-A207-192ADD79EA91}"/>
          </ac:spMkLst>
        </pc:spChg>
        <pc:spChg chg="mod">
          <ac:chgData name="jared graeve" userId="8a024d2f57c9cdaf" providerId="LiveId" clId="{329927D7-DC34-4FC7-8248-571EC43D437F}" dt="2020-12-27T18:20:38.651" v="3416" actId="20577"/>
          <ac:spMkLst>
            <pc:docMk/>
            <pc:sldMk cId="3111395365" sldId="282"/>
            <ac:spMk id="6" creationId="{F0D24A0B-991C-4911-A90F-F8B8EE38BADF}"/>
          </ac:spMkLst>
        </pc:spChg>
        <pc:spChg chg="add mod">
          <ac:chgData name="jared graeve" userId="8a024d2f57c9cdaf" providerId="LiveId" clId="{329927D7-DC34-4FC7-8248-571EC43D437F}" dt="2020-12-27T18:15:13.124" v="2602" actId="478"/>
          <ac:spMkLst>
            <pc:docMk/>
            <pc:sldMk cId="3111395365" sldId="282"/>
            <ac:spMk id="8" creationId="{1D70AAFF-B388-4A3C-901C-D07773039FCB}"/>
          </ac:spMkLst>
        </pc:spChg>
        <pc:spChg chg="mod">
          <ac:chgData name="jared graeve" userId="8a024d2f57c9cdaf" providerId="LiveId" clId="{329927D7-DC34-4FC7-8248-571EC43D437F}" dt="2020-12-27T18:20:01.164" v="3290" actId="404"/>
          <ac:spMkLst>
            <pc:docMk/>
            <pc:sldMk cId="3111395365" sldId="282"/>
            <ac:spMk id="9" creationId="{FFB3CB66-159F-4CA0-9E88-0ADC2EE6B9F7}"/>
          </ac:spMkLst>
        </pc:spChg>
      </pc:sldChg>
      <pc:sldChg chg="modSp new mod ord">
        <pc:chgData name="jared graeve" userId="8a024d2f57c9cdaf" providerId="LiveId" clId="{329927D7-DC34-4FC7-8248-571EC43D437F}" dt="2020-12-27T17:52:10.497" v="1699" actId="20577"/>
        <pc:sldMkLst>
          <pc:docMk/>
          <pc:sldMk cId="1671058661" sldId="283"/>
        </pc:sldMkLst>
        <pc:spChg chg="mod">
          <ac:chgData name="jared graeve" userId="8a024d2f57c9cdaf" providerId="LiveId" clId="{329927D7-DC34-4FC7-8248-571EC43D437F}" dt="2020-12-27T16:39:32.351" v="255" actId="20577"/>
          <ac:spMkLst>
            <pc:docMk/>
            <pc:sldMk cId="1671058661" sldId="283"/>
            <ac:spMk id="2" creationId="{34057CDF-B69C-4D55-B50B-1870DF85CB2E}"/>
          </ac:spMkLst>
        </pc:spChg>
        <pc:spChg chg="mod">
          <ac:chgData name="jared graeve" userId="8a024d2f57c9cdaf" providerId="LiveId" clId="{329927D7-DC34-4FC7-8248-571EC43D437F}" dt="2020-12-27T17:51:42.987" v="1636" actId="20577"/>
          <ac:spMkLst>
            <pc:docMk/>
            <pc:sldMk cId="1671058661" sldId="283"/>
            <ac:spMk id="3" creationId="{C9F51027-73F9-40BF-AB04-BF1E40CA8BC2}"/>
          </ac:spMkLst>
        </pc:spChg>
        <pc:spChg chg="mod">
          <ac:chgData name="jared graeve" userId="8a024d2f57c9cdaf" providerId="LiveId" clId="{329927D7-DC34-4FC7-8248-571EC43D437F}" dt="2020-12-27T17:52:10.497" v="1699" actId="20577"/>
          <ac:spMkLst>
            <pc:docMk/>
            <pc:sldMk cId="1671058661" sldId="283"/>
            <ac:spMk id="4" creationId="{30AD7C39-F539-4DAB-A2A8-C5D890AC2E18}"/>
          </ac:spMkLst>
        </pc:spChg>
      </pc:sldChg>
      <pc:sldChg chg="delSp modSp new mod ord">
        <pc:chgData name="jared graeve" userId="8a024d2f57c9cdaf" providerId="LiveId" clId="{329927D7-DC34-4FC7-8248-571EC43D437F}" dt="2020-12-27T17:06:09.653" v="1494" actId="20577"/>
        <pc:sldMkLst>
          <pc:docMk/>
          <pc:sldMk cId="1726993879" sldId="284"/>
        </pc:sldMkLst>
        <pc:spChg chg="mod">
          <ac:chgData name="jared graeve" userId="8a024d2f57c9cdaf" providerId="LiveId" clId="{329927D7-DC34-4FC7-8248-571EC43D437F}" dt="2020-12-27T16:41:09.025" v="340" actId="20577"/>
          <ac:spMkLst>
            <pc:docMk/>
            <pc:sldMk cId="1726993879" sldId="284"/>
            <ac:spMk id="2" creationId="{4BF5534A-89AA-4D48-B3A5-C5B5326EB9C3}"/>
          </ac:spMkLst>
        </pc:spChg>
        <pc:spChg chg="mod">
          <ac:chgData name="jared graeve" userId="8a024d2f57c9cdaf" providerId="LiveId" clId="{329927D7-DC34-4FC7-8248-571EC43D437F}" dt="2020-12-27T16:41:17.940" v="362" actId="20577"/>
          <ac:spMkLst>
            <pc:docMk/>
            <pc:sldMk cId="1726993879" sldId="284"/>
            <ac:spMk id="3" creationId="{4C932917-8664-4E01-AB5D-AFE3D483F47F}"/>
          </ac:spMkLst>
        </pc:spChg>
        <pc:spChg chg="mod">
          <ac:chgData name="jared graeve" userId="8a024d2f57c9cdaf" providerId="LiveId" clId="{329927D7-DC34-4FC7-8248-571EC43D437F}" dt="2020-12-27T16:49:27.818" v="942" actId="20577"/>
          <ac:spMkLst>
            <pc:docMk/>
            <pc:sldMk cId="1726993879" sldId="284"/>
            <ac:spMk id="4" creationId="{0891D01C-10FB-42CC-A7AE-E188B36669ED}"/>
          </ac:spMkLst>
        </pc:spChg>
        <pc:spChg chg="del mod">
          <ac:chgData name="jared graeve" userId="8a024d2f57c9cdaf" providerId="LiveId" clId="{329927D7-DC34-4FC7-8248-571EC43D437F}" dt="2020-12-27T16:42:28.465" v="423" actId="478"/>
          <ac:spMkLst>
            <pc:docMk/>
            <pc:sldMk cId="1726993879" sldId="284"/>
            <ac:spMk id="5" creationId="{659B96D6-E914-4E58-B63F-B80CE556A4B9}"/>
          </ac:spMkLst>
        </pc:spChg>
        <pc:spChg chg="mod">
          <ac:chgData name="jared graeve" userId="8a024d2f57c9cdaf" providerId="LiveId" clId="{329927D7-DC34-4FC7-8248-571EC43D437F}" dt="2020-12-27T17:06:09.653" v="1494" actId="20577"/>
          <ac:spMkLst>
            <pc:docMk/>
            <pc:sldMk cId="1726993879" sldId="284"/>
            <ac:spMk id="6" creationId="{8E2CF9BC-6233-4550-B341-295EA9D7DAE1}"/>
          </ac:spMkLst>
        </pc:spChg>
      </pc:sldChg>
      <pc:sldChg chg="delSp modSp new mod">
        <pc:chgData name="jared graeve" userId="8a024d2f57c9cdaf" providerId="LiveId" clId="{329927D7-DC34-4FC7-8248-571EC43D437F}" dt="2020-12-27T18:08:47.251" v="2175" actId="20577"/>
        <pc:sldMkLst>
          <pc:docMk/>
          <pc:sldMk cId="1123166323" sldId="285"/>
        </pc:sldMkLst>
        <pc:spChg chg="mod">
          <ac:chgData name="jared graeve" userId="8a024d2f57c9cdaf" providerId="LiveId" clId="{329927D7-DC34-4FC7-8248-571EC43D437F}" dt="2020-12-27T16:55:14.156" v="1237"/>
          <ac:spMkLst>
            <pc:docMk/>
            <pc:sldMk cId="1123166323" sldId="285"/>
            <ac:spMk id="2" creationId="{41E58E57-BE4C-4B13-B840-227906E226A1}"/>
          </ac:spMkLst>
        </pc:spChg>
        <pc:spChg chg="mod">
          <ac:chgData name="jared graeve" userId="8a024d2f57c9cdaf" providerId="LiveId" clId="{329927D7-DC34-4FC7-8248-571EC43D437F}" dt="2020-12-27T16:56:26.800" v="1357" actId="20577"/>
          <ac:spMkLst>
            <pc:docMk/>
            <pc:sldMk cId="1123166323" sldId="285"/>
            <ac:spMk id="3" creationId="{00E477DC-499F-4B2A-875E-6C4C5DBC6A59}"/>
          </ac:spMkLst>
        </pc:spChg>
        <pc:spChg chg="mod">
          <ac:chgData name="jared graeve" userId="8a024d2f57c9cdaf" providerId="LiveId" clId="{329927D7-DC34-4FC7-8248-571EC43D437F}" dt="2020-12-27T17:57:59.562" v="1969" actId="20577"/>
          <ac:spMkLst>
            <pc:docMk/>
            <pc:sldMk cId="1123166323" sldId="285"/>
            <ac:spMk id="4" creationId="{D2327739-3342-4FE3-ADE4-5724D1638647}"/>
          </ac:spMkLst>
        </pc:spChg>
        <pc:spChg chg="del">
          <ac:chgData name="jared graeve" userId="8a024d2f57c9cdaf" providerId="LiveId" clId="{329927D7-DC34-4FC7-8248-571EC43D437F}" dt="2020-12-27T17:06:51.487" v="1495" actId="478"/>
          <ac:spMkLst>
            <pc:docMk/>
            <pc:sldMk cId="1123166323" sldId="285"/>
            <ac:spMk id="5" creationId="{8CBD101D-2EFA-4DC1-B475-2140A926B431}"/>
          </ac:spMkLst>
        </pc:spChg>
        <pc:spChg chg="mod">
          <ac:chgData name="jared graeve" userId="8a024d2f57c9cdaf" providerId="LiveId" clId="{329927D7-DC34-4FC7-8248-571EC43D437F}" dt="2020-12-27T18:08:47.251" v="2175" actId="20577"/>
          <ac:spMkLst>
            <pc:docMk/>
            <pc:sldMk cId="1123166323" sldId="285"/>
            <ac:spMk id="6" creationId="{BA062B73-3164-49DE-A400-DA0AE15EF918}"/>
          </ac:spMkLst>
        </pc:spChg>
      </pc:sldChg>
      <pc:sldChg chg="delSp modSp new mod">
        <pc:chgData name="jared graeve" userId="8a024d2f57c9cdaf" providerId="LiveId" clId="{329927D7-DC34-4FC7-8248-571EC43D437F}" dt="2020-12-27T18:26:16.441" v="4132" actId="20577"/>
        <pc:sldMkLst>
          <pc:docMk/>
          <pc:sldMk cId="2965552596" sldId="286"/>
        </pc:sldMkLst>
        <pc:spChg chg="mod">
          <ac:chgData name="jared graeve" userId="8a024d2f57c9cdaf" providerId="LiveId" clId="{329927D7-DC34-4FC7-8248-571EC43D437F}" dt="2020-12-27T18:21:07.845" v="3418"/>
          <ac:spMkLst>
            <pc:docMk/>
            <pc:sldMk cId="2965552596" sldId="286"/>
            <ac:spMk id="2" creationId="{78D72AED-4C08-483F-B88F-4B4EEC6E93E1}"/>
          </ac:spMkLst>
        </pc:spChg>
        <pc:spChg chg="mod">
          <ac:chgData name="jared graeve" userId="8a024d2f57c9cdaf" providerId="LiveId" clId="{329927D7-DC34-4FC7-8248-571EC43D437F}" dt="2020-12-27T18:21:25.022" v="3420"/>
          <ac:spMkLst>
            <pc:docMk/>
            <pc:sldMk cId="2965552596" sldId="286"/>
            <ac:spMk id="3" creationId="{3094C032-663B-4525-BAD0-4B131FF81924}"/>
          </ac:spMkLst>
        </pc:spChg>
        <pc:spChg chg="mod">
          <ac:chgData name="jared graeve" userId="8a024d2f57c9cdaf" providerId="LiveId" clId="{329927D7-DC34-4FC7-8248-571EC43D437F}" dt="2020-12-27T18:24:20.415" v="3762" actId="20577"/>
          <ac:spMkLst>
            <pc:docMk/>
            <pc:sldMk cId="2965552596" sldId="286"/>
            <ac:spMk id="4" creationId="{A00A0F2F-FB0C-4E59-9CD2-E84791256AC9}"/>
          </ac:spMkLst>
        </pc:spChg>
        <pc:spChg chg="del">
          <ac:chgData name="jared graeve" userId="8a024d2f57c9cdaf" providerId="LiveId" clId="{329927D7-DC34-4FC7-8248-571EC43D437F}" dt="2020-12-27T18:21:11.353" v="3419" actId="478"/>
          <ac:spMkLst>
            <pc:docMk/>
            <pc:sldMk cId="2965552596" sldId="286"/>
            <ac:spMk id="5" creationId="{8D7FEB58-BFB3-41B8-8042-C7045FA0DD9F}"/>
          </ac:spMkLst>
        </pc:spChg>
        <pc:spChg chg="mod">
          <ac:chgData name="jared graeve" userId="8a024d2f57c9cdaf" providerId="LiveId" clId="{329927D7-DC34-4FC7-8248-571EC43D437F}" dt="2020-12-27T18:26:16.441" v="4132" actId="20577"/>
          <ac:spMkLst>
            <pc:docMk/>
            <pc:sldMk cId="2965552596" sldId="286"/>
            <ac:spMk id="6" creationId="{4BFFF752-B2A7-4B45-A4D1-0E858A5D5872}"/>
          </ac:spMkLst>
        </pc:spChg>
      </pc:sldChg>
      <pc:sldChg chg="delSp modSp new mod">
        <pc:chgData name="jared graeve" userId="8a024d2f57c9cdaf" providerId="LiveId" clId="{329927D7-DC34-4FC7-8248-571EC43D437F}" dt="2020-12-27T18:33:17.342" v="5326" actId="20577"/>
        <pc:sldMkLst>
          <pc:docMk/>
          <pc:sldMk cId="1000561765" sldId="287"/>
        </pc:sldMkLst>
        <pc:spChg chg="mod">
          <ac:chgData name="jared graeve" userId="8a024d2f57c9cdaf" providerId="LiveId" clId="{329927D7-DC34-4FC7-8248-571EC43D437F}" dt="2020-12-27T18:26:33.637" v="4134"/>
          <ac:spMkLst>
            <pc:docMk/>
            <pc:sldMk cId="1000561765" sldId="287"/>
            <ac:spMk id="2" creationId="{E58856C0-315A-432C-B489-930D4300299E}"/>
          </ac:spMkLst>
        </pc:spChg>
        <pc:spChg chg="mod">
          <ac:chgData name="jared graeve" userId="8a024d2f57c9cdaf" providerId="LiveId" clId="{329927D7-DC34-4FC7-8248-571EC43D437F}" dt="2020-12-27T18:26:53.032" v="4166" actId="20577"/>
          <ac:spMkLst>
            <pc:docMk/>
            <pc:sldMk cId="1000561765" sldId="287"/>
            <ac:spMk id="3" creationId="{89D7241C-165F-49B7-BFF3-56854ADC05B1}"/>
          </ac:spMkLst>
        </pc:spChg>
        <pc:spChg chg="mod">
          <ac:chgData name="jared graeve" userId="8a024d2f57c9cdaf" providerId="LiveId" clId="{329927D7-DC34-4FC7-8248-571EC43D437F}" dt="2020-12-27T18:28:46.100" v="4632" actId="20577"/>
          <ac:spMkLst>
            <pc:docMk/>
            <pc:sldMk cId="1000561765" sldId="287"/>
            <ac:spMk id="4" creationId="{3FFB7642-F054-4875-AB61-7B736EBD6AD8}"/>
          </ac:spMkLst>
        </pc:spChg>
        <pc:spChg chg="del">
          <ac:chgData name="jared graeve" userId="8a024d2f57c9cdaf" providerId="LiveId" clId="{329927D7-DC34-4FC7-8248-571EC43D437F}" dt="2020-12-27T18:26:40.273" v="4135" actId="478"/>
          <ac:spMkLst>
            <pc:docMk/>
            <pc:sldMk cId="1000561765" sldId="287"/>
            <ac:spMk id="5" creationId="{FC275232-4FB1-4F23-AB82-50D4199B1698}"/>
          </ac:spMkLst>
        </pc:spChg>
        <pc:spChg chg="mod">
          <ac:chgData name="jared graeve" userId="8a024d2f57c9cdaf" providerId="LiveId" clId="{329927D7-DC34-4FC7-8248-571EC43D437F}" dt="2020-12-27T18:33:17.342" v="5326" actId="20577"/>
          <ac:spMkLst>
            <pc:docMk/>
            <pc:sldMk cId="1000561765" sldId="287"/>
            <ac:spMk id="6" creationId="{7E1FBDB4-C20A-4FA6-8EC9-A1431D3F65AF}"/>
          </ac:spMkLst>
        </pc:sp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9DE4F2-2FC1-4D63-B0CD-562562E2B31E}" type="datetimeFigureOut">
              <a:rPr lang="en-US" smtClean="0"/>
              <a:t>12/27/2020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3EE1401-6DBE-471D-84AC-03964E038A57}" type="slidenum">
              <a:rPr lang="en-US" smtClean="0"/>
              <a:t>‹#›</a:t>
            </a:fld>
            <a:endParaRPr lang="en-US"/>
          </a:p>
        </p:txBody>
      </p:sp>
    </p:spTree>
    <p:extLst>
      <p:ext uri="{BB962C8B-B14F-4D97-AF65-F5344CB8AC3E}">
        <p14:creationId xmlns:p14="http://schemas.microsoft.com/office/powerpoint/2010/main" val="3063372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9DE4F2-2FC1-4D63-B0CD-562562E2B31E}" type="datetimeFigureOut">
              <a:rPr lang="en-US" smtClean="0"/>
              <a:t>12/27/2020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E1401-6DBE-471D-84AC-03964E038A57}" type="slidenum">
              <a:rPr lang="en-US" smtClean="0"/>
              <a:t>‹#›</a:t>
            </a:fld>
            <a:endParaRPr lang="en-US"/>
          </a:p>
        </p:txBody>
      </p:sp>
    </p:spTree>
    <p:extLst>
      <p:ext uri="{BB962C8B-B14F-4D97-AF65-F5344CB8AC3E}">
        <p14:creationId xmlns:p14="http://schemas.microsoft.com/office/powerpoint/2010/main" val="3794979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9DE4F2-2FC1-4D63-B0CD-562562E2B31E}" type="datetimeFigureOut">
              <a:rPr lang="en-US" smtClean="0"/>
              <a:t>12/27/2020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E1401-6DBE-471D-84AC-03964E038A57}" type="slidenum">
              <a:rPr lang="en-US" smtClean="0"/>
              <a:t>‹#›</a:t>
            </a:fld>
            <a:endParaRPr lang="en-US"/>
          </a:p>
        </p:txBody>
      </p:sp>
    </p:spTree>
    <p:extLst>
      <p:ext uri="{BB962C8B-B14F-4D97-AF65-F5344CB8AC3E}">
        <p14:creationId xmlns:p14="http://schemas.microsoft.com/office/powerpoint/2010/main" val="1857439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9DE4F2-2FC1-4D63-B0CD-562562E2B31E}" type="datetimeFigureOut">
              <a:rPr lang="en-US" smtClean="0"/>
              <a:t>12/27/2020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E1401-6DBE-471D-84AC-03964E038A57}" type="slidenum">
              <a:rPr lang="en-US" smtClean="0"/>
              <a:t>‹#›</a:t>
            </a:fld>
            <a:endParaRPr lang="en-US"/>
          </a:p>
        </p:txBody>
      </p:sp>
    </p:spTree>
    <p:extLst>
      <p:ext uri="{BB962C8B-B14F-4D97-AF65-F5344CB8AC3E}">
        <p14:creationId xmlns:p14="http://schemas.microsoft.com/office/powerpoint/2010/main" val="417419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39DE4F2-2FC1-4D63-B0CD-562562E2B31E}" type="datetimeFigureOut">
              <a:rPr lang="en-US" smtClean="0"/>
              <a:t>12/27/2020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3EE1401-6DBE-471D-84AC-03964E038A57}" type="slidenum">
              <a:rPr lang="en-US" smtClean="0"/>
              <a:t>‹#›</a:t>
            </a:fld>
            <a:endParaRPr lang="en-US"/>
          </a:p>
        </p:txBody>
      </p:sp>
    </p:spTree>
    <p:extLst>
      <p:ext uri="{BB962C8B-B14F-4D97-AF65-F5344CB8AC3E}">
        <p14:creationId xmlns:p14="http://schemas.microsoft.com/office/powerpoint/2010/main" val="2352465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9DE4F2-2FC1-4D63-B0CD-562562E2B31E}" type="datetimeFigureOut">
              <a:rPr lang="en-US" smtClean="0"/>
              <a:t>12/27/2020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E1401-6DBE-471D-84AC-03964E038A57}" type="slidenum">
              <a:rPr lang="en-US" smtClean="0"/>
              <a:t>‹#›</a:t>
            </a:fld>
            <a:endParaRPr lang="en-US"/>
          </a:p>
        </p:txBody>
      </p:sp>
    </p:spTree>
    <p:extLst>
      <p:ext uri="{BB962C8B-B14F-4D97-AF65-F5344CB8AC3E}">
        <p14:creationId xmlns:p14="http://schemas.microsoft.com/office/powerpoint/2010/main" val="200582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9DE4F2-2FC1-4D63-B0CD-562562E2B31E}" type="datetimeFigureOut">
              <a:rPr lang="en-US" smtClean="0"/>
              <a:t>12/27/2020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EE1401-6DBE-471D-84AC-03964E038A57}" type="slidenum">
              <a:rPr lang="en-US" smtClean="0"/>
              <a:t>‹#›</a:t>
            </a:fld>
            <a:endParaRPr lang="en-US"/>
          </a:p>
        </p:txBody>
      </p:sp>
    </p:spTree>
    <p:extLst>
      <p:ext uri="{BB962C8B-B14F-4D97-AF65-F5344CB8AC3E}">
        <p14:creationId xmlns:p14="http://schemas.microsoft.com/office/powerpoint/2010/main" val="1346279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9DE4F2-2FC1-4D63-B0CD-562562E2B31E}" type="datetimeFigureOut">
              <a:rPr lang="en-US" smtClean="0"/>
              <a:t>12/27/2020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EE1401-6DBE-471D-84AC-03964E038A57}" type="slidenum">
              <a:rPr lang="en-US" smtClean="0"/>
              <a:t>‹#›</a:t>
            </a:fld>
            <a:endParaRPr lang="en-US"/>
          </a:p>
        </p:txBody>
      </p:sp>
    </p:spTree>
    <p:extLst>
      <p:ext uri="{BB962C8B-B14F-4D97-AF65-F5344CB8AC3E}">
        <p14:creationId xmlns:p14="http://schemas.microsoft.com/office/powerpoint/2010/main" val="1727449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9DE4F2-2FC1-4D63-B0CD-562562E2B31E}" type="datetimeFigureOut">
              <a:rPr lang="en-US" smtClean="0"/>
              <a:t>12/27/2020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EE1401-6DBE-471D-84AC-03964E038A57}" type="slidenum">
              <a:rPr lang="en-US" smtClean="0"/>
              <a:t>‹#›</a:t>
            </a:fld>
            <a:endParaRPr lang="en-US"/>
          </a:p>
        </p:txBody>
      </p:sp>
    </p:spTree>
    <p:extLst>
      <p:ext uri="{BB962C8B-B14F-4D97-AF65-F5344CB8AC3E}">
        <p14:creationId xmlns:p14="http://schemas.microsoft.com/office/powerpoint/2010/main" val="628234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9DE4F2-2FC1-4D63-B0CD-562562E2B31E}" type="datetimeFigureOut">
              <a:rPr lang="en-US" smtClean="0"/>
              <a:t>12/27/2020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3EE1401-6DBE-471D-84AC-03964E038A57}" type="slidenum">
              <a:rPr lang="en-US" smtClean="0"/>
              <a:t>‹#›</a:t>
            </a:fld>
            <a:endParaRPr lang="en-US"/>
          </a:p>
        </p:txBody>
      </p:sp>
    </p:spTree>
    <p:extLst>
      <p:ext uri="{BB962C8B-B14F-4D97-AF65-F5344CB8AC3E}">
        <p14:creationId xmlns:p14="http://schemas.microsoft.com/office/powerpoint/2010/main" val="790744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9DE4F2-2FC1-4D63-B0CD-562562E2B31E}" type="datetimeFigureOut">
              <a:rPr lang="en-US" smtClean="0"/>
              <a:t>12/27/2020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3EE1401-6DBE-471D-84AC-03964E038A57}" type="slidenum">
              <a:rPr lang="en-US" smtClean="0"/>
              <a:t>‹#›</a:t>
            </a:fld>
            <a:endParaRPr lang="en-US"/>
          </a:p>
        </p:txBody>
      </p:sp>
    </p:spTree>
    <p:extLst>
      <p:ext uri="{BB962C8B-B14F-4D97-AF65-F5344CB8AC3E}">
        <p14:creationId xmlns:p14="http://schemas.microsoft.com/office/powerpoint/2010/main" val="1435690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39DE4F2-2FC1-4D63-B0CD-562562E2B31E}" type="datetimeFigureOut">
              <a:rPr lang="en-US" smtClean="0"/>
              <a:t>12/27/2020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3EE1401-6DBE-471D-84AC-03964E038A57}" type="slidenum">
              <a:rPr lang="en-US" smtClean="0"/>
              <a:t>‹#›</a:t>
            </a:fld>
            <a:endParaRPr lang="en-US"/>
          </a:p>
        </p:txBody>
      </p:sp>
    </p:spTree>
    <p:extLst>
      <p:ext uri="{BB962C8B-B14F-4D97-AF65-F5344CB8AC3E}">
        <p14:creationId xmlns:p14="http://schemas.microsoft.com/office/powerpoint/2010/main" val="35147421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7C269-375E-4050-81BA-A9168B1F2727}"/>
              </a:ext>
            </a:extLst>
          </p:cNvPr>
          <p:cNvSpPr>
            <a:spLocks noGrp="1"/>
          </p:cNvSpPr>
          <p:nvPr>
            <p:ph type="ctrTitle"/>
          </p:nvPr>
        </p:nvSpPr>
        <p:spPr/>
        <p:txBody>
          <a:bodyPr/>
          <a:lstStyle/>
          <a:p>
            <a:r>
              <a:rPr lang="en-US" dirty="0"/>
              <a:t>MLB Analysis: How to win it All!?</a:t>
            </a:r>
          </a:p>
        </p:txBody>
      </p:sp>
      <p:sp>
        <p:nvSpPr>
          <p:cNvPr id="3" name="Subtitle 2">
            <a:extLst>
              <a:ext uri="{FF2B5EF4-FFF2-40B4-BE49-F238E27FC236}">
                <a16:creationId xmlns:a16="http://schemas.microsoft.com/office/drawing/2014/main" id="{AAFB47A1-EC52-44FF-9993-4AC08A666640}"/>
              </a:ext>
            </a:extLst>
          </p:cNvPr>
          <p:cNvSpPr>
            <a:spLocks noGrp="1"/>
          </p:cNvSpPr>
          <p:nvPr>
            <p:ph type="subTitle" idx="1"/>
          </p:nvPr>
        </p:nvSpPr>
        <p:spPr/>
        <p:txBody>
          <a:bodyPr>
            <a:noAutofit/>
          </a:bodyPr>
          <a:lstStyle/>
          <a:p>
            <a:r>
              <a:rPr lang="en-US" sz="2800" dirty="0"/>
              <a:t>Andrey </a:t>
            </a:r>
            <a:r>
              <a:rPr lang="en-US" sz="2800" dirty="0" err="1"/>
              <a:t>Tokarev</a:t>
            </a:r>
            <a:endParaRPr lang="en-US" sz="2800" dirty="0"/>
          </a:p>
          <a:p>
            <a:r>
              <a:rPr lang="en-US" sz="2800" dirty="0"/>
              <a:t>Karla Murphy</a:t>
            </a:r>
          </a:p>
          <a:p>
            <a:r>
              <a:rPr lang="en-US" sz="2800" dirty="0"/>
              <a:t>Jared </a:t>
            </a:r>
            <a:r>
              <a:rPr lang="en-US" sz="2800" dirty="0" err="1"/>
              <a:t>Graeve</a:t>
            </a:r>
            <a:endParaRPr lang="en-US" sz="2800" dirty="0"/>
          </a:p>
          <a:p>
            <a:r>
              <a:rPr lang="en-US" sz="2800" dirty="0"/>
              <a:t>Simon Feinsilver</a:t>
            </a:r>
          </a:p>
        </p:txBody>
      </p:sp>
    </p:spTree>
    <p:extLst>
      <p:ext uri="{BB962C8B-B14F-4D97-AF65-F5344CB8AC3E}">
        <p14:creationId xmlns:p14="http://schemas.microsoft.com/office/powerpoint/2010/main" val="3637240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pie chart&#10;&#10;Description automatically generated">
            <a:extLst>
              <a:ext uri="{FF2B5EF4-FFF2-40B4-BE49-F238E27FC236}">
                <a16:creationId xmlns:a16="http://schemas.microsoft.com/office/drawing/2014/main" id="{ABD91A42-D173-4E3F-9EAA-91A58909EA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9679" y="62907"/>
            <a:ext cx="10192641" cy="6795093"/>
          </a:xfrm>
        </p:spPr>
      </p:pic>
    </p:spTree>
    <p:extLst>
      <p:ext uri="{BB962C8B-B14F-4D97-AF65-F5344CB8AC3E}">
        <p14:creationId xmlns:p14="http://schemas.microsoft.com/office/powerpoint/2010/main" val="1319842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554C-4920-4C2D-A441-82D0FB76B678}"/>
              </a:ext>
            </a:extLst>
          </p:cNvPr>
          <p:cNvSpPr>
            <a:spLocks noGrp="1"/>
          </p:cNvSpPr>
          <p:nvPr>
            <p:ph type="title"/>
          </p:nvPr>
        </p:nvSpPr>
        <p:spPr/>
        <p:txBody>
          <a:bodyPr/>
          <a:lstStyle/>
          <a:p>
            <a:r>
              <a:rPr lang="en-US" dirty="0"/>
              <a:t>Objective 2: conclusions</a:t>
            </a:r>
          </a:p>
        </p:txBody>
      </p:sp>
      <p:sp>
        <p:nvSpPr>
          <p:cNvPr id="3" name="Text Placeholder 2">
            <a:extLst>
              <a:ext uri="{FF2B5EF4-FFF2-40B4-BE49-F238E27FC236}">
                <a16:creationId xmlns:a16="http://schemas.microsoft.com/office/drawing/2014/main" id="{BEFB413D-69E1-4081-AF0F-F776F6CAD703}"/>
              </a:ext>
            </a:extLst>
          </p:cNvPr>
          <p:cNvSpPr>
            <a:spLocks noGrp="1"/>
          </p:cNvSpPr>
          <p:nvPr>
            <p:ph type="body" idx="1"/>
          </p:nvPr>
        </p:nvSpPr>
        <p:spPr/>
        <p:txBody>
          <a:bodyPr/>
          <a:lstStyle/>
          <a:p>
            <a:r>
              <a:rPr lang="en-US" dirty="0"/>
              <a:t>What we CAN conclude:</a:t>
            </a:r>
          </a:p>
        </p:txBody>
      </p:sp>
      <p:sp>
        <p:nvSpPr>
          <p:cNvPr id="4" name="Content Placeholder 3">
            <a:extLst>
              <a:ext uri="{FF2B5EF4-FFF2-40B4-BE49-F238E27FC236}">
                <a16:creationId xmlns:a16="http://schemas.microsoft.com/office/drawing/2014/main" id="{D702E665-F370-46BE-B8B8-D51F78972725}"/>
              </a:ext>
            </a:extLst>
          </p:cNvPr>
          <p:cNvSpPr>
            <a:spLocks noGrp="1"/>
          </p:cNvSpPr>
          <p:nvPr>
            <p:ph sz="half" idx="2"/>
          </p:nvPr>
        </p:nvSpPr>
        <p:spPr/>
        <p:txBody>
          <a:bodyPr/>
          <a:lstStyle/>
          <a:p>
            <a:r>
              <a:rPr lang="en-US" dirty="0"/>
              <a:t>If an owner is willing to be a top 5 spender, they have about a 50% chance of winning the World Series</a:t>
            </a:r>
          </a:p>
          <a:p>
            <a:endParaRPr lang="en-US" dirty="0"/>
          </a:p>
        </p:txBody>
      </p:sp>
      <p:sp>
        <p:nvSpPr>
          <p:cNvPr id="5" name="Text Placeholder 4">
            <a:extLst>
              <a:ext uri="{FF2B5EF4-FFF2-40B4-BE49-F238E27FC236}">
                <a16:creationId xmlns:a16="http://schemas.microsoft.com/office/drawing/2014/main" id="{3949547B-5FB7-4246-A207-192ADD79EA91}"/>
              </a:ext>
            </a:extLst>
          </p:cNvPr>
          <p:cNvSpPr>
            <a:spLocks noGrp="1"/>
          </p:cNvSpPr>
          <p:nvPr>
            <p:ph type="body" sz="quarter" idx="3"/>
          </p:nvPr>
        </p:nvSpPr>
        <p:spPr/>
        <p:txBody>
          <a:bodyPr/>
          <a:lstStyle/>
          <a:p>
            <a:r>
              <a:rPr lang="en-US" dirty="0"/>
              <a:t>What we CAN’T conclude:</a:t>
            </a:r>
          </a:p>
        </p:txBody>
      </p:sp>
      <p:sp>
        <p:nvSpPr>
          <p:cNvPr id="6" name="Content Placeholder 5">
            <a:extLst>
              <a:ext uri="{FF2B5EF4-FFF2-40B4-BE49-F238E27FC236}">
                <a16:creationId xmlns:a16="http://schemas.microsoft.com/office/drawing/2014/main" id="{F0D24A0B-991C-4911-A90F-F8B8EE38BADF}"/>
              </a:ext>
            </a:extLst>
          </p:cNvPr>
          <p:cNvSpPr>
            <a:spLocks noGrp="1"/>
          </p:cNvSpPr>
          <p:nvPr>
            <p:ph sz="quarter" idx="4"/>
          </p:nvPr>
        </p:nvSpPr>
        <p:spPr/>
        <p:txBody>
          <a:bodyPr/>
          <a:lstStyle/>
          <a:p>
            <a:r>
              <a:rPr lang="en-US" dirty="0"/>
              <a:t>Cannot conclude that you have to be a top 5 spender to win</a:t>
            </a:r>
          </a:p>
          <a:p>
            <a:r>
              <a:rPr lang="en-US" dirty="0"/>
              <a:t>Over half of the winners from 1985-2015 were not top 5 spenders</a:t>
            </a:r>
          </a:p>
        </p:txBody>
      </p:sp>
    </p:spTree>
    <p:extLst>
      <p:ext uri="{BB962C8B-B14F-4D97-AF65-F5344CB8AC3E}">
        <p14:creationId xmlns:p14="http://schemas.microsoft.com/office/powerpoint/2010/main" val="3538243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AC18E-5BE7-448F-B323-EEDA9B4926D3}"/>
              </a:ext>
            </a:extLst>
          </p:cNvPr>
          <p:cNvSpPr>
            <a:spLocks noGrp="1"/>
          </p:cNvSpPr>
          <p:nvPr>
            <p:ph type="title"/>
          </p:nvPr>
        </p:nvSpPr>
        <p:spPr/>
        <p:txBody>
          <a:bodyPr/>
          <a:lstStyle/>
          <a:p>
            <a:r>
              <a:rPr lang="en-US" dirty="0"/>
              <a:t>Objective 3: Evaluate spending parameters for World series winners</a:t>
            </a:r>
          </a:p>
        </p:txBody>
      </p:sp>
      <p:pic>
        <p:nvPicPr>
          <p:cNvPr id="6" name="Content Placeholder 5" descr="Chart, scatter chart&#10;&#10;Description automatically generated">
            <a:extLst>
              <a:ext uri="{FF2B5EF4-FFF2-40B4-BE49-F238E27FC236}">
                <a16:creationId xmlns:a16="http://schemas.microsoft.com/office/drawing/2014/main" id="{1985C447-3891-48B8-BD79-76079EAF176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47676" y="2093976"/>
            <a:ext cx="5715000" cy="3809999"/>
          </a:xfrm>
        </p:spPr>
      </p:pic>
      <p:pic>
        <p:nvPicPr>
          <p:cNvPr id="8" name="Content Placeholder 7" descr="Chart, scatter chart&#10;&#10;Description automatically generated">
            <a:extLst>
              <a:ext uri="{FF2B5EF4-FFF2-40B4-BE49-F238E27FC236}">
                <a16:creationId xmlns:a16="http://schemas.microsoft.com/office/drawing/2014/main" id="{C51A0E25-C5A8-4345-9354-E09434A661D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10325" y="2092327"/>
            <a:ext cx="5715001" cy="3810000"/>
          </a:xfrm>
        </p:spPr>
      </p:pic>
    </p:spTree>
    <p:extLst>
      <p:ext uri="{BB962C8B-B14F-4D97-AF65-F5344CB8AC3E}">
        <p14:creationId xmlns:p14="http://schemas.microsoft.com/office/powerpoint/2010/main" val="3267267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6A76D-340F-4F79-B095-30F730250781}"/>
              </a:ext>
            </a:extLst>
          </p:cNvPr>
          <p:cNvSpPr>
            <a:spLocks noGrp="1"/>
          </p:cNvSpPr>
          <p:nvPr>
            <p:ph type="title"/>
          </p:nvPr>
        </p:nvSpPr>
        <p:spPr/>
        <p:txBody>
          <a:bodyPr/>
          <a:lstStyle/>
          <a:p>
            <a:r>
              <a:rPr lang="en-US" dirty="0"/>
              <a:t>Winner STD’s from Mean</a:t>
            </a:r>
          </a:p>
        </p:txBody>
      </p:sp>
      <p:pic>
        <p:nvPicPr>
          <p:cNvPr id="5" name="Content Placeholder 4" descr="Chart, histogram, waterfall chart&#10;&#10;Description automatically generated">
            <a:extLst>
              <a:ext uri="{FF2B5EF4-FFF2-40B4-BE49-F238E27FC236}">
                <a16:creationId xmlns:a16="http://schemas.microsoft.com/office/drawing/2014/main" id="{D15C63C9-0F32-4668-9921-6F5EFA63BD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455" y="2439524"/>
            <a:ext cx="11767090" cy="2941773"/>
          </a:xfrm>
        </p:spPr>
      </p:pic>
    </p:spTree>
    <p:extLst>
      <p:ext uri="{BB962C8B-B14F-4D97-AF65-F5344CB8AC3E}">
        <p14:creationId xmlns:p14="http://schemas.microsoft.com/office/powerpoint/2010/main" val="658818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B2A85-590B-42F0-BFA4-CDA1C1A0D3A7}"/>
              </a:ext>
            </a:extLst>
          </p:cNvPr>
          <p:cNvSpPr>
            <a:spLocks noGrp="1"/>
          </p:cNvSpPr>
          <p:nvPr>
            <p:ph type="title"/>
          </p:nvPr>
        </p:nvSpPr>
        <p:spPr/>
        <p:txBody>
          <a:bodyPr/>
          <a:lstStyle/>
          <a:p>
            <a:r>
              <a:rPr lang="en-US" dirty="0"/>
              <a:t>Winner AVG STD’s from Mean</a:t>
            </a:r>
          </a:p>
        </p:txBody>
      </p:sp>
      <p:sp>
        <p:nvSpPr>
          <p:cNvPr id="3" name="Content Placeholder 2">
            <a:extLst>
              <a:ext uri="{FF2B5EF4-FFF2-40B4-BE49-F238E27FC236}">
                <a16:creationId xmlns:a16="http://schemas.microsoft.com/office/drawing/2014/main" id="{BB2CB817-7EAA-4345-826E-D933BACE7811}"/>
              </a:ext>
            </a:extLst>
          </p:cNvPr>
          <p:cNvSpPr>
            <a:spLocks noGrp="1"/>
          </p:cNvSpPr>
          <p:nvPr>
            <p:ph sz="half" idx="1"/>
          </p:nvPr>
        </p:nvSpPr>
        <p:spPr/>
        <p:txBody>
          <a:bodyPr>
            <a:normAutofit lnSpcReduction="10000"/>
          </a:bodyPr>
          <a:lstStyle/>
          <a:p>
            <a:r>
              <a:rPr lang="en-US" dirty="0"/>
              <a:t>On average, winners spent .79 STD’s above the mean for that year</a:t>
            </a:r>
          </a:p>
          <a:p>
            <a:r>
              <a:rPr lang="en-US" dirty="0"/>
              <a:t>THE SPENDING FORMULA:</a:t>
            </a:r>
          </a:p>
          <a:p>
            <a:pPr lvl="1"/>
            <a:r>
              <a:rPr lang="en-US" dirty="0"/>
              <a:t>Spend Amount($) = Mean Salary + (STD * .79)</a:t>
            </a:r>
          </a:p>
          <a:p>
            <a:r>
              <a:rPr lang="en-US" dirty="0"/>
              <a:t>Example:</a:t>
            </a:r>
          </a:p>
          <a:p>
            <a:pPr lvl="1"/>
            <a:r>
              <a:rPr lang="en-US" dirty="0"/>
              <a:t>2021 Expected Mean Salary: $150MM</a:t>
            </a:r>
          </a:p>
          <a:p>
            <a:pPr lvl="1"/>
            <a:r>
              <a:rPr lang="en-US" dirty="0"/>
              <a:t>2021 Expected STD: $40MM</a:t>
            </a:r>
          </a:p>
          <a:p>
            <a:pPr lvl="1"/>
            <a:r>
              <a:rPr lang="en-US" dirty="0"/>
              <a:t>$150MM + ($40MM * .79)</a:t>
            </a:r>
          </a:p>
          <a:p>
            <a:r>
              <a:rPr lang="en-US" dirty="0"/>
              <a:t>We would recommend the owner spend $181,600,000 if serious about winning!!!</a:t>
            </a:r>
          </a:p>
        </p:txBody>
      </p:sp>
      <p:pic>
        <p:nvPicPr>
          <p:cNvPr id="6" name="Content Placeholder 5" descr="Text&#10;&#10;Description automatically generated">
            <a:extLst>
              <a:ext uri="{FF2B5EF4-FFF2-40B4-BE49-F238E27FC236}">
                <a16:creationId xmlns:a16="http://schemas.microsoft.com/office/drawing/2014/main" id="{C0BB8FD0-884F-4ECE-9BD6-55F460AEFE3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67274" y="3163079"/>
            <a:ext cx="5604171" cy="1463138"/>
          </a:xfrm>
        </p:spPr>
      </p:pic>
    </p:spTree>
    <p:extLst>
      <p:ext uri="{BB962C8B-B14F-4D97-AF65-F5344CB8AC3E}">
        <p14:creationId xmlns:p14="http://schemas.microsoft.com/office/powerpoint/2010/main" val="1290134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554C-4920-4C2D-A441-82D0FB76B678}"/>
              </a:ext>
            </a:extLst>
          </p:cNvPr>
          <p:cNvSpPr>
            <a:spLocks noGrp="1"/>
          </p:cNvSpPr>
          <p:nvPr>
            <p:ph type="title"/>
          </p:nvPr>
        </p:nvSpPr>
        <p:spPr/>
        <p:txBody>
          <a:bodyPr/>
          <a:lstStyle/>
          <a:p>
            <a:r>
              <a:rPr lang="en-US" dirty="0"/>
              <a:t>Objective 3: conclusions</a:t>
            </a:r>
          </a:p>
        </p:txBody>
      </p:sp>
      <p:sp>
        <p:nvSpPr>
          <p:cNvPr id="3" name="Text Placeholder 2">
            <a:extLst>
              <a:ext uri="{FF2B5EF4-FFF2-40B4-BE49-F238E27FC236}">
                <a16:creationId xmlns:a16="http://schemas.microsoft.com/office/drawing/2014/main" id="{BEFB413D-69E1-4081-AF0F-F776F6CAD703}"/>
              </a:ext>
            </a:extLst>
          </p:cNvPr>
          <p:cNvSpPr>
            <a:spLocks noGrp="1"/>
          </p:cNvSpPr>
          <p:nvPr>
            <p:ph type="body" idx="1"/>
          </p:nvPr>
        </p:nvSpPr>
        <p:spPr/>
        <p:txBody>
          <a:bodyPr/>
          <a:lstStyle/>
          <a:p>
            <a:r>
              <a:rPr lang="en-US" dirty="0"/>
              <a:t>What we CAN conclude:</a:t>
            </a:r>
          </a:p>
        </p:txBody>
      </p:sp>
      <p:sp>
        <p:nvSpPr>
          <p:cNvPr id="4" name="Content Placeholder 3">
            <a:extLst>
              <a:ext uri="{FF2B5EF4-FFF2-40B4-BE49-F238E27FC236}">
                <a16:creationId xmlns:a16="http://schemas.microsoft.com/office/drawing/2014/main" id="{D702E665-F370-46BE-B8B8-D51F78972725}"/>
              </a:ext>
            </a:extLst>
          </p:cNvPr>
          <p:cNvSpPr>
            <a:spLocks noGrp="1"/>
          </p:cNvSpPr>
          <p:nvPr>
            <p:ph sz="half" idx="2"/>
          </p:nvPr>
        </p:nvSpPr>
        <p:spPr/>
        <p:txBody>
          <a:bodyPr/>
          <a:lstStyle/>
          <a:p>
            <a:r>
              <a:rPr lang="en-US" sz="3600" dirty="0"/>
              <a:t>Winning teams spend, on average, .79 STD’s above the mean salary</a:t>
            </a:r>
          </a:p>
          <a:p>
            <a:r>
              <a:rPr lang="en-US" sz="3600" dirty="0"/>
              <a:t>Spending Formula</a:t>
            </a:r>
          </a:p>
          <a:p>
            <a:endParaRPr lang="en-US" dirty="0"/>
          </a:p>
          <a:p>
            <a:endParaRPr lang="en-US" dirty="0"/>
          </a:p>
        </p:txBody>
      </p:sp>
      <p:sp>
        <p:nvSpPr>
          <p:cNvPr id="5" name="Text Placeholder 4">
            <a:extLst>
              <a:ext uri="{FF2B5EF4-FFF2-40B4-BE49-F238E27FC236}">
                <a16:creationId xmlns:a16="http://schemas.microsoft.com/office/drawing/2014/main" id="{3949547B-5FB7-4246-A207-192ADD79EA91}"/>
              </a:ext>
            </a:extLst>
          </p:cNvPr>
          <p:cNvSpPr>
            <a:spLocks noGrp="1"/>
          </p:cNvSpPr>
          <p:nvPr>
            <p:ph type="body" sz="quarter" idx="3"/>
          </p:nvPr>
        </p:nvSpPr>
        <p:spPr/>
        <p:txBody>
          <a:bodyPr/>
          <a:lstStyle/>
          <a:p>
            <a:r>
              <a:rPr lang="en-US" dirty="0"/>
              <a:t>What we CAN’T conclude:</a:t>
            </a:r>
          </a:p>
        </p:txBody>
      </p:sp>
      <p:sp>
        <p:nvSpPr>
          <p:cNvPr id="6" name="Content Placeholder 5">
            <a:extLst>
              <a:ext uri="{FF2B5EF4-FFF2-40B4-BE49-F238E27FC236}">
                <a16:creationId xmlns:a16="http://schemas.microsoft.com/office/drawing/2014/main" id="{F0D24A0B-991C-4911-A90F-F8B8EE38BADF}"/>
              </a:ext>
            </a:extLst>
          </p:cNvPr>
          <p:cNvSpPr>
            <a:spLocks noGrp="1"/>
          </p:cNvSpPr>
          <p:nvPr>
            <p:ph sz="quarter" idx="4"/>
          </p:nvPr>
        </p:nvSpPr>
        <p:spPr/>
        <p:txBody>
          <a:bodyPr>
            <a:noAutofit/>
          </a:bodyPr>
          <a:lstStyle/>
          <a:p>
            <a:r>
              <a:rPr lang="en-US" sz="2800" dirty="0"/>
              <a:t>Can’t conclude that spending .79 STD’s above the mean will guarantee a championship</a:t>
            </a:r>
          </a:p>
          <a:p>
            <a:r>
              <a:rPr lang="en-US" sz="2800" dirty="0"/>
              <a:t>Spending Formula Problems:</a:t>
            </a:r>
          </a:p>
          <a:p>
            <a:pPr lvl="1"/>
            <a:r>
              <a:rPr lang="en-US" sz="2800" dirty="0"/>
              <a:t>How to project Salary Mean and STD in coming years</a:t>
            </a:r>
          </a:p>
        </p:txBody>
      </p:sp>
    </p:spTree>
    <p:extLst>
      <p:ext uri="{BB962C8B-B14F-4D97-AF65-F5344CB8AC3E}">
        <p14:creationId xmlns:p14="http://schemas.microsoft.com/office/powerpoint/2010/main" val="366741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57CDF-B69C-4D55-B50B-1870DF85CB2E}"/>
              </a:ext>
            </a:extLst>
          </p:cNvPr>
          <p:cNvSpPr>
            <a:spLocks noGrp="1"/>
          </p:cNvSpPr>
          <p:nvPr>
            <p:ph type="title"/>
          </p:nvPr>
        </p:nvSpPr>
        <p:spPr/>
        <p:txBody>
          <a:bodyPr/>
          <a:lstStyle/>
          <a:p>
            <a:r>
              <a:rPr lang="en-US" dirty="0"/>
              <a:t>Objective 4: Statistical Profile of a World Series Winning Team</a:t>
            </a:r>
          </a:p>
        </p:txBody>
      </p:sp>
      <p:sp>
        <p:nvSpPr>
          <p:cNvPr id="3" name="Content Placeholder 2">
            <a:extLst>
              <a:ext uri="{FF2B5EF4-FFF2-40B4-BE49-F238E27FC236}">
                <a16:creationId xmlns:a16="http://schemas.microsoft.com/office/drawing/2014/main" id="{C9F51027-73F9-40BF-AB04-BF1E40CA8BC2}"/>
              </a:ext>
            </a:extLst>
          </p:cNvPr>
          <p:cNvSpPr>
            <a:spLocks noGrp="1"/>
          </p:cNvSpPr>
          <p:nvPr>
            <p:ph sz="half" idx="1"/>
          </p:nvPr>
        </p:nvSpPr>
        <p:spPr/>
        <p:txBody>
          <a:bodyPr/>
          <a:lstStyle/>
          <a:p>
            <a:r>
              <a:rPr lang="en-US" dirty="0"/>
              <a:t>Offensive Statistics</a:t>
            </a:r>
          </a:p>
          <a:p>
            <a:pPr lvl="1"/>
            <a:r>
              <a:rPr lang="en-US" dirty="0"/>
              <a:t>Batting Average</a:t>
            </a:r>
          </a:p>
          <a:p>
            <a:pPr lvl="1"/>
            <a:r>
              <a:rPr lang="en-US" dirty="0"/>
              <a:t>Hits</a:t>
            </a:r>
          </a:p>
          <a:p>
            <a:pPr lvl="1"/>
            <a:r>
              <a:rPr lang="en-US" dirty="0"/>
              <a:t>Home Runs</a:t>
            </a:r>
          </a:p>
          <a:p>
            <a:pPr lvl="1"/>
            <a:r>
              <a:rPr lang="en-US" dirty="0"/>
              <a:t>Runs</a:t>
            </a:r>
          </a:p>
          <a:p>
            <a:pPr lvl="1"/>
            <a:r>
              <a:rPr lang="en-US" dirty="0"/>
              <a:t>Doubles</a:t>
            </a:r>
          </a:p>
          <a:p>
            <a:pPr lvl="1"/>
            <a:r>
              <a:rPr lang="en-US" dirty="0"/>
              <a:t>Triples</a:t>
            </a:r>
          </a:p>
          <a:p>
            <a:pPr lvl="1"/>
            <a:r>
              <a:rPr lang="en-US" dirty="0"/>
              <a:t>Walks</a:t>
            </a:r>
          </a:p>
          <a:p>
            <a:pPr lvl="1"/>
            <a:r>
              <a:rPr lang="en-US" dirty="0"/>
              <a:t>Stolen Bases</a:t>
            </a:r>
          </a:p>
          <a:p>
            <a:pPr lvl="1"/>
            <a:r>
              <a:rPr lang="en-US" dirty="0"/>
              <a:t>Strikeouts</a:t>
            </a:r>
          </a:p>
          <a:p>
            <a:pPr lvl="1"/>
            <a:endParaRPr lang="en-US" dirty="0"/>
          </a:p>
        </p:txBody>
      </p:sp>
      <p:sp>
        <p:nvSpPr>
          <p:cNvPr id="4" name="Content Placeholder 3">
            <a:extLst>
              <a:ext uri="{FF2B5EF4-FFF2-40B4-BE49-F238E27FC236}">
                <a16:creationId xmlns:a16="http://schemas.microsoft.com/office/drawing/2014/main" id="{30AD7C39-F539-4DAB-A2A8-C5D890AC2E18}"/>
              </a:ext>
            </a:extLst>
          </p:cNvPr>
          <p:cNvSpPr>
            <a:spLocks noGrp="1"/>
          </p:cNvSpPr>
          <p:nvPr>
            <p:ph sz="half" idx="2"/>
          </p:nvPr>
        </p:nvSpPr>
        <p:spPr/>
        <p:txBody>
          <a:bodyPr/>
          <a:lstStyle/>
          <a:p>
            <a:r>
              <a:rPr lang="en-US" dirty="0"/>
              <a:t>Defensive Statistics</a:t>
            </a:r>
          </a:p>
          <a:p>
            <a:pPr lvl="1"/>
            <a:r>
              <a:rPr lang="en-US" dirty="0"/>
              <a:t>Earned Runs</a:t>
            </a:r>
          </a:p>
          <a:p>
            <a:pPr lvl="1"/>
            <a:r>
              <a:rPr lang="en-US" dirty="0"/>
              <a:t>Earned Run Average</a:t>
            </a:r>
          </a:p>
          <a:p>
            <a:pPr lvl="1"/>
            <a:r>
              <a:rPr lang="en-US" dirty="0"/>
              <a:t>Hits Allowed</a:t>
            </a:r>
          </a:p>
          <a:p>
            <a:pPr lvl="1"/>
            <a:r>
              <a:rPr lang="en-US" dirty="0"/>
              <a:t>Walks Allowed</a:t>
            </a:r>
          </a:p>
          <a:p>
            <a:pPr lvl="1"/>
            <a:r>
              <a:rPr lang="en-US" dirty="0"/>
              <a:t>Strikeouts</a:t>
            </a:r>
          </a:p>
          <a:p>
            <a:pPr lvl="1"/>
            <a:r>
              <a:rPr lang="en-US" dirty="0"/>
              <a:t>Home Runs Allowed</a:t>
            </a:r>
          </a:p>
          <a:p>
            <a:pPr lvl="1"/>
            <a:r>
              <a:rPr lang="en-US" dirty="0"/>
              <a:t>Errors</a:t>
            </a:r>
          </a:p>
        </p:txBody>
      </p:sp>
    </p:spTree>
    <p:extLst>
      <p:ext uri="{BB962C8B-B14F-4D97-AF65-F5344CB8AC3E}">
        <p14:creationId xmlns:p14="http://schemas.microsoft.com/office/powerpoint/2010/main" val="1671058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A62A-4573-4886-8073-39A62B363240}"/>
              </a:ext>
            </a:extLst>
          </p:cNvPr>
          <p:cNvSpPr>
            <a:spLocks noGrp="1"/>
          </p:cNvSpPr>
          <p:nvPr>
            <p:ph type="title"/>
          </p:nvPr>
        </p:nvSpPr>
        <p:spPr/>
        <p:txBody>
          <a:bodyPr/>
          <a:lstStyle/>
          <a:p>
            <a:r>
              <a:rPr lang="en-US" dirty="0"/>
              <a:t>Objective 4: Statistical commonalities between Winners</a:t>
            </a:r>
          </a:p>
        </p:txBody>
      </p:sp>
      <p:pic>
        <p:nvPicPr>
          <p:cNvPr id="12" name="Content Placeholder 11">
            <a:extLst>
              <a:ext uri="{FF2B5EF4-FFF2-40B4-BE49-F238E27FC236}">
                <a16:creationId xmlns:a16="http://schemas.microsoft.com/office/drawing/2014/main" id="{5CC8BCDD-F71A-44E4-BE02-1F935912F4D1}"/>
              </a:ext>
            </a:extLst>
          </p:cNvPr>
          <p:cNvPicPr>
            <a:picLocks noGrp="1" noChangeAspect="1"/>
          </p:cNvPicPr>
          <p:nvPr>
            <p:ph sz="half" idx="2"/>
          </p:nvPr>
        </p:nvPicPr>
        <p:blipFill>
          <a:blip r:embed="rId2"/>
          <a:stretch>
            <a:fillRect/>
          </a:stretch>
        </p:blipFill>
        <p:spPr>
          <a:xfrm>
            <a:off x="6364286" y="2093976"/>
            <a:ext cx="5518163" cy="4279392"/>
          </a:xfrm>
        </p:spPr>
      </p:pic>
      <p:pic>
        <p:nvPicPr>
          <p:cNvPr id="10" name="Content Placeholder 9">
            <a:extLst>
              <a:ext uri="{FF2B5EF4-FFF2-40B4-BE49-F238E27FC236}">
                <a16:creationId xmlns:a16="http://schemas.microsoft.com/office/drawing/2014/main" id="{486C20F1-960A-4FE1-BD3E-959A6880CB26}"/>
              </a:ext>
            </a:extLst>
          </p:cNvPr>
          <p:cNvPicPr>
            <a:picLocks noGrp="1" noChangeAspect="1"/>
          </p:cNvPicPr>
          <p:nvPr>
            <p:ph sz="half" idx="1"/>
          </p:nvPr>
        </p:nvPicPr>
        <p:blipFill>
          <a:blip r:embed="rId3"/>
          <a:stretch>
            <a:fillRect/>
          </a:stretch>
        </p:blipFill>
        <p:spPr>
          <a:xfrm>
            <a:off x="287721" y="2047745"/>
            <a:ext cx="5528974" cy="4284788"/>
          </a:xfrm>
        </p:spPr>
      </p:pic>
      <p:sp>
        <p:nvSpPr>
          <p:cNvPr id="13" name="Rectangle 12">
            <a:extLst>
              <a:ext uri="{FF2B5EF4-FFF2-40B4-BE49-F238E27FC236}">
                <a16:creationId xmlns:a16="http://schemas.microsoft.com/office/drawing/2014/main" id="{2560E5AB-FC59-404A-845F-3A7C36EFF1C5}"/>
              </a:ext>
            </a:extLst>
          </p:cNvPr>
          <p:cNvSpPr/>
          <p:nvPr/>
        </p:nvSpPr>
        <p:spPr>
          <a:xfrm>
            <a:off x="3691832" y="5934670"/>
            <a:ext cx="5344907" cy="923330"/>
          </a:xfrm>
          <a:prstGeom prst="rect">
            <a:avLst/>
          </a:prstGeom>
          <a:noFill/>
        </p:spPr>
        <p:txBody>
          <a:bodyPr wrap="square" lIns="91440" tIns="45720" rIns="91440" bIns="45720">
            <a:spAutoFit/>
          </a:bodyPr>
          <a:lstStyle/>
          <a:p>
            <a:pPr algn="ctr"/>
            <a:r>
              <a:rPr lang="en-US" sz="5400" b="0" cap="none" spc="0" dirty="0">
                <a:ln w="0"/>
                <a:gradFill>
                  <a:gsLst>
                    <a:gs pos="21000">
                      <a:srgbClr val="53575C"/>
                    </a:gs>
                    <a:gs pos="88000">
                      <a:srgbClr val="C5C7CA"/>
                    </a:gs>
                  </a:gsLst>
                  <a:lin ang="5400000"/>
                </a:gradFill>
                <a:effectLst/>
              </a:rPr>
              <a:t>Offense</a:t>
            </a:r>
          </a:p>
        </p:txBody>
      </p:sp>
    </p:spTree>
    <p:extLst>
      <p:ext uri="{BB962C8B-B14F-4D97-AF65-F5344CB8AC3E}">
        <p14:creationId xmlns:p14="http://schemas.microsoft.com/office/powerpoint/2010/main" val="3470649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1B731-1AC9-4E4B-B35D-0BD54BC8847C}"/>
              </a:ext>
            </a:extLst>
          </p:cNvPr>
          <p:cNvSpPr>
            <a:spLocks noGrp="1"/>
          </p:cNvSpPr>
          <p:nvPr>
            <p:ph type="title"/>
          </p:nvPr>
        </p:nvSpPr>
        <p:spPr/>
        <p:txBody>
          <a:bodyPr/>
          <a:lstStyle/>
          <a:p>
            <a:r>
              <a:rPr lang="en-US" dirty="0"/>
              <a:t>Objective 4: Statistical commonalities between Winners</a:t>
            </a:r>
          </a:p>
        </p:txBody>
      </p:sp>
      <p:pic>
        <p:nvPicPr>
          <p:cNvPr id="12" name="Content Placeholder 11">
            <a:extLst>
              <a:ext uri="{FF2B5EF4-FFF2-40B4-BE49-F238E27FC236}">
                <a16:creationId xmlns:a16="http://schemas.microsoft.com/office/drawing/2014/main" id="{FCCE3B21-810C-4719-9373-FA3792232EDF}"/>
              </a:ext>
            </a:extLst>
          </p:cNvPr>
          <p:cNvPicPr>
            <a:picLocks noGrp="1" noChangeAspect="1"/>
          </p:cNvPicPr>
          <p:nvPr>
            <p:ph sz="half" idx="2"/>
          </p:nvPr>
        </p:nvPicPr>
        <p:blipFill>
          <a:blip r:embed="rId2"/>
          <a:stretch>
            <a:fillRect/>
          </a:stretch>
        </p:blipFill>
        <p:spPr>
          <a:xfrm>
            <a:off x="6188796" y="1981906"/>
            <a:ext cx="5618667" cy="4321533"/>
          </a:xfrm>
        </p:spPr>
      </p:pic>
      <p:pic>
        <p:nvPicPr>
          <p:cNvPr id="10" name="Content Placeholder 9">
            <a:extLst>
              <a:ext uri="{FF2B5EF4-FFF2-40B4-BE49-F238E27FC236}">
                <a16:creationId xmlns:a16="http://schemas.microsoft.com/office/drawing/2014/main" id="{FC5D4059-09C4-42B1-B5D8-5770BF5C54BB}"/>
              </a:ext>
            </a:extLst>
          </p:cNvPr>
          <p:cNvPicPr>
            <a:picLocks noGrp="1" noChangeAspect="1"/>
          </p:cNvPicPr>
          <p:nvPr>
            <p:ph sz="half" idx="1"/>
          </p:nvPr>
        </p:nvPicPr>
        <p:blipFill>
          <a:blip r:embed="rId3"/>
          <a:stretch>
            <a:fillRect/>
          </a:stretch>
        </p:blipFill>
        <p:spPr>
          <a:xfrm>
            <a:off x="289566" y="1984406"/>
            <a:ext cx="5538211" cy="4321533"/>
          </a:xfrm>
        </p:spPr>
      </p:pic>
      <p:sp>
        <p:nvSpPr>
          <p:cNvPr id="13" name="Rectangle 12">
            <a:extLst>
              <a:ext uri="{FF2B5EF4-FFF2-40B4-BE49-F238E27FC236}">
                <a16:creationId xmlns:a16="http://schemas.microsoft.com/office/drawing/2014/main" id="{58246785-32E3-4098-A1B5-59678A998A6A}"/>
              </a:ext>
            </a:extLst>
          </p:cNvPr>
          <p:cNvSpPr/>
          <p:nvPr/>
        </p:nvSpPr>
        <p:spPr>
          <a:xfrm>
            <a:off x="3516342" y="6022319"/>
            <a:ext cx="5344907" cy="923330"/>
          </a:xfrm>
          <a:prstGeom prst="rect">
            <a:avLst/>
          </a:prstGeom>
          <a:noFill/>
        </p:spPr>
        <p:txBody>
          <a:bodyPr wrap="square" lIns="91440" tIns="45720" rIns="91440" bIns="45720">
            <a:spAutoFit/>
          </a:bodyPr>
          <a:lstStyle/>
          <a:p>
            <a:pPr algn="ctr"/>
            <a:r>
              <a:rPr lang="en-US" sz="5400" b="0" cap="none" spc="0" dirty="0">
                <a:ln w="0"/>
                <a:gradFill>
                  <a:gsLst>
                    <a:gs pos="21000">
                      <a:srgbClr val="53575C"/>
                    </a:gs>
                    <a:gs pos="88000">
                      <a:srgbClr val="C5C7CA"/>
                    </a:gs>
                  </a:gsLst>
                  <a:lin ang="5400000"/>
                </a:gradFill>
                <a:effectLst/>
              </a:rPr>
              <a:t>Defense</a:t>
            </a:r>
          </a:p>
        </p:txBody>
      </p:sp>
    </p:spTree>
    <p:extLst>
      <p:ext uri="{BB962C8B-B14F-4D97-AF65-F5344CB8AC3E}">
        <p14:creationId xmlns:p14="http://schemas.microsoft.com/office/powerpoint/2010/main" val="1885253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AC18E-5BE7-448F-B323-EEDA9B4926D3}"/>
              </a:ext>
            </a:extLst>
          </p:cNvPr>
          <p:cNvSpPr>
            <a:spLocks noGrp="1"/>
          </p:cNvSpPr>
          <p:nvPr>
            <p:ph type="title"/>
          </p:nvPr>
        </p:nvSpPr>
        <p:spPr/>
        <p:txBody>
          <a:bodyPr>
            <a:normAutofit/>
          </a:bodyPr>
          <a:lstStyle/>
          <a:p>
            <a:r>
              <a:rPr lang="en-US" dirty="0"/>
              <a:t>Objective 4: Statistical Comparison between Winners and other teams</a:t>
            </a:r>
          </a:p>
        </p:txBody>
      </p:sp>
      <p:pic>
        <p:nvPicPr>
          <p:cNvPr id="5" name="Content Placeholder 4" descr="Chart, box and whisker chart&#10;&#10;Description automatically generated">
            <a:extLst>
              <a:ext uri="{FF2B5EF4-FFF2-40B4-BE49-F238E27FC236}">
                <a16:creationId xmlns:a16="http://schemas.microsoft.com/office/drawing/2014/main" id="{7B146A5E-5418-4931-919A-1E49BFC560A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13627" y="2093976"/>
            <a:ext cx="5510911" cy="3673940"/>
          </a:xfrm>
        </p:spPr>
      </p:pic>
      <p:pic>
        <p:nvPicPr>
          <p:cNvPr id="8" name="Content Placeholder 7" descr="Chart, box and whisker chart&#10;&#10;Description automatically generated">
            <a:extLst>
              <a:ext uri="{FF2B5EF4-FFF2-40B4-BE49-F238E27FC236}">
                <a16:creationId xmlns:a16="http://schemas.microsoft.com/office/drawing/2014/main" id="{0E921396-9923-4FAA-A972-4E326980D69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64287" y="2087795"/>
            <a:ext cx="5520181" cy="3680121"/>
          </a:xfrm>
        </p:spPr>
      </p:pic>
      <p:sp>
        <p:nvSpPr>
          <p:cNvPr id="9" name="Rectangle 8">
            <a:extLst>
              <a:ext uri="{FF2B5EF4-FFF2-40B4-BE49-F238E27FC236}">
                <a16:creationId xmlns:a16="http://schemas.microsoft.com/office/drawing/2014/main" id="{24D193BB-6940-44B6-BC28-0313B6F165B1}"/>
              </a:ext>
            </a:extLst>
          </p:cNvPr>
          <p:cNvSpPr/>
          <p:nvPr/>
        </p:nvSpPr>
        <p:spPr>
          <a:xfrm>
            <a:off x="3691833" y="5447469"/>
            <a:ext cx="5344907" cy="923330"/>
          </a:xfrm>
          <a:prstGeom prst="rect">
            <a:avLst/>
          </a:prstGeom>
          <a:noFill/>
        </p:spPr>
        <p:txBody>
          <a:bodyPr wrap="square" lIns="91440" tIns="45720" rIns="91440" bIns="45720">
            <a:spAutoFit/>
          </a:bodyPr>
          <a:lstStyle/>
          <a:p>
            <a:pPr algn="ctr"/>
            <a:r>
              <a:rPr lang="en-US" sz="5400" b="0" cap="none" spc="0" dirty="0">
                <a:ln w="0"/>
                <a:gradFill>
                  <a:gsLst>
                    <a:gs pos="21000">
                      <a:srgbClr val="53575C"/>
                    </a:gs>
                    <a:gs pos="88000">
                      <a:srgbClr val="C5C7CA"/>
                    </a:gs>
                  </a:gsLst>
                  <a:lin ang="5400000"/>
                </a:gradFill>
                <a:effectLst/>
              </a:rPr>
              <a:t>Offense</a:t>
            </a:r>
          </a:p>
        </p:txBody>
      </p:sp>
    </p:spTree>
    <p:extLst>
      <p:ext uri="{BB962C8B-B14F-4D97-AF65-F5344CB8AC3E}">
        <p14:creationId xmlns:p14="http://schemas.microsoft.com/office/powerpoint/2010/main" val="2972003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BBAA9-B198-4B46-8F9D-F25A1431A438}"/>
              </a:ext>
            </a:extLst>
          </p:cNvPr>
          <p:cNvSpPr>
            <a:spLocks noGrp="1"/>
          </p:cNvSpPr>
          <p:nvPr>
            <p:ph type="title"/>
          </p:nvPr>
        </p:nvSpPr>
        <p:spPr>
          <a:xfrm>
            <a:off x="1066800" y="260277"/>
            <a:ext cx="10058400" cy="1609344"/>
          </a:xfrm>
        </p:spPr>
        <p:txBody>
          <a:bodyPr/>
          <a:lstStyle/>
          <a:p>
            <a:r>
              <a:rPr lang="en-US" dirty="0" err="1"/>
              <a:t>MoneyBall</a:t>
            </a:r>
            <a:r>
              <a:rPr lang="en-US" dirty="0"/>
              <a:t>: Part 2…</a:t>
            </a:r>
          </a:p>
        </p:txBody>
      </p:sp>
      <p:pic>
        <p:nvPicPr>
          <p:cNvPr id="1026" name="Picture 2" descr="Brad Pitt Reveals What He, Sony Did to Save 'Moneyball' | Hollywood Reporter">
            <a:extLst>
              <a:ext uri="{FF2B5EF4-FFF2-40B4-BE49-F238E27FC236}">
                <a16:creationId xmlns:a16="http://schemas.microsoft.com/office/drawing/2014/main" id="{906D73C0-3172-4858-9BCB-EE9B3C2E1E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7675" y="1665351"/>
            <a:ext cx="8756650" cy="4932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089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 box and whisker chart&#10;&#10;Description automatically generated">
            <a:extLst>
              <a:ext uri="{FF2B5EF4-FFF2-40B4-BE49-F238E27FC236}">
                <a16:creationId xmlns:a16="http://schemas.microsoft.com/office/drawing/2014/main" id="{B40428E6-0BCE-4A06-9522-192906FF991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7019" y="2194560"/>
            <a:ext cx="5824538" cy="3883025"/>
          </a:xfrm>
        </p:spPr>
      </p:pic>
      <p:pic>
        <p:nvPicPr>
          <p:cNvPr id="8" name="Content Placeholder 7" descr="Chart, box and whisker chart&#10;&#10;Description automatically generated">
            <a:extLst>
              <a:ext uri="{FF2B5EF4-FFF2-40B4-BE49-F238E27FC236}">
                <a16:creationId xmlns:a16="http://schemas.microsoft.com/office/drawing/2014/main" id="{23763E50-54E5-4D3E-9B65-5DA1351DAEE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59263" y="2194560"/>
            <a:ext cx="5909448" cy="3939632"/>
          </a:xfrm>
        </p:spPr>
      </p:pic>
      <p:sp>
        <p:nvSpPr>
          <p:cNvPr id="9" name="Rectangle 8">
            <a:extLst>
              <a:ext uri="{FF2B5EF4-FFF2-40B4-BE49-F238E27FC236}">
                <a16:creationId xmlns:a16="http://schemas.microsoft.com/office/drawing/2014/main" id="{34DE8B01-F3C8-4E21-8B33-1670C6768040}"/>
              </a:ext>
            </a:extLst>
          </p:cNvPr>
          <p:cNvSpPr/>
          <p:nvPr/>
        </p:nvSpPr>
        <p:spPr>
          <a:xfrm>
            <a:off x="3423546" y="5615920"/>
            <a:ext cx="5344907" cy="923330"/>
          </a:xfrm>
          <a:prstGeom prst="rect">
            <a:avLst/>
          </a:prstGeom>
          <a:noFill/>
        </p:spPr>
        <p:txBody>
          <a:bodyPr wrap="square" lIns="91440" tIns="45720" rIns="91440" bIns="45720">
            <a:spAutoFit/>
          </a:bodyPr>
          <a:lstStyle/>
          <a:p>
            <a:pPr algn="ctr"/>
            <a:r>
              <a:rPr lang="en-US" sz="5400" b="0" cap="none" spc="0" dirty="0">
                <a:ln w="0"/>
                <a:gradFill>
                  <a:gsLst>
                    <a:gs pos="21000">
                      <a:srgbClr val="53575C"/>
                    </a:gs>
                    <a:gs pos="88000">
                      <a:srgbClr val="C5C7CA"/>
                    </a:gs>
                  </a:gsLst>
                  <a:lin ang="5400000"/>
                </a:gradFill>
                <a:effectLst/>
              </a:rPr>
              <a:t>Defense</a:t>
            </a:r>
          </a:p>
        </p:txBody>
      </p:sp>
      <p:sp>
        <p:nvSpPr>
          <p:cNvPr id="10" name="Title 1">
            <a:extLst>
              <a:ext uri="{FF2B5EF4-FFF2-40B4-BE49-F238E27FC236}">
                <a16:creationId xmlns:a16="http://schemas.microsoft.com/office/drawing/2014/main" id="{B307B0A0-7DD3-41C6-B838-FF86CE6F8BD3}"/>
              </a:ext>
            </a:extLst>
          </p:cNvPr>
          <p:cNvSpPr>
            <a:spLocks noGrp="1"/>
          </p:cNvSpPr>
          <p:nvPr>
            <p:ph type="title"/>
          </p:nvPr>
        </p:nvSpPr>
        <p:spPr>
          <a:xfrm>
            <a:off x="1069975" y="484188"/>
            <a:ext cx="10058400" cy="1609725"/>
          </a:xfrm>
        </p:spPr>
        <p:txBody>
          <a:bodyPr/>
          <a:lstStyle/>
          <a:p>
            <a:r>
              <a:rPr lang="en-US" dirty="0"/>
              <a:t>Objective 4: Statistical Comparison between Winners and other teams</a:t>
            </a:r>
          </a:p>
        </p:txBody>
      </p:sp>
    </p:spTree>
    <p:extLst>
      <p:ext uri="{BB962C8B-B14F-4D97-AF65-F5344CB8AC3E}">
        <p14:creationId xmlns:p14="http://schemas.microsoft.com/office/powerpoint/2010/main" val="3271537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5534A-89AA-4D48-B3A5-C5B5326EB9C3}"/>
              </a:ext>
            </a:extLst>
          </p:cNvPr>
          <p:cNvSpPr>
            <a:spLocks noGrp="1"/>
          </p:cNvSpPr>
          <p:nvPr>
            <p:ph type="title"/>
          </p:nvPr>
        </p:nvSpPr>
        <p:spPr/>
        <p:txBody>
          <a:bodyPr/>
          <a:lstStyle/>
          <a:p>
            <a:r>
              <a:rPr lang="en-US" dirty="0"/>
              <a:t>Objective 4: World Series Winner Profile</a:t>
            </a:r>
          </a:p>
        </p:txBody>
      </p:sp>
      <p:sp>
        <p:nvSpPr>
          <p:cNvPr id="3" name="Text Placeholder 2">
            <a:extLst>
              <a:ext uri="{FF2B5EF4-FFF2-40B4-BE49-F238E27FC236}">
                <a16:creationId xmlns:a16="http://schemas.microsoft.com/office/drawing/2014/main" id="{4C932917-8664-4E01-AB5D-AFE3D483F47F}"/>
              </a:ext>
            </a:extLst>
          </p:cNvPr>
          <p:cNvSpPr>
            <a:spLocks noGrp="1"/>
          </p:cNvSpPr>
          <p:nvPr>
            <p:ph type="body" idx="1"/>
          </p:nvPr>
        </p:nvSpPr>
        <p:spPr/>
        <p:txBody>
          <a:bodyPr/>
          <a:lstStyle/>
          <a:p>
            <a:r>
              <a:rPr lang="en-US" dirty="0"/>
              <a:t>Offensive Statistics</a:t>
            </a:r>
          </a:p>
        </p:txBody>
      </p:sp>
      <p:sp>
        <p:nvSpPr>
          <p:cNvPr id="4" name="Content Placeholder 3">
            <a:extLst>
              <a:ext uri="{FF2B5EF4-FFF2-40B4-BE49-F238E27FC236}">
                <a16:creationId xmlns:a16="http://schemas.microsoft.com/office/drawing/2014/main" id="{0891D01C-10FB-42CC-A7AE-E188B36669ED}"/>
              </a:ext>
            </a:extLst>
          </p:cNvPr>
          <p:cNvSpPr>
            <a:spLocks noGrp="1"/>
          </p:cNvSpPr>
          <p:nvPr>
            <p:ph sz="half" idx="2"/>
          </p:nvPr>
        </p:nvSpPr>
        <p:spPr/>
        <p:txBody>
          <a:bodyPr>
            <a:normAutofit fontScale="92500" lnSpcReduction="10000"/>
          </a:bodyPr>
          <a:lstStyle/>
          <a:p>
            <a:r>
              <a:rPr lang="en-US" dirty="0"/>
              <a:t>Home Runs: 10 of 30 champs were above the 75% line, 19 of 30 were above the mean.  26 of 30 were above the 25% quartile. Fairly even distribution</a:t>
            </a:r>
          </a:p>
          <a:p>
            <a:r>
              <a:rPr lang="en-US" dirty="0"/>
              <a:t>Runs: 12 of 30 above the 75% line, 21 above the mean, 27 above the 25% line. Fairly even distribution</a:t>
            </a:r>
          </a:p>
          <a:p>
            <a:r>
              <a:rPr lang="en-US" dirty="0"/>
              <a:t>Hits: 15 of 30 at or above the 75% line, 21 above the mean, 28 above the 25% line. A lot of outliers below the minimum line. </a:t>
            </a:r>
          </a:p>
        </p:txBody>
      </p:sp>
      <p:sp>
        <p:nvSpPr>
          <p:cNvPr id="6" name="Content Placeholder 5">
            <a:extLst>
              <a:ext uri="{FF2B5EF4-FFF2-40B4-BE49-F238E27FC236}">
                <a16:creationId xmlns:a16="http://schemas.microsoft.com/office/drawing/2014/main" id="{8E2CF9BC-6233-4550-B341-295EA9D7DAE1}"/>
              </a:ext>
            </a:extLst>
          </p:cNvPr>
          <p:cNvSpPr>
            <a:spLocks noGrp="1"/>
          </p:cNvSpPr>
          <p:nvPr>
            <p:ph sz="quarter" idx="4"/>
          </p:nvPr>
        </p:nvSpPr>
        <p:spPr>
          <a:xfrm>
            <a:off x="6364224" y="2743200"/>
            <a:ext cx="4754880" cy="3291840"/>
          </a:xfrm>
        </p:spPr>
        <p:txBody>
          <a:bodyPr>
            <a:normAutofit fontScale="92500" lnSpcReduction="10000"/>
          </a:bodyPr>
          <a:lstStyle/>
          <a:p>
            <a:r>
              <a:rPr lang="en-US" dirty="0"/>
              <a:t>Doubles: 9 of 30 above 75%, 19 above the mean, 26  above 25%.</a:t>
            </a:r>
          </a:p>
          <a:p>
            <a:r>
              <a:rPr lang="en-US" dirty="0"/>
              <a:t>Triples: 9 of 30 above the 75% line; 18 at or above the mean; 27 above 25%</a:t>
            </a:r>
          </a:p>
          <a:p>
            <a:r>
              <a:rPr lang="en-US" dirty="0"/>
              <a:t>Walks: 12 of 30 above the 75% line; 18 at or above the mean; 23 above the 25% line</a:t>
            </a:r>
          </a:p>
          <a:p>
            <a:r>
              <a:rPr lang="en-US" dirty="0"/>
              <a:t>Stolen Bases 10 above the 75% line, 20 above the mean, 23 above the 25% line. </a:t>
            </a:r>
          </a:p>
          <a:p>
            <a:r>
              <a:rPr lang="en-US" dirty="0"/>
              <a:t>Strikeouts: 9 below the 25% line, 21 below the mean, 27 below the 75% line</a:t>
            </a:r>
          </a:p>
          <a:p>
            <a:endParaRPr lang="en-US" dirty="0"/>
          </a:p>
        </p:txBody>
      </p:sp>
    </p:spTree>
    <p:extLst>
      <p:ext uri="{BB962C8B-B14F-4D97-AF65-F5344CB8AC3E}">
        <p14:creationId xmlns:p14="http://schemas.microsoft.com/office/powerpoint/2010/main" val="1726993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58E57-BE4C-4B13-B840-227906E226A1}"/>
              </a:ext>
            </a:extLst>
          </p:cNvPr>
          <p:cNvSpPr>
            <a:spLocks noGrp="1"/>
          </p:cNvSpPr>
          <p:nvPr>
            <p:ph type="title"/>
          </p:nvPr>
        </p:nvSpPr>
        <p:spPr/>
        <p:txBody>
          <a:bodyPr/>
          <a:lstStyle/>
          <a:p>
            <a:r>
              <a:rPr lang="en-US" dirty="0"/>
              <a:t>Objective 4: World Series Winner Profile</a:t>
            </a:r>
          </a:p>
        </p:txBody>
      </p:sp>
      <p:sp>
        <p:nvSpPr>
          <p:cNvPr id="3" name="Text Placeholder 2">
            <a:extLst>
              <a:ext uri="{FF2B5EF4-FFF2-40B4-BE49-F238E27FC236}">
                <a16:creationId xmlns:a16="http://schemas.microsoft.com/office/drawing/2014/main" id="{00E477DC-499F-4B2A-875E-6C4C5DBC6A59}"/>
              </a:ext>
            </a:extLst>
          </p:cNvPr>
          <p:cNvSpPr>
            <a:spLocks noGrp="1"/>
          </p:cNvSpPr>
          <p:nvPr>
            <p:ph type="body" idx="1"/>
          </p:nvPr>
        </p:nvSpPr>
        <p:spPr/>
        <p:txBody>
          <a:bodyPr/>
          <a:lstStyle/>
          <a:p>
            <a:r>
              <a:rPr lang="en-US" dirty="0"/>
              <a:t>Defensive Statistics</a:t>
            </a:r>
          </a:p>
        </p:txBody>
      </p:sp>
      <p:sp>
        <p:nvSpPr>
          <p:cNvPr id="4" name="Content Placeholder 3">
            <a:extLst>
              <a:ext uri="{FF2B5EF4-FFF2-40B4-BE49-F238E27FC236}">
                <a16:creationId xmlns:a16="http://schemas.microsoft.com/office/drawing/2014/main" id="{D2327739-3342-4FE3-ADE4-5724D1638647}"/>
              </a:ext>
            </a:extLst>
          </p:cNvPr>
          <p:cNvSpPr>
            <a:spLocks noGrp="1"/>
          </p:cNvSpPr>
          <p:nvPr>
            <p:ph sz="half" idx="2"/>
          </p:nvPr>
        </p:nvSpPr>
        <p:spPr/>
        <p:txBody>
          <a:bodyPr/>
          <a:lstStyle/>
          <a:p>
            <a:r>
              <a:rPr lang="en-US" dirty="0"/>
              <a:t>Earned Run Average (ERA): 15 of 30 at or below the 25% line, 23 below the mean, 27 below the 75% line.</a:t>
            </a:r>
          </a:p>
          <a:p>
            <a:r>
              <a:rPr lang="en-US" dirty="0"/>
              <a:t>Hits Allowed: 15 below the 25% line, 23 below the mean, 30 below the 75% line.</a:t>
            </a:r>
          </a:p>
          <a:p>
            <a:r>
              <a:rPr lang="en-US" dirty="0"/>
              <a:t>Home Runs Allowed: 12 of 30 below the 25% line, 21 at or below the mean, 26 at or below the 75% line.</a:t>
            </a:r>
          </a:p>
        </p:txBody>
      </p:sp>
      <p:sp>
        <p:nvSpPr>
          <p:cNvPr id="6" name="Content Placeholder 5">
            <a:extLst>
              <a:ext uri="{FF2B5EF4-FFF2-40B4-BE49-F238E27FC236}">
                <a16:creationId xmlns:a16="http://schemas.microsoft.com/office/drawing/2014/main" id="{BA062B73-3164-49DE-A400-DA0AE15EF918}"/>
              </a:ext>
            </a:extLst>
          </p:cNvPr>
          <p:cNvSpPr>
            <a:spLocks noGrp="1"/>
          </p:cNvSpPr>
          <p:nvPr>
            <p:ph sz="quarter" idx="4"/>
          </p:nvPr>
        </p:nvSpPr>
        <p:spPr/>
        <p:txBody>
          <a:bodyPr/>
          <a:lstStyle/>
          <a:p>
            <a:r>
              <a:rPr lang="en-US" dirty="0"/>
              <a:t>Errors: 13 of 30 below the 25% line, 20 below the mean, 26 below the 75% line.</a:t>
            </a:r>
          </a:p>
          <a:p>
            <a:r>
              <a:rPr lang="en-US" dirty="0"/>
              <a:t>Strikeouts: 9 of 30 above the 75% line, 20 above the mean, 28 above the 25% line.</a:t>
            </a:r>
          </a:p>
          <a:p>
            <a:r>
              <a:rPr lang="en-US" dirty="0"/>
              <a:t>Walks: 9 below the 25% line, 18 below the mean, 23 below the 75% line.</a:t>
            </a:r>
          </a:p>
        </p:txBody>
      </p:sp>
    </p:spTree>
    <p:extLst>
      <p:ext uri="{BB962C8B-B14F-4D97-AF65-F5344CB8AC3E}">
        <p14:creationId xmlns:p14="http://schemas.microsoft.com/office/powerpoint/2010/main" val="1123166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554C-4920-4C2D-A441-82D0FB76B678}"/>
              </a:ext>
            </a:extLst>
          </p:cNvPr>
          <p:cNvSpPr>
            <a:spLocks noGrp="1"/>
          </p:cNvSpPr>
          <p:nvPr>
            <p:ph type="title"/>
          </p:nvPr>
        </p:nvSpPr>
        <p:spPr/>
        <p:txBody>
          <a:bodyPr/>
          <a:lstStyle/>
          <a:p>
            <a:r>
              <a:rPr lang="en-US" dirty="0"/>
              <a:t>Objective 4: conclusions</a:t>
            </a:r>
          </a:p>
        </p:txBody>
      </p:sp>
      <p:sp>
        <p:nvSpPr>
          <p:cNvPr id="3" name="Text Placeholder 2">
            <a:extLst>
              <a:ext uri="{FF2B5EF4-FFF2-40B4-BE49-F238E27FC236}">
                <a16:creationId xmlns:a16="http://schemas.microsoft.com/office/drawing/2014/main" id="{BEFB413D-69E1-4081-AF0F-F776F6CAD703}"/>
              </a:ext>
            </a:extLst>
          </p:cNvPr>
          <p:cNvSpPr>
            <a:spLocks noGrp="1"/>
          </p:cNvSpPr>
          <p:nvPr>
            <p:ph type="body" idx="1"/>
          </p:nvPr>
        </p:nvSpPr>
        <p:spPr/>
        <p:txBody>
          <a:bodyPr/>
          <a:lstStyle/>
          <a:p>
            <a:r>
              <a:rPr lang="en-US" dirty="0"/>
              <a:t>What we CAN conclude:</a:t>
            </a:r>
          </a:p>
        </p:txBody>
      </p:sp>
      <p:sp>
        <p:nvSpPr>
          <p:cNvPr id="4" name="Content Placeholder 3">
            <a:extLst>
              <a:ext uri="{FF2B5EF4-FFF2-40B4-BE49-F238E27FC236}">
                <a16:creationId xmlns:a16="http://schemas.microsoft.com/office/drawing/2014/main" id="{D702E665-F370-46BE-B8B8-D51F78972725}"/>
              </a:ext>
            </a:extLst>
          </p:cNvPr>
          <p:cNvSpPr>
            <a:spLocks noGrp="1"/>
          </p:cNvSpPr>
          <p:nvPr>
            <p:ph sz="half" idx="2"/>
          </p:nvPr>
        </p:nvSpPr>
        <p:spPr/>
        <p:txBody>
          <a:bodyPr/>
          <a:lstStyle/>
          <a:p>
            <a:endParaRPr lang="en-US" dirty="0"/>
          </a:p>
          <a:p>
            <a:endParaRPr lang="en-US" dirty="0"/>
          </a:p>
        </p:txBody>
      </p:sp>
      <p:sp>
        <p:nvSpPr>
          <p:cNvPr id="6" name="Content Placeholder 5">
            <a:extLst>
              <a:ext uri="{FF2B5EF4-FFF2-40B4-BE49-F238E27FC236}">
                <a16:creationId xmlns:a16="http://schemas.microsoft.com/office/drawing/2014/main" id="{F0D24A0B-991C-4911-A90F-F8B8EE38BADF}"/>
              </a:ext>
            </a:extLst>
          </p:cNvPr>
          <p:cNvSpPr>
            <a:spLocks noGrp="1"/>
          </p:cNvSpPr>
          <p:nvPr>
            <p:ph sz="quarter" idx="4"/>
          </p:nvPr>
        </p:nvSpPr>
        <p:spPr/>
        <p:txBody>
          <a:bodyPr>
            <a:noAutofit/>
          </a:bodyPr>
          <a:lstStyle/>
          <a:p>
            <a:r>
              <a:rPr lang="en-US" dirty="0"/>
              <a:t>In order to score runs, teams should concentrate on players who get hits and can steal bases.  2/3 of champs performed above the mean in both categories.</a:t>
            </a:r>
          </a:p>
          <a:p>
            <a:r>
              <a:rPr lang="en-US" dirty="0"/>
              <a:t>A lot of money is paid for power stats (doubles, triples, and home runs) but this appears to be misplaced as the winners are evenly distributed compared to all teams. </a:t>
            </a:r>
          </a:p>
          <a:p>
            <a:r>
              <a:rPr lang="en-US" dirty="0"/>
              <a:t>Getting on bases and advancing into scoring position are much more important</a:t>
            </a:r>
          </a:p>
          <a:p>
            <a:endParaRPr lang="en-US" sz="2400" dirty="0"/>
          </a:p>
        </p:txBody>
      </p:sp>
      <p:sp>
        <p:nvSpPr>
          <p:cNvPr id="9" name="Content Placeholder 5">
            <a:extLst>
              <a:ext uri="{FF2B5EF4-FFF2-40B4-BE49-F238E27FC236}">
                <a16:creationId xmlns:a16="http://schemas.microsoft.com/office/drawing/2014/main" id="{FFB3CB66-159F-4CA0-9E88-0ADC2EE6B9F7}"/>
              </a:ext>
            </a:extLst>
          </p:cNvPr>
          <p:cNvSpPr txBox="1">
            <a:spLocks/>
          </p:cNvSpPr>
          <p:nvPr/>
        </p:nvSpPr>
        <p:spPr>
          <a:xfrm>
            <a:off x="701735" y="2753555"/>
            <a:ext cx="4754880" cy="3291840"/>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The offensive profile seems to be more evenly distributed than the defense.</a:t>
            </a:r>
          </a:p>
          <a:p>
            <a:r>
              <a:rPr lang="en-US" dirty="0"/>
              <a:t>Across all offensive categories, the main qualifier appears to be that a World Series winner should aim to AT LEAST perform in the top 3 quartiles for each statistic. </a:t>
            </a:r>
          </a:p>
          <a:p>
            <a:r>
              <a:rPr lang="en-US" dirty="0"/>
              <a:t>Teams need to score runs. 2/3 of the 30 champs performed above the mean.</a:t>
            </a:r>
          </a:p>
          <a:p>
            <a:endParaRPr lang="en-US" sz="2400" dirty="0"/>
          </a:p>
        </p:txBody>
      </p:sp>
      <p:sp>
        <p:nvSpPr>
          <p:cNvPr id="8" name="Text Placeholder 7">
            <a:extLst>
              <a:ext uri="{FF2B5EF4-FFF2-40B4-BE49-F238E27FC236}">
                <a16:creationId xmlns:a16="http://schemas.microsoft.com/office/drawing/2014/main" id="{1D70AAFF-B388-4A3C-901C-D07773039FCB}"/>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3111395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72AED-4C08-483F-B88F-4B4EEC6E93E1}"/>
              </a:ext>
            </a:extLst>
          </p:cNvPr>
          <p:cNvSpPr>
            <a:spLocks noGrp="1"/>
          </p:cNvSpPr>
          <p:nvPr>
            <p:ph type="title"/>
          </p:nvPr>
        </p:nvSpPr>
        <p:spPr/>
        <p:txBody>
          <a:bodyPr/>
          <a:lstStyle/>
          <a:p>
            <a:r>
              <a:rPr lang="en-US" dirty="0"/>
              <a:t>Objective 4: conclusions</a:t>
            </a:r>
          </a:p>
        </p:txBody>
      </p:sp>
      <p:sp>
        <p:nvSpPr>
          <p:cNvPr id="3" name="Text Placeholder 2">
            <a:extLst>
              <a:ext uri="{FF2B5EF4-FFF2-40B4-BE49-F238E27FC236}">
                <a16:creationId xmlns:a16="http://schemas.microsoft.com/office/drawing/2014/main" id="{3094C032-663B-4525-BAD0-4B131FF81924}"/>
              </a:ext>
            </a:extLst>
          </p:cNvPr>
          <p:cNvSpPr>
            <a:spLocks noGrp="1"/>
          </p:cNvSpPr>
          <p:nvPr>
            <p:ph type="body" idx="1"/>
          </p:nvPr>
        </p:nvSpPr>
        <p:spPr/>
        <p:txBody>
          <a:bodyPr/>
          <a:lstStyle/>
          <a:p>
            <a:r>
              <a:rPr lang="en-US" dirty="0"/>
              <a:t>What we CAN conclude:</a:t>
            </a:r>
          </a:p>
          <a:p>
            <a:endParaRPr lang="en-US" dirty="0"/>
          </a:p>
        </p:txBody>
      </p:sp>
      <p:sp>
        <p:nvSpPr>
          <p:cNvPr id="4" name="Content Placeholder 3">
            <a:extLst>
              <a:ext uri="{FF2B5EF4-FFF2-40B4-BE49-F238E27FC236}">
                <a16:creationId xmlns:a16="http://schemas.microsoft.com/office/drawing/2014/main" id="{A00A0F2F-FB0C-4E59-9CD2-E84791256AC9}"/>
              </a:ext>
            </a:extLst>
          </p:cNvPr>
          <p:cNvSpPr>
            <a:spLocks noGrp="1"/>
          </p:cNvSpPr>
          <p:nvPr>
            <p:ph sz="half" idx="2"/>
          </p:nvPr>
        </p:nvSpPr>
        <p:spPr/>
        <p:txBody>
          <a:bodyPr/>
          <a:lstStyle/>
          <a:p>
            <a:r>
              <a:rPr lang="en-US" dirty="0"/>
              <a:t>Pitching appears to be more important than Hitting</a:t>
            </a:r>
          </a:p>
          <a:p>
            <a:r>
              <a:rPr lang="en-US" dirty="0"/>
              <a:t>Half of the teams performed in the top 25% of all teams in Earned Run Average and Hits allowed. Finding players who have low ERA’s and allow a low amount of hits greatly increases your chance to win the worlds series. </a:t>
            </a:r>
          </a:p>
        </p:txBody>
      </p:sp>
      <p:sp>
        <p:nvSpPr>
          <p:cNvPr id="6" name="Content Placeholder 5">
            <a:extLst>
              <a:ext uri="{FF2B5EF4-FFF2-40B4-BE49-F238E27FC236}">
                <a16:creationId xmlns:a16="http://schemas.microsoft.com/office/drawing/2014/main" id="{4BFFF752-B2A7-4B45-A4D1-0E858A5D5872}"/>
              </a:ext>
            </a:extLst>
          </p:cNvPr>
          <p:cNvSpPr>
            <a:spLocks noGrp="1"/>
          </p:cNvSpPr>
          <p:nvPr>
            <p:ph sz="quarter" idx="4"/>
          </p:nvPr>
        </p:nvSpPr>
        <p:spPr/>
        <p:txBody>
          <a:bodyPr/>
          <a:lstStyle/>
          <a:p>
            <a:r>
              <a:rPr lang="en-US" dirty="0"/>
              <a:t>Achieving a team that achieves a low ERA and allows fewer hits can come in a variety of ways. Whether it is playing more defense, striking out more batters, allowing fewer walks, or not giving up home runs doesn’t appear to matter as these are all fairly evenly distributed. </a:t>
            </a:r>
          </a:p>
        </p:txBody>
      </p:sp>
    </p:spTree>
    <p:extLst>
      <p:ext uri="{BB962C8B-B14F-4D97-AF65-F5344CB8AC3E}">
        <p14:creationId xmlns:p14="http://schemas.microsoft.com/office/powerpoint/2010/main" val="2965552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856C0-315A-432C-B489-930D4300299E}"/>
              </a:ext>
            </a:extLst>
          </p:cNvPr>
          <p:cNvSpPr>
            <a:spLocks noGrp="1"/>
          </p:cNvSpPr>
          <p:nvPr>
            <p:ph type="title"/>
          </p:nvPr>
        </p:nvSpPr>
        <p:spPr/>
        <p:txBody>
          <a:bodyPr/>
          <a:lstStyle/>
          <a:p>
            <a:r>
              <a:rPr lang="en-US" dirty="0"/>
              <a:t>Objective 4: conclusions</a:t>
            </a:r>
          </a:p>
        </p:txBody>
      </p:sp>
      <p:sp>
        <p:nvSpPr>
          <p:cNvPr id="3" name="Text Placeholder 2">
            <a:extLst>
              <a:ext uri="{FF2B5EF4-FFF2-40B4-BE49-F238E27FC236}">
                <a16:creationId xmlns:a16="http://schemas.microsoft.com/office/drawing/2014/main" id="{89D7241C-165F-49B7-BFF3-56854ADC05B1}"/>
              </a:ext>
            </a:extLst>
          </p:cNvPr>
          <p:cNvSpPr>
            <a:spLocks noGrp="1"/>
          </p:cNvSpPr>
          <p:nvPr>
            <p:ph type="body" idx="1"/>
          </p:nvPr>
        </p:nvSpPr>
        <p:spPr/>
        <p:txBody>
          <a:bodyPr/>
          <a:lstStyle/>
          <a:p>
            <a:r>
              <a:rPr lang="en-US" dirty="0"/>
              <a:t>What CAN’T be accounted for:</a:t>
            </a:r>
          </a:p>
        </p:txBody>
      </p:sp>
      <p:sp>
        <p:nvSpPr>
          <p:cNvPr id="4" name="Content Placeholder 3">
            <a:extLst>
              <a:ext uri="{FF2B5EF4-FFF2-40B4-BE49-F238E27FC236}">
                <a16:creationId xmlns:a16="http://schemas.microsoft.com/office/drawing/2014/main" id="{3FFB7642-F054-4875-AB61-7B736EBD6AD8}"/>
              </a:ext>
            </a:extLst>
          </p:cNvPr>
          <p:cNvSpPr>
            <a:spLocks noGrp="1"/>
          </p:cNvSpPr>
          <p:nvPr>
            <p:ph sz="half" idx="2"/>
          </p:nvPr>
        </p:nvSpPr>
        <p:spPr/>
        <p:txBody>
          <a:bodyPr/>
          <a:lstStyle/>
          <a:p>
            <a:r>
              <a:rPr lang="en-US" dirty="0"/>
              <a:t>Team of Destiny Syndrome: Some teams appear to underperform statistically when looking at the season as a whole, but still manage to win the world series. “Catching on fire” and playing a short period of vastly superior baseball, at the right time, has led to a few cases of teams winning the World Series such as the 2006 St. Louis Cardinals or the 2003 Florida Marlins. </a:t>
            </a:r>
          </a:p>
        </p:txBody>
      </p:sp>
      <p:sp>
        <p:nvSpPr>
          <p:cNvPr id="6" name="Content Placeholder 5">
            <a:extLst>
              <a:ext uri="{FF2B5EF4-FFF2-40B4-BE49-F238E27FC236}">
                <a16:creationId xmlns:a16="http://schemas.microsoft.com/office/drawing/2014/main" id="{7E1FBDB4-C20A-4FA6-8EC9-A1431D3F65AF}"/>
              </a:ext>
            </a:extLst>
          </p:cNvPr>
          <p:cNvSpPr>
            <a:spLocks noGrp="1"/>
          </p:cNvSpPr>
          <p:nvPr>
            <p:ph sz="quarter" idx="4"/>
          </p:nvPr>
        </p:nvSpPr>
        <p:spPr/>
        <p:txBody>
          <a:bodyPr/>
          <a:lstStyle/>
          <a:p>
            <a:r>
              <a:rPr lang="en-US" dirty="0"/>
              <a:t>Ebbs and Flows: In some years, pitching is vastly superior across the league while in others hitting is much more dominant. The 1995 Braves had a dominant pitching year but 1995 appears to be down as a whole. Further analysis would be revealing. </a:t>
            </a:r>
          </a:p>
          <a:p>
            <a:r>
              <a:rPr lang="en-US" dirty="0"/>
              <a:t>Cheating: The league of the 90’s was mired with the use of performance enhancing drugs which resulted </a:t>
            </a:r>
            <a:r>
              <a:rPr lang="en-US"/>
              <a:t>in inflated numbers. </a:t>
            </a:r>
            <a:endParaRPr lang="en-US" dirty="0"/>
          </a:p>
        </p:txBody>
      </p:sp>
    </p:spTree>
    <p:extLst>
      <p:ext uri="{BB962C8B-B14F-4D97-AF65-F5344CB8AC3E}">
        <p14:creationId xmlns:p14="http://schemas.microsoft.com/office/powerpoint/2010/main" val="1000561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B067-68AC-42B9-8369-655436CE18EF}"/>
              </a:ext>
            </a:extLst>
          </p:cNvPr>
          <p:cNvSpPr>
            <a:spLocks noGrp="1"/>
          </p:cNvSpPr>
          <p:nvPr>
            <p:ph type="ctrTitle"/>
          </p:nvPr>
        </p:nvSpPr>
        <p:spPr/>
        <p:txBody>
          <a:bodyPr/>
          <a:lstStyle/>
          <a:p>
            <a:r>
              <a:rPr lang="en-US" dirty="0"/>
              <a:t>Minus Brad Pitt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535888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E5203-DBC7-4D13-91F7-3137E6382EAA}"/>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908FAD58-913D-40A0-8EF3-68249A556A80}"/>
              </a:ext>
            </a:extLst>
          </p:cNvPr>
          <p:cNvSpPr>
            <a:spLocks noGrp="1"/>
          </p:cNvSpPr>
          <p:nvPr>
            <p:ph idx="1"/>
          </p:nvPr>
        </p:nvSpPr>
        <p:spPr/>
        <p:txBody>
          <a:bodyPr>
            <a:normAutofit/>
          </a:bodyPr>
          <a:lstStyle/>
          <a:p>
            <a:r>
              <a:rPr lang="en-US" sz="3200" dirty="0"/>
              <a:t>Compare the Total Salary Spent between the World Series Winners and “Losers”</a:t>
            </a:r>
          </a:p>
          <a:p>
            <a:r>
              <a:rPr lang="en-US" sz="3200" dirty="0"/>
              <a:t>Do the teams that spend the most, win the most?</a:t>
            </a:r>
          </a:p>
          <a:p>
            <a:r>
              <a:rPr lang="en-US" sz="3200" dirty="0"/>
              <a:t>Evaluate guiding parameters for salary spent for the World Series Winners</a:t>
            </a:r>
          </a:p>
          <a:p>
            <a:r>
              <a:rPr lang="en-US" sz="3200" dirty="0"/>
              <a:t>Are there statistical commonalities between World Series Winners</a:t>
            </a:r>
          </a:p>
        </p:txBody>
      </p:sp>
    </p:spTree>
    <p:extLst>
      <p:ext uri="{BB962C8B-B14F-4D97-AF65-F5344CB8AC3E}">
        <p14:creationId xmlns:p14="http://schemas.microsoft.com/office/powerpoint/2010/main" val="3310376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225B-1EB8-4D0D-BACC-1BAC50EA2DE8}"/>
              </a:ext>
            </a:extLst>
          </p:cNvPr>
          <p:cNvSpPr>
            <a:spLocks noGrp="1"/>
          </p:cNvSpPr>
          <p:nvPr>
            <p:ph type="title"/>
          </p:nvPr>
        </p:nvSpPr>
        <p:spPr/>
        <p:txBody>
          <a:bodyPr/>
          <a:lstStyle/>
          <a:p>
            <a:r>
              <a:rPr lang="en-US" dirty="0"/>
              <a:t>But first: Data Collection</a:t>
            </a:r>
          </a:p>
        </p:txBody>
      </p:sp>
      <p:sp>
        <p:nvSpPr>
          <p:cNvPr id="3" name="Content Placeholder 2">
            <a:extLst>
              <a:ext uri="{FF2B5EF4-FFF2-40B4-BE49-F238E27FC236}">
                <a16:creationId xmlns:a16="http://schemas.microsoft.com/office/drawing/2014/main" id="{F0EF88BB-3F76-4C7F-A279-3365D479AB67}"/>
              </a:ext>
            </a:extLst>
          </p:cNvPr>
          <p:cNvSpPr>
            <a:spLocks noGrp="1"/>
          </p:cNvSpPr>
          <p:nvPr>
            <p:ph sz="half" idx="1"/>
          </p:nvPr>
        </p:nvSpPr>
        <p:spPr/>
        <p:txBody>
          <a:bodyPr>
            <a:normAutofit fontScale="85000" lnSpcReduction="10000"/>
          </a:bodyPr>
          <a:lstStyle/>
          <a:p>
            <a:r>
              <a:rPr lang="en-US" sz="3200" dirty="0"/>
              <a:t>Baseball has a history of statistical analysis</a:t>
            </a:r>
          </a:p>
          <a:p>
            <a:r>
              <a:rPr lang="en-US" sz="3200" dirty="0"/>
              <a:t>Kaggle has a great baseball databank full of csv files</a:t>
            </a:r>
          </a:p>
          <a:p>
            <a:r>
              <a:rPr lang="en-US" sz="3200" dirty="0"/>
              <a:t>Able to read in those csv files, merge, and go to work!</a:t>
            </a:r>
          </a:p>
          <a:p>
            <a:r>
              <a:rPr lang="en-US" sz="3200" dirty="0"/>
              <a:t>Limited scope of analysis to more modern era (1985-2015)</a:t>
            </a:r>
          </a:p>
          <a:p>
            <a:endParaRPr lang="en-US" dirty="0"/>
          </a:p>
        </p:txBody>
      </p:sp>
      <p:pic>
        <p:nvPicPr>
          <p:cNvPr id="6" name="Content Placeholder 5" descr="A picture containing text&#10;&#10;Description automatically generated">
            <a:extLst>
              <a:ext uri="{FF2B5EF4-FFF2-40B4-BE49-F238E27FC236}">
                <a16:creationId xmlns:a16="http://schemas.microsoft.com/office/drawing/2014/main" id="{DC4ABF77-8661-4F13-A29D-2F7BC0905EE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92812" y="2105026"/>
            <a:ext cx="5879063" cy="3438525"/>
          </a:xfrm>
        </p:spPr>
      </p:pic>
    </p:spTree>
    <p:extLst>
      <p:ext uri="{BB962C8B-B14F-4D97-AF65-F5344CB8AC3E}">
        <p14:creationId xmlns:p14="http://schemas.microsoft.com/office/powerpoint/2010/main" val="1793030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DECA1-2CEA-4AAE-A6DA-64EB62283024}"/>
              </a:ext>
            </a:extLst>
          </p:cNvPr>
          <p:cNvSpPr>
            <a:spLocks noGrp="1"/>
          </p:cNvSpPr>
          <p:nvPr>
            <p:ph type="title"/>
          </p:nvPr>
        </p:nvSpPr>
        <p:spPr/>
        <p:txBody>
          <a:bodyPr/>
          <a:lstStyle/>
          <a:p>
            <a:r>
              <a:rPr lang="en-US" dirty="0"/>
              <a:t>Objective 1: Compare Salaries between winners and Losers</a:t>
            </a:r>
          </a:p>
        </p:txBody>
      </p:sp>
      <p:pic>
        <p:nvPicPr>
          <p:cNvPr id="6" name="Content Placeholder 5" descr="Chart, bar chart&#10;&#10;Description automatically generated">
            <a:extLst>
              <a:ext uri="{FF2B5EF4-FFF2-40B4-BE49-F238E27FC236}">
                <a16:creationId xmlns:a16="http://schemas.microsoft.com/office/drawing/2014/main" id="{A94A60F5-0738-487C-9AA7-471FCD1A12E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57237" y="2598208"/>
            <a:ext cx="5338763" cy="3559175"/>
          </a:xfrm>
        </p:spPr>
      </p:pic>
      <p:pic>
        <p:nvPicPr>
          <p:cNvPr id="8" name="Content Placeholder 7" descr="Chart, histogram&#10;&#10;Description automatically generated">
            <a:extLst>
              <a:ext uri="{FF2B5EF4-FFF2-40B4-BE49-F238E27FC236}">
                <a16:creationId xmlns:a16="http://schemas.microsoft.com/office/drawing/2014/main" id="{7B9C9DCD-9E2B-4E35-9627-7A311F50570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51613" y="2598208"/>
            <a:ext cx="5338763" cy="3559175"/>
          </a:xfrm>
        </p:spPr>
      </p:pic>
    </p:spTree>
    <p:extLst>
      <p:ext uri="{BB962C8B-B14F-4D97-AF65-F5344CB8AC3E}">
        <p14:creationId xmlns:p14="http://schemas.microsoft.com/office/powerpoint/2010/main" val="1282367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8EDE7-5FEB-42D3-9BC0-F4CFE89A6C74}"/>
              </a:ext>
            </a:extLst>
          </p:cNvPr>
          <p:cNvSpPr>
            <a:spLocks noGrp="1"/>
          </p:cNvSpPr>
          <p:nvPr>
            <p:ph type="title"/>
          </p:nvPr>
        </p:nvSpPr>
        <p:spPr/>
        <p:txBody>
          <a:bodyPr/>
          <a:lstStyle/>
          <a:p>
            <a:r>
              <a:rPr lang="en-US" dirty="0"/>
              <a:t>Summary Graph of Winners vs. Losers</a:t>
            </a:r>
          </a:p>
        </p:txBody>
      </p:sp>
      <p:pic>
        <p:nvPicPr>
          <p:cNvPr id="5" name="Content Placeholder 4" descr="Chart, line chart&#10;&#10;Description automatically generated">
            <a:extLst>
              <a:ext uri="{FF2B5EF4-FFF2-40B4-BE49-F238E27FC236}">
                <a16:creationId xmlns:a16="http://schemas.microsoft.com/office/drawing/2014/main" id="{56701593-57EE-4491-94E6-F531AD3821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5237" y="2110317"/>
            <a:ext cx="7121525" cy="4747683"/>
          </a:xfrm>
        </p:spPr>
      </p:pic>
    </p:spTree>
    <p:extLst>
      <p:ext uri="{BB962C8B-B14F-4D97-AF65-F5344CB8AC3E}">
        <p14:creationId xmlns:p14="http://schemas.microsoft.com/office/powerpoint/2010/main" val="1533426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554C-4920-4C2D-A441-82D0FB76B678}"/>
              </a:ext>
            </a:extLst>
          </p:cNvPr>
          <p:cNvSpPr>
            <a:spLocks noGrp="1"/>
          </p:cNvSpPr>
          <p:nvPr>
            <p:ph type="title"/>
          </p:nvPr>
        </p:nvSpPr>
        <p:spPr/>
        <p:txBody>
          <a:bodyPr/>
          <a:lstStyle/>
          <a:p>
            <a:r>
              <a:rPr lang="en-US" dirty="0"/>
              <a:t>Objective 1: conclusions</a:t>
            </a:r>
          </a:p>
        </p:txBody>
      </p:sp>
      <p:sp>
        <p:nvSpPr>
          <p:cNvPr id="3" name="Text Placeholder 2">
            <a:extLst>
              <a:ext uri="{FF2B5EF4-FFF2-40B4-BE49-F238E27FC236}">
                <a16:creationId xmlns:a16="http://schemas.microsoft.com/office/drawing/2014/main" id="{BEFB413D-69E1-4081-AF0F-F776F6CAD703}"/>
              </a:ext>
            </a:extLst>
          </p:cNvPr>
          <p:cNvSpPr>
            <a:spLocks noGrp="1"/>
          </p:cNvSpPr>
          <p:nvPr>
            <p:ph type="body" idx="1"/>
          </p:nvPr>
        </p:nvSpPr>
        <p:spPr/>
        <p:txBody>
          <a:bodyPr/>
          <a:lstStyle/>
          <a:p>
            <a:r>
              <a:rPr lang="en-US" dirty="0"/>
              <a:t>What we CAN conclude:</a:t>
            </a:r>
          </a:p>
        </p:txBody>
      </p:sp>
      <p:sp>
        <p:nvSpPr>
          <p:cNvPr id="4" name="Content Placeholder 3">
            <a:extLst>
              <a:ext uri="{FF2B5EF4-FFF2-40B4-BE49-F238E27FC236}">
                <a16:creationId xmlns:a16="http://schemas.microsoft.com/office/drawing/2014/main" id="{D702E665-F370-46BE-B8B8-D51F78972725}"/>
              </a:ext>
            </a:extLst>
          </p:cNvPr>
          <p:cNvSpPr>
            <a:spLocks noGrp="1"/>
          </p:cNvSpPr>
          <p:nvPr>
            <p:ph sz="half" idx="2"/>
          </p:nvPr>
        </p:nvSpPr>
        <p:spPr/>
        <p:txBody>
          <a:bodyPr/>
          <a:lstStyle/>
          <a:p>
            <a:r>
              <a:rPr lang="en-US" dirty="0"/>
              <a:t>Some time around 1990 spending became a formidable weapon in the pursuit of a championship</a:t>
            </a:r>
          </a:p>
          <a:p>
            <a:r>
              <a:rPr lang="en-US" dirty="0"/>
              <a:t>By and large, teams that win the championship are spending more then teams that don’t win the championship</a:t>
            </a:r>
          </a:p>
        </p:txBody>
      </p:sp>
      <p:sp>
        <p:nvSpPr>
          <p:cNvPr id="5" name="Text Placeholder 4">
            <a:extLst>
              <a:ext uri="{FF2B5EF4-FFF2-40B4-BE49-F238E27FC236}">
                <a16:creationId xmlns:a16="http://schemas.microsoft.com/office/drawing/2014/main" id="{3949547B-5FB7-4246-A207-192ADD79EA91}"/>
              </a:ext>
            </a:extLst>
          </p:cNvPr>
          <p:cNvSpPr>
            <a:spLocks noGrp="1"/>
          </p:cNvSpPr>
          <p:nvPr>
            <p:ph type="body" sz="quarter" idx="3"/>
          </p:nvPr>
        </p:nvSpPr>
        <p:spPr/>
        <p:txBody>
          <a:bodyPr/>
          <a:lstStyle/>
          <a:p>
            <a:r>
              <a:rPr lang="en-US" dirty="0"/>
              <a:t>What we CAN’T conclude:</a:t>
            </a:r>
          </a:p>
        </p:txBody>
      </p:sp>
      <p:sp>
        <p:nvSpPr>
          <p:cNvPr id="6" name="Content Placeholder 5">
            <a:extLst>
              <a:ext uri="{FF2B5EF4-FFF2-40B4-BE49-F238E27FC236}">
                <a16:creationId xmlns:a16="http://schemas.microsoft.com/office/drawing/2014/main" id="{F0D24A0B-991C-4911-A90F-F8B8EE38BADF}"/>
              </a:ext>
            </a:extLst>
          </p:cNvPr>
          <p:cNvSpPr>
            <a:spLocks noGrp="1"/>
          </p:cNvSpPr>
          <p:nvPr>
            <p:ph sz="quarter" idx="4"/>
          </p:nvPr>
        </p:nvSpPr>
        <p:spPr/>
        <p:txBody>
          <a:bodyPr/>
          <a:lstStyle/>
          <a:p>
            <a:r>
              <a:rPr lang="en-US" dirty="0"/>
              <a:t>We can’t definitively say that you HAVE to spend more than the league average to win a championship</a:t>
            </a:r>
          </a:p>
          <a:p>
            <a:r>
              <a:rPr lang="en-US" dirty="0"/>
              <a:t>Can’t definitively say that spending more money will GUARANTEE a championship</a:t>
            </a:r>
          </a:p>
        </p:txBody>
      </p:sp>
    </p:spTree>
    <p:extLst>
      <p:ext uri="{BB962C8B-B14F-4D97-AF65-F5344CB8AC3E}">
        <p14:creationId xmlns:p14="http://schemas.microsoft.com/office/powerpoint/2010/main" val="498182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524F2-C9BA-42FC-A59F-2D7C48ABC89C}"/>
              </a:ext>
            </a:extLst>
          </p:cNvPr>
          <p:cNvSpPr>
            <a:spLocks noGrp="1"/>
          </p:cNvSpPr>
          <p:nvPr>
            <p:ph type="title"/>
          </p:nvPr>
        </p:nvSpPr>
        <p:spPr/>
        <p:txBody>
          <a:bodyPr/>
          <a:lstStyle/>
          <a:p>
            <a:r>
              <a:rPr lang="en-US" dirty="0"/>
              <a:t>Objective 2: Do teams that spend the most, win the most?</a:t>
            </a:r>
          </a:p>
        </p:txBody>
      </p:sp>
      <p:sp>
        <p:nvSpPr>
          <p:cNvPr id="3" name="Content Placeholder 2">
            <a:extLst>
              <a:ext uri="{FF2B5EF4-FFF2-40B4-BE49-F238E27FC236}">
                <a16:creationId xmlns:a16="http://schemas.microsoft.com/office/drawing/2014/main" id="{C9198CF8-86AF-43E4-B089-79B740EC267B}"/>
              </a:ext>
            </a:extLst>
          </p:cNvPr>
          <p:cNvSpPr>
            <a:spLocks noGrp="1"/>
          </p:cNvSpPr>
          <p:nvPr>
            <p:ph sz="half" idx="1"/>
          </p:nvPr>
        </p:nvSpPr>
        <p:spPr/>
        <p:txBody>
          <a:bodyPr/>
          <a:lstStyle/>
          <a:p>
            <a:r>
              <a:rPr lang="en-US" sz="2400" dirty="0"/>
              <a:t>Analyze further the effect of spending on winning championships</a:t>
            </a:r>
          </a:p>
          <a:p>
            <a:r>
              <a:rPr lang="en-US" sz="2400" dirty="0"/>
              <a:t>How often do teams that are top 5 spenders in the league for that year win the championship</a:t>
            </a:r>
          </a:p>
          <a:p>
            <a:r>
              <a:rPr lang="en-US" sz="2400" dirty="0"/>
              <a:t>30 teams in MLB, how often do the top 5 teams (16.67%) win the championship?</a:t>
            </a:r>
          </a:p>
          <a:p>
            <a:endParaRPr lang="en-US" dirty="0"/>
          </a:p>
        </p:txBody>
      </p:sp>
      <p:pic>
        <p:nvPicPr>
          <p:cNvPr id="6" name="Content Placeholder 5" descr="Table&#10;&#10;Description automatically generated">
            <a:extLst>
              <a:ext uri="{FF2B5EF4-FFF2-40B4-BE49-F238E27FC236}">
                <a16:creationId xmlns:a16="http://schemas.microsoft.com/office/drawing/2014/main" id="{FE4EDF56-5A8B-4C5A-B095-959A1B5D3C3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68318" y="2318960"/>
            <a:ext cx="4917064" cy="2220079"/>
          </a:xfrm>
        </p:spPr>
      </p:pic>
    </p:spTree>
    <p:extLst>
      <p:ext uri="{BB962C8B-B14F-4D97-AF65-F5344CB8AC3E}">
        <p14:creationId xmlns:p14="http://schemas.microsoft.com/office/powerpoint/2010/main" val="42880539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338</TotalTime>
  <Words>1340</Words>
  <Application>Microsoft Office PowerPoint</Application>
  <PresentationFormat>Widescreen</PresentationFormat>
  <Paragraphs>118</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Rockwell</vt:lpstr>
      <vt:lpstr>Rockwell Condensed</vt:lpstr>
      <vt:lpstr>Wingdings</vt:lpstr>
      <vt:lpstr>Wood Type</vt:lpstr>
      <vt:lpstr>MLB Analysis: How to win it All!?</vt:lpstr>
      <vt:lpstr>MoneyBall: Part 2…</vt:lpstr>
      <vt:lpstr>Minus Brad Pitt </vt:lpstr>
      <vt:lpstr>Objectives</vt:lpstr>
      <vt:lpstr>But first: Data Collection</vt:lpstr>
      <vt:lpstr>Objective 1: Compare Salaries between winners and Losers</vt:lpstr>
      <vt:lpstr>Summary Graph of Winners vs. Losers</vt:lpstr>
      <vt:lpstr>Objective 1: conclusions</vt:lpstr>
      <vt:lpstr>Objective 2: Do teams that spend the most, win the most?</vt:lpstr>
      <vt:lpstr>PowerPoint Presentation</vt:lpstr>
      <vt:lpstr>Objective 2: conclusions</vt:lpstr>
      <vt:lpstr>Objective 3: Evaluate spending parameters for World series winners</vt:lpstr>
      <vt:lpstr>Winner STD’s from Mean</vt:lpstr>
      <vt:lpstr>Winner AVG STD’s from Mean</vt:lpstr>
      <vt:lpstr>Objective 3: conclusions</vt:lpstr>
      <vt:lpstr>Objective 4: Statistical Profile of a World Series Winning Team</vt:lpstr>
      <vt:lpstr>Objective 4: Statistical commonalities between Winners</vt:lpstr>
      <vt:lpstr>Objective 4: Statistical commonalities between Winners</vt:lpstr>
      <vt:lpstr>Objective 4: Statistical Comparison between Winners and other teams</vt:lpstr>
      <vt:lpstr>Objective 4: Statistical Comparison between Winners and other teams</vt:lpstr>
      <vt:lpstr>Objective 4: World Series Winner Profile</vt:lpstr>
      <vt:lpstr>Objective 4: World Series Winner Profile</vt:lpstr>
      <vt:lpstr>Objective 4: conclusions</vt:lpstr>
      <vt:lpstr>Objective 4: conclusions</vt:lpstr>
      <vt:lpstr>Objective 4: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Kerbey Feinsilver</dc:creator>
  <cp:lastModifiedBy>jared graeve</cp:lastModifiedBy>
  <cp:revision>35</cp:revision>
  <dcterms:created xsi:type="dcterms:W3CDTF">2020-12-22T15:08:04Z</dcterms:created>
  <dcterms:modified xsi:type="dcterms:W3CDTF">2020-12-27T18:33:22Z</dcterms:modified>
</cp:coreProperties>
</file>