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42"/>
  </p:notesMasterIdLst>
  <p:sldIdLst>
    <p:sldId id="256" r:id="rId2"/>
    <p:sldId id="299" r:id="rId3"/>
    <p:sldId id="300" r:id="rId4"/>
    <p:sldId id="257" r:id="rId5"/>
    <p:sldId id="262" r:id="rId6"/>
    <p:sldId id="261" r:id="rId7"/>
    <p:sldId id="278" r:id="rId8"/>
    <p:sldId id="279" r:id="rId9"/>
    <p:sldId id="280" r:id="rId10"/>
    <p:sldId id="281" r:id="rId11"/>
    <p:sldId id="303" r:id="rId12"/>
    <p:sldId id="263" r:id="rId13"/>
    <p:sldId id="267" r:id="rId14"/>
    <p:sldId id="271" r:id="rId15"/>
    <p:sldId id="268" r:id="rId16"/>
    <p:sldId id="270" r:id="rId17"/>
    <p:sldId id="272" r:id="rId18"/>
    <p:sldId id="277" r:id="rId19"/>
    <p:sldId id="260" r:id="rId20"/>
    <p:sldId id="304" r:id="rId21"/>
    <p:sldId id="305" r:id="rId22"/>
    <p:sldId id="324"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cmAuthor id="2" name="Eva Enns" initials="EE [2]" lastIdx="1" clrIdx="1"/>
  <p:cmAuthor id="3" name="Eva Enns" initials="EE [3]" lastIdx="1" clrIdx="2"/>
  <p:cmAuthor id="4" name="Eva Enns" initials="EE [4]" lastIdx="1" clrIdx="3"/>
  <p:cmAuthor id="5" name="Eva Enns" initials="EE [5]"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6410"/>
    <a:srgbClr val="3496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24"/>
    <p:restoredTop sz="94646"/>
  </p:normalViewPr>
  <p:slideViewPr>
    <p:cSldViewPr snapToGrid="0" snapToObjects="1">
      <p:cViewPr varScale="1">
        <p:scale>
          <a:sx n="120" d="100"/>
          <a:sy n="120" d="100"/>
        </p:scale>
        <p:origin x="1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4147837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ddbe0e68f_0_150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Google Shape;317;g2ddbe0e68f_0_15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12572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128039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13866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63792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817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100832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10/20/19</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2608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10/20/19</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13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10/20/19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6689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10/20/19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331571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10/20/19</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12176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DD3575FE-2CC2-2845-A91B-203C440E7198}" type="datetimeFigureOut">
              <a:rPr lang="en-US" smtClean="0"/>
              <a:t>10/20/19</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526316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10/20/19</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extLst>
      <p:ext uri="{BB962C8B-B14F-4D97-AF65-F5344CB8AC3E}">
        <p14:creationId xmlns:p14="http://schemas.microsoft.com/office/powerpoint/2010/main" val="500209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1952349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smtClean="0"/>
              <a:t>‹#›</a:t>
            </a:fld>
            <a:endParaRPr lang="nl-NL"/>
          </a:p>
        </p:txBody>
      </p:sp>
    </p:spTree>
    <p:extLst>
      <p:ext uri="{BB962C8B-B14F-4D97-AF65-F5344CB8AC3E}">
        <p14:creationId xmlns:p14="http://schemas.microsoft.com/office/powerpoint/2010/main" val="56259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058087116"/>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157919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201170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10/20/19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8213898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10/20/19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3011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10/20/19</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55879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10/20/19</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62866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10/20/19</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4030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10/20/19</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21682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10/20/19</a:t>
            </a:fld>
            <a:endParaRPr lang="en-US"/>
          </a:p>
        </p:txBody>
      </p:sp>
    </p:spTree>
    <p:extLst>
      <p:ext uri="{BB962C8B-B14F-4D97-AF65-F5344CB8AC3E}">
        <p14:creationId xmlns:p14="http://schemas.microsoft.com/office/powerpoint/2010/main" val="4054043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4.xml"/><Relationship Id="rId4" Type="http://schemas.openxmlformats.org/officeDocument/2006/relationships/image" Target="../media/image17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171.png"/></Relationships>
</file>

<file path=ppt/slides/_rels/slide1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www.darthworkgroup.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4.xml"/><Relationship Id="rId4" Type="http://schemas.openxmlformats.org/officeDocument/2006/relationships/image" Target="../media/image1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pPr algn="ctr"/>
            <a:r>
              <a:rPr lang="en-US" dirty="0"/>
              <a:t>Eva A. Enns &amp; Fernando Alarid-Escudero</a:t>
            </a:r>
          </a:p>
          <a:p>
            <a:pPr algn="ctr"/>
            <a:endParaRPr lang="en-US" dirty="0"/>
          </a:p>
          <a:p>
            <a:pPr algn="ctr"/>
            <a:r>
              <a:rPr lang="nl-NL" dirty="0"/>
              <a:t>41st </a:t>
            </a:r>
            <a:r>
              <a:rPr lang="nl-NL" dirty="0" err="1"/>
              <a:t>Annual</a:t>
            </a:r>
            <a:r>
              <a:rPr lang="nl-NL" dirty="0"/>
              <a:t> North American Meeting of </a:t>
            </a:r>
          </a:p>
          <a:p>
            <a:pPr algn="ctr"/>
            <a:r>
              <a:rPr lang="nl-NL" dirty="0" err="1"/>
              <a:t>the</a:t>
            </a:r>
            <a:r>
              <a:rPr lang="nl-NL" dirty="0"/>
              <a:t> Society </a:t>
            </a:r>
            <a:r>
              <a:rPr lang="nl-NL" dirty="0" err="1"/>
              <a:t>for</a:t>
            </a:r>
            <a:r>
              <a:rPr lang="nl-NL" dirty="0"/>
              <a:t> </a:t>
            </a:r>
            <a:r>
              <a:rPr lang="nl-NL" dirty="0" err="1"/>
              <a:t>Medical</a:t>
            </a:r>
            <a:r>
              <a:rPr lang="nl-NL" dirty="0"/>
              <a:t> </a:t>
            </a:r>
            <a:r>
              <a:rPr lang="nl-NL" dirty="0" err="1"/>
              <a:t>Decision</a:t>
            </a:r>
            <a:r>
              <a:rPr lang="nl-NL" dirty="0"/>
              <a:t> Making</a:t>
            </a:r>
          </a:p>
          <a:p>
            <a:pPr algn="ctr"/>
            <a:r>
              <a:rPr lang="es-ES" dirty="0" err="1"/>
              <a:t>October</a:t>
            </a:r>
            <a:r>
              <a:rPr lang="es-ES" dirty="0"/>
              <a:t> 20</a:t>
            </a:r>
            <a:r>
              <a:rPr lang="en-US" dirty="0"/>
              <a:t>, 2019</a:t>
            </a:r>
          </a:p>
          <a:p>
            <a:pPr algn="ctr"/>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Hands-on Model Calibration in R</a:t>
            </a:r>
          </a:p>
        </p:txBody>
      </p:sp>
    </p:spTree>
    <p:extLst>
      <p:ext uri="{BB962C8B-B14F-4D97-AF65-F5344CB8AC3E}">
        <p14:creationId xmlns:p14="http://schemas.microsoft.com/office/powerpoint/2010/main" val="2064758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 as </a:t>
            </a:r>
            <a:r>
              <a:rPr lang="en-US" dirty="0" err="1"/>
              <a:t>GoF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How likely is the observed data to have come from a model </a:t>
                </a:r>
                <a14:m>
                  <m:oMath xmlns:m="http://schemas.openxmlformats.org/officeDocument/2006/math">
                    <m:r>
                      <a:rPr lang="en-US" i="1" dirty="0">
                        <a:latin typeface="Cambria Math" charset="0"/>
                      </a:rPr>
                      <m:t>𝑀</m:t>
                    </m:r>
                  </m:oMath>
                </a14:m>
                <a:r>
                  <a:rPr lang="en-US" dirty="0"/>
                  <a:t> with set of parameter values </a:t>
                </a:r>
                <a14:m>
                  <m:oMath xmlns:m="http://schemas.openxmlformats.org/officeDocument/2006/math">
                    <m:r>
                      <a:rPr lang="en-US" i="1">
                        <a:latin typeface="Cambria Math" charset="0"/>
                        <a:ea typeface="Cambria Math" charset="0"/>
                        <a:cs typeface="Cambria Math" charset="0"/>
                      </a:rPr>
                      <m:t>𝜃</m:t>
                    </m:r>
                  </m:oMath>
                </a14:m>
                <a:r>
                  <a:rPr lang="en-US" dirty="0"/>
                  <a:t> ?</a:t>
                </a:r>
              </a:p>
              <a:p>
                <a:pPr>
                  <a:spcAft>
                    <a:spcPts val="1200"/>
                  </a:spcAft>
                </a:pPr>
                <a:r>
                  <a:rPr lang="en-US" dirty="0"/>
                  <a:t>Assuming targets are independent, overall likelihood is the product of individual likelihoods</a:t>
                </a:r>
              </a:p>
              <a:p>
                <a:pPr>
                  <a:spcAft>
                    <a:spcPts val="1200"/>
                  </a:spcAft>
                </a:pPr>
                <a:endParaRPr lang="en-US" dirty="0"/>
              </a:p>
              <a:p>
                <a:pPr>
                  <a:spcAft>
                    <a:spcPts val="1200"/>
                  </a:spcAft>
                </a:pPr>
                <a:endParaRPr lang="en-US" dirty="0"/>
              </a:p>
              <a:p>
                <a:pPr>
                  <a:spcAft>
                    <a:spcPts val="1200"/>
                  </a:spcAft>
                </a:pPr>
                <a:r>
                  <a:rPr lang="en-US" dirty="0"/>
                  <a:t>Generally work with log-likelihood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937569" y="3135709"/>
                <a:ext cx="3888689"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ea typeface="Cambria Math" charset="0"/>
                          <a:cs typeface="Cambria Math" charset="0"/>
                        </a:rPr>
                        <m:t>𝐿</m:t>
                      </m:r>
                      <m:d>
                        <m:dPr>
                          <m:ctrlPr>
                            <a:rPr lang="en-US" sz="2200" b="0" i="1" smtClean="0">
                              <a:latin typeface="Cambria Math" panose="02040503050406030204" pitchFamily="18" charset="0"/>
                              <a:ea typeface="Cambria Math" charset="0"/>
                              <a:cs typeface="Cambria Math" charset="0"/>
                            </a:rPr>
                          </m:ctrlPr>
                        </m:dPr>
                        <m:e>
                          <m:r>
                            <a:rPr lang="en-US" sz="2200" b="0" i="1" smtClean="0">
                              <a:latin typeface="Cambria Math" charset="0"/>
                              <a:ea typeface="Cambria Math" charset="0"/>
                              <a:cs typeface="Cambria Math" charset="0"/>
                            </a:rPr>
                            <m:t>𝑦</m:t>
                          </m:r>
                        </m:e>
                        <m:e>
                          <m:r>
                            <a:rPr lang="en-US" sz="2200" b="0" i="1" smtClean="0">
                              <a:latin typeface="Cambria Math" charset="0"/>
                              <a:ea typeface="Cambria Math" charset="0"/>
                              <a:cs typeface="Cambria Math" charset="0"/>
                            </a:rPr>
                            <m:t>𝑀</m:t>
                          </m:r>
                          <m:d>
                            <m:dPr>
                              <m:ctrlPr>
                                <a:rPr lang="en-US" sz="2200" b="0" i="1" smtClean="0">
                                  <a:latin typeface="Cambria Math" panose="02040503050406030204" pitchFamily="18" charset="0"/>
                                  <a:ea typeface="Cambria Math" charset="0"/>
                                  <a:cs typeface="Cambria Math" charset="0"/>
                                </a:rPr>
                              </m:ctrlPr>
                            </m:dPr>
                            <m:e>
                              <m:r>
                                <a:rPr lang="en-US" sz="2200" b="0" i="1" smtClean="0">
                                  <a:latin typeface="Cambria Math" charset="0"/>
                                  <a:ea typeface="Cambria Math" charset="0"/>
                                  <a:cs typeface="Cambria Math" charset="0"/>
                                </a:rPr>
                                <m:t>𝜃</m:t>
                              </m:r>
                            </m:e>
                          </m:d>
                        </m:e>
                      </m:d>
                      <m:r>
                        <a:rPr lang="en-US" sz="2200" b="0" i="1" smtClean="0">
                          <a:latin typeface="Cambria Math" charset="0"/>
                          <a:ea typeface="Cambria Math" charset="0"/>
                          <a:cs typeface="Cambria Math" charset="0"/>
                        </a:rPr>
                        <m:t>= </m:t>
                      </m:r>
                      <m:nary>
                        <m:naryPr>
                          <m:chr m:val="∏"/>
                          <m:ctrlPr>
                            <a:rPr lang="en-US" sz="2200" b="0" i="1" smtClean="0">
                              <a:latin typeface="Cambria Math" panose="02040503050406030204" pitchFamily="18" charset="0"/>
                              <a:ea typeface="Cambria Math" charset="0"/>
                              <a:cs typeface="Cambria Math" charset="0"/>
                            </a:rPr>
                          </m:ctrlPr>
                        </m:naryPr>
                        <m:sub>
                          <m:r>
                            <a:rPr lang="en-US" sz="2200" b="0" i="1" smtClean="0">
                              <a:latin typeface="Cambria Math" charset="0"/>
                              <a:ea typeface="Cambria Math" charset="0"/>
                              <a:cs typeface="Cambria Math" charset="0"/>
                            </a:rPr>
                            <m:t>𝑖</m:t>
                          </m:r>
                          <m:r>
                            <a:rPr lang="en-US" sz="2200" b="0" i="1" smtClean="0">
                              <a:latin typeface="Cambria Math" charset="0"/>
                              <a:ea typeface="Cambria Math" charset="0"/>
                              <a:cs typeface="Cambria Math" charset="0"/>
                            </a:rPr>
                            <m:t>=1</m:t>
                          </m:r>
                        </m:sub>
                        <m:sup>
                          <m:r>
                            <a:rPr lang="en-US" sz="2200" b="0" i="1" smtClean="0">
                              <a:latin typeface="Cambria Math" charset="0"/>
                              <a:ea typeface="Cambria Math" charset="0"/>
                              <a:cs typeface="Cambria Math" charset="0"/>
                            </a:rPr>
                            <m:t>𝑇</m:t>
                          </m:r>
                        </m:sup>
                        <m:e>
                          <m:sSub>
                            <m:sSubPr>
                              <m:ctrlPr>
                                <a:rPr lang="en-US" sz="2200" b="0" i="1" smtClean="0">
                                  <a:latin typeface="Cambria Math" panose="02040503050406030204" pitchFamily="18" charset="0"/>
                                  <a:ea typeface="Cambria Math" charset="0"/>
                                  <a:cs typeface="Cambria Math" charset="0"/>
                                </a:rPr>
                              </m:ctrlPr>
                            </m:sSubPr>
                            <m:e>
                              <m:r>
                                <a:rPr lang="en-US" sz="2200" b="0" i="1" smtClean="0">
                                  <a:latin typeface="Cambria Math" charset="0"/>
                                  <a:ea typeface="Cambria Math" charset="0"/>
                                  <a:cs typeface="Cambria Math" charset="0"/>
                                </a:rPr>
                                <m:t>𝐿</m:t>
                              </m:r>
                            </m:e>
                            <m:sub>
                              <m:r>
                                <a:rPr lang="en-US" sz="2200" b="0" i="1" smtClean="0">
                                  <a:latin typeface="Cambria Math" charset="0"/>
                                  <a:ea typeface="Cambria Math" charset="0"/>
                                  <a:cs typeface="Cambria Math" charset="0"/>
                                </a:rPr>
                                <m:t>𝑖</m:t>
                              </m:r>
                            </m:sub>
                          </m:sSub>
                          <m:r>
                            <a:rPr lang="en-US" sz="2200" b="0" i="1" smtClean="0">
                              <a:latin typeface="Cambria Math" charset="0"/>
                              <a:ea typeface="Cambria Math" charset="0"/>
                              <a:cs typeface="Cambria Math" charset="0"/>
                            </a:rPr>
                            <m:t>(</m:t>
                          </m:r>
                          <m:sSub>
                            <m:sSubPr>
                              <m:ctrlPr>
                                <a:rPr lang="en-US" sz="2200" b="0" i="1" smtClean="0">
                                  <a:latin typeface="Cambria Math" panose="02040503050406030204" pitchFamily="18" charset="0"/>
                                  <a:ea typeface="Cambria Math" charset="0"/>
                                  <a:cs typeface="Cambria Math" charset="0"/>
                                </a:rPr>
                              </m:ctrlPr>
                            </m:sSubPr>
                            <m:e>
                              <m:r>
                                <a:rPr lang="en-US" sz="2200" b="0" i="1" smtClean="0">
                                  <a:latin typeface="Cambria Math" charset="0"/>
                                  <a:ea typeface="Cambria Math" charset="0"/>
                                  <a:cs typeface="Cambria Math" charset="0"/>
                                </a:rPr>
                                <m:t>𝑦</m:t>
                              </m:r>
                            </m:e>
                            <m:sub>
                              <m:r>
                                <a:rPr lang="en-US" sz="2200" b="0" i="1" smtClean="0">
                                  <a:latin typeface="Cambria Math" charset="0"/>
                                  <a:ea typeface="Cambria Math" charset="0"/>
                                  <a:cs typeface="Cambria Math" charset="0"/>
                                </a:rPr>
                                <m:t>𝑖</m:t>
                              </m:r>
                            </m:sub>
                          </m:sSub>
                          <m:r>
                            <a:rPr lang="en-US" sz="2200" b="0" i="1" smtClean="0">
                              <a:latin typeface="Cambria Math" charset="0"/>
                              <a:ea typeface="Cambria Math" charset="0"/>
                              <a:cs typeface="Cambria Math" charset="0"/>
                            </a:rPr>
                            <m:t>|</m:t>
                          </m:r>
                          <m:r>
                            <a:rPr lang="en-US" sz="2200" b="0" i="1" smtClean="0">
                              <a:latin typeface="Cambria Math" charset="0"/>
                              <a:ea typeface="Cambria Math" charset="0"/>
                              <a:cs typeface="Cambria Math" charset="0"/>
                            </a:rPr>
                            <m:t>𝑀</m:t>
                          </m:r>
                          <m:d>
                            <m:dPr>
                              <m:ctrlPr>
                                <a:rPr lang="en-US" sz="2200" b="0" i="1" smtClean="0">
                                  <a:latin typeface="Cambria Math" panose="02040503050406030204" pitchFamily="18" charset="0"/>
                                  <a:ea typeface="Cambria Math" charset="0"/>
                                  <a:cs typeface="Cambria Math" charset="0"/>
                                </a:rPr>
                              </m:ctrlPr>
                            </m:dPr>
                            <m:e>
                              <m:r>
                                <a:rPr lang="en-US" sz="2200" b="0" i="1" smtClean="0">
                                  <a:latin typeface="Cambria Math" charset="0"/>
                                  <a:ea typeface="Cambria Math" charset="0"/>
                                  <a:cs typeface="Cambria Math" charset="0"/>
                                </a:rPr>
                                <m:t>𝜃</m:t>
                              </m:r>
                            </m:e>
                          </m:d>
                          <m:r>
                            <a:rPr lang="en-US" sz="2200" b="0" i="1" smtClean="0">
                              <a:latin typeface="Cambria Math" charset="0"/>
                              <a:ea typeface="Cambria Math" charset="0"/>
                              <a:cs typeface="Cambria Math" charset="0"/>
                            </a:rPr>
                            <m:t>)</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1937569" y="3135709"/>
                <a:ext cx="3888689" cy="95192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937569" y="4857463"/>
                <a:ext cx="4248406"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ea typeface="Cambria Math" charset="0"/>
                          <a:cs typeface="Cambria Math" charset="0"/>
                        </a:rPr>
                        <m:t>ℒ</m:t>
                      </m:r>
                      <m:d>
                        <m:dPr>
                          <m:ctrlPr>
                            <a:rPr lang="en-US" sz="2200" b="0" i="1" smtClean="0">
                              <a:latin typeface="Cambria Math" panose="02040503050406030204" pitchFamily="18" charset="0"/>
                            </a:rPr>
                          </m:ctrlPr>
                        </m:dPr>
                        <m:e>
                          <m:r>
                            <a:rPr lang="en-US" sz="2200" b="0" i="1" smtClean="0">
                              <a:latin typeface="Cambria Math" charset="0"/>
                            </a:rPr>
                            <m:t>𝑦</m:t>
                          </m:r>
                          <m:r>
                            <a:rPr lang="en-US" sz="2200" b="0" i="1" smtClean="0">
                              <a:latin typeface="Cambria Math" charset="0"/>
                            </a:rPr>
                            <m:t>|</m:t>
                          </m:r>
                          <m:r>
                            <a:rPr lang="en-US" sz="2200" b="0" i="1" smtClean="0">
                              <a:latin typeface="Cambria Math" charset="0"/>
                            </a:rPr>
                            <m:t>𝑀</m:t>
                          </m:r>
                          <m:r>
                            <a:rPr lang="en-US" sz="2200" b="0" i="1" smtClean="0">
                              <a:latin typeface="Cambria Math" charset="0"/>
                            </a:rPr>
                            <m:t>(</m:t>
                          </m:r>
                          <m:r>
                            <a:rPr lang="en-US" sz="2200" b="0" i="1" smtClean="0">
                              <a:latin typeface="Cambria Math" charset="0"/>
                            </a:rPr>
                            <m:t>𝜃</m:t>
                          </m:r>
                        </m:e>
                      </m:d>
                      <m:r>
                        <a:rPr lang="en-US" sz="2200" b="0" i="1" smtClean="0">
                          <a:latin typeface="Cambria Math" charset="0"/>
                        </a:rPr>
                        <m:t>) =</m:t>
                      </m:r>
                      <m:nary>
                        <m:naryPr>
                          <m:chr m:val="∑"/>
                          <m:ctrlPr>
                            <a:rPr lang="en-US" sz="2200" b="0" i="1" smtClean="0">
                              <a:latin typeface="Cambria Math" panose="02040503050406030204" pitchFamily="18" charset="0"/>
                            </a:rPr>
                          </m:ctrlPr>
                        </m:naryPr>
                        <m:sub>
                          <m:r>
                            <a:rPr lang="en-US" sz="2200" b="0" i="1" smtClean="0">
                              <a:latin typeface="Cambria Math" charset="0"/>
                            </a:rPr>
                            <m:t>𝑖</m:t>
                          </m:r>
                          <m:r>
                            <a:rPr lang="en-US" sz="2200" b="0" i="1" smtClean="0">
                              <a:latin typeface="Cambria Math" charset="0"/>
                            </a:rPr>
                            <m:t>=1</m:t>
                          </m:r>
                        </m:sub>
                        <m:sup>
                          <m:r>
                            <a:rPr lang="en-US" sz="2200" b="0" i="1" smtClean="0">
                              <a:latin typeface="Cambria Math" charset="0"/>
                            </a:rPr>
                            <m:t>𝑇</m:t>
                          </m:r>
                        </m:sup>
                        <m:e>
                          <m:r>
                            <m:rPr>
                              <m:nor/>
                            </m:rPr>
                            <a:rPr lang="en-US" sz="2200" b="0" i="0" smtClean="0">
                              <a:latin typeface="Cambria Math" charset="0"/>
                            </a:rPr>
                            <m:t>log</m:t>
                          </m:r>
                          <m:sSub>
                            <m:sSubPr>
                              <m:ctrlPr>
                                <a:rPr lang="en-US" sz="2200" b="0" i="1" smtClean="0">
                                  <a:latin typeface="Cambria Math" panose="02040503050406030204" pitchFamily="18" charset="0"/>
                                </a:rPr>
                              </m:ctrlPr>
                            </m:sSubPr>
                            <m:e>
                              <m:r>
                                <a:rPr lang="en-US" sz="2200" b="0" i="1" smtClean="0">
                                  <a:latin typeface="Cambria Math" charset="0"/>
                                </a:rPr>
                                <m:t>𝐿</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r>
                            <a:rPr lang="en-US" sz="2200" b="0" i="1" smtClean="0">
                              <a:latin typeface="Cambria Math" charset="0"/>
                            </a:rPr>
                            <m:t>(</m:t>
                          </m:r>
                          <m:r>
                            <a:rPr lang="en-US" sz="2200" b="0" i="1" smtClean="0">
                              <a:latin typeface="Cambria Math" charset="0"/>
                            </a:rPr>
                            <m:t>𝜃</m:t>
                          </m:r>
                          <m:r>
                            <a:rPr lang="en-US" sz="2200" b="0" i="1" smtClean="0">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1937569" y="4857463"/>
                <a:ext cx="4248406" cy="95192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631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likelihoods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7620000" cy="5110484"/>
              </a:xfrm>
            </p:spPr>
            <p:txBody>
              <a:bodyPr>
                <a:normAutofit/>
              </a:bodyPr>
              <a:lstStyle/>
              <a:p>
                <a:pPr>
                  <a:spcAft>
                    <a:spcPts val="1800"/>
                  </a:spcAft>
                </a:pPr>
                <a:r>
                  <a:rPr lang="en-US" b="1" dirty="0"/>
                  <a:t>Normal distribution</a:t>
                </a:r>
              </a:p>
              <a:p>
                <a:pPr>
                  <a:spcAft>
                    <a:spcPts val="2400"/>
                  </a:spcAft>
                </a:pPr>
                <a:endParaRPr lang="en-US" dirty="0"/>
              </a:p>
              <a:p>
                <a:pPr lvl="1">
                  <a:spcAft>
                    <a:spcPts val="1800"/>
                  </a:spcAft>
                </a:pPr>
                <a:r>
                  <a:rPr lang="en-US" dirty="0"/>
                  <a:t>In R: </a:t>
                </a:r>
                <a:r>
                  <a:rPr lang="en-US" dirty="0" err="1">
                    <a:latin typeface="Courier New" charset="0"/>
                    <a:ea typeface="Courier New" charset="0"/>
                    <a:cs typeface="Courier New" charset="0"/>
                  </a:rPr>
                  <a:t>dnorm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mean=</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log=T)</a:t>
                </a:r>
              </a:p>
              <a:p>
                <a:pPr>
                  <a:spcAft>
                    <a:spcPts val="600"/>
                  </a:spcAft>
                </a:pPr>
                <a:r>
                  <a:rPr lang="en-US" b="1" dirty="0"/>
                  <a:t>Binomial distribution</a:t>
                </a:r>
              </a:p>
              <a:p>
                <a:pPr>
                  <a:spcAft>
                    <a:spcPts val="600"/>
                  </a:spcAft>
                </a:pPr>
                <a:endParaRPr lang="en-US" b="1" dirty="0"/>
              </a:p>
              <a:p>
                <a:pPr>
                  <a:spcAft>
                    <a:spcPts val="600"/>
                  </a:spcAft>
                </a:pPr>
                <a:endParaRPr lang="en-US" dirty="0"/>
              </a:p>
              <a:p>
                <a:pPr lvl="1">
                  <a:spcAft>
                    <a:spcPts val="1800"/>
                  </a:spcAft>
                </a:pPr>
                <a:r>
                  <a:rPr lang="en-US" dirty="0"/>
                  <a:t>In R: </a:t>
                </a:r>
                <a:r>
                  <a:rPr lang="en-US" dirty="0" err="1">
                    <a:latin typeface="Courier New" charset="0"/>
                    <a:ea typeface="Courier New" charset="0"/>
                    <a:cs typeface="Courier New" charset="0"/>
                  </a:rPr>
                  <a:t>dbinom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size=</a:t>
                </a:r>
                <a:r>
                  <a:rPr lang="en-US" dirty="0"/>
                  <a:t> </a:t>
                </a:r>
                <a14:m>
                  <m:oMath xmlns:m="http://schemas.openxmlformats.org/officeDocument/2006/math">
                    <m:sSub>
                      <m:sSubPr>
                        <m:ctrlPr>
                          <a:rPr lang="en-US" i="1">
                            <a:latin typeface="Cambria Math" panose="02040503050406030204" pitchFamily="18" charset="0"/>
                          </a:rPr>
                        </m:ctrlPr>
                      </m:sSubPr>
                      <m:e>
                        <m:r>
                          <m:rPr>
                            <m:brk m:alnAt="7"/>
                          </m:rPr>
                          <a:rPr lang="en-US" i="1">
                            <a:latin typeface="Cambria Math" charset="0"/>
                          </a:rPr>
                          <m:t>𝑛</m:t>
                        </m:r>
                      </m:e>
                      <m:sub>
                        <m:r>
                          <m:rPr>
                            <m:brk m:alnAt="7"/>
                          </m:rPr>
                          <a:rPr lang="en-US" i="1">
                            <a:latin typeface="Cambria Math"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log=T)</a:t>
                </a:r>
              </a:p>
              <a:p>
                <a:pPr>
                  <a:spcAft>
                    <a:spcPts val="600"/>
                  </a:spcAft>
                </a:pPr>
                <a:r>
                  <a:rPr lang="en-US" b="1" dirty="0"/>
                  <a:t>Multinomial distribution</a:t>
                </a:r>
              </a:p>
              <a:p>
                <a:pPr lvl="1">
                  <a:spcAft>
                    <a:spcPts val="1200"/>
                  </a:spcAft>
                </a:pPr>
                <a:r>
                  <a:rPr lang="en-US" dirty="0"/>
                  <a:t>In R: </a:t>
                </a:r>
                <a:r>
                  <a:rPr lang="en-US" dirty="0" err="1">
                    <a:latin typeface="Courier New" charset="0"/>
                    <a:ea typeface="Courier New" charset="0"/>
                    <a:cs typeface="Courier New" charset="0"/>
                  </a:rPr>
                  <a:t>dmultinom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𝑦</m:t>
                        </m:r>
                      </m:e>
                      <m:sub>
                        <m:r>
                          <a:rPr lang="en-US" i="1">
                            <a:latin typeface="Cambria Math" charset="0"/>
                            <a:ea typeface="Courier New" charset="0"/>
                            <a:cs typeface="Courier New"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𝑀</m:t>
                        </m:r>
                      </m:e>
                      <m:sub>
                        <m:r>
                          <a:rPr lang="en-US" i="1">
                            <a:latin typeface="Cambria Math"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charset="0"/>
                            <a:ea typeface="Courier New" charset="0"/>
                            <a:cs typeface="Courier New" charset="0"/>
                          </a:rPr>
                          <m:t>𝜃</m:t>
                        </m:r>
                      </m:e>
                    </m:d>
                  </m:oMath>
                </a14:m>
                <a:r>
                  <a:rPr lang="en-US" dirty="0">
                    <a:latin typeface="Courier New" charset="0"/>
                    <a:ea typeface="Courier New" charset="0"/>
                    <a:cs typeface="Courier New" charset="0"/>
                  </a:rPr>
                  <a:t>, log=T)</a:t>
                </a:r>
                <a:endParaRPr lang="en-US" dirty="0"/>
              </a:p>
              <a:p>
                <a:pPr lvl="1">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7620000" cy="5110484"/>
              </a:xfrm>
              <a:blipFill rotWithShape="0">
                <a:blip r:embed="rId2"/>
                <a:stretch>
                  <a:fillRect t="-7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070765" y="1924633"/>
                <a:ext cx="7002470" cy="7251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charset="0"/>
                            </a:rPr>
                            <m:t>log</m:t>
                          </m:r>
                        </m:fName>
                        <m:e>
                          <m:r>
                            <a:rPr lang="en-US" sz="2200" b="0" i="1" smtClean="0">
                              <a:latin typeface="Cambria Math" charset="0"/>
                            </a:rPr>
                            <m:t>𝐿</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𝜎</m:t>
                                  </m:r>
                                </m:e>
                                <m:sub>
                                  <m:r>
                                    <a:rPr lang="en-US" sz="2200" b="0" i="1" smtClean="0">
                                      <a:latin typeface="Cambria Math" charset="0"/>
                                    </a:rPr>
                                    <m:t>𝑖</m:t>
                                  </m:r>
                                </m:sub>
                              </m:sSub>
                            </m:e>
                            <m:e>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func>
                      <m:r>
                        <a:rPr lang="es-ES" sz="2200" b="0" i="1" smtClean="0">
                          <a:latin typeface="Cambria Math" panose="02040503050406030204" pitchFamily="18" charset="0"/>
                        </a:rPr>
                        <m:t>=</m:t>
                      </m:r>
                      <m:r>
                        <a:rPr lang="en-US" sz="2200" b="0" i="1" smtClean="0">
                          <a:latin typeface="Cambria Math" charset="0"/>
                        </a:rPr>
                        <m:t>−</m:t>
                      </m:r>
                      <m:f>
                        <m:fPr>
                          <m:ctrlPr>
                            <a:rPr lang="en-US" sz="2200" b="0" i="1" smtClean="0">
                              <a:latin typeface="Cambria Math" panose="02040503050406030204" pitchFamily="18" charset="0"/>
                            </a:rPr>
                          </m:ctrlPr>
                        </m:fPr>
                        <m:num>
                          <m:r>
                            <a:rPr lang="en-US" sz="2200" b="0" i="1" smtClean="0">
                              <a:latin typeface="Cambria Math" charset="0"/>
                            </a:rPr>
                            <m:t>1</m:t>
                          </m:r>
                        </m:num>
                        <m:den>
                          <m:r>
                            <a:rPr lang="en-US" sz="2200" b="0" i="1" smtClean="0">
                              <a:latin typeface="Cambria Math" charset="0"/>
                            </a:rPr>
                            <m:t>2</m:t>
                          </m:r>
                        </m:den>
                      </m:f>
                      <m:func>
                        <m:funcPr>
                          <m:ctrlPr>
                            <a:rPr lang="es-ES" sz="2200" i="1">
                              <a:latin typeface="Cambria Math" panose="02040503050406030204" pitchFamily="18" charset="0"/>
                            </a:rPr>
                          </m:ctrlPr>
                        </m:funcPr>
                        <m:fName>
                          <m:r>
                            <m:rPr>
                              <m:sty m:val="p"/>
                            </m:rPr>
                            <a:rPr lang="es-ES" sz="2200">
                              <a:latin typeface="Cambria Math" panose="02040503050406030204" pitchFamily="18" charset="0"/>
                            </a:rPr>
                            <m:t>log</m:t>
                          </m:r>
                        </m:fName>
                        <m:e>
                          <m:d>
                            <m:dPr>
                              <m:ctrlPr>
                                <a:rPr lang="es-ES" sz="2200" i="1">
                                  <a:latin typeface="Cambria Math" panose="02040503050406030204" pitchFamily="18" charset="0"/>
                                </a:rPr>
                              </m:ctrlPr>
                            </m:dPr>
                            <m:e>
                              <m:r>
                                <a:rPr lang="es-ES" sz="2200" i="1">
                                  <a:latin typeface="Cambria Math" panose="02040503050406030204" pitchFamily="18" charset="0"/>
                                </a:rPr>
                                <m:t>2</m:t>
                              </m:r>
                              <m:r>
                                <a:rPr lang="es-ES" sz="2200" i="1">
                                  <a:latin typeface="Cambria Math" panose="02040503050406030204" pitchFamily="18" charset="0"/>
                                </a:rPr>
                                <m:t>𝜋</m:t>
                              </m:r>
                              <m:sSubSup>
                                <m:sSubSupPr>
                                  <m:ctrlPr>
                                    <a:rPr lang="es-ES" sz="2200" i="1">
                                      <a:latin typeface="Cambria Math" panose="02040503050406030204" pitchFamily="18" charset="0"/>
                                    </a:rPr>
                                  </m:ctrlPr>
                                </m:sSubSupPr>
                                <m:e>
                                  <m:r>
                                    <a:rPr lang="es-ES" sz="2200" i="1">
                                      <a:latin typeface="Cambria Math" panose="02040503050406030204" pitchFamily="18" charset="0"/>
                                    </a:rPr>
                                    <m:t>𝜎</m:t>
                                  </m:r>
                                </m:e>
                                <m:sub>
                                  <m:r>
                                    <a:rPr lang="en-US" sz="2200" i="1">
                                      <a:latin typeface="Cambria Math" charset="0"/>
                                    </a:rPr>
                                    <m:t>𝑖</m:t>
                                  </m:r>
                                </m:sub>
                                <m:sup>
                                  <m:r>
                                    <a:rPr lang="es-ES" sz="2200" i="1">
                                      <a:latin typeface="Cambria Math" panose="02040503050406030204" pitchFamily="18" charset="0"/>
                                    </a:rPr>
                                    <m:t>2</m:t>
                                  </m:r>
                                </m:sup>
                              </m:sSubSup>
                              <m:r>
                                <a:rPr lang="es-ES" sz="2200" i="1">
                                  <a:latin typeface="Cambria Math" panose="02040503050406030204" pitchFamily="18" charset="0"/>
                                </a:rPr>
                                <m:t> </m:t>
                              </m:r>
                            </m:e>
                          </m:d>
                          <m:r>
                            <a:rPr lang="en-US" sz="2200" b="0" i="1" smtClean="0">
                              <a:latin typeface="Cambria Math" charset="0"/>
                            </a:rPr>
                            <m:t>−</m:t>
                          </m:r>
                          <m:f>
                            <m:fPr>
                              <m:ctrlPr>
                                <a:rPr lang="en-US" sz="2200" b="0" i="1" smtClean="0">
                                  <a:latin typeface="Cambria Math" panose="02040503050406030204" pitchFamily="18" charset="0"/>
                                </a:rPr>
                              </m:ctrlPr>
                            </m:fPr>
                            <m:num>
                              <m:r>
                                <a:rPr lang="en-US" sz="2200" b="0" i="1" smtClean="0">
                                  <a:latin typeface="Cambria Math" charset="0"/>
                                </a:rPr>
                                <m:t>1</m:t>
                              </m:r>
                            </m:num>
                            <m:den>
                              <m:sSubSup>
                                <m:sSubSupPr>
                                  <m:ctrlPr>
                                    <a:rPr lang="en-US" sz="2200" b="0" i="1" smtClean="0">
                                      <a:latin typeface="Cambria Math" panose="02040503050406030204" pitchFamily="18" charset="0"/>
                                    </a:rPr>
                                  </m:ctrlPr>
                                </m:sSubSupPr>
                                <m:e>
                                  <m:r>
                                    <a:rPr lang="en-US" sz="2200" b="0" i="1" smtClean="0">
                                      <a:latin typeface="Cambria Math" charset="0"/>
                                    </a:rPr>
                                    <m:t>𝜎</m:t>
                                  </m:r>
                                </m:e>
                                <m:sub>
                                  <m:r>
                                    <a:rPr lang="en-US" sz="2200" b="0" i="1" smtClean="0">
                                      <a:latin typeface="Cambria Math" charset="0"/>
                                    </a:rPr>
                                    <m:t>𝑖</m:t>
                                  </m:r>
                                </m:sub>
                                <m:sup>
                                  <m:r>
                                    <a:rPr lang="en-US" sz="2200" b="0" i="1" smtClean="0">
                                      <a:latin typeface="Cambria Math" charset="0"/>
                                    </a:rPr>
                                    <m:t>2</m:t>
                                  </m:r>
                                </m:sup>
                              </m:sSubSup>
                            </m:den>
                          </m:f>
                          <m:sSup>
                            <m:sSupPr>
                              <m:ctrlPr>
                                <a:rPr lang="en-US" sz="2200" b="0" i="1" smtClean="0">
                                  <a:latin typeface="Cambria Math" panose="02040503050406030204" pitchFamily="18" charset="0"/>
                                </a:rPr>
                              </m:ctrlPr>
                            </m:sSupPr>
                            <m:e>
                              <m:d>
                                <m:dPr>
                                  <m:ctrlPr>
                                    <a:rPr lang="mr-IN"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sup>
                              <m:r>
                                <a:rPr lang="en-US" sz="2200" b="0" i="1" smtClean="0">
                                  <a:latin typeface="Cambria Math" charset="0"/>
                                </a:rPr>
                                <m:t>2</m:t>
                              </m:r>
                            </m:sup>
                          </m:sSup>
                        </m:e>
                      </m:func>
                    </m:oMath>
                  </m:oMathPara>
                </a14:m>
                <a:endParaRPr 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1070765" y="1924633"/>
                <a:ext cx="7002470" cy="72519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99457" y="3885685"/>
                <a:ext cx="8080745"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charset="0"/>
                            </a:rPr>
                            <m:t>log</m:t>
                          </m:r>
                        </m:fName>
                        <m:e>
                          <m:r>
                            <a:rPr lang="en-US" sz="2000" b="0" i="1" smtClean="0">
                              <a:latin typeface="Cambria Math" charset="0"/>
                            </a:rPr>
                            <m:t>𝐿</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charset="0"/>
                                    </a:rPr>
                                    <m:t>𝑦</m:t>
                                  </m:r>
                                </m:e>
                                <m:sub>
                                  <m:r>
                                    <a:rPr lang="en-US" sz="2000" b="0" i="1" smtClean="0">
                                      <a:latin typeface="Cambria Math" charset="0"/>
                                    </a:rPr>
                                    <m:t>𝑖</m:t>
                                  </m:r>
                                </m:sub>
                              </m:sSub>
                              <m:r>
                                <a:rPr lang="en-US" sz="2000" b="0" i="1" smtClean="0">
                                  <a:latin typeface="Cambria Math" charset="0"/>
                                </a:rPr>
                                <m:t>,</m:t>
                              </m:r>
                              <m:sSub>
                                <m:sSubPr>
                                  <m:ctrlPr>
                                    <a:rPr lang="en-US" sz="2000" b="0" i="1" smtClean="0">
                                      <a:latin typeface="Cambria Math" panose="02040503050406030204" pitchFamily="18" charset="0"/>
                                    </a:rPr>
                                  </m:ctrlPr>
                                </m:sSubPr>
                                <m:e>
                                  <m:r>
                                    <a:rPr lang="en-US" sz="2000" b="0" i="1" smtClean="0">
                                      <a:latin typeface="Cambria Math" charset="0"/>
                                    </a:rPr>
                                    <m:t>𝑛</m:t>
                                  </m:r>
                                </m:e>
                                <m:sub>
                                  <m:r>
                                    <a:rPr lang="en-US" sz="2000" b="0" i="1" smtClean="0">
                                      <a:latin typeface="Cambria Math" charset="0"/>
                                    </a:rPr>
                                    <m:t>𝑖</m:t>
                                  </m:r>
                                </m:sub>
                              </m:sSub>
                            </m:e>
                            <m:e>
                              <m:sSub>
                                <m:sSubPr>
                                  <m:ctrlPr>
                                    <a:rPr lang="en-US" sz="2000" b="0" i="1" smtClean="0">
                                      <a:latin typeface="Cambria Math" panose="02040503050406030204" pitchFamily="18" charset="0"/>
                                    </a:rPr>
                                  </m:ctrlPr>
                                </m:sSubPr>
                                <m:e>
                                  <m:r>
                                    <a:rPr lang="en-US" sz="2000" b="0" i="1" smtClean="0">
                                      <a:latin typeface="Cambria Math" charset="0"/>
                                    </a:rPr>
                                    <m:t>𝑀</m:t>
                                  </m:r>
                                </m:e>
                                <m:sub>
                                  <m:r>
                                    <a:rPr lang="en-US" sz="2000" b="0" i="1" smtClean="0">
                                      <a:latin typeface="Cambria Math" charset="0"/>
                                    </a:rPr>
                                    <m:t>𝑖</m:t>
                                  </m:r>
                                </m:sub>
                              </m:sSub>
                              <m:d>
                                <m:dPr>
                                  <m:ctrlPr>
                                    <a:rPr lang="en-US" sz="2000" b="0" i="1" smtClean="0">
                                      <a:latin typeface="Cambria Math" panose="02040503050406030204" pitchFamily="18" charset="0"/>
                                    </a:rPr>
                                  </m:ctrlPr>
                                </m:dPr>
                                <m:e>
                                  <m:r>
                                    <a:rPr lang="en-US" sz="2000" b="0" i="1" smtClean="0">
                                      <a:latin typeface="Cambria Math" charset="0"/>
                                    </a:rPr>
                                    <m:t>𝜃</m:t>
                                  </m:r>
                                </m:e>
                              </m:d>
                            </m:e>
                          </m:d>
                        </m:e>
                      </m:func>
                      <m:r>
                        <a:rPr lang="es-ES" sz="2000" b="0" i="1" smtClean="0">
                          <a:latin typeface="Cambria Math" panose="02040503050406030204" pitchFamily="18" charset="0"/>
                        </a:rPr>
                        <m:t>=</m:t>
                      </m:r>
                      <m:r>
                        <m:rPr>
                          <m:sty m:val="p"/>
                        </m:rPr>
                        <a:rPr lang="en-US" sz="2000" b="0" i="0" smtClean="0">
                          <a:latin typeface="Cambria Math" charset="0"/>
                        </a:rPr>
                        <m:t>log</m:t>
                      </m:r>
                      <m:func>
                        <m:funcPr>
                          <m:ctrlPr>
                            <a:rPr lang="en-US" sz="2000" b="0" i="1" smtClean="0">
                              <a:latin typeface="Cambria Math" panose="02040503050406030204" pitchFamily="18" charset="0"/>
                            </a:rPr>
                          </m:ctrlPr>
                        </m:funcPr>
                        <m:fName>
                          <m:d>
                            <m:dPr>
                              <m:ctrlPr>
                                <a:rPr lang="en-US" sz="2000" b="0" i="1" smtClean="0">
                                  <a:latin typeface="Cambria Math" panose="02040503050406030204" pitchFamily="18" charset="0"/>
                                </a:rPr>
                              </m:ctrlPr>
                            </m:dPr>
                            <m:e>
                              <m:d>
                                <m:dPr>
                                  <m:ctrlPr>
                                    <a:rPr lang="mr-IN" sz="2000" i="1">
                                      <a:latin typeface="Cambria Math" panose="02040503050406030204" pitchFamily="18" charset="0"/>
                                    </a:rPr>
                                  </m:ctrlPr>
                                </m:dPr>
                                <m:e>
                                  <m:m>
                                    <m:mPr>
                                      <m:mcs>
                                        <m:mc>
                                          <m:mcPr>
                                            <m:count m:val="1"/>
                                            <m:mcJc m:val="center"/>
                                          </m:mcPr>
                                        </m:mc>
                                      </m:mcs>
                                      <m:ctrlPr>
                                        <a:rPr lang="mr-IN" sz="2000" i="1">
                                          <a:latin typeface="Cambria Math" panose="02040503050406030204" pitchFamily="18" charset="0"/>
                                        </a:rPr>
                                      </m:ctrlPr>
                                    </m:mPr>
                                    <m:mr>
                                      <m:e>
                                        <m:sSub>
                                          <m:sSubPr>
                                            <m:ctrlPr>
                                              <a:rPr lang="en-US" sz="2000" i="1">
                                                <a:latin typeface="Cambria Math" panose="02040503050406030204" pitchFamily="18" charset="0"/>
                                              </a:rPr>
                                            </m:ctrlPr>
                                          </m:sSubPr>
                                          <m:e>
                                            <m:r>
                                              <m:rPr>
                                                <m:brk m:alnAt="7"/>
                                              </m:rPr>
                                              <a:rPr lang="en-US" sz="2000" i="1">
                                                <a:latin typeface="Cambria Math" charset="0"/>
                                              </a:rPr>
                                              <m:t>𝑛</m:t>
                                            </m:r>
                                          </m:e>
                                          <m:sub>
                                            <m:r>
                                              <m:rPr>
                                                <m:brk m:alnAt="7"/>
                                              </m:rPr>
                                              <a:rPr lang="en-US" sz="2000" i="1">
                                                <a:latin typeface="Cambria Math" charset="0"/>
                                              </a:rPr>
                                              <m:t>𝑖</m:t>
                                            </m:r>
                                          </m:sub>
                                        </m:sSub>
                                      </m:e>
                                    </m:mr>
                                    <m:mr>
                                      <m:e>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e>
                                    </m:mr>
                                  </m:m>
                                </m:e>
                              </m:d>
                            </m:e>
                          </m:d>
                        </m:fName>
                        <m:e>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charset="0"/>
                                </a:rPr>
                                <m:t>𝑦</m:t>
                              </m:r>
                            </m:e>
                            <m:sub>
                              <m:r>
                                <a:rPr lang="en-US" sz="2000" i="1">
                                  <a:latin typeface="Cambria Math" charset="0"/>
                                </a:rPr>
                                <m:t>𝑖</m:t>
                              </m:r>
                            </m:sub>
                          </m:sSub>
                          <m:r>
                            <m:rPr>
                              <m:sty m:val="p"/>
                            </m:rPr>
                            <a:rPr lang="en-US" sz="2000">
                              <a:latin typeface="Cambria Math" charset="0"/>
                            </a:rPr>
                            <m:t>log</m:t>
                          </m:r>
                          <m:d>
                            <m:dPr>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d>
                        </m:e>
                      </m:func>
                      <m:r>
                        <a:rPr lang="en-US" sz="2000" b="0" i="1" smtClean="0">
                          <a:latin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m:rPr>
                          <m:sty m:val="p"/>
                        </m:rPr>
                        <a:rPr lang="en-US" sz="2000">
                          <a:latin typeface="Cambria Math" charset="0"/>
                        </a:rPr>
                        <m:t>log</m:t>
                      </m:r>
                      <m:d>
                        <m:dPr>
                          <m:ctrlPr>
                            <a:rPr lang="en-US" sz="2000" i="1" smtClean="0">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𝜃</m:t>
                              </m:r>
                            </m:e>
                          </m:d>
                        </m:e>
                      </m:d>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999457" y="3885685"/>
                <a:ext cx="8080745" cy="691536"/>
              </a:xfrm>
              <a:prstGeom prst="rect">
                <a:avLst/>
              </a:prstGeom>
              <a:blipFill>
                <a:blip r:embed="rId4"/>
                <a:stretch>
                  <a:fillRect l="-1413"/>
                </a:stretch>
              </a:blipFill>
            </p:spPr>
            <p:txBody>
              <a:bodyPr/>
              <a:lstStyle/>
              <a:p>
                <a:r>
                  <a:rPr lang="en-US">
                    <a:noFill/>
                  </a:rPr>
                  <a:t> </a:t>
                </a:r>
              </a:p>
            </p:txBody>
          </p:sp>
        </mc:Fallback>
      </mc:AlternateContent>
    </p:spTree>
    <p:extLst>
      <p:ext uri="{BB962C8B-B14F-4D97-AF65-F5344CB8AC3E}">
        <p14:creationId xmlns:p14="http://schemas.microsoft.com/office/powerpoint/2010/main" val="592251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Strategy</a:t>
            </a:r>
          </a:p>
        </p:txBody>
      </p:sp>
      <p:sp>
        <p:nvSpPr>
          <p:cNvPr id="3" name="Content Placeholder 2"/>
          <p:cNvSpPr>
            <a:spLocks noGrp="1"/>
          </p:cNvSpPr>
          <p:nvPr>
            <p:ph idx="1"/>
          </p:nvPr>
        </p:nvSpPr>
        <p:spPr/>
        <p:txBody>
          <a:bodyPr/>
          <a:lstStyle/>
          <a:p>
            <a:pPr>
              <a:spcAft>
                <a:spcPts val="1200"/>
              </a:spcAft>
            </a:pPr>
            <a:r>
              <a:rPr lang="en-US" dirty="0"/>
              <a:t>Define plausible ranges for parameter whose values are unknown</a:t>
            </a:r>
          </a:p>
          <a:p>
            <a:r>
              <a:rPr lang="en-US" dirty="0"/>
              <a:t>Use a search strategy to “search” through the input parameter space</a:t>
            </a:r>
          </a:p>
          <a:p>
            <a:pPr lvl="1">
              <a:spcAft>
                <a:spcPts val="1200"/>
              </a:spcAft>
            </a:pPr>
            <a:r>
              <a:rPr lang="en-US" dirty="0"/>
              <a:t>Run the model for sets of parameter values generated by search strategy</a:t>
            </a:r>
          </a:p>
        </p:txBody>
      </p:sp>
      <p:grpSp>
        <p:nvGrpSpPr>
          <p:cNvPr id="6" name="Group 5"/>
          <p:cNvGrpSpPr/>
          <p:nvPr/>
        </p:nvGrpSpPr>
        <p:grpSpPr>
          <a:xfrm>
            <a:off x="2239072" y="3732756"/>
            <a:ext cx="4665856" cy="3125243"/>
            <a:chOff x="2374175" y="3732756"/>
            <a:chExt cx="4665856" cy="3125243"/>
          </a:xfrm>
        </p:grpSpPr>
        <p:pic>
          <p:nvPicPr>
            <p:cNvPr id="4" name="Picture 3"/>
            <p:cNvPicPr>
              <a:picLocks noChangeAspect="1"/>
            </p:cNvPicPr>
            <p:nvPr/>
          </p:nvPicPr>
          <p:blipFill>
            <a:blip r:embed="rId2"/>
            <a:stretch>
              <a:fillRect/>
            </a:stretch>
          </p:blipFill>
          <p:spPr>
            <a:xfrm>
              <a:off x="2374175" y="3732756"/>
              <a:ext cx="4665856" cy="3125243"/>
            </a:xfrm>
            <a:prstGeom prst="rect">
              <a:avLst/>
            </a:prstGeom>
          </p:spPr>
        </p:pic>
        <p:sp>
          <p:nvSpPr>
            <p:cNvPr id="5" name="Rectangle 4"/>
            <p:cNvSpPr/>
            <p:nvPr/>
          </p:nvSpPr>
          <p:spPr>
            <a:xfrm>
              <a:off x="2943617" y="3951556"/>
              <a:ext cx="3855329" cy="2351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space</a:t>
              </a:r>
            </a:p>
          </p:txBody>
        </p:sp>
      </p:grpSp>
    </p:spTree>
    <p:extLst>
      <p:ext uri="{BB962C8B-B14F-4D97-AF65-F5344CB8AC3E}">
        <p14:creationId xmlns:p14="http://schemas.microsoft.com/office/powerpoint/2010/main" val="32789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Search</a:t>
            </a:r>
          </a:p>
        </p:txBody>
      </p:sp>
      <p:sp>
        <p:nvSpPr>
          <p:cNvPr id="3" name="Content Placeholder 2"/>
          <p:cNvSpPr>
            <a:spLocks noGrp="1"/>
          </p:cNvSpPr>
          <p:nvPr>
            <p:ph idx="1"/>
          </p:nvPr>
        </p:nvSpPr>
        <p:spPr/>
        <p:txBody>
          <a:bodyPr>
            <a:normAutofit/>
          </a:bodyPr>
          <a:lstStyle/>
          <a:p>
            <a:pPr>
              <a:spcAft>
                <a:spcPts val="1200"/>
              </a:spcAft>
            </a:pPr>
            <a:r>
              <a:rPr lang="en-US" dirty="0"/>
              <a:t>Run model for all possible combinations of parameter values</a:t>
            </a:r>
          </a:p>
          <a:p>
            <a:pPr>
              <a:spcAft>
                <a:spcPts val="1200"/>
              </a:spcAft>
            </a:pPr>
            <a:r>
              <a:rPr lang="en-US" dirty="0"/>
              <a:t>Often infeasible</a:t>
            </a:r>
          </a:p>
        </p:txBody>
      </p:sp>
      <p:pic>
        <p:nvPicPr>
          <p:cNvPr id="5" name="Picture 4"/>
          <p:cNvPicPr>
            <a:picLocks noChangeAspect="1"/>
          </p:cNvPicPr>
          <p:nvPr/>
        </p:nvPicPr>
        <p:blipFill>
          <a:blip r:embed="rId2"/>
          <a:stretch>
            <a:fillRect/>
          </a:stretch>
        </p:blipFill>
        <p:spPr>
          <a:xfrm>
            <a:off x="1750556" y="3200400"/>
            <a:ext cx="5324126" cy="3566160"/>
          </a:xfrm>
          <a:prstGeom prst="rect">
            <a:avLst/>
          </a:prstGeom>
        </p:spPr>
      </p:pic>
      <p:pic>
        <p:nvPicPr>
          <p:cNvPr id="6" name="Picture 5"/>
          <p:cNvPicPr>
            <a:picLocks noChangeAspect="1"/>
          </p:cNvPicPr>
          <p:nvPr/>
        </p:nvPicPr>
        <p:blipFill>
          <a:blip r:embed="rId3"/>
          <a:stretch>
            <a:fillRect/>
          </a:stretch>
        </p:blipFill>
        <p:spPr>
          <a:xfrm>
            <a:off x="2376204" y="3408905"/>
            <a:ext cx="4445103" cy="2728847"/>
          </a:xfrm>
          <a:prstGeom prst="rect">
            <a:avLst/>
          </a:prstGeom>
        </p:spPr>
      </p:pic>
    </p:spTree>
    <p:extLst>
      <p:ext uri="{BB962C8B-B14F-4D97-AF65-F5344CB8AC3E}">
        <p14:creationId xmlns:p14="http://schemas.microsoft.com/office/powerpoint/2010/main" val="1951600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1750556" y="3200400"/>
            <a:ext cx="5324126" cy="3566160"/>
          </a:xfrm>
          <a:prstGeom prst="rect">
            <a:avLst/>
          </a:prstGeom>
        </p:spPr>
      </p:pic>
      <p:sp>
        <p:nvSpPr>
          <p:cNvPr id="6" name="TextBox 5"/>
          <p:cNvSpPr txBox="1"/>
          <p:nvPr/>
        </p:nvSpPr>
        <p:spPr>
          <a:xfrm>
            <a:off x="6963308" y="4614148"/>
            <a:ext cx="2042995" cy="369332"/>
          </a:xfrm>
          <a:prstGeom prst="rect">
            <a:avLst/>
          </a:prstGeom>
          <a:noFill/>
        </p:spPr>
        <p:txBody>
          <a:bodyPr wrap="none" rtlCol="0">
            <a:spAutoFit/>
          </a:bodyPr>
          <a:lstStyle/>
          <a:p>
            <a:r>
              <a:rPr lang="en-US" dirty="0"/>
              <a:t>Random sample</a:t>
            </a:r>
          </a:p>
        </p:txBody>
      </p:sp>
    </p:spTree>
    <p:extLst>
      <p:ext uri="{BB962C8B-B14F-4D97-AF65-F5344CB8AC3E}">
        <p14:creationId xmlns:p14="http://schemas.microsoft.com/office/powerpoint/2010/main" val="22538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1750556" y="3200400"/>
            <a:ext cx="5324126" cy="3566160"/>
          </a:xfrm>
          <a:prstGeom prst="rect">
            <a:avLst/>
          </a:prstGeom>
        </p:spPr>
      </p:pic>
      <p:pic>
        <p:nvPicPr>
          <p:cNvPr id="5" name="Picture 4"/>
          <p:cNvPicPr>
            <a:picLocks noChangeAspect="1"/>
          </p:cNvPicPr>
          <p:nvPr/>
        </p:nvPicPr>
        <p:blipFill rotWithShape="1">
          <a:blip r:embed="rId3"/>
          <a:srcRect l="11668" t="3551" r="2901" b="17650"/>
          <a:stretch/>
        </p:blipFill>
        <p:spPr>
          <a:xfrm>
            <a:off x="2345643" y="3378021"/>
            <a:ext cx="4543672" cy="2785019"/>
          </a:xfrm>
          <a:prstGeom prst="rect">
            <a:avLst/>
          </a:prstGeom>
        </p:spPr>
      </p:pic>
      <p:sp>
        <p:nvSpPr>
          <p:cNvPr id="6" name="TextBox 5"/>
          <p:cNvSpPr txBox="1"/>
          <p:nvPr/>
        </p:nvSpPr>
        <p:spPr>
          <a:xfrm>
            <a:off x="7201302" y="4614148"/>
            <a:ext cx="1553630" cy="369332"/>
          </a:xfrm>
          <a:prstGeom prst="rect">
            <a:avLst/>
          </a:prstGeom>
          <a:noFill/>
        </p:spPr>
        <p:txBody>
          <a:bodyPr wrap="none" rtlCol="0">
            <a:spAutoFit/>
          </a:bodyPr>
          <a:lstStyle/>
          <a:p>
            <a:r>
              <a:rPr lang="en-US"/>
              <a:t>LHS sample</a:t>
            </a:r>
            <a:endParaRPr lang="en-US" dirty="0"/>
          </a:p>
        </p:txBody>
      </p:sp>
    </p:spTree>
    <p:extLst>
      <p:ext uri="{BB962C8B-B14F-4D97-AF65-F5344CB8AC3E}">
        <p14:creationId xmlns:p14="http://schemas.microsoft.com/office/powerpoint/2010/main" val="1269398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Search</a:t>
            </a:r>
          </a:p>
        </p:txBody>
      </p:sp>
      <p:sp>
        <p:nvSpPr>
          <p:cNvPr id="3" name="Content Placeholder 2"/>
          <p:cNvSpPr>
            <a:spLocks noGrp="1"/>
          </p:cNvSpPr>
          <p:nvPr>
            <p:ph idx="1"/>
          </p:nvPr>
        </p:nvSpPr>
        <p:spPr/>
        <p:txBody>
          <a:bodyPr>
            <a:normAutofit/>
          </a:bodyPr>
          <a:lstStyle/>
          <a:p>
            <a:pPr>
              <a:spcAft>
                <a:spcPts val="1200"/>
              </a:spcAft>
            </a:pPr>
            <a:r>
              <a:rPr lang="en-US" dirty="0"/>
              <a:t>Use fits of past input values to determine which input values to try next</a:t>
            </a:r>
          </a:p>
          <a:p>
            <a:r>
              <a:rPr lang="en-US" dirty="0"/>
              <a:t>Directed methods</a:t>
            </a:r>
          </a:p>
          <a:p>
            <a:pPr lvl="1"/>
            <a:r>
              <a:rPr lang="en-US" dirty="0" err="1"/>
              <a:t>Nelder</a:t>
            </a:r>
            <a:r>
              <a:rPr lang="en-US" dirty="0"/>
              <a:t>-Mead (simplex method)</a:t>
            </a:r>
          </a:p>
          <a:p>
            <a:pPr lvl="1">
              <a:spcAft>
                <a:spcPts val="1200"/>
              </a:spcAft>
            </a:pPr>
            <a:r>
              <a:rPr lang="en-US" dirty="0"/>
              <a:t>Gradient</a:t>
            </a:r>
            <a:r>
              <a:rPr lang="mr-IN" dirty="0"/>
              <a:t>–</a:t>
            </a:r>
            <a:r>
              <a:rPr lang="en-US" dirty="0"/>
              <a:t>descent and others</a:t>
            </a:r>
          </a:p>
          <a:p>
            <a:r>
              <a:rPr lang="en-US" dirty="0"/>
              <a:t>Meta-heuristic algorithms</a:t>
            </a:r>
          </a:p>
          <a:p>
            <a:pPr lvl="1"/>
            <a:r>
              <a:rPr lang="en-US" dirty="0"/>
              <a:t>Genetic algorithms</a:t>
            </a:r>
          </a:p>
          <a:p>
            <a:pPr lvl="1">
              <a:spcAft>
                <a:spcPts val="1200"/>
              </a:spcAft>
            </a:pPr>
            <a:r>
              <a:rPr lang="en-US" dirty="0"/>
              <a:t>Simulated annealing</a:t>
            </a:r>
          </a:p>
        </p:txBody>
      </p:sp>
    </p:spTree>
    <p:extLst>
      <p:ext uri="{BB962C8B-B14F-4D97-AF65-F5344CB8AC3E}">
        <p14:creationId xmlns:p14="http://schemas.microsoft.com/office/powerpoint/2010/main" val="1635404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Nelder</a:t>
            </a:r>
            <a:r>
              <a:rPr lang="en-US" dirty="0"/>
              <a:t>-Mead Algorithm</a:t>
            </a:r>
          </a:p>
        </p:txBody>
      </p:sp>
      <p:sp>
        <p:nvSpPr>
          <p:cNvPr id="3" name="Content Placeholder 2"/>
          <p:cNvSpPr>
            <a:spLocks noGrp="1"/>
          </p:cNvSpPr>
          <p:nvPr>
            <p:ph idx="1"/>
          </p:nvPr>
        </p:nvSpPr>
        <p:spPr/>
        <p:txBody>
          <a:bodyPr>
            <a:normAutofit/>
          </a:bodyPr>
          <a:lstStyle/>
          <a:p>
            <a:pPr>
              <a:spcAft>
                <a:spcPts val="1200"/>
              </a:spcAft>
            </a:pPr>
            <a:r>
              <a:rPr lang="en-US" dirty="0"/>
              <a:t>Downhill simplex method</a:t>
            </a:r>
          </a:p>
          <a:p>
            <a:pPr>
              <a:spcAft>
                <a:spcPts val="1200"/>
              </a:spcAft>
            </a:pPr>
            <a:r>
              <a:rPr lang="en-US" dirty="0"/>
              <a:t>Must be run multiple times for different starting points to avoid local extrema</a:t>
            </a:r>
          </a:p>
        </p:txBody>
      </p:sp>
      <p:pic>
        <p:nvPicPr>
          <p:cNvPr id="4" name="Picture 3"/>
          <p:cNvPicPr>
            <a:picLocks noChangeAspect="1"/>
          </p:cNvPicPr>
          <p:nvPr/>
        </p:nvPicPr>
        <p:blipFill>
          <a:blip r:embed="rId2"/>
          <a:stretch>
            <a:fillRect/>
          </a:stretch>
        </p:blipFill>
        <p:spPr>
          <a:xfrm>
            <a:off x="1750556" y="3200400"/>
            <a:ext cx="5324126" cy="3566160"/>
          </a:xfrm>
          <a:prstGeom prst="rect">
            <a:avLst/>
          </a:prstGeom>
        </p:spPr>
      </p:pic>
      <p:sp>
        <p:nvSpPr>
          <p:cNvPr id="5" name="Rectangle 4"/>
          <p:cNvSpPr/>
          <p:nvPr/>
        </p:nvSpPr>
        <p:spPr>
          <a:xfrm>
            <a:off x="2484954" y="3422373"/>
            <a:ext cx="4279101" cy="2702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Freeform 18"/>
          <p:cNvSpPr/>
          <p:nvPr/>
        </p:nvSpPr>
        <p:spPr>
          <a:xfrm>
            <a:off x="4997885" y="4171167"/>
            <a:ext cx="1107024" cy="1121349"/>
          </a:xfrm>
          <a:custGeom>
            <a:avLst/>
            <a:gdLst>
              <a:gd name="connsiteX0" fmla="*/ 0 w 1107024"/>
              <a:gd name="connsiteY0" fmla="*/ 1102291 h 1121349"/>
              <a:gd name="connsiteX1" fmla="*/ 613775 w 1107024"/>
              <a:gd name="connsiteY1" fmla="*/ 1064713 h 1121349"/>
              <a:gd name="connsiteX2" fmla="*/ 826718 w 1107024"/>
              <a:gd name="connsiteY2" fmla="*/ 626302 h 1121349"/>
              <a:gd name="connsiteX3" fmla="*/ 1077238 w 1107024"/>
              <a:gd name="connsiteY3" fmla="*/ 613776 h 1121349"/>
              <a:gd name="connsiteX4" fmla="*/ 1102290 w 1107024"/>
              <a:gd name="connsiteY4" fmla="*/ 0 h 1121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024" h="1121349">
                <a:moveTo>
                  <a:pt x="0" y="1102291"/>
                </a:moveTo>
                <a:cubicBezTo>
                  <a:pt x="237994" y="1123168"/>
                  <a:pt x="475989" y="1144045"/>
                  <a:pt x="613775" y="1064713"/>
                </a:cubicBezTo>
                <a:cubicBezTo>
                  <a:pt x="751561" y="985381"/>
                  <a:pt x="749474" y="701458"/>
                  <a:pt x="826718" y="626302"/>
                </a:cubicBezTo>
                <a:cubicBezTo>
                  <a:pt x="903962" y="551146"/>
                  <a:pt x="1031309" y="718160"/>
                  <a:pt x="1077238" y="613776"/>
                </a:cubicBezTo>
                <a:cubicBezTo>
                  <a:pt x="1123167" y="509392"/>
                  <a:pt x="1102290" y="0"/>
                  <a:pt x="110229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7041629" y="3505607"/>
            <a:ext cx="2041539" cy="1065568"/>
            <a:chOff x="7395670" y="3452860"/>
            <a:chExt cx="2041539" cy="1065568"/>
          </a:xfrm>
        </p:grpSpPr>
        <p:sp>
          <p:nvSpPr>
            <p:cNvPr id="22" name="TextBox 21"/>
            <p:cNvSpPr txBox="1"/>
            <p:nvPr/>
          </p:nvSpPr>
          <p:spPr>
            <a:xfrm>
              <a:off x="7692821" y="3452860"/>
              <a:ext cx="1744388" cy="369332"/>
            </a:xfrm>
            <a:prstGeom prst="rect">
              <a:avLst/>
            </a:prstGeom>
            <a:noFill/>
          </p:spPr>
          <p:txBody>
            <a:bodyPr wrap="none" rtlCol="0">
              <a:spAutoFit/>
            </a:bodyPr>
            <a:lstStyle/>
            <a:p>
              <a:r>
                <a:rPr lang="en-US"/>
                <a:t>starting point</a:t>
              </a:r>
            </a:p>
          </p:txBody>
        </p:sp>
        <p:sp>
          <p:nvSpPr>
            <p:cNvPr id="23" name="TextBox 22"/>
            <p:cNvSpPr txBox="1"/>
            <p:nvPr/>
          </p:nvSpPr>
          <p:spPr>
            <a:xfrm>
              <a:off x="7692821" y="3807241"/>
              <a:ext cx="1377749" cy="369332"/>
            </a:xfrm>
            <a:prstGeom prst="rect">
              <a:avLst/>
            </a:prstGeom>
            <a:noFill/>
          </p:spPr>
          <p:txBody>
            <a:bodyPr wrap="none" rtlCol="0">
              <a:spAutoFit/>
            </a:bodyPr>
            <a:lstStyle/>
            <a:p>
              <a:r>
                <a:rPr lang="en-US" dirty="0"/>
                <a:t>final value</a:t>
              </a:r>
            </a:p>
          </p:txBody>
        </p:sp>
        <p:sp>
          <p:nvSpPr>
            <p:cNvPr id="24" name="TextBox 23"/>
            <p:cNvSpPr txBox="1"/>
            <p:nvPr/>
          </p:nvSpPr>
          <p:spPr>
            <a:xfrm>
              <a:off x="7692821" y="4149096"/>
              <a:ext cx="1545616" cy="369332"/>
            </a:xfrm>
            <a:prstGeom prst="rect">
              <a:avLst/>
            </a:prstGeom>
            <a:noFill/>
          </p:spPr>
          <p:txBody>
            <a:bodyPr wrap="none" rtlCol="0">
              <a:spAutoFit/>
            </a:bodyPr>
            <a:lstStyle/>
            <a:p>
              <a:r>
                <a:rPr lang="en-US" dirty="0"/>
                <a:t>search path</a:t>
              </a:r>
            </a:p>
          </p:txBody>
        </p:sp>
        <p:grpSp>
          <p:nvGrpSpPr>
            <p:cNvPr id="26" name="Group 25"/>
            <p:cNvGrpSpPr/>
            <p:nvPr/>
          </p:nvGrpSpPr>
          <p:grpSpPr>
            <a:xfrm>
              <a:off x="7395670" y="3565039"/>
              <a:ext cx="288099" cy="869175"/>
              <a:chOff x="7395670" y="3565039"/>
              <a:chExt cx="288099" cy="869175"/>
            </a:xfrm>
          </p:grpSpPr>
          <p:sp>
            <p:nvSpPr>
              <p:cNvPr id="20" name="Oval 19"/>
              <p:cNvSpPr/>
              <p:nvPr/>
            </p:nvSpPr>
            <p:spPr>
              <a:xfrm>
                <a:off x="7448279" y="3565039"/>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48279" y="3924470"/>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7395670" y="4308953"/>
                <a:ext cx="288099" cy="125261"/>
              </a:xfrm>
              <a:custGeom>
                <a:avLst/>
                <a:gdLst>
                  <a:gd name="connsiteX0" fmla="*/ 0 w 288099"/>
                  <a:gd name="connsiteY0" fmla="*/ 125261 h 125261"/>
                  <a:gd name="connsiteX1" fmla="*/ 288099 w 288099"/>
                  <a:gd name="connsiteY1" fmla="*/ 0 h 125261"/>
                </a:gdLst>
                <a:ahLst/>
                <a:cxnLst>
                  <a:cxn ang="0">
                    <a:pos x="connsiteX0" y="connsiteY0"/>
                  </a:cxn>
                  <a:cxn ang="0">
                    <a:pos x="connsiteX1" y="connsiteY1"/>
                  </a:cxn>
                </a:cxnLst>
                <a:rect l="l" t="t" r="r" b="b"/>
                <a:pathLst>
                  <a:path w="288099" h="125261">
                    <a:moveTo>
                      <a:pt x="0" y="125261"/>
                    </a:moveTo>
                    <a:lnTo>
                      <a:pt x="28809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3097059" y="3840185"/>
            <a:ext cx="3095345" cy="855656"/>
            <a:chOff x="3097059" y="3840185"/>
            <a:chExt cx="3095345" cy="855656"/>
          </a:xfrm>
        </p:grpSpPr>
        <p:sp>
          <p:nvSpPr>
            <p:cNvPr id="9" name="Freeform 8"/>
            <p:cNvSpPr/>
            <p:nvPr/>
          </p:nvSpPr>
          <p:spPr>
            <a:xfrm>
              <a:off x="3097059" y="3840185"/>
              <a:ext cx="2993720" cy="855656"/>
            </a:xfrm>
            <a:custGeom>
              <a:avLst/>
              <a:gdLst>
                <a:gd name="connsiteX0" fmla="*/ 0 w 2993720"/>
                <a:gd name="connsiteY0" fmla="*/ 291629 h 855656"/>
                <a:gd name="connsiteX1" fmla="*/ 488515 w 2993720"/>
                <a:gd name="connsiteY1" fmla="*/ 3530 h 855656"/>
                <a:gd name="connsiteX2" fmla="*/ 726509 w 2993720"/>
                <a:gd name="connsiteY2" fmla="*/ 128790 h 855656"/>
                <a:gd name="connsiteX3" fmla="*/ 1290181 w 2993720"/>
                <a:gd name="connsiteY3" fmla="*/ 91212 h 855656"/>
                <a:gd name="connsiteX4" fmla="*/ 1540701 w 2993720"/>
                <a:gd name="connsiteY4" fmla="*/ 517097 h 855656"/>
                <a:gd name="connsiteX5" fmla="*/ 2066794 w 2993720"/>
                <a:gd name="connsiteY5" fmla="*/ 855300 h 855656"/>
                <a:gd name="connsiteX6" fmla="*/ 2455101 w 2993720"/>
                <a:gd name="connsiteY6" fmla="*/ 454467 h 855656"/>
                <a:gd name="connsiteX7" fmla="*/ 2718148 w 2993720"/>
                <a:gd name="connsiteY7" fmla="*/ 529623 h 855656"/>
                <a:gd name="connsiteX8" fmla="*/ 2993720 w 2993720"/>
                <a:gd name="connsiteY8" fmla="*/ 329207 h 85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720" h="855656">
                  <a:moveTo>
                    <a:pt x="0" y="291629"/>
                  </a:moveTo>
                  <a:cubicBezTo>
                    <a:pt x="183715" y="161149"/>
                    <a:pt x="367430" y="30670"/>
                    <a:pt x="488515" y="3530"/>
                  </a:cubicBezTo>
                  <a:cubicBezTo>
                    <a:pt x="609600" y="-23610"/>
                    <a:pt x="592898" y="114176"/>
                    <a:pt x="726509" y="128790"/>
                  </a:cubicBezTo>
                  <a:cubicBezTo>
                    <a:pt x="860120" y="143404"/>
                    <a:pt x="1154482" y="26494"/>
                    <a:pt x="1290181" y="91212"/>
                  </a:cubicBezTo>
                  <a:cubicBezTo>
                    <a:pt x="1425880" y="155930"/>
                    <a:pt x="1411265" y="389749"/>
                    <a:pt x="1540701" y="517097"/>
                  </a:cubicBezTo>
                  <a:cubicBezTo>
                    <a:pt x="1670137" y="644445"/>
                    <a:pt x="1914394" y="865738"/>
                    <a:pt x="2066794" y="855300"/>
                  </a:cubicBezTo>
                  <a:cubicBezTo>
                    <a:pt x="2219194" y="844862"/>
                    <a:pt x="2346542" y="508746"/>
                    <a:pt x="2455101" y="454467"/>
                  </a:cubicBezTo>
                  <a:cubicBezTo>
                    <a:pt x="2563660" y="400188"/>
                    <a:pt x="2628378" y="550500"/>
                    <a:pt x="2718148" y="529623"/>
                  </a:cubicBezTo>
                  <a:cubicBezTo>
                    <a:pt x="2807918" y="508746"/>
                    <a:pt x="2993720" y="329207"/>
                    <a:pt x="2993720" y="3292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09524" y="4072607"/>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4906445" y="5201076"/>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05619" y="4038391"/>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2469953" y="5145348"/>
            <a:ext cx="1025415" cy="542090"/>
            <a:chOff x="2469953" y="5145348"/>
            <a:chExt cx="1025415" cy="542090"/>
          </a:xfrm>
        </p:grpSpPr>
        <p:sp>
          <p:nvSpPr>
            <p:cNvPr id="15" name="Freeform 14"/>
            <p:cNvSpPr/>
            <p:nvPr/>
          </p:nvSpPr>
          <p:spPr>
            <a:xfrm>
              <a:off x="2469953" y="5145348"/>
              <a:ext cx="920027" cy="538647"/>
            </a:xfrm>
            <a:custGeom>
              <a:avLst/>
              <a:gdLst>
                <a:gd name="connsiteX0" fmla="*/ 155939 w 920027"/>
                <a:gd name="connsiteY0" fmla="*/ 0 h 538647"/>
                <a:gd name="connsiteX1" fmla="*/ 5627 w 920027"/>
                <a:gd name="connsiteY1" fmla="*/ 400832 h 538647"/>
                <a:gd name="connsiteX2" fmla="*/ 331303 w 920027"/>
                <a:gd name="connsiteY2" fmla="*/ 538619 h 538647"/>
                <a:gd name="connsiteX3" fmla="*/ 556772 w 920027"/>
                <a:gd name="connsiteY3" fmla="*/ 413359 h 538647"/>
                <a:gd name="connsiteX4" fmla="*/ 920027 w 920027"/>
                <a:gd name="connsiteY4" fmla="*/ 450937 h 538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027" h="538647">
                  <a:moveTo>
                    <a:pt x="155939" y="0"/>
                  </a:moveTo>
                  <a:cubicBezTo>
                    <a:pt x="66169" y="155531"/>
                    <a:pt x="-23600" y="311062"/>
                    <a:pt x="5627" y="400832"/>
                  </a:cubicBezTo>
                  <a:cubicBezTo>
                    <a:pt x="34854" y="490602"/>
                    <a:pt x="239446" y="536531"/>
                    <a:pt x="331303" y="538619"/>
                  </a:cubicBezTo>
                  <a:cubicBezTo>
                    <a:pt x="423160" y="540707"/>
                    <a:pt x="458651" y="427973"/>
                    <a:pt x="556772" y="413359"/>
                  </a:cubicBezTo>
                  <a:cubicBezTo>
                    <a:pt x="654893" y="398745"/>
                    <a:pt x="920027" y="450937"/>
                    <a:pt x="920027" y="4509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12488" y="5504558"/>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p:nvPr/>
        </p:nvSpPr>
        <p:spPr>
          <a:xfrm>
            <a:off x="2541688" y="5059884"/>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41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6"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Example</a:t>
            </a:r>
            <a:r>
              <a:rPr lang="nl-NL" dirty="0"/>
              <a:t>: </a:t>
            </a:r>
            <a:br>
              <a:rPr lang="nl-NL" dirty="0"/>
            </a:br>
            <a:r>
              <a:rPr lang="nl-NL" dirty="0" err="1"/>
              <a:t>Calibrating</a:t>
            </a:r>
            <a:r>
              <a:rPr lang="nl-NL" dirty="0"/>
              <a:t> a 3-state </a:t>
            </a:r>
            <a:r>
              <a:rPr lang="nl-NL" dirty="0" err="1"/>
              <a:t>cancer</a:t>
            </a:r>
            <a:r>
              <a:rPr lang="nl-NL" dirty="0"/>
              <a:t> model</a:t>
            </a:r>
            <a:endParaRPr dirty="0"/>
          </a:p>
        </p:txBody>
      </p:sp>
    </p:spTree>
    <p:extLst>
      <p:ext uri="{BB962C8B-B14F-4D97-AF65-F5344CB8AC3E}">
        <p14:creationId xmlns:p14="http://schemas.microsoft.com/office/powerpoint/2010/main" val="1708964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p:txBody>
          <a:bodyPr/>
          <a:lstStyle/>
          <a:p>
            <a:pPr>
              <a:spcAft>
                <a:spcPts val="1200"/>
              </a:spcAft>
            </a:pPr>
            <a:r>
              <a:rPr lang="en-US" dirty="0"/>
              <a:t>Relative survival as reported by the Surveillance, Epidemiology, and End Results (SEER) Program, represents cancer survival in the absence of other causes of death </a:t>
            </a:r>
          </a:p>
          <a:p>
            <a:pPr>
              <a:spcAft>
                <a:spcPts val="1200"/>
              </a:spcAft>
            </a:pPr>
            <a:r>
              <a:rPr lang="en-US" dirty="0"/>
              <a:t>Cancer Markov models often have a distant metastasis state, a state not directly observed in SEER, from which cancer deaths are presumed to occur </a:t>
            </a:r>
          </a:p>
          <a:p>
            <a:pPr>
              <a:spcAft>
                <a:spcPts val="1200"/>
              </a:spcAft>
            </a:pPr>
            <a:r>
              <a:rPr lang="en-US" dirty="0"/>
              <a:t>These models are used to model interventions that affect transitions to and from this state </a:t>
            </a:r>
          </a:p>
          <a:p>
            <a:pPr>
              <a:spcAft>
                <a:spcPts val="1200"/>
              </a:spcAft>
            </a:pPr>
            <a:endParaRPr lang="en-US" dirty="0"/>
          </a:p>
        </p:txBody>
      </p:sp>
      <p:sp>
        <p:nvSpPr>
          <p:cNvPr id="5" name="TextBox 4">
            <a:extLst>
              <a:ext uri="{FF2B5EF4-FFF2-40B4-BE49-F238E27FC236}">
                <a16:creationId xmlns:a16="http://schemas.microsoft.com/office/drawing/2014/main" id="{BCDC6C93-BF62-7348-8676-F68816CB5697}"/>
              </a:ext>
            </a:extLst>
          </p:cNvPr>
          <p:cNvSpPr txBox="1"/>
          <p:nvPr/>
        </p:nvSpPr>
        <p:spPr>
          <a:xfrm>
            <a:off x="795645" y="5985163"/>
            <a:ext cx="8182099" cy="738664"/>
          </a:xfrm>
          <a:prstGeom prst="rect">
            <a:avLst/>
          </a:prstGeom>
          <a:noFill/>
        </p:spPr>
        <p:txBody>
          <a:bodyPr wrap="square" rtlCol="0">
            <a:spAutoFit/>
          </a:bodyPr>
          <a:lstStyle/>
          <a:p>
            <a:r>
              <a:rPr lang="en-US" sz="1400" dirty="0"/>
              <a:t>Alarid-Escudero F, Maclehose RF, Peralta Y, Kuntz KM, &amp; Enns, EA. Non-identifiability in model calibration and implications for medical decision making. </a:t>
            </a:r>
            <a:r>
              <a:rPr lang="en-US" sz="1400" i="1" dirty="0"/>
              <a:t>Medical Decision Making, </a:t>
            </a:r>
            <a:r>
              <a:rPr lang="en-US" sz="1400" dirty="0"/>
              <a:t>2018;38(7):810–21.</a:t>
            </a:r>
          </a:p>
        </p:txBody>
      </p:sp>
    </p:spTree>
    <p:extLst>
      <p:ext uri="{BB962C8B-B14F-4D97-AF65-F5344CB8AC3E}">
        <p14:creationId xmlns:p14="http://schemas.microsoft.com/office/powerpoint/2010/main" val="35134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DARTH Workgroup</a:t>
            </a:r>
          </a:p>
        </p:txBody>
      </p:sp>
      <p:sp>
        <p:nvSpPr>
          <p:cNvPr id="3" name="Content Placeholder 2"/>
          <p:cNvSpPr>
            <a:spLocks noGrp="1"/>
          </p:cNvSpPr>
          <p:nvPr>
            <p:ph idx="1"/>
          </p:nvPr>
        </p:nvSpPr>
        <p:spPr>
          <a:xfrm>
            <a:off x="840432" y="1417638"/>
            <a:ext cx="7764306" cy="4983162"/>
          </a:xfrm>
        </p:spPr>
        <p:txBody>
          <a:bodyPr/>
          <a:lstStyle/>
          <a:p>
            <a:pPr>
              <a:spcAft>
                <a:spcPts val="1200"/>
              </a:spcAft>
            </a:pPr>
            <a:r>
              <a:rPr lang="en-US" dirty="0"/>
              <a:t>Materials for this workshop were developed in part by the Decision Analysis in R for Technologies in Health (DARTH) Workgroup</a:t>
            </a:r>
          </a:p>
          <a:p>
            <a:pPr>
              <a:spcAft>
                <a:spcPts val="1200"/>
              </a:spcAft>
            </a:pPr>
            <a:r>
              <a:rPr lang="en-US" dirty="0"/>
              <a:t>Goals: To expand knowledge in decision analysis using R and develop educational materials to empower people to construct R-based decision models.</a:t>
            </a:r>
          </a:p>
          <a:p>
            <a:pPr marL="114300" indent="0" algn="ctr">
              <a:buNone/>
            </a:pPr>
            <a:r>
              <a:rPr lang="en-US" dirty="0"/>
              <a:t>For more information</a:t>
            </a:r>
          </a:p>
          <a:p>
            <a:pPr marL="114300" indent="0" algn="ctr">
              <a:buNone/>
            </a:pPr>
            <a:r>
              <a:rPr lang="en-US" dirty="0">
                <a:hlinkClick r:id="rId2"/>
              </a:rPr>
              <a:t>www.darthworkgroup.com</a:t>
            </a:r>
            <a:endParaRPr lang="en-US" dirty="0"/>
          </a:p>
          <a:p>
            <a:pPr marL="411480" lvl="1" indent="0">
              <a:buNone/>
            </a:pPr>
            <a:r>
              <a:rPr lang="en-US" dirty="0"/>
              <a:t>		   Tweet: @</a:t>
            </a:r>
            <a:r>
              <a:rPr lang="en-US" dirty="0" err="1"/>
              <a:t>DARTHworkgroup</a:t>
            </a:r>
            <a:endParaRPr lang="en-US" dirty="0"/>
          </a:p>
          <a:p>
            <a:pPr marL="411480" lvl="1" indent="0">
              <a:buNone/>
            </a:pPr>
            <a:endParaRPr lang="en-US" dirty="0"/>
          </a:p>
          <a:p>
            <a:pPr marL="411480" lvl="1" indent="0" algn="ctr">
              <a:buNone/>
            </a:pPr>
            <a:r>
              <a:rPr lang="en-US" dirty="0"/>
              <a:t>Join the DARTH “Dinner with Experts” tonight!</a:t>
            </a:r>
          </a:p>
        </p:txBody>
      </p:sp>
    </p:spTree>
    <p:extLst>
      <p:ext uri="{BB962C8B-B14F-4D97-AF65-F5344CB8AC3E}">
        <p14:creationId xmlns:p14="http://schemas.microsoft.com/office/powerpoint/2010/main" val="1862762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a:xfrm>
            <a:off x="840432" y="1417638"/>
            <a:ext cx="7917202" cy="4983162"/>
          </a:xfrm>
        </p:spPr>
        <p:txBody>
          <a:bodyPr/>
          <a:lstStyle/>
          <a:p>
            <a:r>
              <a:rPr lang="en-US" dirty="0"/>
              <a:t>Two unknown transition probabilities</a:t>
            </a:r>
          </a:p>
          <a:p>
            <a:pPr lvl="1"/>
            <a:r>
              <a:rPr lang="en-US" dirty="0" err="1"/>
              <a:t>p.Mets</a:t>
            </a:r>
            <a:r>
              <a:rPr lang="en-US" dirty="0"/>
              <a:t>: Monthly risk of developing distant recurrence, range =  [0.04, 0.16]</a:t>
            </a:r>
          </a:p>
          <a:p>
            <a:pPr lvl="1"/>
            <a:r>
              <a:rPr lang="en-US" dirty="0" err="1"/>
              <a:t>p.DieMets</a:t>
            </a:r>
            <a:r>
              <a:rPr lang="en-US" dirty="0"/>
              <a:t>: Monthly risk of cancer death, range = [0.04, 0.16]</a:t>
            </a:r>
          </a:p>
          <a:p>
            <a:pPr>
              <a:spcAft>
                <a:spcPts val="1200"/>
              </a:spcAft>
            </a:pPr>
            <a:endParaRPr lang="en-US" dirty="0"/>
          </a:p>
        </p:txBody>
      </p:sp>
      <p:pic>
        <p:nvPicPr>
          <p:cNvPr id="4" name="Picture 3"/>
          <p:cNvPicPr>
            <a:picLocks noChangeAspect="1"/>
          </p:cNvPicPr>
          <p:nvPr/>
        </p:nvPicPr>
        <p:blipFill>
          <a:blip r:embed="rId2"/>
          <a:stretch>
            <a:fillRect/>
          </a:stretch>
        </p:blipFill>
        <p:spPr>
          <a:xfrm>
            <a:off x="1393800" y="3234269"/>
            <a:ext cx="6356401" cy="3460435"/>
          </a:xfrm>
          <a:prstGeom prst="rect">
            <a:avLst/>
          </a:prstGeom>
        </p:spPr>
      </p:pic>
    </p:spTree>
    <p:extLst>
      <p:ext uri="{BB962C8B-B14F-4D97-AF65-F5344CB8AC3E}">
        <p14:creationId xmlns:p14="http://schemas.microsoft.com/office/powerpoint/2010/main" val="1116810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Target: Relative survival</a:t>
            </a:r>
          </a:p>
        </p:txBody>
      </p:sp>
      <p:sp>
        <p:nvSpPr>
          <p:cNvPr id="6" name="Content Placeholder 5"/>
          <p:cNvSpPr>
            <a:spLocks noGrp="1"/>
          </p:cNvSpPr>
          <p:nvPr>
            <p:ph idx="1"/>
          </p:nvPr>
        </p:nvSpPr>
        <p:spPr/>
        <p:txBody>
          <a:bodyPr/>
          <a:lstStyle/>
          <a:p>
            <a:r>
              <a:rPr lang="en-US" dirty="0"/>
              <a:t>Data frame “</a:t>
            </a:r>
            <a:r>
              <a:rPr lang="en-US" dirty="0" err="1"/>
              <a:t>CRS_targets$Surv</a:t>
            </a:r>
            <a:r>
              <a:rPr lang="en-US" dirty="0"/>
              <a:t>” stored in data file  “</a:t>
            </a:r>
            <a:r>
              <a:rPr lang="en-US" dirty="0" err="1"/>
              <a:t>CRS_CalibTargets.RData</a:t>
            </a:r>
            <a:r>
              <a:rPr lang="en-US" dirty="0"/>
              <a:t>” </a:t>
            </a:r>
          </a:p>
        </p:txBody>
      </p:sp>
      <p:sp>
        <p:nvSpPr>
          <p:cNvPr id="4" name="Slide Number Placeholder 3"/>
          <p:cNvSpPr>
            <a:spLocks noGrp="1"/>
          </p:cNvSpPr>
          <p:nvPr>
            <p:ph type="sldNum" sz="quarter" idx="12"/>
          </p:nvPr>
        </p:nvSpPr>
        <p:spPr/>
        <p:txBody>
          <a:bodyPr/>
          <a:lstStyle/>
          <a:p>
            <a:fld id="{6F6CFCF5-3E37-0F40-BEC2-1413134B0080}" type="slidenum">
              <a:rPr lang="en-US" smtClean="0"/>
              <a:t>21</a:t>
            </a:fld>
            <a:endParaRPr lang="en-US"/>
          </a:p>
        </p:txBody>
      </p:sp>
      <p:pic>
        <p:nvPicPr>
          <p:cNvPr id="5" name="Picture 4"/>
          <p:cNvPicPr>
            <a:picLocks noChangeAspect="1"/>
          </p:cNvPicPr>
          <p:nvPr/>
        </p:nvPicPr>
        <p:blipFill>
          <a:blip r:embed="rId2"/>
          <a:stretch>
            <a:fillRect/>
          </a:stretch>
        </p:blipFill>
        <p:spPr>
          <a:xfrm>
            <a:off x="1156645" y="2264106"/>
            <a:ext cx="6830710" cy="4593893"/>
          </a:xfrm>
          <a:prstGeom prst="rect">
            <a:avLst/>
          </a:prstGeom>
        </p:spPr>
      </p:pic>
    </p:spTree>
    <p:extLst>
      <p:ext uri="{BB962C8B-B14F-4D97-AF65-F5344CB8AC3E}">
        <p14:creationId xmlns:p14="http://schemas.microsoft.com/office/powerpoint/2010/main" val="2945121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049F-54E5-F343-B51A-B6E31AECBC30}"/>
              </a:ext>
            </a:extLst>
          </p:cNvPr>
          <p:cNvSpPr>
            <a:spLocks noGrp="1"/>
          </p:cNvSpPr>
          <p:nvPr>
            <p:ph type="title"/>
          </p:nvPr>
        </p:nvSpPr>
        <p:spPr/>
        <p:txBody>
          <a:bodyPr/>
          <a:lstStyle/>
          <a:p>
            <a:r>
              <a:rPr lang="en-US" dirty="0"/>
              <a:t>Calibration R code template</a:t>
            </a:r>
          </a:p>
        </p:txBody>
      </p:sp>
      <p:sp>
        <p:nvSpPr>
          <p:cNvPr id="3" name="Content Placeholder 2">
            <a:extLst>
              <a:ext uri="{FF2B5EF4-FFF2-40B4-BE49-F238E27FC236}">
                <a16:creationId xmlns:a16="http://schemas.microsoft.com/office/drawing/2014/main" id="{A99AD639-7551-7D40-AD2B-080ADBED949B}"/>
              </a:ext>
            </a:extLst>
          </p:cNvPr>
          <p:cNvSpPr>
            <a:spLocks noGrp="1"/>
          </p:cNvSpPr>
          <p:nvPr>
            <p:ph idx="1"/>
          </p:nvPr>
        </p:nvSpPr>
        <p:spPr/>
        <p:txBody>
          <a:bodyPr>
            <a:normAutofit lnSpcReduction="10000"/>
          </a:bodyPr>
          <a:lstStyle/>
          <a:p>
            <a:pPr marL="114300" indent="0">
              <a:buNone/>
            </a:pPr>
            <a:r>
              <a:rPr lang="en-US" dirty="0">
                <a:solidFill>
                  <a:srgbClr val="346410"/>
                </a:solidFill>
                <a:latin typeface="Courier" pitchFamily="2" charset="0"/>
              </a:rPr>
              <a:t>### Load calibration targets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Load model as a function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Specify calibration parameters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Calibrate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Explore best-fitting input sets ###</a:t>
            </a:r>
          </a:p>
        </p:txBody>
      </p:sp>
    </p:spTree>
    <p:extLst>
      <p:ext uri="{BB962C8B-B14F-4D97-AF65-F5344CB8AC3E}">
        <p14:creationId xmlns:p14="http://schemas.microsoft.com/office/powerpoint/2010/main" val="3821427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specification</a:t>
            </a:r>
          </a:p>
        </p:txBody>
      </p:sp>
      <p:sp>
        <p:nvSpPr>
          <p:cNvPr id="3" name="Content Placeholder 2"/>
          <p:cNvSpPr>
            <a:spLocks noGrp="1"/>
          </p:cNvSpPr>
          <p:nvPr>
            <p:ph idx="1"/>
          </p:nvPr>
        </p:nvSpPr>
        <p:spPr/>
        <p:txBody>
          <a:bodyPr/>
          <a:lstStyle/>
          <a:p>
            <a:pPr>
              <a:spcAft>
                <a:spcPts val="600"/>
              </a:spcAft>
            </a:pPr>
            <a:r>
              <a:rPr lang="en-US" dirty="0"/>
              <a:t>Goodness-of-fit measure</a:t>
            </a:r>
          </a:p>
          <a:p>
            <a:pPr lvl="1">
              <a:spcAft>
                <a:spcPts val="600"/>
              </a:spcAft>
            </a:pPr>
            <a:r>
              <a:rPr lang="en-US" dirty="0"/>
              <a:t>Sample size and standard deviation of each target is given in target data frame “</a:t>
            </a:r>
            <a:r>
              <a:rPr lang="en-US" dirty="0" err="1"/>
              <a:t>Surv</a:t>
            </a:r>
            <a:r>
              <a:rPr lang="en-US" dirty="0"/>
              <a:t>”</a:t>
            </a:r>
          </a:p>
          <a:p>
            <a:pPr lvl="1">
              <a:spcAft>
                <a:spcPts val="1200"/>
              </a:spcAft>
            </a:pPr>
            <a:r>
              <a:rPr lang="en-US" dirty="0"/>
              <a:t>We will use log-likelihood as the </a:t>
            </a:r>
            <a:r>
              <a:rPr lang="en-US" dirty="0" err="1"/>
              <a:t>GoF</a:t>
            </a:r>
            <a:r>
              <a:rPr lang="en-US" dirty="0"/>
              <a:t> measure</a:t>
            </a:r>
          </a:p>
          <a:p>
            <a:pPr>
              <a:spcAft>
                <a:spcPts val="600"/>
              </a:spcAft>
            </a:pPr>
            <a:r>
              <a:rPr lang="en-US" dirty="0"/>
              <a:t>Search strategy</a:t>
            </a:r>
          </a:p>
          <a:p>
            <a:pPr lvl="1">
              <a:spcAft>
                <a:spcPts val="600"/>
              </a:spcAft>
            </a:pPr>
            <a:r>
              <a:rPr lang="en-US" dirty="0"/>
              <a:t>Latin-hypercube random sampling (1,000 samples)</a:t>
            </a:r>
          </a:p>
          <a:p>
            <a:pPr lvl="1">
              <a:spcAft>
                <a:spcPts val="1200"/>
              </a:spcAft>
            </a:pPr>
            <a:r>
              <a:rPr lang="en-US" dirty="0"/>
              <a:t>We’ll also demonstrate how to use </a:t>
            </a:r>
            <a:r>
              <a:rPr lang="en-US" dirty="0" err="1"/>
              <a:t>Nelder</a:t>
            </a:r>
            <a:r>
              <a:rPr lang="en-US" dirty="0"/>
              <a:t>-Mead</a:t>
            </a:r>
          </a:p>
          <a:p>
            <a:pPr>
              <a:spcAft>
                <a:spcPts val="1200"/>
              </a:spcAft>
            </a:pPr>
            <a:endParaRPr lang="en-US" dirty="0"/>
          </a:p>
          <a:p>
            <a:pPr>
              <a:spcAft>
                <a:spcPts val="1200"/>
              </a:spcAft>
            </a:pPr>
            <a:endParaRPr lang="en-US" dirty="0"/>
          </a:p>
        </p:txBody>
      </p:sp>
    </p:spTree>
    <p:extLst>
      <p:ext uri="{BB962C8B-B14F-4D97-AF65-F5344CB8AC3E}">
        <p14:creationId xmlns:p14="http://schemas.microsoft.com/office/powerpoint/2010/main" val="2638815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Code Structure</a:t>
            </a:r>
          </a:p>
        </p:txBody>
      </p:sp>
      <p:sp>
        <p:nvSpPr>
          <p:cNvPr id="3" name="Content Placeholder 2"/>
          <p:cNvSpPr>
            <a:spLocks noGrp="1"/>
          </p:cNvSpPr>
          <p:nvPr>
            <p:ph idx="1"/>
          </p:nvPr>
        </p:nvSpPr>
        <p:spPr>
          <a:xfrm>
            <a:off x="840432" y="1417637"/>
            <a:ext cx="7620000" cy="5344903"/>
          </a:xfrm>
        </p:spPr>
        <p:txBody>
          <a:bodyPr>
            <a:normAutofit fontScale="92500" lnSpcReduction="10000"/>
          </a:bodyPr>
          <a:lstStyle/>
          <a:p>
            <a:pPr marL="571500" indent="-457200">
              <a:buFont typeface="+mj-lt"/>
              <a:buAutoNum type="arabicPeriod"/>
            </a:pPr>
            <a:r>
              <a:rPr lang="en-US" dirty="0"/>
              <a:t>Setup Markov model as a function</a:t>
            </a:r>
          </a:p>
          <a:p>
            <a:pPr lvl="1"/>
            <a:r>
              <a:rPr lang="en-US" dirty="0"/>
              <a:t>Inputs: parameter values </a:t>
            </a:r>
          </a:p>
          <a:p>
            <a:pPr lvl="1">
              <a:spcAft>
                <a:spcPts val="1200"/>
              </a:spcAft>
            </a:pPr>
            <a:r>
              <a:rPr lang="en-US" dirty="0"/>
              <a:t>Outputs: outcomes to be compared against calibration targets</a:t>
            </a:r>
          </a:p>
          <a:p>
            <a:pPr marL="571500" indent="-457200">
              <a:buFont typeface="+mj-lt"/>
              <a:buAutoNum type="arabicPeriod"/>
            </a:pPr>
            <a:r>
              <a:rPr lang="en-US" dirty="0"/>
              <a:t>Write function to compute goodness-of-fit</a:t>
            </a:r>
          </a:p>
          <a:p>
            <a:pPr lvl="1"/>
            <a:r>
              <a:rPr lang="en-US" dirty="0"/>
              <a:t>Inputs: set of values for parameters to be calibrated</a:t>
            </a:r>
          </a:p>
          <a:p>
            <a:pPr lvl="1">
              <a:spcAft>
                <a:spcPts val="1200"/>
              </a:spcAft>
            </a:pPr>
            <a:r>
              <a:rPr lang="en-US" dirty="0"/>
              <a:t>Outputs: goodness-of-fit for the resulting model outcomes to the calibration targets</a:t>
            </a:r>
          </a:p>
          <a:p>
            <a:pPr marL="571500" indent="-457200">
              <a:spcAft>
                <a:spcPts val="1200"/>
              </a:spcAft>
              <a:buFont typeface="+mj-lt"/>
              <a:buAutoNum type="arabicPeriod"/>
            </a:pPr>
            <a:r>
              <a:rPr lang="en-US" dirty="0"/>
              <a:t>Randomly sample values for parameters to be calibrated and run goodness-of-fit function for each set</a:t>
            </a:r>
          </a:p>
          <a:p>
            <a:pPr marL="571500" indent="-457200">
              <a:spcAft>
                <a:spcPts val="1200"/>
              </a:spcAft>
              <a:buFont typeface="+mj-lt"/>
              <a:buAutoNum type="arabicPeriod"/>
            </a:pPr>
            <a:r>
              <a:rPr lang="en-US" dirty="0"/>
              <a:t>Identify the set of parameter values that achieves the best goodness-of-fit</a:t>
            </a:r>
          </a:p>
          <a:p>
            <a:pPr marL="571500" indent="-457200">
              <a:spcAft>
                <a:spcPts val="1200"/>
              </a:spcAft>
              <a:buFont typeface="+mj-lt"/>
              <a:buAutoNum type="arabicPeriod"/>
            </a:pPr>
            <a:r>
              <a:rPr lang="en-US" dirty="0"/>
              <a:t>Find best set using a directed search approach</a:t>
            </a:r>
          </a:p>
          <a:p>
            <a:pPr marL="571500" indent="-457200">
              <a:spcAft>
                <a:spcPts val="1200"/>
              </a:spcAft>
              <a:buFont typeface="+mj-lt"/>
              <a:buAutoNum type="arabicPeriod"/>
            </a:pPr>
            <a:endParaRPr lang="en-US" dirty="0"/>
          </a:p>
        </p:txBody>
      </p:sp>
    </p:spTree>
    <p:extLst>
      <p:ext uri="{BB962C8B-B14F-4D97-AF65-F5344CB8AC3E}">
        <p14:creationId xmlns:p14="http://schemas.microsoft.com/office/powerpoint/2010/main" val="3720362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25</a:t>
            </a:fld>
            <a:endParaRPr/>
          </a:p>
        </p:txBody>
      </p:sp>
    </p:spTree>
    <p:extLst>
      <p:ext uri="{BB962C8B-B14F-4D97-AF65-F5344CB8AC3E}">
        <p14:creationId xmlns:p14="http://schemas.microsoft.com/office/powerpoint/2010/main" val="774285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Bayesian</a:t>
            </a:r>
            <a:r>
              <a:rPr lang="nl-NL" dirty="0"/>
              <a:t> </a:t>
            </a:r>
            <a:r>
              <a:rPr lang="nl-NL" dirty="0" err="1"/>
              <a:t>Calibration</a:t>
            </a:r>
            <a:endParaRPr dirty="0"/>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26</a:t>
            </a:fld>
            <a:endParaRPr/>
          </a:p>
        </p:txBody>
      </p:sp>
    </p:spTree>
    <p:extLst>
      <p:ext uri="{BB962C8B-B14F-4D97-AF65-F5344CB8AC3E}">
        <p14:creationId xmlns:p14="http://schemas.microsoft.com/office/powerpoint/2010/main" val="1005802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1" y="1417637"/>
                <a:ext cx="8105861" cy="5440363"/>
              </a:xfrm>
            </p:spPr>
            <p:txBody>
              <a:bodyPr>
                <a:normAutofit/>
              </a:bodyPr>
              <a:lstStyle/>
              <a:p>
                <a:pPr>
                  <a:spcAft>
                    <a:spcPts val="600"/>
                  </a:spcAft>
                </a:pPr>
                <a:r>
                  <a:rPr lang="en-US" sz="2000" dirty="0"/>
                  <a:t>Instead of a single best-fitting value, we would like an estimate of uncertainty in model parameters,</a:t>
                </a:r>
                <a:r>
                  <a:rPr lang="es-ES" sz="2000" dirty="0"/>
                  <a:t> </a:t>
                </a:r>
                <a14:m>
                  <m:oMath xmlns:m="http://schemas.openxmlformats.org/officeDocument/2006/math">
                    <m:r>
                      <a:rPr lang="en-US" sz="2000" b="0" i="1" smtClean="0">
                        <a:latin typeface="Cambria Math" panose="02040503050406030204" pitchFamily="18" charset="0"/>
                      </a:rPr>
                      <m:t>𝜃</m:t>
                    </m:r>
                  </m:oMath>
                </a14:m>
                <a:r>
                  <a:rPr lang="en-US" sz="2000" dirty="0"/>
                  <a:t>, given our observed targets, </a:t>
                </a:r>
                <a14:m>
                  <m:oMath xmlns:m="http://schemas.openxmlformats.org/officeDocument/2006/math">
                    <m:r>
                      <a:rPr lang="en-US" sz="2000" i="1" dirty="0" smtClean="0">
                        <a:latin typeface="Cambria Math" panose="02040503050406030204" pitchFamily="18" charset="0"/>
                      </a:rPr>
                      <m:t>𝑦</m:t>
                    </m:r>
                  </m:oMath>
                </a14:m>
                <a:endParaRPr lang="en-US" sz="2000" dirty="0"/>
              </a:p>
              <a:p>
                <a:pPr lvl="1">
                  <a:spcAft>
                    <a:spcPts val="1800"/>
                  </a:spcAft>
                </a:pPr>
                <a:r>
                  <a:rPr lang="en-US" sz="1800" dirty="0"/>
                  <a:t>E.g. a posterior distribution</a:t>
                </a:r>
                <a:r>
                  <a:rPr lang="es-ES" sz="1800" dirty="0"/>
                  <a:t> </a:t>
                </a:r>
                <a14:m>
                  <m:oMath xmlns:m="http://schemas.openxmlformats.org/officeDocument/2006/math">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r>
                          <a:rPr lang="es-ES" sz="1800" i="1">
                            <a:latin typeface="Cambria Math" panose="02040503050406030204" pitchFamily="18" charset="0"/>
                          </a:rPr>
                          <m:t>|</m:t>
                        </m:r>
                        <m:r>
                          <a:rPr lang="es-ES" sz="1800" i="1">
                            <a:latin typeface="Cambria Math" panose="02040503050406030204" pitchFamily="18" charset="0"/>
                          </a:rPr>
                          <m:t>𝑦</m:t>
                        </m:r>
                      </m:e>
                    </m:d>
                  </m:oMath>
                </a14:m>
                <a:endParaRPr lang="en-US" sz="1800" dirty="0"/>
              </a:p>
              <a:p>
                <a:pPr>
                  <a:spcAft>
                    <a:spcPts val="600"/>
                  </a:spcAft>
                </a:pPr>
                <a:r>
                  <a:rPr lang="en-US" sz="2000" dirty="0"/>
                  <a:t>Recall Bayes theorem</a:t>
                </a:r>
              </a:p>
              <a:p>
                <a:pPr marL="114300" indent="0">
                  <a:spcAft>
                    <a:spcPts val="600"/>
                  </a:spcAf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r>
                            <a:rPr lang="es-ES" sz="2000" i="1">
                              <a:latin typeface="Cambria Math" panose="02040503050406030204" pitchFamily="18" charset="0"/>
                            </a:rPr>
                            <m:t>|</m:t>
                          </m:r>
                          <m:r>
                            <a:rPr lang="es-ES" sz="2000" i="1">
                              <a:latin typeface="Cambria Math" panose="02040503050406030204" pitchFamily="18" charset="0"/>
                            </a:rPr>
                            <m:t>𝑦</m:t>
                          </m:r>
                        </m:e>
                      </m:d>
                      <m:r>
                        <a:rPr lang="es-ES" sz="2000" i="1">
                          <a:latin typeface="Cambria Math" panose="02040503050406030204" pitchFamily="18" charset="0"/>
                        </a:rPr>
                        <m:t>=</m:t>
                      </m:r>
                      <m:f>
                        <m:fPr>
                          <m:ctrlPr>
                            <a:rPr lang="es-ES" sz="2000" i="1">
                              <a:latin typeface="Cambria Math" panose="02040503050406030204" pitchFamily="18" charset="0"/>
                            </a:rPr>
                          </m:ctrlPr>
                        </m:fPr>
                        <m:num>
                          <m:r>
                            <a:rPr lang="en-US" sz="2000" b="0" i="1" smtClean="0">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𝑦</m:t>
                              </m:r>
                              <m:r>
                                <a:rPr lang="es-ES" sz="2000" i="1">
                                  <a:latin typeface="Cambria Math" panose="02040503050406030204" pitchFamily="18" charset="0"/>
                                </a:rPr>
                                <m:t>|</m:t>
                              </m:r>
                              <m:r>
                                <a:rPr lang="es-ES" sz="2000" i="1">
                                  <a:latin typeface="Cambria Math" panose="02040503050406030204" pitchFamily="18" charset="0"/>
                                </a:rPr>
                                <m:t>𝜃</m:t>
                              </m:r>
                            </m:e>
                          </m:d>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e>
                          </m:d>
                        </m:num>
                        <m:den>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𝑦</m:t>
                              </m:r>
                            </m:e>
                          </m:d>
                        </m:den>
                      </m:f>
                    </m:oMath>
                  </m:oMathPara>
                </a14:m>
                <a:endParaRPr lang="es-ES" sz="2000" dirty="0"/>
              </a:p>
              <a:p>
                <a:pPr lvl="1">
                  <a:spcAft>
                    <a:spcPts val="600"/>
                  </a:spcAft>
                </a:pPr>
                <a14:m>
                  <m:oMath xmlns:m="http://schemas.openxmlformats.org/officeDocument/2006/math">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e>
                    </m:d>
                  </m:oMath>
                </a14:m>
                <a:r>
                  <a:rPr lang="en-US" sz="1800" dirty="0"/>
                  <a:t> is the prior distribution</a:t>
                </a:r>
              </a:p>
              <a:p>
                <a:pPr lvl="1">
                  <a:spcAft>
                    <a:spcPts val="600"/>
                  </a:spcAft>
                </a:pPr>
                <a14:m>
                  <m:oMath xmlns:m="http://schemas.openxmlformats.org/officeDocument/2006/math">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has a “related” likelihood function </a:t>
                </a:r>
                <a14:m>
                  <m:oMath xmlns:m="http://schemas.openxmlformats.org/officeDocument/2006/math">
                    <m:r>
                      <a:rPr lang="es-ES" sz="1800" i="1">
                        <a:latin typeface="Cambria Math" panose="02040503050406030204" pitchFamily="18" charset="0"/>
                      </a:rPr>
                      <m:t>𝐿</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a:t>
                </a:r>
                <a14:m>
                  <m:oMath xmlns:m="http://schemas.openxmlformats.org/officeDocument/2006/math">
                    <m:r>
                      <a:rPr lang="es-ES" sz="1800" i="1">
                        <a:latin typeface="Cambria Math" panose="02040503050406030204" pitchFamily="18" charset="0"/>
                      </a:rPr>
                      <m:t>∝</m:t>
                    </m:r>
                  </m:oMath>
                </a14:m>
                <a:r>
                  <a:rPr lang="en-US" sz="1800" dirty="0"/>
                  <a:t> </a:t>
                </a:r>
                <a14:m>
                  <m:oMath xmlns:m="http://schemas.openxmlformats.org/officeDocument/2006/math">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a:t>
                </a:r>
              </a:p>
              <a:p>
                <a:pPr lvl="1">
                  <a:spcAft>
                    <a:spcPts val="1800"/>
                  </a:spcAft>
                </a:pPr>
                <a14:m>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𝑦</m:t>
                        </m:r>
                      </m:e>
                    </m:d>
                    <m:r>
                      <a:rPr lang="en-US" sz="1800" b="0" i="1" smtClean="0">
                        <a:latin typeface="Cambria Math" panose="02040503050406030204" pitchFamily="18" charset="0"/>
                      </a:rPr>
                      <m:t>=</m:t>
                    </m:r>
                    <m:nary>
                      <m:naryPr>
                        <m:limLoc m:val="undOvr"/>
                        <m:subHide m:val="on"/>
                        <m:supHide m:val="on"/>
                        <m:ctrlPr>
                          <a:rPr lang="en-US" sz="1800" b="0" i="1" smtClean="0">
                            <a:latin typeface="Cambria Math" panose="02040503050406030204" pitchFamily="18" charset="0"/>
                          </a:rPr>
                        </m:ctrlPr>
                      </m:naryPr>
                      <m:sub/>
                      <m:sup/>
                      <m:e>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e>
                        </m:d>
                      </m:e>
                    </m:nary>
                    <m:r>
                      <a:rPr lang="en-US" sz="1800" b="0" i="1" smtClean="0">
                        <a:latin typeface="Cambria Math" panose="02040503050406030204" pitchFamily="18" charset="0"/>
                      </a:rPr>
                      <m:t>𝑑</m:t>
                    </m:r>
                    <m:r>
                      <a:rPr lang="en-US" sz="1800" b="0" i="1" smtClean="0">
                        <a:latin typeface="Cambria Math" panose="02040503050406030204" pitchFamily="18" charset="0"/>
                      </a:rPr>
                      <m:t>𝜃</m:t>
                    </m:r>
                  </m:oMath>
                </a14:m>
                <a:r>
                  <a:rPr lang="en-US" sz="1800" dirty="0"/>
                  <a:t> is not a function of </a:t>
                </a:r>
                <a14:m>
                  <m:oMath xmlns:m="http://schemas.openxmlformats.org/officeDocument/2006/math">
                    <m:r>
                      <a:rPr lang="en-US" sz="1800" b="0" i="1" smtClean="0">
                        <a:latin typeface="Cambria Math" panose="02040503050406030204" pitchFamily="18" charset="0"/>
                      </a:rPr>
                      <m:t>𝜃</m:t>
                    </m:r>
                  </m:oMath>
                </a14:m>
                <a:r>
                  <a:rPr lang="en-US" sz="1800" dirty="0"/>
                  <a:t> and often difficult to calculate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1" y="1417637"/>
                <a:ext cx="8105861" cy="5440363"/>
              </a:xfrm>
              <a:blipFill>
                <a:blip r:embed="rId2"/>
                <a:stretch>
                  <a:fillRect t="-699" r="-782"/>
                </a:stretch>
              </a:blipFill>
            </p:spPr>
            <p:txBody>
              <a:bodyPr/>
              <a:lstStyle/>
              <a:p>
                <a:r>
                  <a:rPr lang="en-US">
                    <a:noFill/>
                  </a:rPr>
                  <a:t> </a:t>
                </a:r>
              </a:p>
            </p:txBody>
          </p:sp>
        </mc:Fallback>
      </mc:AlternateContent>
    </p:spTree>
    <p:extLst>
      <p:ext uri="{BB962C8B-B14F-4D97-AF65-F5344CB8AC3E}">
        <p14:creationId xmlns:p14="http://schemas.microsoft.com/office/powerpoint/2010/main" val="101158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417638"/>
                <a:ext cx="7846368" cy="4983162"/>
              </a:xfrm>
            </p:spPr>
            <p:txBody>
              <a:bodyPr>
                <a:normAutofit/>
              </a:bodyPr>
              <a:lstStyle/>
              <a:p>
                <a:pPr>
                  <a:spcBef>
                    <a:spcPts val="576"/>
                  </a:spcBef>
                  <a:spcAft>
                    <a:spcPts val="600"/>
                  </a:spcAft>
                </a:pPr>
                <a:r>
                  <a:rPr lang="en-US" dirty="0"/>
                  <a:t>A few steps of math...</a:t>
                </a: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f>
                        <m:fPr>
                          <m:ctrlPr>
                            <a:rPr lang="es-ES" sz="2400" i="1">
                              <a:latin typeface="Cambria Math" panose="02040503050406030204" pitchFamily="18" charset="0"/>
                            </a:rPr>
                          </m:ctrlPr>
                        </m:fPr>
                        <m:num>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num>
                        <m:den>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e>
                          </m:d>
                        </m:den>
                      </m:f>
                    </m:oMath>
                  </m:oMathPara>
                </a14:m>
                <a:endParaRPr lang="en-US" dirty="0"/>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i="1" dirty="0">
                  <a:latin typeface="Cambria Math" panose="02040503050406030204" pitchFamily="18" charset="0"/>
                </a:endParaRP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b="0" i="1" smtClean="0">
                          <a:latin typeface="Cambria Math" panose="02040503050406030204" pitchFamily="18" charset="0"/>
                        </a:rPr>
                        <m:t>𝐿</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dirty="0"/>
              </a:p>
              <a:p>
                <a:pPr>
                  <a:spcBef>
                    <a:spcPts val="576"/>
                  </a:spcBef>
                  <a:spcAft>
                    <a:spcPts val="1800"/>
                  </a:spcAft>
                </a:pPr>
                <a:r>
                  <a:rPr lang="en-US" dirty="0"/>
                  <a:t>Using this fact, we can sample the posterior distribution using the likelihood function, prior distribution, and some clever algorithms</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840432" y="1417638"/>
                <a:ext cx="7846368" cy="4983162"/>
              </a:xfrm>
              <a:blipFill>
                <a:blip r:embed="rId2"/>
                <a:stretch>
                  <a:fillRect t="-763"/>
                </a:stretch>
              </a:blipFill>
            </p:spPr>
            <p:txBody>
              <a:bodyPr/>
              <a:lstStyle/>
              <a:p>
                <a:r>
                  <a:rPr lang="en-US">
                    <a:noFill/>
                  </a:rPr>
                  <a:t> </a:t>
                </a:r>
              </a:p>
            </p:txBody>
          </p:sp>
        </mc:Fallback>
      </mc:AlternateContent>
      <p:sp>
        <p:nvSpPr>
          <p:cNvPr id="7" name="U-Turn Arrow 6">
            <a:extLst>
              <a:ext uri="{FF2B5EF4-FFF2-40B4-BE49-F238E27FC236}">
                <a16:creationId xmlns:a16="http://schemas.microsoft.com/office/drawing/2014/main" id="{BFEE3934-B986-F742-BB70-3F507DA97D8F}"/>
              </a:ext>
            </a:extLst>
          </p:cNvPr>
          <p:cNvSpPr/>
          <p:nvPr/>
        </p:nvSpPr>
        <p:spPr>
          <a:xfrm rot="5400000">
            <a:off x="6316716" y="2112585"/>
            <a:ext cx="1187671"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U-Turn Arrow 7">
            <a:extLst>
              <a:ext uri="{FF2B5EF4-FFF2-40B4-BE49-F238E27FC236}">
                <a16:creationId xmlns:a16="http://schemas.microsoft.com/office/drawing/2014/main" id="{61CA21D4-A3A4-CA45-96EC-BB6FE71E2AAF}"/>
              </a:ext>
            </a:extLst>
          </p:cNvPr>
          <p:cNvSpPr/>
          <p:nvPr/>
        </p:nvSpPr>
        <p:spPr>
          <a:xfrm rot="5400000">
            <a:off x="6534809" y="2829916"/>
            <a:ext cx="804038"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63A21410-E77C-424E-96DF-5E28926BC33D}"/>
              </a:ext>
            </a:extLst>
          </p:cNvPr>
          <p:cNvCxnSpPr/>
          <p:nvPr/>
        </p:nvCxnSpPr>
        <p:spPr>
          <a:xfrm flipV="1">
            <a:off x="4845269" y="2333297"/>
            <a:ext cx="819807" cy="33633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89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40431" y="274638"/>
                <a:ext cx="8162891" cy="1143000"/>
              </a:xfrm>
            </p:spPr>
            <p:txBody>
              <a:bodyPr/>
              <a:lstStyle/>
              <a:p>
                <a:r>
                  <a:rPr lang="en-US" dirty="0"/>
                  <a:t>Commonly used prior distributions to sample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t> values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40431" y="274638"/>
                <a:ext cx="8162891" cy="1143000"/>
              </a:xfrm>
              <a:blipFill>
                <a:blip r:embed="rId2"/>
                <a:stretch>
                  <a:fillRect l="-2640" t="-16484" r="-1708" b="-274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1" y="1759528"/>
                <a:ext cx="7931779" cy="4768594"/>
              </a:xfrm>
            </p:spPr>
            <p:txBody>
              <a:bodyPr>
                <a:normAutofit/>
              </a:bodyPr>
              <a:lstStyle/>
              <a:p>
                <a:pPr>
                  <a:spcAft>
                    <a:spcPts val="600"/>
                  </a:spcAft>
                </a:pPr>
                <a:r>
                  <a:rPr lang="en-US" b="1" dirty="0"/>
                  <a:t>Normal distribution</a:t>
                </a:r>
                <a:endParaRPr lang="en-US" dirty="0"/>
              </a:p>
              <a:p>
                <a:pPr marL="114300" indent="0">
                  <a:spcAft>
                    <a:spcPts val="1800"/>
                  </a:spcAft>
                  <a:buNone/>
                </a:pPr>
                <a:r>
                  <a:rPr lang="en-US" dirty="0"/>
                  <a:t>	In R: </a:t>
                </a:r>
                <a:r>
                  <a:rPr lang="en-US" dirty="0" err="1">
                    <a:latin typeface="Courier New" charset="0"/>
                    <a:cs typeface="Courier New" charset="0"/>
                  </a:rPr>
                  <a:t>r</a:t>
                </a:r>
                <a:r>
                  <a:rPr lang="en-US" dirty="0" err="1">
                    <a:latin typeface="Courier New" charset="0"/>
                    <a:ea typeface="Courier New" charset="0"/>
                    <a:cs typeface="Courier New" charset="0"/>
                  </a:rPr>
                  <a:t>norm</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b="0" i="1" smtClean="0">
                            <a:latin typeface="Cambria Math" panose="02040503050406030204" pitchFamily="18" charset="0"/>
                            <a:ea typeface="Courier New" charset="0"/>
                            <a:cs typeface="Courier New" charset="0"/>
                          </a:rPr>
                          <m:t>𝑛</m:t>
                        </m:r>
                      </m:e>
                      <m:sub>
                        <m:r>
                          <a:rPr lang="es-ES" b="0" i="1" smtClean="0">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mean=</a:t>
                </a:r>
                <a14:m>
                  <m:oMath xmlns:m="http://schemas.openxmlformats.org/officeDocument/2006/math">
                    <m:acc>
                      <m:accPr>
                        <m:chr m:val="̅"/>
                        <m:ctrlPr>
                          <a:rPr lang="es-ES" b="0" i="1" smtClean="0">
                            <a:latin typeface="Cambria Math" panose="02040503050406030204" pitchFamily="18" charset="0"/>
                            <a:ea typeface="Courier New" charset="0"/>
                            <a:cs typeface="Courier New" charset="0"/>
                          </a:rPr>
                        </m:ctrlPr>
                      </m:accPr>
                      <m:e>
                        <m:r>
                          <a:rPr lang="es-ES" b="0" i="1" smtClean="0">
                            <a:latin typeface="Cambria Math" panose="02040503050406030204" pitchFamily="18" charset="0"/>
                            <a:ea typeface="Courier New" charset="0"/>
                            <a:cs typeface="Courier New" charset="0"/>
                          </a:rPr>
                          <m:t>𝜃</m:t>
                        </m:r>
                      </m:e>
                    </m:acc>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a:t>
                </a:r>
              </a:p>
              <a:p>
                <a:pPr>
                  <a:spcAft>
                    <a:spcPts val="600"/>
                  </a:spcAft>
                </a:pPr>
                <a:r>
                  <a:rPr lang="en-US" b="1" dirty="0"/>
                  <a:t>Uniform distribution</a:t>
                </a:r>
              </a:p>
              <a:p>
                <a:pPr marL="114300" indent="0">
                  <a:spcAft>
                    <a:spcPts val="1800"/>
                  </a:spcAft>
                  <a:buNone/>
                </a:pPr>
                <a:r>
                  <a:rPr lang="en-US" dirty="0"/>
                  <a:t>	In R: </a:t>
                </a:r>
                <a:r>
                  <a:rPr lang="en-US" dirty="0" err="1">
                    <a:latin typeface="Courier New" charset="0"/>
                    <a:cs typeface="Courier New" charset="0"/>
                  </a:rPr>
                  <a:t>r</a:t>
                </a:r>
                <a:r>
                  <a:rPr lang="en-US" dirty="0" err="1">
                    <a:latin typeface="Courier New" charset="0"/>
                    <a:ea typeface="Courier New" charset="0"/>
                    <a:cs typeface="Courier New" charset="0"/>
                  </a:rPr>
                  <a:t>unif</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min=</a:t>
                </a:r>
                <a:r>
                  <a:rPr lang="en-US" dirty="0"/>
                  <a:t> </a:t>
                </a:r>
                <a14:m>
                  <m:oMath xmlns:m="http://schemas.openxmlformats.org/officeDocument/2006/math">
                    <m:r>
                      <a:rPr lang="es-ES" b="0" i="1" smtClean="0">
                        <a:latin typeface="Cambria Math" panose="02040503050406030204" pitchFamily="18" charset="0"/>
                      </a:rPr>
                      <m:t>𝑙𝑏</m:t>
                    </m:r>
                  </m:oMath>
                </a14:m>
                <a:r>
                  <a:rPr lang="en-US" dirty="0">
                    <a:latin typeface="Courier New" charset="0"/>
                    <a:ea typeface="Courier New" charset="0"/>
                    <a:cs typeface="Courier New" charset="0"/>
                  </a:rPr>
                  <a:t>, max=</a:t>
                </a:r>
                <a14:m>
                  <m:oMath xmlns:m="http://schemas.openxmlformats.org/officeDocument/2006/math">
                    <m:r>
                      <a:rPr lang="es-ES" b="0" i="1" smtClean="0">
                        <a:latin typeface="Cambria Math" panose="02040503050406030204" pitchFamily="18" charset="0"/>
                        <a:ea typeface="Courier New" charset="0"/>
                        <a:cs typeface="Courier New" charset="0"/>
                      </a:rPr>
                      <m:t>𝑢𝑏</m:t>
                    </m:r>
                  </m:oMath>
                </a14:m>
                <a:r>
                  <a:rPr lang="en-US" dirty="0">
                    <a:latin typeface="Courier New" charset="0"/>
                    <a:ea typeface="Courier New" charset="0"/>
                    <a:cs typeface="Courier New" charset="0"/>
                  </a:rPr>
                  <a:t>)</a:t>
                </a:r>
              </a:p>
              <a:p>
                <a:pPr>
                  <a:spcAft>
                    <a:spcPts val="600"/>
                  </a:spcAft>
                </a:pPr>
                <a:r>
                  <a:rPr lang="en-US" b="1" dirty="0"/>
                  <a:t>Beta distribution</a:t>
                </a:r>
              </a:p>
              <a:p>
                <a:pPr marL="114300" indent="0">
                  <a:spcAft>
                    <a:spcPts val="1200"/>
                  </a:spcAft>
                  <a:buNone/>
                </a:pPr>
                <a:r>
                  <a:rPr lang="en-US" dirty="0"/>
                  <a:t>	In R: </a:t>
                </a:r>
                <a:r>
                  <a:rPr lang="en-US" dirty="0" err="1">
                    <a:latin typeface="Courier New" charset="0"/>
                    <a:ea typeface="Courier New" charset="0"/>
                    <a:cs typeface="Courier New" charset="0"/>
                  </a:rPr>
                  <a:t>rbeta</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shape1=</a:t>
                </a:r>
                <a14:m>
                  <m:oMath xmlns:m="http://schemas.openxmlformats.org/officeDocument/2006/math">
                    <m:r>
                      <a:rPr lang="es-ES" b="0" i="1" smtClean="0">
                        <a:latin typeface="Cambria Math" panose="02040503050406030204" pitchFamily="18" charset="0"/>
                        <a:ea typeface="Courier New" charset="0"/>
                        <a:cs typeface="Courier New" charset="0"/>
                      </a:rPr>
                      <m:t>𝛼</m:t>
                    </m:r>
                  </m:oMath>
                </a14:m>
                <a:r>
                  <a:rPr lang="en-US" dirty="0">
                    <a:latin typeface="Courier New" charset="0"/>
                    <a:ea typeface="Courier New" charset="0"/>
                    <a:cs typeface="Courier New" charset="0"/>
                  </a:rPr>
                  <a:t>, shape2=</a:t>
                </a:r>
                <a14:m>
                  <m:oMath xmlns:m="http://schemas.openxmlformats.org/officeDocument/2006/math">
                    <m:r>
                      <a:rPr lang="es-ES" b="0" i="1" smtClean="0">
                        <a:latin typeface="Cambria Math" panose="02040503050406030204" pitchFamily="18" charset="0"/>
                        <a:ea typeface="Courier New" charset="0"/>
                        <a:cs typeface="Courier New" charset="0"/>
                      </a:rPr>
                      <m:t>𝛽</m:t>
                    </m:r>
                  </m:oMath>
                </a14:m>
                <a:r>
                  <a:rPr lang="en-US" dirty="0">
                    <a:latin typeface="Courier New" charset="0"/>
                    <a:ea typeface="Courier New" charset="0"/>
                    <a:cs typeface="Courier New" charset="0"/>
                  </a:rPr>
                  <a:t>)</a:t>
                </a:r>
                <a:endParaRPr lang="en-US" dirty="0"/>
              </a:p>
              <a:p>
                <a:pPr>
                  <a:spcAft>
                    <a:spcPts val="1200"/>
                  </a:spcAft>
                </a:pPr>
                <a:r>
                  <a:rPr lang="en-US" b="1" dirty="0"/>
                  <a:t>Gamma distribution</a:t>
                </a:r>
              </a:p>
              <a:p>
                <a:pPr marL="114300" indent="0">
                  <a:spcAft>
                    <a:spcPts val="1200"/>
                  </a:spcAft>
                  <a:buNone/>
                </a:pPr>
                <a:r>
                  <a:rPr lang="en-US" dirty="0"/>
                  <a:t>	In R: </a:t>
                </a:r>
                <a:r>
                  <a:rPr lang="en-US" dirty="0" err="1">
                    <a:latin typeface="Courier New" charset="0"/>
                    <a:ea typeface="Courier New" charset="0"/>
                    <a:cs typeface="Courier New" charset="0"/>
                  </a:rPr>
                  <a:t>rgamma</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shape=</a:t>
                </a:r>
                <a14:m>
                  <m:oMath xmlns:m="http://schemas.openxmlformats.org/officeDocument/2006/math">
                    <m:r>
                      <a:rPr lang="es-ES" i="1">
                        <a:latin typeface="Cambria Math" panose="02040503050406030204" pitchFamily="18" charset="0"/>
                        <a:ea typeface="Courier New" charset="0"/>
                        <a:cs typeface="Courier New" charset="0"/>
                      </a:rPr>
                      <m:t>𝛼</m:t>
                    </m:r>
                  </m:oMath>
                </a14:m>
                <a:r>
                  <a:rPr lang="en-US" dirty="0">
                    <a:latin typeface="Courier New" charset="0"/>
                    <a:ea typeface="Courier New" charset="0"/>
                    <a:cs typeface="Courier New" charset="0"/>
                  </a:rPr>
                  <a:t>, rate=</a:t>
                </a:r>
                <a14:m>
                  <m:oMath xmlns:m="http://schemas.openxmlformats.org/officeDocument/2006/math">
                    <m:r>
                      <a:rPr lang="es-ES" i="1">
                        <a:latin typeface="Cambria Math" panose="02040503050406030204" pitchFamily="18" charset="0"/>
                        <a:ea typeface="Courier New" charset="0"/>
                        <a:cs typeface="Courier New" charset="0"/>
                      </a:rPr>
                      <m:t>𝛽</m:t>
                    </m:r>
                  </m:oMath>
                </a14:m>
                <a:r>
                  <a:rPr lang="en-US" dirty="0">
                    <a:latin typeface="Courier New" charset="0"/>
                    <a:ea typeface="Courier New" charset="0"/>
                    <a:cs typeface="Courier New" charset="0"/>
                  </a:rPr>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1" y="1759528"/>
                <a:ext cx="7931779" cy="4768594"/>
              </a:xfrm>
              <a:blipFill rotWithShape="0">
                <a:blip r:embed="rId3"/>
                <a:stretch>
                  <a:fillRect t="-767"/>
                </a:stretch>
              </a:blipFill>
            </p:spPr>
            <p:txBody>
              <a:bodyPr/>
              <a:lstStyle/>
              <a:p>
                <a:r>
                  <a:rPr lang="en-US">
                    <a:noFill/>
                  </a:rPr>
                  <a:t> </a:t>
                </a:r>
              </a:p>
            </p:txBody>
          </p:sp>
        </mc:Fallback>
      </mc:AlternateContent>
    </p:spTree>
    <p:extLst>
      <p:ext uri="{BB962C8B-B14F-4D97-AF65-F5344CB8AC3E}">
        <p14:creationId xmlns:p14="http://schemas.microsoft.com/office/powerpoint/2010/main" val="91912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DARTH Workgroup</a:t>
            </a:r>
          </a:p>
        </p:txBody>
      </p:sp>
      <p:sp>
        <p:nvSpPr>
          <p:cNvPr id="320" name="Google Shape;320;p50"/>
          <p:cNvSpPr txBox="1">
            <a:spLocks noGrp="1"/>
          </p:cNvSpPr>
          <p:nvPr>
            <p:ph idx="1"/>
          </p:nvPr>
        </p:nvSpPr>
        <p:spPr>
          <a:xfrm>
            <a:off x="1051446" y="2361356"/>
            <a:ext cx="7620000" cy="4532100"/>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endParaRPr sz="1600" dirty="0"/>
          </a:p>
          <a:p>
            <a:pPr marL="342900" lvl="0" indent="-88900" rtl="0">
              <a:spcBef>
                <a:spcPts val="440"/>
              </a:spcBef>
              <a:spcAft>
                <a:spcPts val="0"/>
              </a:spcAft>
              <a:buNone/>
            </a:pPr>
            <a:endParaRPr sz="1600" dirty="0"/>
          </a:p>
          <a:p>
            <a:pPr marL="342900" lvl="0" indent="-88900" rtl="0">
              <a:spcBef>
                <a:spcPts val="440"/>
              </a:spcBef>
              <a:spcAft>
                <a:spcPts val="0"/>
              </a:spcAft>
              <a:buNone/>
            </a:pPr>
            <a:endParaRPr sz="1600" dirty="0"/>
          </a:p>
          <a:p>
            <a:pPr marL="342900" lvl="0" indent="-88900" rtl="0">
              <a:spcBef>
                <a:spcPts val="440"/>
              </a:spcBef>
              <a:spcAft>
                <a:spcPts val="0"/>
              </a:spcAft>
              <a:buNone/>
            </a:pPr>
            <a:r>
              <a:rPr lang="nl-NL" sz="1600" dirty="0"/>
              <a:t>F. </a:t>
            </a:r>
            <a:r>
              <a:rPr lang="nl-NL" sz="1600" dirty="0" err="1"/>
              <a:t>Alarid-Escudero</a:t>
            </a:r>
            <a:r>
              <a:rPr lang="nl-NL" sz="1600" dirty="0"/>
              <a:t> PhD    H. </a:t>
            </a:r>
            <a:r>
              <a:rPr lang="nl-NL" sz="1600" dirty="0" err="1"/>
              <a:t>Jalal</a:t>
            </a:r>
            <a:r>
              <a:rPr lang="nl-NL" sz="1600" dirty="0"/>
              <a:t> MD PhD         E. </a:t>
            </a:r>
            <a:r>
              <a:rPr lang="nl-NL" sz="1600" dirty="0" err="1"/>
              <a:t>Enns</a:t>
            </a:r>
            <a:r>
              <a:rPr lang="nl-NL" sz="1600" dirty="0"/>
              <a:t> PhD</a:t>
            </a:r>
            <a:endParaRPr sz="1600" dirty="0"/>
          </a:p>
          <a:p>
            <a:pPr marL="342900" lvl="0" indent="-88900" rtl="0">
              <a:spcBef>
                <a:spcPts val="440"/>
              </a:spcBef>
              <a:spcAft>
                <a:spcPts val="0"/>
              </a:spcAft>
              <a:buNone/>
            </a:pPr>
            <a:endParaRPr sz="1600" dirty="0"/>
          </a:p>
          <a:p>
            <a:pPr marL="342900" lvl="0" indent="-88900" rtl="0">
              <a:spcBef>
                <a:spcPts val="440"/>
              </a:spcBef>
              <a:spcAft>
                <a:spcPts val="0"/>
              </a:spcAft>
              <a:buNone/>
            </a:pPr>
            <a:endParaRPr sz="1600" dirty="0"/>
          </a:p>
          <a:p>
            <a:pPr marL="342900" lvl="0" indent="-88900" rtl="0">
              <a:spcBef>
                <a:spcPts val="440"/>
              </a:spcBef>
              <a:spcAft>
                <a:spcPts val="0"/>
              </a:spcAft>
              <a:buNone/>
            </a:pPr>
            <a:endParaRPr sz="1600" dirty="0"/>
          </a:p>
          <a:p>
            <a:pPr marL="342900" lvl="0" indent="-88900">
              <a:spcBef>
                <a:spcPts val="440"/>
              </a:spcBef>
              <a:spcAft>
                <a:spcPts val="0"/>
              </a:spcAft>
              <a:buNone/>
            </a:pPr>
            <a:endParaRPr sz="1600" dirty="0"/>
          </a:p>
          <a:p>
            <a:pPr marL="342900" lvl="0" indent="-88900">
              <a:spcBef>
                <a:spcPts val="440"/>
              </a:spcBef>
              <a:spcAft>
                <a:spcPts val="0"/>
              </a:spcAft>
              <a:buNone/>
            </a:pPr>
            <a:endParaRPr sz="1600" dirty="0"/>
          </a:p>
          <a:p>
            <a:pPr marL="342900" lvl="0" indent="-88900">
              <a:spcBef>
                <a:spcPts val="440"/>
              </a:spcBef>
              <a:spcAft>
                <a:spcPts val="0"/>
              </a:spcAft>
              <a:buNone/>
            </a:pPr>
            <a:endParaRPr sz="1600" dirty="0"/>
          </a:p>
          <a:p>
            <a:pPr marL="342900" lvl="0" indent="-88900" rtl="0">
              <a:spcBef>
                <a:spcPts val="440"/>
              </a:spcBef>
              <a:spcAft>
                <a:spcPts val="0"/>
              </a:spcAft>
              <a:buNone/>
            </a:pPr>
            <a:r>
              <a:rPr lang="nl-NL" sz="1600" dirty="0"/>
              <a:t>E. </a:t>
            </a:r>
            <a:r>
              <a:rPr lang="nl-NL" sz="1600" dirty="0" err="1"/>
              <a:t>Krijkamp</a:t>
            </a:r>
            <a:r>
              <a:rPr lang="nl-NL" sz="1600" dirty="0"/>
              <a:t> </a:t>
            </a:r>
            <a:r>
              <a:rPr lang="nl-NL" sz="1600" dirty="0" err="1"/>
              <a:t>PhDc</a:t>
            </a:r>
            <a:r>
              <a:rPr lang="nl-NL" sz="1600" dirty="0"/>
              <a:t>	      M. </a:t>
            </a:r>
            <a:r>
              <a:rPr lang="nl-NL" sz="1600" dirty="0" err="1"/>
              <a:t>Hunink</a:t>
            </a:r>
            <a:r>
              <a:rPr lang="nl-NL" sz="1600" dirty="0"/>
              <a:t> MD      P. </a:t>
            </a:r>
            <a:r>
              <a:rPr lang="nl-NL" sz="1600" dirty="0" err="1"/>
              <a:t>Pechlivanoglou</a:t>
            </a:r>
            <a:r>
              <a:rPr lang="nl-NL" sz="1600" dirty="0"/>
              <a:t> PhD</a:t>
            </a:r>
            <a:endParaRPr sz="1600" dirty="0"/>
          </a:p>
        </p:txBody>
      </p:sp>
      <p:pic>
        <p:nvPicPr>
          <p:cNvPr id="321" name="Google Shape;321;p50"/>
          <p:cNvPicPr preferRelativeResize="0"/>
          <p:nvPr/>
        </p:nvPicPr>
        <p:blipFill>
          <a:blip r:embed="rId3">
            <a:alphaModFix/>
          </a:blip>
          <a:stretch>
            <a:fillRect/>
          </a:stretch>
        </p:blipFill>
        <p:spPr>
          <a:xfrm>
            <a:off x="1626796" y="1837256"/>
            <a:ext cx="1495575" cy="1495575"/>
          </a:xfrm>
          <a:prstGeom prst="rect">
            <a:avLst/>
          </a:prstGeom>
          <a:noFill/>
          <a:ln>
            <a:noFill/>
          </a:ln>
        </p:spPr>
      </p:pic>
      <p:pic>
        <p:nvPicPr>
          <p:cNvPr id="322" name="Google Shape;322;p50"/>
          <p:cNvPicPr preferRelativeResize="0"/>
          <p:nvPr/>
        </p:nvPicPr>
        <p:blipFill>
          <a:blip r:embed="rId4">
            <a:alphaModFix/>
          </a:blip>
          <a:stretch>
            <a:fillRect/>
          </a:stretch>
        </p:blipFill>
        <p:spPr>
          <a:xfrm>
            <a:off x="4285680" y="1837256"/>
            <a:ext cx="994685" cy="1495575"/>
          </a:xfrm>
          <a:prstGeom prst="rect">
            <a:avLst/>
          </a:prstGeom>
          <a:noFill/>
          <a:ln>
            <a:noFill/>
          </a:ln>
        </p:spPr>
      </p:pic>
      <p:pic>
        <p:nvPicPr>
          <p:cNvPr id="323" name="Google Shape;323;p50"/>
          <p:cNvPicPr preferRelativeResize="0"/>
          <p:nvPr/>
        </p:nvPicPr>
        <p:blipFill>
          <a:blip r:embed="rId5">
            <a:alphaModFix/>
          </a:blip>
          <a:stretch>
            <a:fillRect/>
          </a:stretch>
        </p:blipFill>
        <p:spPr>
          <a:xfrm>
            <a:off x="6195346" y="1837256"/>
            <a:ext cx="1495575" cy="1495575"/>
          </a:xfrm>
          <a:prstGeom prst="rect">
            <a:avLst/>
          </a:prstGeom>
          <a:noFill/>
          <a:ln>
            <a:noFill/>
          </a:ln>
        </p:spPr>
      </p:pic>
      <p:pic>
        <p:nvPicPr>
          <p:cNvPr id="324" name="Google Shape;324;p50"/>
          <p:cNvPicPr preferRelativeResize="0"/>
          <p:nvPr/>
        </p:nvPicPr>
        <p:blipFill>
          <a:blip r:embed="rId6">
            <a:alphaModFix/>
          </a:blip>
          <a:stretch>
            <a:fillRect/>
          </a:stretch>
        </p:blipFill>
        <p:spPr>
          <a:xfrm>
            <a:off x="4184184" y="3879139"/>
            <a:ext cx="1197650" cy="1495575"/>
          </a:xfrm>
          <a:prstGeom prst="rect">
            <a:avLst/>
          </a:prstGeom>
          <a:noFill/>
          <a:ln>
            <a:noFill/>
          </a:ln>
        </p:spPr>
      </p:pic>
      <p:pic>
        <p:nvPicPr>
          <p:cNvPr id="325" name="Google Shape;325;p50"/>
          <p:cNvPicPr preferRelativeResize="0"/>
          <p:nvPr/>
        </p:nvPicPr>
        <p:blipFill>
          <a:blip r:embed="rId7">
            <a:alphaModFix/>
          </a:blip>
          <a:stretch>
            <a:fillRect/>
          </a:stretch>
        </p:blipFill>
        <p:spPr>
          <a:xfrm>
            <a:off x="6206996" y="3816681"/>
            <a:ext cx="1472273" cy="1620500"/>
          </a:xfrm>
          <a:prstGeom prst="rect">
            <a:avLst/>
          </a:prstGeom>
          <a:noFill/>
          <a:ln>
            <a:noFill/>
          </a:ln>
        </p:spPr>
      </p:pic>
      <p:pic>
        <p:nvPicPr>
          <p:cNvPr id="327" name="Google Shape;327;p50"/>
          <p:cNvPicPr preferRelativeResize="0"/>
          <p:nvPr/>
        </p:nvPicPr>
        <p:blipFill rotWithShape="1">
          <a:blip r:embed="rId8">
            <a:alphaModFix/>
          </a:blip>
          <a:srcRect t="16749" r="4979" b="7698"/>
          <a:stretch/>
        </p:blipFill>
        <p:spPr>
          <a:xfrm>
            <a:off x="1695196" y="3816681"/>
            <a:ext cx="1358775" cy="1620495"/>
          </a:xfrm>
          <a:prstGeom prst="rect">
            <a:avLst/>
          </a:prstGeom>
          <a:noFill/>
          <a:ln>
            <a:noFill/>
          </a:ln>
        </p:spPr>
      </p:pic>
    </p:spTree>
    <p:extLst>
      <p:ext uri="{BB962C8B-B14F-4D97-AF65-F5344CB8AC3E}">
        <p14:creationId xmlns:p14="http://schemas.microsoft.com/office/powerpoint/2010/main" val="3838465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417638"/>
            <a:ext cx="7846368" cy="4983162"/>
          </a:xfrm>
        </p:spPr>
        <p:txBody>
          <a:bodyPr>
            <a:normAutofit/>
          </a:bodyPr>
          <a:lstStyle/>
          <a:p>
            <a:pPr>
              <a:spcBef>
                <a:spcPts val="576"/>
              </a:spcBef>
              <a:spcAft>
                <a:spcPts val="1800"/>
              </a:spcAft>
            </a:pPr>
            <a:r>
              <a:rPr lang="en-US" b="1" dirty="0"/>
              <a:t>Pros: </a:t>
            </a:r>
            <a:r>
              <a:rPr lang="en-US" dirty="0"/>
              <a:t>We obtain distributions of parameters rather than only point estimates </a:t>
            </a:r>
          </a:p>
          <a:p>
            <a:pPr>
              <a:spcBef>
                <a:spcPts val="576"/>
              </a:spcBef>
              <a:spcAft>
                <a:spcPts val="1800"/>
              </a:spcAft>
            </a:pPr>
            <a:r>
              <a:rPr lang="en-US" b="1" dirty="0"/>
              <a:t>Cons: </a:t>
            </a:r>
            <a:r>
              <a:rPr lang="en-US" dirty="0"/>
              <a:t>“Harder” to implement than other methods? </a:t>
            </a:r>
            <a:r>
              <a:rPr lang="en-US" dirty="0" err="1"/>
              <a:t>Mmm</a:t>
            </a:r>
            <a:r>
              <a:rPr lang="en-US" dirty="0"/>
              <a:t> not really! </a:t>
            </a:r>
          </a:p>
        </p:txBody>
      </p:sp>
    </p:spTree>
    <p:extLst>
      <p:ext uri="{BB962C8B-B14F-4D97-AF65-F5344CB8AC3E}">
        <p14:creationId xmlns:p14="http://schemas.microsoft.com/office/powerpoint/2010/main" val="3393065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113" y="274638"/>
            <a:ext cx="8303569" cy="1143000"/>
          </a:xfrm>
        </p:spPr>
        <p:txBody>
          <a:bodyPr/>
          <a:lstStyle/>
          <a:p>
            <a:r>
              <a:rPr lang="en-US"/>
              <a:t>Obtaining a posterior distribution</a:t>
            </a:r>
          </a:p>
        </p:txBody>
      </p:sp>
      <p:sp>
        <p:nvSpPr>
          <p:cNvPr id="3" name="Content Placeholder 2"/>
          <p:cNvSpPr>
            <a:spLocks noGrp="1"/>
          </p:cNvSpPr>
          <p:nvPr>
            <p:ph idx="1"/>
          </p:nvPr>
        </p:nvSpPr>
        <p:spPr/>
        <p:txBody>
          <a:bodyPr>
            <a:normAutofit/>
          </a:bodyPr>
          <a:lstStyle/>
          <a:p>
            <a:r>
              <a:rPr lang="en-US" sz="2400" dirty="0"/>
              <a:t>Analytically</a:t>
            </a:r>
          </a:p>
          <a:p>
            <a:pPr lvl="1">
              <a:spcAft>
                <a:spcPts val="1200"/>
              </a:spcAft>
            </a:pPr>
            <a:r>
              <a:rPr lang="en-US" dirty="0"/>
              <a:t>Not feasible for simulation models</a:t>
            </a:r>
          </a:p>
          <a:p>
            <a:pPr>
              <a:spcAft>
                <a:spcPts val="1200"/>
              </a:spcAft>
            </a:pPr>
            <a:r>
              <a:rPr lang="en-US" sz="2400" dirty="0"/>
              <a:t>Markov chain Monte Carlo (MCMC)</a:t>
            </a:r>
          </a:p>
          <a:p>
            <a:r>
              <a:rPr lang="en-US" sz="2400" dirty="0"/>
              <a:t>Sampling methods</a:t>
            </a:r>
          </a:p>
          <a:p>
            <a:pPr lvl="1"/>
            <a:r>
              <a:rPr lang="en-US" dirty="0"/>
              <a:t>Sampling Importance Resampling (SIR) </a:t>
            </a:r>
          </a:p>
          <a:p>
            <a:pPr lvl="1">
              <a:spcAft>
                <a:spcPts val="1200"/>
              </a:spcAft>
            </a:pPr>
            <a:r>
              <a:rPr lang="en-US" dirty="0"/>
              <a:t>Incremental Mixture Importance Sampling (IMIS)</a:t>
            </a:r>
          </a:p>
        </p:txBody>
      </p:sp>
    </p:spTree>
    <p:extLst>
      <p:ext uri="{BB962C8B-B14F-4D97-AF65-F5344CB8AC3E}">
        <p14:creationId xmlns:p14="http://schemas.microsoft.com/office/powerpoint/2010/main" val="2718324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Markov chain Monte Carlo (MCMC)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417638"/>
            <a:ext cx="7908152" cy="4983162"/>
          </a:xfrm>
        </p:spPr>
        <p:txBody>
          <a:bodyPr>
            <a:normAutofit/>
          </a:bodyPr>
          <a:lstStyle/>
          <a:p>
            <a:pPr>
              <a:spcBef>
                <a:spcPts val="1800"/>
              </a:spcBef>
            </a:pPr>
            <a:r>
              <a:rPr lang="en-US" sz="2000" dirty="0"/>
              <a:t>Simulates posterior distribution by </a:t>
            </a:r>
            <a:r>
              <a:rPr lang="en-US" sz="2000" b="1" dirty="0"/>
              <a:t>jumping </a:t>
            </a:r>
            <a:r>
              <a:rPr lang="en-US" sz="2000" dirty="0"/>
              <a:t>in the parameter space in a Markovian fashion </a:t>
            </a:r>
          </a:p>
          <a:p>
            <a:pPr>
              <a:spcBef>
                <a:spcPts val="1800"/>
              </a:spcBef>
            </a:pPr>
            <a:r>
              <a:rPr lang="en-US" sz="2000" dirty="0"/>
              <a:t>The transition matrix of the Markov chain is proposed using a </a:t>
            </a:r>
            <a:r>
              <a:rPr lang="en-US" sz="2000" b="1" dirty="0"/>
              <a:t>proposal distribution</a:t>
            </a:r>
            <a:r>
              <a:rPr lang="en-US" sz="2000" dirty="0"/>
              <a:t> </a:t>
            </a:r>
          </a:p>
          <a:p>
            <a:pPr>
              <a:spcBef>
                <a:spcPts val="1800"/>
              </a:spcBef>
            </a:pPr>
            <a:r>
              <a:rPr lang="en-US" sz="2000" dirty="0"/>
              <a:t>There are numerous algorithms that implement MCMC, including </a:t>
            </a:r>
            <a:r>
              <a:rPr lang="en-US" sz="2000" b="1" dirty="0"/>
              <a:t>Metropolis-Hastings </a:t>
            </a:r>
            <a:r>
              <a:rPr lang="en-US" sz="2000" dirty="0"/>
              <a:t>(MH) </a:t>
            </a:r>
          </a:p>
          <a:p>
            <a:pPr>
              <a:spcBef>
                <a:spcPts val="1800"/>
              </a:spcBef>
            </a:pPr>
            <a:r>
              <a:rPr lang="en-US" sz="2000" dirty="0"/>
              <a:t>R has some packages that implement MCMC algorithms</a:t>
            </a:r>
          </a:p>
          <a:p>
            <a:pPr>
              <a:spcBef>
                <a:spcPts val="1800"/>
              </a:spcBef>
            </a:pPr>
            <a:r>
              <a:rPr lang="en-US" sz="2000" dirty="0"/>
              <a:t>Other R packages interface with external MCMC software, including </a:t>
            </a:r>
            <a:r>
              <a:rPr lang="en-US" sz="2000" dirty="0" err="1"/>
              <a:t>WinBUGS</a:t>
            </a:r>
            <a:r>
              <a:rPr lang="en-US" sz="2000" dirty="0"/>
              <a:t> and JAGS</a:t>
            </a:r>
          </a:p>
        </p:txBody>
      </p:sp>
    </p:spTree>
    <p:extLst>
      <p:ext uri="{BB962C8B-B14F-4D97-AF65-F5344CB8AC3E}">
        <p14:creationId xmlns:p14="http://schemas.microsoft.com/office/powerpoint/2010/main" val="3271210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a:t>Markov chain Monte Carlo (MCMC) </a:t>
            </a:r>
            <a:endParaRPr lang="en-US" sz="3200" dirty="0"/>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r>
              <a:rPr lang="en-US" sz="1900" b="1" dirty="0"/>
              <a:t>Pros: </a:t>
            </a:r>
            <a:endParaRPr lang="en-US" sz="1900" dirty="0"/>
          </a:p>
          <a:p>
            <a:pPr lvl="1"/>
            <a:r>
              <a:rPr lang="en-US" sz="1900" dirty="0"/>
              <a:t>Theoretically will eventually converge to the “true” posterior distribution </a:t>
            </a:r>
          </a:p>
          <a:p>
            <a:endParaRPr lang="en-US" sz="1900" b="1" dirty="0"/>
          </a:p>
          <a:p>
            <a:r>
              <a:rPr lang="en-US" sz="1900" b="1" dirty="0"/>
              <a:t>Cons:</a:t>
            </a:r>
            <a:r>
              <a:rPr lang="en-US" sz="1900" dirty="0"/>
              <a:t> </a:t>
            </a:r>
          </a:p>
          <a:p>
            <a:pPr lvl="1"/>
            <a:r>
              <a:rPr lang="en-US" sz="1900" dirty="0"/>
              <a:t>Computationally intensive </a:t>
            </a:r>
          </a:p>
          <a:p>
            <a:pPr lvl="1"/>
            <a:r>
              <a:rPr lang="en-US" sz="1900" dirty="0"/>
              <a:t>Autocorrelation is a problem with simulation models and therefore requires a high number of samples </a:t>
            </a:r>
          </a:p>
          <a:p>
            <a:pPr lvl="1"/>
            <a:r>
              <a:rPr lang="en-US" sz="1900" dirty="0"/>
              <a:t>Use of external software (</a:t>
            </a:r>
            <a:r>
              <a:rPr lang="en-US" sz="1900" dirty="0" err="1"/>
              <a:t>WinBUGS</a:t>
            </a:r>
            <a:r>
              <a:rPr lang="en-US" sz="1900" dirty="0"/>
              <a:t>, JAGS), requires implementing the model within that software’s syntax</a:t>
            </a:r>
          </a:p>
        </p:txBody>
      </p:sp>
    </p:spTree>
    <p:extLst>
      <p:ext uri="{BB962C8B-B14F-4D97-AF65-F5344CB8AC3E}">
        <p14:creationId xmlns:p14="http://schemas.microsoft.com/office/powerpoint/2010/main" val="2065387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Sampling Importance Resampling (SIR)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417637"/>
                <a:ext cx="7620000" cy="5344903"/>
              </a:xfrm>
            </p:spPr>
            <p:txBody>
              <a:bodyPr>
                <a:normAutofit/>
              </a:bodyPr>
              <a:lstStyle/>
              <a:p>
                <a:pPr>
                  <a:spcAft>
                    <a:spcPts val="600"/>
                  </a:spcAft>
                </a:pPr>
                <a:r>
                  <a:rPr lang="en-US" sz="1900" dirty="0"/>
                  <a:t>Used to simulate posterior distributions (Rubin 1988) with three basic steps  </a:t>
                </a:r>
              </a:p>
              <a:p>
                <a:pPr marL="571500" indent="-457200">
                  <a:spcAft>
                    <a:spcPts val="600"/>
                  </a:spcAft>
                  <a:buFont typeface="+mj-lt"/>
                  <a:buAutoNum type="arabicPeriod"/>
                </a:pPr>
                <a:r>
                  <a:rPr lang="en-US" sz="1900" b="1" dirty="0"/>
                  <a:t>Sampling: </a:t>
                </a:r>
                <a:r>
                  <a:rPr lang="en-US" sz="1900" dirty="0"/>
                  <a:t>Sample a large number, </a:t>
                </a:r>
                <a14:m>
                  <m:oMath xmlns:m="http://schemas.openxmlformats.org/officeDocument/2006/math">
                    <m:r>
                      <a:rPr lang="es-ES" sz="2000" b="0" i="1" smtClean="0">
                        <a:latin typeface="Cambria Math" panose="02040503050406030204" pitchFamily="18" charset="0"/>
                      </a:rPr>
                      <m:t>𝑁</m:t>
                    </m:r>
                  </m:oMath>
                </a14:m>
                <a:r>
                  <a:rPr lang="en-US" sz="1900" dirty="0"/>
                  <a:t>, of parameter sets from prior distributions</a:t>
                </a:r>
                <a:endParaRPr lang="en-US" sz="1900" b="1" dirty="0"/>
              </a:p>
              <a:p>
                <a:pPr marL="571500" indent="-457200">
                  <a:buFont typeface="+mj-lt"/>
                  <a:buAutoNum type="arabicPeriod"/>
                </a:pPr>
                <a:r>
                  <a:rPr lang="en-US" sz="1900" b="1" dirty="0"/>
                  <a:t>Importance: </a:t>
                </a:r>
              </a:p>
              <a:p>
                <a:pPr marL="868680" lvl="1" indent="-457200">
                  <a:buFont typeface="+mj-lt"/>
                  <a:buAutoNum type="arabicPeriod"/>
                </a:pPr>
                <a:r>
                  <a:rPr lang="en-US" sz="1700" dirty="0"/>
                  <a:t>For each parameter set </a:t>
                </a:r>
                <a14:m>
                  <m:oMath xmlns:m="http://schemas.openxmlformats.org/officeDocument/2006/math">
                    <m:sSub>
                      <m:sSubPr>
                        <m:ctrlPr>
                          <a:rPr lang="es-ES" sz="1700" b="0" i="1" smtClean="0">
                            <a:latin typeface="Cambria Math" panose="02040503050406030204" pitchFamily="18" charset="0"/>
                          </a:rPr>
                        </m:ctrlPr>
                      </m:sSubPr>
                      <m:e>
                        <m:r>
                          <a:rPr lang="es-ES" sz="1700" i="1">
                            <a:latin typeface="Cambria Math" panose="02040503050406030204" pitchFamily="18" charset="0"/>
                          </a:rPr>
                          <m:t>𝜃</m:t>
                        </m:r>
                      </m:e>
                      <m:sub>
                        <m:r>
                          <a:rPr lang="es-ES" sz="1700" b="0" i="1" smtClean="0">
                            <a:latin typeface="Cambria Math" panose="02040503050406030204" pitchFamily="18" charset="0"/>
                          </a:rPr>
                          <m:t>𝑖</m:t>
                        </m:r>
                      </m:sub>
                    </m:sSub>
                  </m:oMath>
                </a14:m>
                <a:r>
                  <a:rPr lang="en-US" sz="1700" dirty="0"/>
                  <a:t> </a:t>
                </a:r>
                <a14:m>
                  <m:oMath xmlns:m="http://schemas.openxmlformats.org/officeDocument/2006/math">
                    <m:d>
                      <m:dPr>
                        <m:ctrlPr>
                          <a:rPr lang="es-ES" sz="1700" i="1">
                            <a:latin typeface="Cambria Math" panose="02040503050406030204" pitchFamily="18" charset="0"/>
                          </a:rPr>
                        </m:ctrlPr>
                      </m:dPr>
                      <m:e>
                        <m:r>
                          <a:rPr lang="es-ES" sz="1700" i="1">
                            <a:latin typeface="Cambria Math" panose="02040503050406030204" pitchFamily="18" charset="0"/>
                          </a:rPr>
                          <m:t>𝑖</m:t>
                        </m:r>
                        <m:r>
                          <a:rPr lang="es-ES" sz="1700" b="0" i="1" smtClean="0">
                            <a:latin typeface="Cambria Math" panose="02040503050406030204" pitchFamily="18" charset="0"/>
                          </a:rPr>
                          <m:t>=1,…,</m:t>
                        </m:r>
                        <m:r>
                          <a:rPr lang="es-ES" sz="1700" b="0" i="1" smtClean="0">
                            <a:latin typeface="Cambria Math" panose="02040503050406030204" pitchFamily="18" charset="0"/>
                          </a:rPr>
                          <m:t>𝑁</m:t>
                        </m:r>
                      </m:e>
                    </m:d>
                  </m:oMath>
                </a14:m>
                <a:r>
                  <a:rPr lang="en-US" sz="1700" dirty="0"/>
                  <a:t>, run the simulation model and compute the likelihood</a:t>
                </a:r>
                <a:endParaRPr lang="en-US" sz="1700" b="1" dirty="0"/>
              </a:p>
              <a:p>
                <a:pPr marL="868680" lvl="1" indent="-457200">
                  <a:buFont typeface="+mj-lt"/>
                  <a:buAutoNum type="arabicPeriod"/>
                </a:pPr>
                <a:r>
                  <a:rPr lang="en-US" sz="1700" dirty="0"/>
                  <a:t>Compute the (normalized) sampling importance weights </a:t>
                </a:r>
                <a14:m>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𝑤</m:t>
                        </m:r>
                      </m:e>
                      <m:sub>
                        <m:r>
                          <a:rPr lang="es-ES" sz="1600" i="1">
                            <a:latin typeface="Cambria Math" panose="02040503050406030204" pitchFamily="18" charset="0"/>
                          </a:rPr>
                          <m:t>𝑖</m:t>
                        </m:r>
                      </m:sub>
                    </m:sSub>
                  </m:oMath>
                </a14:m>
                <a:r>
                  <a:rPr lang="en-US" sz="1700" i="1" dirty="0"/>
                  <a:t> </a:t>
                </a:r>
                <a:r>
                  <a:rPr lang="en-US" sz="1700" dirty="0"/>
                  <a:t>for each parameter set </a:t>
                </a:r>
                <a14:m>
                  <m:oMath xmlns:m="http://schemas.openxmlformats.org/officeDocument/2006/math">
                    <m:sSub>
                      <m:sSubPr>
                        <m:ctrlPr>
                          <a:rPr lang="es-ES" sz="1700" i="1">
                            <a:latin typeface="Cambria Math" panose="02040503050406030204" pitchFamily="18" charset="0"/>
                          </a:rPr>
                        </m:ctrlPr>
                      </m:sSubPr>
                      <m:e>
                        <m:r>
                          <a:rPr lang="es-ES" sz="1700" i="1">
                            <a:latin typeface="Cambria Math" panose="02040503050406030204" pitchFamily="18" charset="0"/>
                          </a:rPr>
                          <m:t>𝜃</m:t>
                        </m:r>
                      </m:e>
                      <m:sub>
                        <m:r>
                          <a:rPr lang="es-ES" sz="1700" i="1">
                            <a:latin typeface="Cambria Math" panose="02040503050406030204" pitchFamily="18" charset="0"/>
                          </a:rPr>
                          <m:t>𝑖</m:t>
                        </m:r>
                      </m:sub>
                    </m:sSub>
                  </m:oMath>
                </a14:m>
                <a:r>
                  <a:rPr lang="en-US" sz="1700" dirty="0"/>
                  <a:t> by dividing its likelihood value by the sum of likelihood values of all parameter sets,</a:t>
                </a:r>
              </a:p>
              <a:p>
                <a:pPr marL="411480" lvl="1" indent="0">
                  <a:spcAft>
                    <a:spcPts val="600"/>
                  </a:spcAft>
                  <a:buNone/>
                </a:pPr>
                <a14:m>
                  <m:oMathPara xmlns:m="http://schemas.openxmlformats.org/officeDocument/2006/math">
                    <m:oMathParaPr>
                      <m:jc m:val="centerGroup"/>
                    </m:oMathParaPr>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𝑤</m:t>
                          </m:r>
                        </m:e>
                        <m:sub>
                          <m:r>
                            <a:rPr lang="es-ES" sz="1800" b="0" i="1" smtClean="0">
                              <a:latin typeface="Cambria Math" panose="02040503050406030204" pitchFamily="18" charset="0"/>
                            </a:rPr>
                            <m:t>𝑖</m:t>
                          </m:r>
                        </m:sub>
                      </m:sSub>
                      <m:r>
                        <a:rPr lang="es-ES" sz="1800" b="0" i="1" smtClean="0">
                          <a:latin typeface="Cambria Math" panose="02040503050406030204" pitchFamily="18" charset="0"/>
                        </a:rPr>
                        <m:t>=</m:t>
                      </m:r>
                      <m:f>
                        <m:fPr>
                          <m:ctrlPr>
                            <a:rPr lang="es-ES" sz="1800" b="0" i="1" smtClean="0">
                              <a:latin typeface="Cambria Math" panose="02040503050406030204" pitchFamily="18" charset="0"/>
                            </a:rPr>
                          </m:ctrlPr>
                        </m:fPr>
                        <m:num>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𝑖</m:t>
                              </m:r>
                            </m:sub>
                          </m:sSub>
                        </m:num>
                        <m:den>
                          <m:nary>
                            <m:naryPr>
                              <m:chr m:val="∑"/>
                              <m:ctrlPr>
                                <a:rPr lang="es-ES" sz="1800" b="0" i="1" smtClean="0">
                                  <a:latin typeface="Cambria Math" panose="02040503050406030204" pitchFamily="18" charset="0"/>
                                </a:rPr>
                              </m:ctrlPr>
                            </m:naryPr>
                            <m:sub>
                              <m:r>
                                <m:rPr>
                                  <m:brk m:alnAt="23"/>
                                </m:rPr>
                                <a:rPr lang="es-ES" sz="1800" b="0" i="1" smtClean="0">
                                  <a:latin typeface="Cambria Math" panose="02040503050406030204" pitchFamily="18" charset="0"/>
                                </a:rPr>
                                <m:t>𝑖</m:t>
                              </m:r>
                              <m:r>
                                <a:rPr lang="es-ES" sz="1800" b="0" i="1" smtClean="0">
                                  <a:latin typeface="Cambria Math" panose="02040503050406030204" pitchFamily="18" charset="0"/>
                                </a:rPr>
                                <m:t>=1</m:t>
                              </m:r>
                            </m:sub>
                            <m:sup>
                              <m:r>
                                <a:rPr lang="es-ES" sz="1800" b="0" i="1" smtClean="0">
                                  <a:latin typeface="Cambria Math" panose="02040503050406030204" pitchFamily="18" charset="0"/>
                                </a:rPr>
                                <m:t>𝑁</m:t>
                              </m:r>
                            </m:sup>
                            <m:e>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𝑖</m:t>
                                  </m:r>
                                </m:sub>
                              </m:sSub>
                            </m:e>
                          </m:nary>
                        </m:den>
                      </m:f>
                    </m:oMath>
                  </m:oMathPara>
                </a14:m>
                <a:endParaRPr lang="en-US" sz="1700" dirty="0"/>
              </a:p>
              <a:p>
                <a:pPr marL="457200" indent="-342900">
                  <a:buFont typeface="+mj-lt"/>
                  <a:buAutoNum type="arabicPeriod"/>
                </a:pPr>
                <a:r>
                  <a:rPr lang="en-US" sz="1900" b="1" dirty="0"/>
                  <a:t>Resampling: </a:t>
                </a:r>
                <a:r>
                  <a:rPr lang="en-US" sz="1900" dirty="0"/>
                  <a:t>Sample from the discrete distribution of </a:t>
                </a:r>
                <a14:m>
                  <m:oMath xmlns:m="http://schemas.openxmlformats.org/officeDocument/2006/math">
                    <m:d>
                      <m:dPr>
                        <m:begChr m:val="{"/>
                        <m:endChr m:val="}"/>
                        <m:ctrlPr>
                          <a:rPr lang="es-ES" sz="2000" b="0" i="1" smtClean="0">
                            <a:latin typeface="Cambria Math" panose="02040503050406030204" pitchFamily="18" charset="0"/>
                          </a:rPr>
                        </m:ctrlPr>
                      </m:dPr>
                      <m:e>
                        <m:r>
                          <a:rPr lang="es-ES" sz="2000" b="0" i="1" smtClean="0">
                            <a:latin typeface="Cambria Math" panose="02040503050406030204" pitchFamily="18" charset="0"/>
                          </a:rPr>
                          <m:t>𝜃</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e>
                        </m:d>
                        <m:r>
                          <a:rPr lang="es-ES" sz="2000" b="0" i="1" smtClean="0">
                            <a:latin typeface="Cambria Math" panose="02040503050406030204" pitchFamily="18" charset="0"/>
                          </a:rPr>
                          <m:t>, …</m:t>
                        </m:r>
                        <m:r>
                          <a:rPr lang="es-ES" sz="2000" i="1">
                            <a:latin typeface="Cambria Math" panose="02040503050406030204" pitchFamily="18" charset="0"/>
                          </a:rPr>
                          <m:t>𝜃</m:t>
                        </m:r>
                        <m:d>
                          <m:dPr>
                            <m:ctrlPr>
                              <a:rPr lang="es-ES" sz="2000" i="1">
                                <a:latin typeface="Cambria Math" panose="02040503050406030204" pitchFamily="18" charset="0"/>
                              </a:rPr>
                            </m:ctrlPr>
                          </m:dPr>
                          <m:e>
                            <m:r>
                              <a:rPr lang="es-ES" sz="2000" b="0" i="1" smtClean="0">
                                <a:latin typeface="Cambria Math" panose="02040503050406030204" pitchFamily="18" charset="0"/>
                              </a:rPr>
                              <m:t>𝑁</m:t>
                            </m:r>
                          </m:e>
                        </m:d>
                      </m:e>
                    </m:d>
                    <m:r>
                      <a:rPr lang="es-ES" sz="2000" b="0" i="1" smtClean="0">
                        <a:latin typeface="Cambria Math" panose="02040503050406030204" pitchFamily="18" charset="0"/>
                      </a:rPr>
                      <m:t> </m:t>
                    </m:r>
                  </m:oMath>
                </a14:m>
                <a:r>
                  <a:rPr lang="en-US" sz="1900" dirty="0"/>
                  <a:t>with probabilities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𝑤</m:t>
                        </m:r>
                      </m:e>
                      <m:sub>
                        <m:r>
                          <a:rPr lang="es-ES" sz="2000" i="1">
                            <a:latin typeface="Cambria Math" panose="02040503050406030204" pitchFamily="18" charset="0"/>
                          </a:rPr>
                          <m:t>𝑖</m:t>
                        </m:r>
                      </m:sub>
                    </m:sSub>
                  </m:oMath>
                </a14:m>
                <a:endParaRPr lang="en-US" sz="1900" dirty="0"/>
              </a:p>
              <a:p>
                <a:pPr marL="571500" indent="-457200">
                  <a:spcAft>
                    <a:spcPts val="1200"/>
                  </a:spcAft>
                  <a:buFont typeface="+mj-lt"/>
                  <a:buAutoNum type="arabicPeriod"/>
                </a:pPr>
                <a:endParaRPr lang="en-US" sz="1900"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840432" y="1417637"/>
                <a:ext cx="7620000" cy="5344903"/>
              </a:xfrm>
              <a:blipFill>
                <a:blip r:embed="rId2"/>
                <a:stretch>
                  <a:fillRect t="-475" r="-1498"/>
                </a:stretch>
              </a:blipFill>
            </p:spPr>
            <p:txBody>
              <a:bodyPr/>
              <a:lstStyle/>
              <a:p>
                <a:r>
                  <a:rPr lang="en-US">
                    <a:noFill/>
                  </a:rPr>
                  <a:t> </a:t>
                </a:r>
              </a:p>
            </p:txBody>
          </p:sp>
        </mc:Fallback>
      </mc:AlternateContent>
    </p:spTree>
    <p:extLst>
      <p:ext uri="{BB962C8B-B14F-4D97-AF65-F5344CB8AC3E}">
        <p14:creationId xmlns:p14="http://schemas.microsoft.com/office/powerpoint/2010/main" val="3251332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Incremental Mixture Importance Sampling (IMIS)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pPr>
              <a:spcAft>
                <a:spcPts val="1200"/>
              </a:spcAft>
            </a:pPr>
            <a:r>
              <a:rPr lang="en-US" sz="1900" dirty="0"/>
              <a:t>SIR can miss areas of high posterior probability as the number of parameter increases</a:t>
            </a:r>
          </a:p>
          <a:p>
            <a:pPr>
              <a:spcAft>
                <a:spcPts val="1200"/>
              </a:spcAft>
            </a:pPr>
            <a:r>
              <a:rPr lang="en-US" sz="1900" dirty="0"/>
              <a:t>IMIS addresses limitations of SIR and was proposed by Steele at al. (2006) </a:t>
            </a:r>
          </a:p>
          <a:p>
            <a:pPr>
              <a:spcAft>
                <a:spcPts val="1200"/>
              </a:spcAft>
            </a:pPr>
            <a:r>
              <a:rPr lang="en-US" sz="1900" dirty="0"/>
              <a:t>Starts with a modest-size SIR</a:t>
            </a:r>
          </a:p>
          <a:p>
            <a:pPr>
              <a:spcAft>
                <a:spcPts val="1200"/>
              </a:spcAft>
            </a:pPr>
            <a:r>
              <a:rPr lang="en-US" sz="1900" dirty="0"/>
              <a:t>But in addition to SIR samples, add in samples from a multivariate normal distribution centered at the point with the highest importance weight</a:t>
            </a:r>
          </a:p>
          <a:p>
            <a:pPr>
              <a:spcAft>
                <a:spcPts val="1200"/>
              </a:spcAft>
            </a:pPr>
            <a:r>
              <a:rPr lang="en-US" sz="1900" dirty="0"/>
              <a:t>Recalculate importance weights and sample a new sample of input parameter sets</a:t>
            </a:r>
          </a:p>
          <a:p>
            <a:pPr>
              <a:spcAft>
                <a:spcPts val="1200"/>
              </a:spcAft>
            </a:pPr>
            <a:r>
              <a:rPr lang="en-US" sz="1900" dirty="0"/>
              <a:t>At the end, posterior becomes a mixture of multivariate normal distributions and of the prior distribution</a:t>
            </a:r>
          </a:p>
          <a:p>
            <a:pPr marL="571500" indent="-457200">
              <a:spcAft>
                <a:spcPts val="1200"/>
              </a:spcAft>
              <a:buFont typeface="+mj-lt"/>
              <a:buAutoNum type="arabicPeriod"/>
            </a:pPr>
            <a:endParaRPr lang="en-US" sz="1900" dirty="0"/>
          </a:p>
        </p:txBody>
      </p:sp>
    </p:spTree>
    <p:extLst>
      <p:ext uri="{BB962C8B-B14F-4D97-AF65-F5344CB8AC3E}">
        <p14:creationId xmlns:p14="http://schemas.microsoft.com/office/powerpoint/2010/main" val="1040546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Incremental Mixture Importance Sampling (IMIS)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417638"/>
                <a:ext cx="7923558" cy="5314758"/>
              </a:xfrm>
            </p:spPr>
            <p:txBody>
              <a:bodyPr>
                <a:normAutofit/>
              </a:bodyPr>
              <a:lstStyle/>
              <a:p>
                <a:pPr marL="571500" indent="-457200">
                  <a:buFont typeface="+mj-lt"/>
                  <a:buAutoNum type="arabicPeriod"/>
                </a:pPr>
                <a:r>
                  <a:rPr lang="en-US" sz="1900" b="1" dirty="0"/>
                  <a:t>Initialization.</a:t>
                </a:r>
              </a:p>
              <a:p>
                <a:pPr marL="811530" lvl="1" indent="-400050">
                  <a:buFont typeface="+mj-lt"/>
                  <a:buAutoNum type="alphaLcParenR"/>
                </a:pPr>
                <a:r>
                  <a:rPr lang="en-US" sz="1800" dirty="0"/>
                  <a:t>Sample </a:t>
                </a:r>
                <a14:m>
                  <m:oMath xmlns:m="http://schemas.openxmlformats.org/officeDocument/2006/math">
                    <m:r>
                      <a:rPr lang="es-ES" sz="1800" i="1">
                        <a:latin typeface="Cambria Math" panose="02040503050406030204" pitchFamily="18" charset="0"/>
                      </a:rPr>
                      <m:t>𝑁</m:t>
                    </m:r>
                  </m:oMath>
                </a14:m>
                <a:r>
                  <a:rPr lang="en-US" sz="1800" dirty="0"/>
                  <a:t> parameter sets from prior distribution</a:t>
                </a:r>
              </a:p>
              <a:p>
                <a:pPr marL="811530" lvl="1" indent="-400050">
                  <a:buFont typeface="+mj-lt"/>
                  <a:buAutoNum type="alphaLcParenR"/>
                </a:pP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calculate the likelihood </a:t>
                </a:r>
                <a14:m>
                  <m:oMath xmlns:m="http://schemas.openxmlformats.org/officeDocument/2006/math">
                    <m:sSub>
                      <m:sSubPr>
                        <m:ctrlPr>
                          <a:rPr lang="es-ES" sz="1800" i="1">
                            <a:latin typeface="Cambria Math" panose="02040503050406030204" pitchFamily="18" charset="0"/>
                          </a:rPr>
                        </m:ctrlPr>
                      </m:sSubPr>
                      <m:e>
                        <m:r>
                          <a:rPr lang="es-ES" sz="1800" b="0" i="1" smtClean="0">
                            <a:latin typeface="Cambria Math" panose="02040503050406030204" pitchFamily="18" charset="0"/>
                          </a:rPr>
                          <m:t>𝐿</m:t>
                        </m:r>
                      </m:e>
                      <m:sub>
                        <m:r>
                          <a:rPr lang="es-ES" sz="1800" i="1">
                            <a:latin typeface="Cambria Math" panose="02040503050406030204" pitchFamily="18" charset="0"/>
                          </a:rPr>
                          <m:t>𝑖</m:t>
                        </m:r>
                      </m:sub>
                    </m:sSub>
                    <m:r>
                      <a:rPr lang="es-ES" sz="1800" i="1">
                        <a:latin typeface="Cambria Math" panose="02040503050406030204" pitchFamily="18" charset="0"/>
                      </a:rPr>
                      <m:t> </m:t>
                    </m:r>
                  </m:oMath>
                </a14:m>
                <a:r>
                  <a:rPr lang="en-US" sz="1800" dirty="0"/>
                  <a:t>and compute the importance weights </a:t>
                </a:r>
                <a14:m>
                  <m:oMath xmlns:m="http://schemas.openxmlformats.org/officeDocument/2006/math">
                    <m:sSub>
                      <m:sSubPr>
                        <m:ctrlPr>
                          <a:rPr lang="es-ES" sz="1800" i="1">
                            <a:latin typeface="Cambria Math" panose="02040503050406030204" pitchFamily="18" charset="0"/>
                          </a:rPr>
                        </m:ctrlPr>
                      </m:sSubPr>
                      <m:e>
                        <m:r>
                          <a:rPr lang="es-ES" sz="1800" b="0" i="1" smtClean="0">
                            <a:latin typeface="Cambria Math" panose="02040503050406030204" pitchFamily="18" charset="0"/>
                          </a:rPr>
                          <m:t>𝑤</m:t>
                        </m:r>
                      </m:e>
                      <m:sub>
                        <m:r>
                          <a:rPr lang="es-ES" sz="1800" i="1">
                            <a:latin typeface="Cambria Math" panose="02040503050406030204" pitchFamily="18" charset="0"/>
                          </a:rPr>
                          <m:t>𝑖</m:t>
                        </m:r>
                      </m:sub>
                    </m:sSub>
                  </m:oMath>
                </a14:m>
                <a:endParaRPr lang="en-US" sz="1800" dirty="0"/>
              </a:p>
              <a:p>
                <a:pPr marL="571500" indent="-457200">
                  <a:spcBef>
                    <a:spcPts val="456"/>
                  </a:spcBef>
                  <a:buFont typeface="+mj-lt"/>
                  <a:buAutoNum type="arabicPeriod"/>
                </a:pPr>
                <a:r>
                  <a:rPr lang="en-US" sz="2000" b="1" dirty="0"/>
                  <a:t>Importance sampling</a:t>
                </a:r>
                <a:r>
                  <a:rPr lang="en-US" sz="2000" dirty="0"/>
                  <a:t>. Iterate for </a:t>
                </a:r>
                <a14:m>
                  <m:oMath xmlns:m="http://schemas.openxmlformats.org/officeDocument/2006/math">
                    <m:r>
                      <a:rPr lang="es-ES" sz="2000" b="0" i="1" smtClean="0">
                        <a:latin typeface="Cambria Math" panose="02040503050406030204" pitchFamily="18" charset="0"/>
                      </a:rPr>
                      <m:t>𝑘</m:t>
                    </m:r>
                    <m:r>
                      <a:rPr lang="es-ES" sz="2000" b="0" i="1" smtClean="0">
                        <a:latin typeface="Cambria Math" panose="02040503050406030204" pitchFamily="18" charset="0"/>
                      </a:rPr>
                      <m:t>=1, 2, …</m:t>
                    </m:r>
                  </m:oMath>
                </a14:m>
                <a:endParaRPr lang="en-US" sz="2000" dirty="0"/>
              </a:p>
              <a:p>
                <a:pPr marL="868680" lvl="1" indent="-457200">
                  <a:spcBef>
                    <a:spcPts val="456"/>
                  </a:spcBef>
                  <a:buFont typeface="+mj-lt"/>
                  <a:buAutoNum type="alphaLcParenR"/>
                </a:pPr>
                <a:r>
                  <a:rPr lang="en-US" sz="1800" dirty="0"/>
                  <a:t>Choose parameter set with maximum importance weight as the mean of a multivariate normal (MVN) distribution, and compute covariance matrix from nearby parameter sets. Define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r>
                      <a:rPr lang="en-US" sz="1800" b="0" i="1" smtClean="0">
                        <a:latin typeface="Cambria Math" panose="02040503050406030204" pitchFamily="18" charset="0"/>
                      </a:rPr>
                      <m:t>=</m:t>
                    </m:r>
                    <m:r>
                      <m:rPr>
                        <m:nor/>
                      </m:rPr>
                      <a:rPr lang="en-US" sz="1800" b="0" i="0" smtClean="0">
                        <a:latin typeface="Cambria Math" panose="02040503050406030204" pitchFamily="18" charset="0"/>
                      </a:rPr>
                      <m:t>MVN</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𝜃</m:t>
                        </m:r>
                      </m:e>
                      <m:sup>
                        <m:r>
                          <a:rPr lang="en-US" sz="1800" b="0" i="1" smtClean="0">
                            <a:latin typeface="Cambria Math" panose="02040503050406030204" pitchFamily="18" charset="0"/>
                          </a:rPr>
                          <m:t>𝑘</m:t>
                        </m:r>
                      </m:sup>
                    </m:sSup>
                    <m:r>
                      <a:rPr lang="en-US" sz="1800" b="0" i="1" smtClean="0">
                        <a:latin typeface="Cambria Math" panose="02040503050406030204" pitchFamily="18" charset="0"/>
                      </a:rPr>
                      <m:t>,  </m:t>
                    </m:r>
                    <m:sSup>
                      <m:sSupPr>
                        <m:ctrlPr>
                          <a:rPr lang="en-US" sz="1800" b="0" i="1" smtClean="0">
                            <a:latin typeface="Cambria Math" panose="02040503050406030204" pitchFamily="18" charset="0"/>
                            <a:ea typeface="Cambria Math" panose="02040503050406030204" pitchFamily="18" charset="0"/>
                          </a:rPr>
                        </m:ctrlPr>
                      </m:sSupPr>
                      <m:e>
                        <m:r>
                          <m:rPr>
                            <m:sty m:val="p"/>
                          </m:rPr>
                          <a:rPr lang="el-GR" sz="1800" b="0" i="1" smtClean="0">
                            <a:latin typeface="Cambria Math" panose="02040503050406030204" pitchFamily="18" charset="0"/>
                            <a:ea typeface="Cambria Math" panose="02040503050406030204" pitchFamily="18" charset="0"/>
                          </a:rPr>
                          <m:t>Σ</m:t>
                        </m:r>
                      </m:e>
                      <m:sup>
                        <m:r>
                          <a:rPr lang="en-US" sz="1800" b="0" i="1" smtClean="0">
                            <a:latin typeface="Cambria Math" panose="02040503050406030204" pitchFamily="18" charset="0"/>
                            <a:ea typeface="Cambria Math" panose="02040503050406030204" pitchFamily="18" charset="0"/>
                          </a:rPr>
                          <m:t>𝑘</m:t>
                        </m:r>
                      </m:sup>
                    </m:sSup>
                    <m:r>
                      <a:rPr lang="en-US" sz="1800" b="0" i="1" smtClean="0">
                        <a:latin typeface="Cambria Math" panose="02040503050406030204" pitchFamily="18" charset="0"/>
                        <a:ea typeface="Cambria Math" panose="02040503050406030204" pitchFamily="18" charset="0"/>
                      </a:rPr>
                      <m:t>)</m:t>
                    </m:r>
                  </m:oMath>
                </a14:m>
                <a:r>
                  <a:rPr lang="en-US" sz="1800" dirty="0"/>
                  <a:t>.</a:t>
                </a:r>
              </a:p>
              <a:p>
                <a:pPr marL="868680" lvl="1" indent="-457200">
                  <a:spcBef>
                    <a:spcPts val="456"/>
                  </a:spcBef>
                  <a:buFont typeface="+mj-lt"/>
                  <a:buAutoNum type="alphaLcParenR"/>
                </a:pPr>
                <a:r>
                  <a:rPr lang="en-US" sz="1800" dirty="0"/>
                  <a:t>Sample </a:t>
                </a:r>
                <a14:m>
                  <m:oMath xmlns:m="http://schemas.openxmlformats.org/officeDocument/2006/math">
                    <m:r>
                      <a:rPr lang="es-ES" sz="1800" b="0" i="1" smtClean="0">
                        <a:latin typeface="Cambria Math" panose="02040503050406030204" pitchFamily="18" charset="0"/>
                      </a:rPr>
                      <m:t>𝐵</m:t>
                    </m:r>
                  </m:oMath>
                </a14:m>
                <a:r>
                  <a:rPr lang="en-US" sz="1800" dirty="0"/>
                  <a:t> new input sets from </a:t>
                </a:r>
                <a14:m>
                  <m:oMath xmlns:m="http://schemas.openxmlformats.org/officeDocument/2006/math">
                    <m:sSub>
                      <m:sSubPr>
                        <m:ctrlPr>
                          <a:rPr lang="es-ES" sz="1800" i="1">
                            <a:latin typeface="Cambria Math" panose="02040503050406030204" pitchFamily="18" charset="0"/>
                          </a:rPr>
                        </m:ctrlPr>
                      </m:sSubPr>
                      <m:e>
                        <m:r>
                          <a:rPr lang="es-ES" sz="1800" b="0" i="1" smtClean="0">
                            <a:latin typeface="Cambria Math" panose="02040503050406030204" pitchFamily="18" charset="0"/>
                          </a:rPr>
                          <m:t>𝐻</m:t>
                        </m:r>
                      </m:e>
                      <m:sub>
                        <m:r>
                          <a:rPr lang="es-ES" sz="1800" i="1">
                            <a:latin typeface="Cambria Math" panose="02040503050406030204" pitchFamily="18" charset="0"/>
                          </a:rPr>
                          <m:t>𝑘</m:t>
                        </m:r>
                      </m:sub>
                    </m:sSub>
                  </m:oMath>
                </a14:m>
                <a:endParaRPr lang="es-ES" sz="1800" dirty="0"/>
              </a:p>
              <a:p>
                <a:pPr marL="868680" lvl="1" indent="-457200">
                  <a:spcBef>
                    <a:spcPts val="456"/>
                  </a:spcBef>
                  <a:buFont typeface="+mj-lt"/>
                  <a:buAutoNum type="alphaLcParenR"/>
                </a:pPr>
                <a:r>
                  <a:rPr lang="en-US" sz="1800" dirty="0"/>
                  <a:t>Re-calculate importance weights, </a:t>
                </a:r>
                <a14:m>
                  <m:oMath xmlns:m="http://schemas.openxmlformats.org/officeDocument/2006/math">
                    <m:sSubSup>
                      <m:sSubSupPr>
                        <m:ctrlPr>
                          <a:rPr lang="en-US" sz="1800" b="0" i="1" smtClean="0">
                            <a:latin typeface="Cambria Math" panose="02040503050406030204" pitchFamily="18" charset="0"/>
                          </a:rPr>
                        </m:ctrlPr>
                      </m:sSubSupPr>
                      <m:e>
                        <m:r>
                          <a:rPr lang="es-ES" sz="1800" i="1">
                            <a:latin typeface="Cambria Math" panose="02040503050406030204" pitchFamily="18" charset="0"/>
                          </a:rPr>
                          <m:t>𝑤</m:t>
                        </m:r>
                      </m:e>
                      <m:sub>
                        <m:r>
                          <a:rPr lang="es-ES" sz="1800" i="1">
                            <a:latin typeface="Cambria Math" panose="02040503050406030204" pitchFamily="18" charset="0"/>
                          </a:rPr>
                          <m:t>𝑖</m:t>
                        </m:r>
                      </m:sub>
                      <m:sup>
                        <m:r>
                          <a:rPr lang="en-US" sz="1800" b="0" i="1" smtClean="0">
                            <a:latin typeface="Cambria Math" panose="02040503050406030204" pitchFamily="18" charset="0"/>
                          </a:rPr>
                          <m:t>𝑘</m:t>
                        </m:r>
                      </m:sup>
                    </m:sSubSup>
                  </m:oMath>
                </a14:m>
                <a:r>
                  <a:rPr lang="en-US" sz="1800" dirty="0"/>
                  <a:t>, for all </a:t>
                </a:r>
                <a14:m>
                  <m:oMath xmlns:m="http://schemas.openxmlformats.org/officeDocument/2006/math">
                    <m:r>
                      <a:rPr lang="en-US" sz="1800" i="1" dirty="0" smtClean="0">
                        <a:latin typeface="Cambria Math" panose="02040503050406030204" pitchFamily="18" charset="0"/>
                      </a:rPr>
                      <m:t>𝑁</m:t>
                    </m:r>
                    <m:r>
                      <a:rPr lang="en-US" sz="1800" i="1" dirty="0" smtClean="0">
                        <a:latin typeface="Cambria Math" panose="02040503050406030204" pitchFamily="18" charset="0"/>
                      </a:rPr>
                      <m:t>+</m:t>
                    </m:r>
                    <m:r>
                      <a:rPr lang="en-US" sz="1800" i="1" dirty="0" smtClean="0">
                        <a:latin typeface="Cambria Math" panose="02040503050406030204" pitchFamily="18" charset="0"/>
                      </a:rPr>
                      <m:t>𝐵𝑘</m:t>
                    </m:r>
                    <m:r>
                      <a:rPr lang="en-US" sz="1800" i="1" dirty="0" smtClean="0">
                        <a:latin typeface="Cambria Math" panose="02040503050406030204" pitchFamily="18" charset="0"/>
                      </a:rPr>
                      <m:t> </m:t>
                    </m:r>
                  </m:oMath>
                </a14:m>
                <a:r>
                  <a:rPr lang="en-US" sz="1800" dirty="0"/>
                  <a:t>samples</a:t>
                </a:r>
              </a:p>
              <a:p>
                <a:pPr marL="868680" lvl="1" indent="-457200">
                  <a:spcBef>
                    <a:spcPts val="456"/>
                  </a:spcBef>
                  <a:spcAft>
                    <a:spcPts val="1000"/>
                  </a:spcAft>
                  <a:buFont typeface="+mj-lt"/>
                  <a:buAutoNum type="alphaLcParenR"/>
                </a:pPr>
                <a:r>
                  <a:rPr lang="en-US" sz="1800" dirty="0"/>
                  <a:t>Repeat Step 2 until stopping criteria is met.</a:t>
                </a:r>
              </a:p>
              <a:p>
                <a:pPr marL="571500" indent="-457200">
                  <a:spcBef>
                    <a:spcPts val="456"/>
                  </a:spcBef>
                  <a:buFont typeface="+mj-lt"/>
                  <a:buAutoNum type="arabicPeriod"/>
                </a:pPr>
                <a:r>
                  <a:rPr lang="en-US" sz="2000" b="1" dirty="0"/>
                  <a:t>Resampling</a:t>
                </a:r>
                <a:r>
                  <a:rPr lang="en-US" sz="2000" dirty="0"/>
                  <a:t>. Resample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𝑟𝑒</m:t>
                        </m:r>
                      </m:sub>
                    </m:sSub>
                  </m:oMath>
                </a14:m>
                <a:r>
                  <a:rPr lang="en-US" sz="2000" dirty="0"/>
                  <a:t> input sets with replacement using importance weights from the last iteration, </a:t>
                </a:r>
                <a14:m>
                  <m:oMath xmlns:m="http://schemas.openxmlformats.org/officeDocument/2006/math">
                    <m:r>
                      <a:rPr lang="en-US" sz="2000" i="1" dirty="0" smtClean="0">
                        <a:latin typeface="Cambria Math" panose="02040503050406030204" pitchFamily="18" charset="0"/>
                      </a:rPr>
                      <m:t>𝐾</m:t>
                    </m:r>
                  </m:oMath>
                </a14:m>
                <a:r>
                  <a:rPr lang="en-US" sz="2000" dirty="0"/>
                  <a:t>. This is a sample from the posterior distribution.</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840432" y="1417638"/>
                <a:ext cx="7923558" cy="5314758"/>
              </a:xfrm>
              <a:blipFill>
                <a:blip r:embed="rId2"/>
                <a:stretch>
                  <a:fillRect t="-477" r="-1760"/>
                </a:stretch>
              </a:blipFill>
            </p:spPr>
            <p:txBody>
              <a:bodyPr/>
              <a:lstStyle/>
              <a:p>
                <a:r>
                  <a:rPr lang="en-US">
                    <a:noFill/>
                  </a:rPr>
                  <a:t> </a:t>
                </a:r>
              </a:p>
            </p:txBody>
          </p:sp>
        </mc:Fallback>
      </mc:AlternateContent>
    </p:spTree>
    <p:extLst>
      <p:ext uri="{BB962C8B-B14F-4D97-AF65-F5344CB8AC3E}">
        <p14:creationId xmlns:p14="http://schemas.microsoft.com/office/powerpoint/2010/main" val="633086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Incremental Mixture Importance Sampling (IMIS) in </a:t>
            </a:r>
            <a:r>
              <a:rPr lang="en-US" sz="3200" dirty="0">
                <a:latin typeface="Courier New" panose="02070309020205020404" pitchFamily="49" charset="0"/>
                <a:cs typeface="Courier New" panose="02070309020205020404" pitchFamily="49" charset="0"/>
              </a:rPr>
              <a:t>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1" y="1778558"/>
                <a:ext cx="7871489" cy="4953838"/>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Function </a:t>
                </a:r>
                <a:r>
                  <a:rPr lang="en-US" dirty="0">
                    <a:latin typeface="Courier New" charset="0"/>
                    <a:cs typeface="Courier New" charset="0"/>
                  </a:rPr>
                  <a:t>IMIS() </a:t>
                </a:r>
                <a:r>
                  <a:rPr lang="en-US" dirty="0">
                    <a:latin typeface="Verdana" panose="020B0604030504040204" pitchFamily="34" charset="0"/>
                    <a:ea typeface="Verdana" panose="020B0604030504040204" pitchFamily="34" charset="0"/>
                    <a:cs typeface="Verdana" panose="020B0604030504040204" pitchFamily="34" charset="0"/>
                  </a:rPr>
                  <a:t>from </a:t>
                </a:r>
                <a:r>
                  <a:rPr lang="en-US" dirty="0">
                    <a:latin typeface="Courier New" panose="02070309020205020404" pitchFamily="49" charset="0"/>
                    <a:ea typeface="Verdana" panose="020B0604030504040204" pitchFamily="34" charset="0"/>
                    <a:cs typeface="Courier New" panose="02070309020205020404" pitchFamily="49" charset="0"/>
                  </a:rPr>
                  <a:t>IMIS</a:t>
                </a:r>
                <a:r>
                  <a:rPr lang="en-US" dirty="0">
                    <a:latin typeface="Verdana" panose="020B0604030504040204" pitchFamily="34" charset="0"/>
                    <a:ea typeface="Verdana" panose="020B0604030504040204" pitchFamily="34" charset="0"/>
                    <a:cs typeface="Verdana" panose="020B0604030504040204" pitchFamily="34" charset="0"/>
                  </a:rPr>
                  <a:t> library takes the following inputs</a:t>
                </a:r>
              </a:p>
              <a:p>
                <a:pPr lvl="1"/>
                <a:r>
                  <a:rPr lang="en-US" dirty="0">
                    <a:latin typeface="Courier New" charset="0"/>
                    <a:cs typeface="Courier New" charset="0"/>
                  </a:rPr>
                  <a:t>B</a:t>
                </a:r>
                <a:r>
                  <a:rPr lang="en-US" dirty="0"/>
                  <a:t>: sample size at each iteration of IMIS</a:t>
                </a:r>
              </a:p>
              <a:p>
                <a:pPr lvl="1"/>
                <a:r>
                  <a:rPr lang="en-US" dirty="0" err="1">
                    <a:latin typeface="Courier New" charset="0"/>
                    <a:cs typeface="Courier New" charset="0"/>
                  </a:rPr>
                  <a:t>B.re</a:t>
                </a:r>
                <a:r>
                  <a:rPr lang="en-US" dirty="0"/>
                  <a:t>: number of draws from the posterior</a:t>
                </a:r>
                <a:endParaRPr lang="en-US" dirty="0">
                  <a:latin typeface="Courier New" charset="0"/>
                  <a:cs typeface="Courier New" charset="0"/>
                </a:endParaRPr>
              </a:p>
              <a:p>
                <a:pPr lvl="1"/>
                <a:r>
                  <a:rPr lang="en-US" dirty="0" err="1">
                    <a:latin typeface="Courier New" charset="0"/>
                    <a:cs typeface="Courier New" charset="0"/>
                  </a:rPr>
                  <a:t>number_k</a:t>
                </a:r>
                <a:r>
                  <a:rPr lang="en-US" dirty="0"/>
                  <a:t>: maximum number of iterations in IMIS</a:t>
                </a:r>
              </a:p>
              <a:p>
                <a:endParaRPr lang="en-US" dirty="0"/>
              </a:p>
              <a:p>
                <a:r>
                  <a:rPr lang="en-US" dirty="0"/>
                  <a:t>IMIS() also requires the following functions to be defined by the user</a:t>
                </a:r>
              </a:p>
              <a:p>
                <a:pPr lvl="1"/>
                <a:r>
                  <a:rPr lang="en-US" dirty="0">
                    <a:latin typeface="Courier New" panose="02070309020205020404" pitchFamily="49" charset="0"/>
                    <a:cs typeface="Courier New" panose="02070309020205020404" pitchFamily="49" charset="0"/>
                  </a:rPr>
                  <a:t>prior(x)</a:t>
                </a:r>
                <a:r>
                  <a:rPr lang="en-US" dirty="0"/>
                  <a:t>: returns the prior density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a:latin typeface="Courier New" panose="02070309020205020404" pitchFamily="49" charset="0"/>
                    <a:cs typeface="Courier New" panose="02070309020205020404" pitchFamily="49" charset="0"/>
                  </a:rPr>
                  <a:t>likelihood(x)</a:t>
                </a:r>
                <a:r>
                  <a:rPr lang="en-US" dirty="0"/>
                  <a:t>: returns the likelihood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err="1">
                    <a:latin typeface="Courier New" panose="02070309020205020404" pitchFamily="49" charset="0"/>
                    <a:cs typeface="Courier New" panose="02070309020205020404" pitchFamily="49" charset="0"/>
                  </a:rPr>
                  <a:t>sample.prior</a:t>
                </a:r>
                <a:r>
                  <a:rPr lang="en-US" dirty="0">
                    <a:latin typeface="Courier New" panose="02070309020205020404" pitchFamily="49" charset="0"/>
                    <a:cs typeface="Courier New" panose="02070309020205020404" pitchFamily="49" charset="0"/>
                  </a:rPr>
                  <a:t>(n)</a:t>
                </a:r>
                <a:r>
                  <a:rPr lang="en-US" dirty="0"/>
                  <a:t>: returns </a:t>
                </a:r>
                <a14:m>
                  <m:oMath xmlns:m="http://schemas.openxmlformats.org/officeDocument/2006/math">
                    <m:r>
                      <a:rPr lang="en-US" i="1" dirty="0" smtClean="0">
                        <a:latin typeface="Cambria Math" panose="02040503050406030204" pitchFamily="18" charset="0"/>
                      </a:rPr>
                      <m:t>𝑛</m:t>
                    </m:r>
                  </m:oMath>
                </a14:m>
                <a:r>
                  <a:rPr lang="en-US" dirty="0"/>
                  <a:t> samples from prior distribution of </a:t>
                </a:r>
                <a14:m>
                  <m:oMath xmlns:m="http://schemas.openxmlformats.org/officeDocument/2006/math">
                    <m:r>
                      <a:rPr lang="en-US" i="1" dirty="0" smtClean="0">
                        <a:latin typeface="Cambria Math" panose="02040503050406030204" pitchFamily="18" charset="0"/>
                      </a:rPr>
                      <m:t>𝑥</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840431" y="1778558"/>
                <a:ext cx="7871489" cy="4953838"/>
              </a:xfrm>
              <a:blipFill>
                <a:blip r:embed="rId2"/>
                <a:stretch>
                  <a:fillRect t="-1279"/>
                </a:stretch>
              </a:blipFill>
            </p:spPr>
            <p:txBody>
              <a:bodyPr/>
              <a:lstStyle/>
              <a:p>
                <a:r>
                  <a:rPr lang="en-US">
                    <a:noFill/>
                  </a:rPr>
                  <a:t> </a:t>
                </a:r>
              </a:p>
            </p:txBody>
          </p:sp>
        </mc:Fallback>
      </mc:AlternateContent>
    </p:spTree>
    <p:extLst>
      <p:ext uri="{BB962C8B-B14F-4D97-AF65-F5344CB8AC3E}">
        <p14:creationId xmlns:p14="http://schemas.microsoft.com/office/powerpoint/2010/main" val="1731065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Incremental Mixture Importance Sampling (IMIS) Outputs</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778558"/>
            <a:ext cx="7620000" cy="4953838"/>
          </a:xfrm>
        </p:spPr>
        <p:txBody>
          <a:bodyPr>
            <a:normAutofit/>
          </a:bodyPr>
          <a:lstStyle/>
          <a:p>
            <a:r>
              <a:rPr lang="en-US" dirty="0">
                <a:latin typeface="Courier New" charset="0"/>
                <a:cs typeface="Courier New" charset="0"/>
              </a:rPr>
              <a:t>resamples</a:t>
            </a:r>
            <a:r>
              <a:rPr lang="en-US" sz="2400" dirty="0"/>
              <a:t>: </a:t>
            </a:r>
            <a:r>
              <a:rPr lang="en-US" sz="2400" dirty="0" err="1">
                <a:latin typeface="Courier New" panose="02070309020205020404" pitchFamily="49" charset="0"/>
                <a:cs typeface="Courier New" panose="02070309020205020404" pitchFamily="49" charset="0"/>
              </a:rPr>
              <a:t>B.re</a:t>
            </a:r>
            <a:r>
              <a:rPr lang="en-US" sz="2400" dirty="0">
                <a:latin typeface="Courier New" panose="02070309020205020404" pitchFamily="49" charset="0"/>
                <a:cs typeface="Courier New" panose="02070309020205020404" pitchFamily="49" charset="0"/>
              </a:rPr>
              <a:t> </a:t>
            </a:r>
            <a:r>
              <a:rPr lang="en-US" sz="2400" dirty="0"/>
              <a:t>draws from the posterior distribution</a:t>
            </a:r>
          </a:p>
          <a:p>
            <a:endParaRPr lang="en-US" dirty="0">
              <a:latin typeface="Courier New" charset="0"/>
              <a:cs typeface="Courier New" charset="0"/>
            </a:endParaRPr>
          </a:p>
          <a:p>
            <a:r>
              <a:rPr lang="en-US" dirty="0">
                <a:latin typeface="Courier New" charset="0"/>
                <a:cs typeface="Courier New" charset="0"/>
              </a:rPr>
              <a:t>stat</a:t>
            </a:r>
            <a:r>
              <a:rPr lang="en-US" dirty="0"/>
              <a:t>: diagnostic statistics at each IMIS iteration</a:t>
            </a:r>
          </a:p>
          <a:p>
            <a:pPr lvl="1"/>
            <a:r>
              <a:rPr lang="en-US" dirty="0" err="1">
                <a:latin typeface="Courier New" panose="02070309020205020404" pitchFamily="49" charset="0"/>
                <a:cs typeface="Courier New" panose="02070309020205020404" pitchFamily="49" charset="0"/>
              </a:rPr>
              <a:t>MargLike</a:t>
            </a:r>
            <a:r>
              <a:rPr lang="en-US" dirty="0"/>
              <a:t>:</a:t>
            </a:r>
          </a:p>
          <a:p>
            <a:pPr lvl="1"/>
            <a:r>
              <a:rPr lang="en-US" dirty="0" err="1">
                <a:latin typeface="Courier New" panose="02070309020205020404" pitchFamily="49" charset="0"/>
                <a:cs typeface="Courier New" panose="02070309020205020404" pitchFamily="49" charset="0"/>
              </a:rPr>
              <a:t>UniquePoint</a:t>
            </a:r>
            <a:r>
              <a:rPr lang="en-US" dirty="0"/>
              <a:t>: expected number of unique points among</a:t>
            </a:r>
            <a:r>
              <a:rPr lang="en-US" dirty="0">
                <a:latin typeface="Courier New" charset="0"/>
                <a:cs typeface="Courier New" charset="0"/>
              </a:rPr>
              <a:t> resamples</a:t>
            </a:r>
            <a:endParaRPr lang="en-US" dirty="0"/>
          </a:p>
          <a:p>
            <a:pPr lvl="1"/>
            <a:r>
              <a:rPr lang="en-US" dirty="0" err="1">
                <a:latin typeface="Courier New" panose="02070309020205020404" pitchFamily="49" charset="0"/>
                <a:cs typeface="Courier New" panose="02070309020205020404" pitchFamily="49" charset="0"/>
              </a:rPr>
              <a:t>MaxWeight</a:t>
            </a:r>
            <a:r>
              <a:rPr lang="en-US" dirty="0"/>
              <a:t>: maximum importance weight</a:t>
            </a:r>
          </a:p>
          <a:p>
            <a:pPr lvl="1"/>
            <a:r>
              <a:rPr lang="en-US" dirty="0">
                <a:latin typeface="Courier New" panose="02070309020205020404" pitchFamily="49" charset="0"/>
                <a:cs typeface="Courier New" panose="02070309020205020404" pitchFamily="49" charset="0"/>
              </a:rPr>
              <a:t>ESS</a:t>
            </a:r>
            <a:r>
              <a:rPr lang="en-US" dirty="0"/>
              <a:t>: effective sample size (the closer to </a:t>
            </a:r>
            <a:r>
              <a:rPr lang="en-US" dirty="0" err="1">
                <a:latin typeface="Courier New" panose="02070309020205020404" pitchFamily="49" charset="0"/>
                <a:cs typeface="Courier New" panose="02070309020205020404" pitchFamily="49" charset="0"/>
              </a:rPr>
              <a:t>B.re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a:t>the better)</a:t>
            </a:r>
          </a:p>
          <a:p>
            <a:endParaRPr lang="en-US" dirty="0">
              <a:latin typeface="Courier New" charset="0"/>
              <a:cs typeface="Courier New" charset="0"/>
            </a:endParaRPr>
          </a:p>
          <a:p>
            <a:r>
              <a:rPr lang="en-US" dirty="0">
                <a:latin typeface="Courier New" charset="0"/>
                <a:cs typeface="Courier New" charset="0"/>
              </a:rPr>
              <a:t>center</a:t>
            </a:r>
            <a:r>
              <a:rPr lang="en-US" dirty="0"/>
              <a:t>: center of Gaussian components</a:t>
            </a:r>
          </a:p>
          <a:p>
            <a:endParaRPr lang="en-US" dirty="0"/>
          </a:p>
          <a:p>
            <a:endParaRPr lang="en-US" dirty="0"/>
          </a:p>
        </p:txBody>
      </p:sp>
    </p:spTree>
    <p:extLst>
      <p:ext uri="{BB962C8B-B14F-4D97-AF65-F5344CB8AC3E}">
        <p14:creationId xmlns:p14="http://schemas.microsoft.com/office/powerpoint/2010/main" val="3900473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Tree>
    <p:extLst>
      <p:ext uri="{BB962C8B-B14F-4D97-AF65-F5344CB8AC3E}">
        <p14:creationId xmlns:p14="http://schemas.microsoft.com/office/powerpoint/2010/main" val="149540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Motivation</a:t>
            </a:r>
          </a:p>
        </p:txBody>
      </p:sp>
      <p:sp>
        <p:nvSpPr>
          <p:cNvPr id="3" name="Content Placeholder 2"/>
          <p:cNvSpPr>
            <a:spLocks noGrp="1"/>
          </p:cNvSpPr>
          <p:nvPr>
            <p:ph idx="1"/>
          </p:nvPr>
        </p:nvSpPr>
        <p:spPr/>
        <p:txBody>
          <a:bodyPr/>
          <a:lstStyle/>
          <a:p>
            <a:pPr>
              <a:spcAft>
                <a:spcPts val="1200"/>
              </a:spcAft>
            </a:pPr>
            <a:r>
              <a:rPr lang="en-US" dirty="0"/>
              <a:t>Mathematical models of disease often involve a subset of parameters whose values are unknown</a:t>
            </a:r>
          </a:p>
          <a:p>
            <a:pPr>
              <a:spcAft>
                <a:spcPts val="1200"/>
              </a:spcAft>
            </a:pPr>
            <a:r>
              <a:rPr lang="en-US" dirty="0"/>
              <a:t>Common reasons include physical, feasibility, and ethical limitations</a:t>
            </a:r>
          </a:p>
          <a:p>
            <a:pPr>
              <a:spcAft>
                <a:spcPts val="600"/>
              </a:spcAft>
            </a:pPr>
            <a:r>
              <a:rPr lang="en-US" dirty="0"/>
              <a:t>Estimate values for these parameters by matching model outputs to observed outcomes</a:t>
            </a:r>
          </a:p>
          <a:p>
            <a:pPr lvl="1">
              <a:spcAft>
                <a:spcPts val="600"/>
              </a:spcAft>
            </a:pPr>
            <a:r>
              <a:rPr lang="en-US" dirty="0"/>
              <a:t>Model calibration</a:t>
            </a:r>
          </a:p>
          <a:p>
            <a:pPr>
              <a:spcAft>
                <a:spcPts val="600"/>
              </a:spcAft>
            </a:pPr>
            <a:endParaRPr lang="en-US" dirty="0"/>
          </a:p>
          <a:p>
            <a:pPr>
              <a:spcAft>
                <a:spcPts val="600"/>
              </a:spcAft>
            </a:pPr>
            <a:endParaRPr lang="en-US" dirty="0"/>
          </a:p>
        </p:txBody>
      </p:sp>
      <p:sp>
        <p:nvSpPr>
          <p:cNvPr id="4" name="Slide Number Placeholder 3"/>
          <p:cNvSpPr>
            <a:spLocks noGrp="1"/>
          </p:cNvSpPr>
          <p:nvPr>
            <p:ph type="sldNum" sz="quarter" idx="12"/>
          </p:nvPr>
        </p:nvSpPr>
        <p:spPr/>
        <p:txBody>
          <a:bodyPr/>
          <a:lstStyle/>
          <a:p>
            <a:fld id="{6F6CFCF5-3E37-0F40-BEC2-1413134B0080}" type="slidenum">
              <a:rPr lang="en-US" smtClean="0"/>
              <a:t>4</a:t>
            </a:fld>
            <a:endParaRPr lang="en-US"/>
          </a:p>
        </p:txBody>
      </p:sp>
    </p:spTree>
    <p:extLst>
      <p:ext uri="{BB962C8B-B14F-4D97-AF65-F5344CB8AC3E}">
        <p14:creationId xmlns:p14="http://schemas.microsoft.com/office/powerpoint/2010/main" val="995807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68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definition</a:t>
            </a:r>
          </a:p>
        </p:txBody>
      </p:sp>
      <p:sp>
        <p:nvSpPr>
          <p:cNvPr id="3" name="Content Placeholder 2"/>
          <p:cNvSpPr>
            <a:spLocks noGrp="1"/>
          </p:cNvSpPr>
          <p:nvPr>
            <p:ph idx="1"/>
          </p:nvPr>
        </p:nvSpPr>
        <p:spPr/>
        <p:txBody>
          <a:bodyPr/>
          <a:lstStyle/>
          <a:p>
            <a:pPr>
              <a:spcAft>
                <a:spcPts val="600"/>
              </a:spcAft>
            </a:pPr>
            <a:r>
              <a:rPr lang="en-US" dirty="0"/>
              <a:t>Process of adjusting model input parameter values to match data on an outcome of interest (e.g., survival, prevalence, or incidence)</a:t>
            </a:r>
          </a:p>
          <a:p>
            <a:pPr>
              <a:spcAft>
                <a:spcPts val="600"/>
              </a:spcAft>
            </a:pPr>
            <a:r>
              <a:rPr lang="en-US" dirty="0"/>
              <a:t>Outcome(s) of interest = “calibration targets”</a:t>
            </a:r>
          </a:p>
        </p:txBody>
      </p:sp>
      <p:pic>
        <p:nvPicPr>
          <p:cNvPr id="5" name="Picture 4"/>
          <p:cNvPicPr>
            <a:picLocks noChangeAspect="1"/>
          </p:cNvPicPr>
          <p:nvPr/>
        </p:nvPicPr>
        <p:blipFill>
          <a:blip r:embed="rId2"/>
          <a:stretch>
            <a:fillRect/>
          </a:stretch>
        </p:blipFill>
        <p:spPr>
          <a:xfrm>
            <a:off x="1792401" y="2997843"/>
            <a:ext cx="5559198" cy="3737017"/>
          </a:xfrm>
          <a:prstGeom prst="rect">
            <a:avLst/>
          </a:prstGeom>
        </p:spPr>
      </p:pic>
    </p:spTree>
    <p:extLst>
      <p:ext uri="{BB962C8B-B14F-4D97-AF65-F5344CB8AC3E}">
        <p14:creationId xmlns:p14="http://schemas.microsoft.com/office/powerpoint/2010/main" val="59691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process</a:t>
            </a:r>
          </a:p>
        </p:txBody>
      </p:sp>
      <p:sp>
        <p:nvSpPr>
          <p:cNvPr id="5" name="Rectangle 4"/>
          <p:cNvSpPr/>
          <p:nvPr/>
        </p:nvSpPr>
        <p:spPr>
          <a:xfrm>
            <a:off x="4333513" y="1729046"/>
            <a:ext cx="1417320" cy="2133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solidFill>
                  <a:schemeClr val="bg1"/>
                </a:solidFill>
              </a:rPr>
              <a:t>MODEL</a:t>
            </a:r>
          </a:p>
        </p:txBody>
      </p:sp>
      <p:sp>
        <p:nvSpPr>
          <p:cNvPr id="6" name="Right Arrow 5"/>
          <p:cNvSpPr/>
          <p:nvPr/>
        </p:nvSpPr>
        <p:spPr>
          <a:xfrm>
            <a:off x="3420621" y="1969579"/>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ight Arrow 6"/>
          <p:cNvSpPr/>
          <p:nvPr/>
        </p:nvSpPr>
        <p:spPr>
          <a:xfrm>
            <a:off x="3420621" y="3134908"/>
            <a:ext cx="838200" cy="378908"/>
          </a:xfrm>
          <a:prstGeom prst="rightArrow">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8" name="Right Arrow 7"/>
          <p:cNvSpPr/>
          <p:nvPr/>
        </p:nvSpPr>
        <p:spPr>
          <a:xfrm>
            <a:off x="5825525" y="2606183"/>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6740088" y="2237646"/>
            <a:ext cx="2209800" cy="1070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OBSERVABLE HEALTH OUTCOMES</a:t>
            </a:r>
            <a:endParaRPr lang="en-US" sz="2000" dirty="0"/>
          </a:p>
        </p:txBody>
      </p:sp>
      <p:sp>
        <p:nvSpPr>
          <p:cNvPr id="14" name="Rectangle 13"/>
          <p:cNvSpPr/>
          <p:nvPr/>
        </p:nvSpPr>
        <p:spPr>
          <a:xfrm>
            <a:off x="817281" y="1729046"/>
            <a:ext cx="2514600" cy="895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KNOWN PARAMETERS</a:t>
            </a:r>
            <a:endParaRPr lang="en-US" sz="2000" dirty="0"/>
          </a:p>
        </p:txBody>
      </p:sp>
      <p:sp>
        <p:nvSpPr>
          <p:cNvPr id="15" name="Rectangle 14"/>
          <p:cNvSpPr/>
          <p:nvPr/>
        </p:nvSpPr>
        <p:spPr>
          <a:xfrm>
            <a:off x="817282" y="2899608"/>
            <a:ext cx="2514600" cy="895150"/>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C00000"/>
                </a:solidFill>
              </a:rPr>
              <a:t>UNKNOWN PARAMETERS</a:t>
            </a:r>
            <a:endParaRPr lang="en-US" sz="2000" dirty="0">
              <a:solidFill>
                <a:srgbClr val="C00000"/>
              </a:solidFill>
            </a:endParaRPr>
          </a:p>
        </p:txBody>
      </p:sp>
      <p:sp>
        <p:nvSpPr>
          <p:cNvPr id="21" name="TextBox 20"/>
          <p:cNvSpPr txBox="1"/>
          <p:nvPr/>
        </p:nvSpPr>
        <p:spPr>
          <a:xfrm>
            <a:off x="6623366" y="4649844"/>
            <a:ext cx="2443245" cy="923330"/>
          </a:xfrm>
          <a:prstGeom prst="rect">
            <a:avLst/>
          </a:prstGeom>
          <a:noFill/>
        </p:spPr>
        <p:txBody>
          <a:bodyPr wrap="square" rtlCol="0">
            <a:spAutoFit/>
          </a:bodyPr>
          <a:lstStyle/>
          <a:p>
            <a:pPr algn="ctr"/>
            <a:r>
              <a:rPr lang="en-US" dirty="0"/>
              <a:t>Compare against calibration targets</a:t>
            </a:r>
          </a:p>
          <a:p>
            <a:pPr algn="ctr"/>
            <a:r>
              <a:rPr lang="en-US" dirty="0"/>
              <a:t>(Calculate “fit”)</a:t>
            </a:r>
          </a:p>
        </p:txBody>
      </p:sp>
      <p:sp>
        <p:nvSpPr>
          <p:cNvPr id="23" name="TextBox 22"/>
          <p:cNvSpPr txBox="1"/>
          <p:nvPr/>
        </p:nvSpPr>
        <p:spPr>
          <a:xfrm>
            <a:off x="817281" y="4649844"/>
            <a:ext cx="2199190" cy="923330"/>
          </a:xfrm>
          <a:prstGeom prst="rect">
            <a:avLst/>
          </a:prstGeom>
          <a:noFill/>
        </p:spPr>
        <p:txBody>
          <a:bodyPr wrap="square" rtlCol="0">
            <a:spAutoFit/>
          </a:bodyPr>
          <a:lstStyle/>
          <a:p>
            <a:pPr algn="ctr"/>
            <a:r>
              <a:rPr lang="en-US" dirty="0"/>
              <a:t>Try different </a:t>
            </a:r>
            <a:r>
              <a:rPr lang="en-US"/>
              <a:t>sets of parameter values</a:t>
            </a:r>
          </a:p>
        </p:txBody>
      </p:sp>
      <p:cxnSp>
        <p:nvCxnSpPr>
          <p:cNvPr id="25" name="Straight Arrow Connector 24"/>
          <p:cNvCxnSpPr>
            <a:endCxn id="21" idx="0"/>
          </p:cNvCxnSpPr>
          <p:nvPr/>
        </p:nvCxnSpPr>
        <p:spPr>
          <a:xfrm>
            <a:off x="7844988" y="3411125"/>
            <a:ext cx="1" cy="1238719"/>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0"/>
          </p:cNvCxnSpPr>
          <p:nvPr/>
        </p:nvCxnSpPr>
        <p:spPr>
          <a:xfrm flipV="1">
            <a:off x="1916876" y="3914608"/>
            <a:ext cx="0" cy="735236"/>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2"/>
            <a:endCxn id="23" idx="2"/>
          </p:cNvCxnSpPr>
          <p:nvPr/>
        </p:nvCxnSpPr>
        <p:spPr>
          <a:xfrm rot="5400000">
            <a:off x="4880933" y="2609118"/>
            <a:ext cx="12700" cy="5928113"/>
          </a:xfrm>
          <a:prstGeom prst="curvedConnector3">
            <a:avLst>
              <a:gd name="adj1" fmla="val 574522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51355" y="5459511"/>
            <a:ext cx="3472011" cy="646331"/>
          </a:xfrm>
          <a:prstGeom prst="rect">
            <a:avLst/>
          </a:prstGeom>
          <a:noFill/>
        </p:spPr>
        <p:txBody>
          <a:bodyPr wrap="square" rtlCol="0">
            <a:spAutoFit/>
          </a:bodyPr>
          <a:lstStyle/>
          <a:p>
            <a:pPr algn="ctr"/>
            <a:r>
              <a:rPr lang="en-US" dirty="0"/>
              <a:t>Repeat to find “best-fitting</a:t>
            </a:r>
            <a:r>
              <a:rPr lang="en-US"/>
              <a:t>” </a:t>
            </a:r>
          </a:p>
          <a:p>
            <a:pPr algn="ctr"/>
            <a:r>
              <a:rPr lang="en-US" dirty="0"/>
              <a:t>set of parameter values</a:t>
            </a:r>
          </a:p>
        </p:txBody>
      </p:sp>
    </p:spTree>
    <p:extLst>
      <p:ext uri="{BB962C8B-B14F-4D97-AF65-F5344CB8AC3E}">
        <p14:creationId xmlns:p14="http://schemas.microsoft.com/office/powerpoint/2010/main" val="146012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targets</a:t>
            </a:r>
          </a:p>
        </p:txBody>
      </p:sp>
      <p:sp>
        <p:nvSpPr>
          <p:cNvPr id="3" name="Content Placeholder 2"/>
          <p:cNvSpPr>
            <a:spLocks noGrp="1"/>
          </p:cNvSpPr>
          <p:nvPr>
            <p:ph idx="1"/>
          </p:nvPr>
        </p:nvSpPr>
        <p:spPr/>
        <p:txBody>
          <a:bodyPr/>
          <a:lstStyle/>
          <a:p>
            <a:pPr>
              <a:spcAft>
                <a:spcPts val="1200"/>
              </a:spcAft>
            </a:pPr>
            <a:r>
              <a:rPr lang="en-US" dirty="0"/>
              <a:t>Empirical data to be replicated by the model</a:t>
            </a:r>
          </a:p>
          <a:p>
            <a:pPr>
              <a:spcAft>
                <a:spcPts val="1200"/>
              </a:spcAft>
            </a:pPr>
            <a:r>
              <a:rPr lang="en-US" dirty="0"/>
              <a:t>Summary statistics (e.g. mean age of cancer diagnosis) or series of observations (e.g. age-specific incidence)</a:t>
            </a:r>
          </a:p>
          <a:p>
            <a:pPr>
              <a:spcAft>
                <a:spcPts val="1200"/>
              </a:spcAft>
            </a:pPr>
            <a:r>
              <a:rPr lang="en-US" dirty="0"/>
              <a:t>Can calibrate to multiple targets (e.g. survival and prevalence) simultaneously</a:t>
            </a:r>
          </a:p>
          <a:p>
            <a:pPr>
              <a:spcAft>
                <a:spcPts val="1200"/>
              </a:spcAft>
            </a:pPr>
            <a:r>
              <a:rPr lang="en-US" dirty="0"/>
              <a:t>Model should be able to output the outcomes of interest</a:t>
            </a:r>
          </a:p>
          <a:p>
            <a:pPr>
              <a:spcAft>
                <a:spcPts val="1200"/>
              </a:spcAft>
            </a:pPr>
            <a:endParaRPr lang="en-US" dirty="0"/>
          </a:p>
        </p:txBody>
      </p:sp>
    </p:spTree>
    <p:extLst>
      <p:ext uri="{BB962C8B-B14F-4D97-AF65-F5344CB8AC3E}">
        <p14:creationId xmlns:p14="http://schemas.microsoft.com/office/powerpoint/2010/main" val="199655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8303568" cy="4983162"/>
              </a:xfrm>
            </p:spPr>
            <p:txBody>
              <a:bodyPr>
                <a:normAutofit/>
              </a:bodyPr>
              <a:lstStyle/>
              <a:p>
                <a:pPr>
                  <a:spcAft>
                    <a:spcPts val="1200"/>
                  </a:spcAft>
                </a:pPr>
                <a:r>
                  <a:rPr lang="en-US" dirty="0"/>
                  <a:t>Goodness-of-Fit (</a:t>
                </a:r>
                <a:r>
                  <a:rPr lang="en-US" dirty="0" err="1"/>
                  <a:t>GoF</a:t>
                </a:r>
                <a:r>
                  <a:rPr lang="en-US" dirty="0"/>
                  <a:t>) is the quantitative measure of how the model is replicating the target data</a:t>
                </a:r>
              </a:p>
              <a:p>
                <a:r>
                  <a:rPr lang="en-US" dirty="0"/>
                  <a:t>Different ways to measure </a:t>
                </a:r>
                <a:r>
                  <a:rPr lang="en-US" dirty="0" err="1"/>
                  <a:t>GoF</a:t>
                </a:r>
                <a:endParaRPr lang="en-US" dirty="0"/>
              </a:p>
              <a:p>
                <a:pPr lvl="1"/>
                <a:r>
                  <a:rPr lang="en-US" dirty="0"/>
                  <a:t>Distance</a:t>
                </a:r>
              </a:p>
              <a:p>
                <a:pPr lvl="1">
                  <a:spcAft>
                    <a:spcPts val="1200"/>
                  </a:spcAft>
                </a:pPr>
                <a:r>
                  <a:rPr lang="en-US" dirty="0"/>
                  <a:t>Likelihood</a:t>
                </a:r>
              </a:p>
              <a:p>
                <a:r>
                  <a:rPr lang="en-US" dirty="0"/>
                  <a:t>Notation</a:t>
                </a:r>
              </a:p>
              <a:p>
                <a:pPr lvl="1"/>
                <a14:m>
                  <m:oMath xmlns:m="http://schemas.openxmlformats.org/officeDocument/2006/math">
                    <m:r>
                      <a:rPr lang="en-US" sz="2400" b="0" i="1" dirty="0" smtClean="0">
                        <a:latin typeface="Cambria Math" charset="0"/>
                      </a:rPr>
                      <m:t>𝑀</m:t>
                    </m:r>
                    <m:r>
                      <a:rPr lang="en-US" sz="2400" i="1" dirty="0">
                        <a:latin typeface="Cambria Math" charset="0"/>
                      </a:rPr>
                      <m:t> </m:t>
                    </m:r>
                  </m:oMath>
                </a14:m>
                <a:r>
                  <a:rPr lang="en-US" sz="2400" dirty="0"/>
                  <a:t>: a mathematical model (e.g., Markov model)</a:t>
                </a:r>
              </a:p>
              <a:p>
                <a:pPr lvl="1"/>
                <a14:m>
                  <m:oMath xmlns:m="http://schemas.openxmlformats.org/officeDocument/2006/math">
                    <m:r>
                      <a:rPr lang="en-US" sz="2400" b="0" i="1" dirty="0" smtClean="0">
                        <a:latin typeface="Cambria Math" charset="0"/>
                      </a:rPr>
                      <m:t>𝜃</m:t>
                    </m:r>
                    <m:r>
                      <a:rPr lang="en-US" sz="2400" i="1" dirty="0">
                        <a:latin typeface="Cambria Math" charset="0"/>
                      </a:rPr>
                      <m:t> </m:t>
                    </m:r>
                  </m:oMath>
                </a14:m>
                <a:r>
                  <a:rPr lang="en-US" sz="2400" dirty="0"/>
                  <a:t>: Set of </a:t>
                </a:r>
                <a14:m>
                  <m:oMath xmlns:m="http://schemas.openxmlformats.org/officeDocument/2006/math">
                    <m:r>
                      <a:rPr lang="en-US" sz="2400" b="0" i="1" dirty="0" smtClean="0">
                        <a:latin typeface="Cambria Math" charset="0"/>
                      </a:rPr>
                      <m:t>𝐾</m:t>
                    </m:r>
                  </m:oMath>
                </a14:m>
                <a:r>
                  <a:rPr lang="en-US" sz="2400" dirty="0"/>
                  <a:t> parameters to be calibrated</a:t>
                </a:r>
              </a:p>
              <a:p>
                <a:pPr lvl="1"/>
                <a14:m>
                  <m:oMath xmlns:m="http://schemas.openxmlformats.org/officeDocument/2006/math">
                    <m:r>
                      <a:rPr lang="en-US" sz="2400" b="0" i="1" dirty="0" smtClean="0">
                        <a:latin typeface="Cambria Math" charset="0"/>
                      </a:rPr>
                      <m:t>𝜙</m:t>
                    </m:r>
                    <m:r>
                      <a:rPr lang="en-US" sz="2400" b="0" i="1" dirty="0" smtClean="0">
                        <a:latin typeface="Cambria Math" charset="0"/>
                      </a:rPr>
                      <m:t>=</m:t>
                    </m:r>
                    <m:r>
                      <a:rPr lang="en-US" sz="2400" b="0" i="1" dirty="0" smtClean="0">
                        <a:latin typeface="Cambria Math" charset="0"/>
                      </a:rPr>
                      <m:t>𝑀</m:t>
                    </m:r>
                    <m:r>
                      <a:rPr lang="en-US" sz="2400" b="0" i="1" dirty="0" smtClean="0">
                        <a:latin typeface="Cambria Math" charset="0"/>
                      </a:rPr>
                      <m:t>(</m:t>
                    </m:r>
                    <m:r>
                      <a:rPr lang="en-US" sz="2400" b="0" i="1" dirty="0" smtClean="0">
                        <a:latin typeface="Cambria Math" charset="0"/>
                      </a:rPr>
                      <m:t>𝜃</m:t>
                    </m:r>
                    <m:r>
                      <a:rPr lang="en-US" sz="2400" b="0" i="1" dirty="0" smtClean="0">
                        <a:latin typeface="Cambria Math" charset="0"/>
                      </a:rPr>
                      <m:t>) </m:t>
                    </m:r>
                  </m:oMath>
                </a14:m>
                <a:r>
                  <a:rPr lang="en-US" sz="2400" dirty="0"/>
                  <a:t>: Model output for parameter set </a:t>
                </a:r>
                <a14:m>
                  <m:oMath xmlns:m="http://schemas.openxmlformats.org/officeDocument/2006/math">
                    <m:r>
                      <a:rPr lang="en-US" sz="2400" b="0" i="1" dirty="0" smtClean="0">
                        <a:latin typeface="Cambria Math" charset="0"/>
                      </a:rPr>
                      <m:t>𝜃</m:t>
                    </m:r>
                  </m:oMath>
                </a14:m>
                <a:endParaRPr lang="en-US" sz="2400" dirty="0"/>
              </a:p>
              <a:p>
                <a:pPr lvl="1"/>
                <a14:m>
                  <m:oMath xmlns:m="http://schemas.openxmlformats.org/officeDocument/2006/math">
                    <m:r>
                      <a:rPr lang="en-US" sz="2400" i="1" dirty="0">
                        <a:latin typeface="Cambria Math" charset="0"/>
                      </a:rPr>
                      <m:t>𝑦</m:t>
                    </m:r>
                    <m:r>
                      <a:rPr lang="en-US" sz="2400" i="1" dirty="0">
                        <a:latin typeface="Cambria Math" charset="0"/>
                      </a:rPr>
                      <m:t> </m:t>
                    </m:r>
                  </m:oMath>
                </a14:m>
                <a:r>
                  <a:rPr lang="en-US" sz="2400" dirty="0"/>
                  <a:t>: Values of </a:t>
                </a:r>
                <a14:m>
                  <m:oMath xmlns:m="http://schemas.openxmlformats.org/officeDocument/2006/math">
                    <m:r>
                      <a:rPr lang="en-US" sz="2400" b="0" i="1" dirty="0" smtClean="0">
                        <a:latin typeface="Cambria Math" charset="0"/>
                      </a:rPr>
                      <m:t>𝑇</m:t>
                    </m:r>
                  </m:oMath>
                </a14:m>
                <a:r>
                  <a:rPr lang="en-US" sz="2400" dirty="0"/>
                  <a:t> calibration targets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8303568" cy="4983162"/>
              </a:xfrm>
              <a:blipFill>
                <a:blip r:embed="rId2"/>
                <a:stretch>
                  <a:fillRect t="-763"/>
                </a:stretch>
              </a:blipFill>
            </p:spPr>
            <p:txBody>
              <a:bodyPr/>
              <a:lstStyle/>
              <a:p>
                <a:r>
                  <a:rPr lang="en-US">
                    <a:noFill/>
                  </a:rPr>
                  <a:t> </a:t>
                </a:r>
              </a:p>
            </p:txBody>
          </p:sp>
        </mc:Fallback>
      </mc:AlternateContent>
    </p:spTree>
    <p:extLst>
      <p:ext uri="{BB962C8B-B14F-4D97-AF65-F5344CB8AC3E}">
        <p14:creationId xmlns:p14="http://schemas.microsoft.com/office/powerpoint/2010/main" val="1727313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t>
            </a:r>
            <a:r>
              <a:rPr lang="en-US" dirty="0" err="1"/>
              <a:t>GoF</a:t>
            </a:r>
            <a:r>
              <a:rPr lang="en-US" dirty="0"/>
              <a:t> measures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Sum of squared errors</a:t>
                </a:r>
              </a:p>
              <a:p>
                <a:pPr>
                  <a:spcAft>
                    <a:spcPts val="1200"/>
                  </a:spcAft>
                </a:pPr>
                <a:endParaRPr lang="en-US" dirty="0"/>
              </a:p>
              <a:p>
                <a:pPr>
                  <a:spcAft>
                    <a:spcPts val="1200"/>
                  </a:spcAft>
                </a:pPr>
                <a:endParaRPr lang="en-US" dirty="0"/>
              </a:p>
              <a:p>
                <a:r>
                  <a:rPr lang="en-US" dirty="0"/>
                  <a:t>Weighted sum of squared errors</a:t>
                </a:r>
              </a:p>
              <a:p>
                <a:pPr lvl="1"/>
                <a:r>
                  <a:rPr lang="en-US" dirty="0"/>
                  <a:t>Assign different weight to different targets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charset="0"/>
                          </a:rPr>
                          <m:t>𝑤</m:t>
                        </m:r>
                      </m:e>
                      <m:sub>
                        <m:r>
                          <a:rPr lang="en-US" b="0" i="1" dirty="0" smtClean="0">
                            <a:latin typeface="Cambria Math" charset="0"/>
                          </a:rPr>
                          <m:t>𝑖</m:t>
                        </m:r>
                      </m:sub>
                    </m:sSub>
                  </m:oMath>
                </a14:m>
                <a:r>
                  <a:rPr lang="en-US" dirty="0"/>
                  <a:t>)</a:t>
                </a:r>
              </a:p>
              <a:p>
                <a:pPr lvl="1"/>
                <a:r>
                  <a:rPr lang="en-US" dirty="0"/>
                  <a:t>Often,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charset="0"/>
                          </a:rPr>
                          <m:t>𝑤</m:t>
                        </m:r>
                      </m:e>
                      <m:sub>
                        <m:r>
                          <a:rPr lang="en-US" i="1" dirty="0">
                            <a:latin typeface="Cambria Math" charset="0"/>
                          </a:rPr>
                          <m:t>𝑖</m:t>
                        </m:r>
                      </m:sub>
                    </m:sSub>
                    <m:r>
                      <a:rPr lang="en-US" b="0" i="1" dirty="0" smtClean="0">
                        <a:latin typeface="Cambria Math" charset="0"/>
                      </a:rPr>
                      <m:t>=</m:t>
                    </m:r>
                    <m:f>
                      <m:fPr>
                        <m:ctrlPr>
                          <a:rPr lang="en-US" b="0" i="1" dirty="0" smtClean="0">
                            <a:latin typeface="Cambria Math" panose="02040503050406030204" pitchFamily="18" charset="0"/>
                          </a:rPr>
                        </m:ctrlPr>
                      </m:fPr>
                      <m:num>
                        <m:r>
                          <a:rPr lang="en-US" b="0" i="1" dirty="0" smtClean="0">
                            <a:latin typeface="Cambria Math" charset="0"/>
                          </a:rPr>
                          <m:t>1</m:t>
                        </m:r>
                      </m:num>
                      <m:den>
                        <m:sSup>
                          <m:sSupPr>
                            <m:ctrlPr>
                              <a:rPr lang="en-US" b="0" i="1" dirty="0" smtClean="0">
                                <a:latin typeface="Cambria Math" panose="02040503050406030204" pitchFamily="18" charset="0"/>
                              </a:rPr>
                            </m:ctrlPr>
                          </m:sSupPr>
                          <m:e>
                            <m:r>
                              <a:rPr lang="en-US" b="0" i="1" dirty="0" smtClean="0">
                                <a:latin typeface="Cambria Math" charset="0"/>
                              </a:rPr>
                              <m:t>𝜎</m:t>
                            </m:r>
                          </m:e>
                          <m:sup>
                            <m:r>
                              <a:rPr lang="en-US" b="0" i="1" dirty="0" smtClean="0">
                                <a:latin typeface="Cambria Math" charset="0"/>
                              </a:rPr>
                              <m:t>2</m:t>
                            </m:r>
                          </m:sup>
                        </m:sSup>
                      </m:den>
                    </m:f>
                  </m:oMath>
                </a14:m>
                <a:endParaRPr lang="en-US" b="0" dirty="0"/>
              </a:p>
              <a:p>
                <a:pPr lvl="1"/>
                <a:endParaRPr lang="en-US" dirty="0"/>
              </a:p>
              <a:p>
                <a:pPr>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724827" y="1871136"/>
                <a:ext cx="3464025"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𝑆𝑆𝐸</m:t>
                      </m:r>
                      <m:d>
                        <m:dPr>
                          <m:ctrlPr>
                            <a:rPr lang="en-US" sz="2200" b="0" i="1" smtClean="0">
                              <a:latin typeface="Cambria Math" panose="02040503050406030204" pitchFamily="18" charset="0"/>
                            </a:rPr>
                          </m:ctrlPr>
                        </m:dPr>
                        <m:e>
                          <m:r>
                            <a:rPr lang="en-US" sz="2200" b="0" i="1" smtClean="0">
                              <a:latin typeface="Cambria Math" charset="0"/>
                            </a:rPr>
                            <m:t>𝜃</m:t>
                          </m:r>
                        </m:e>
                      </m:d>
                      <m:r>
                        <a:rPr lang="en-US" sz="2200" b="0" i="1" smtClean="0">
                          <a:latin typeface="Cambria Math" charset="0"/>
                        </a:rPr>
                        <m:t>=</m:t>
                      </m:r>
                      <m:nary>
                        <m:naryPr>
                          <m:chr m:val="∑"/>
                          <m:ctrlPr>
                            <a:rPr lang="en-US" sz="2200" b="0" i="1" smtClean="0">
                              <a:latin typeface="Cambria Math" panose="02040503050406030204" pitchFamily="18" charset="0"/>
                            </a:rPr>
                          </m:ctrlPr>
                        </m:naryPr>
                        <m:sub>
                          <m:r>
                            <a:rPr lang="en-US" sz="2200" b="0" i="1" smtClean="0">
                              <a:latin typeface="Cambria Math" charset="0"/>
                            </a:rPr>
                            <m:t>𝑖</m:t>
                          </m:r>
                          <m:r>
                            <a:rPr lang="en-US" sz="2200" b="0" i="1" smtClean="0">
                              <a:latin typeface="Cambria Math" charset="0"/>
                            </a:rPr>
                            <m:t>=1</m:t>
                          </m:r>
                        </m:sub>
                        <m:sup>
                          <m:r>
                            <a:rPr lang="en-US" sz="2200" b="0" i="1" smtClean="0">
                              <a:latin typeface="Cambria Math" charset="0"/>
                            </a:rPr>
                            <m:t>𝑇</m:t>
                          </m:r>
                        </m:sup>
                        <m:e>
                          <m:sSup>
                            <m:sSupPr>
                              <m:ctrlPr>
                                <a:rPr lang="en-US" sz="2200" b="0" i="1" smtClean="0">
                                  <a:latin typeface="Cambria Math" panose="02040503050406030204" pitchFamily="18" charset="0"/>
                                </a:rPr>
                              </m:ctrlPr>
                            </m:sSupPr>
                            <m:e>
                              <m:d>
                                <m:dPr>
                                  <m:ctrlPr>
                                    <a:rPr lang="mr-IN"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sup>
                              <m:r>
                                <a:rPr lang="en-US" sz="2200" b="0" i="1" smtClean="0">
                                  <a:latin typeface="Cambria Math" charset="0"/>
                                </a:rPr>
                                <m:t>2</m:t>
                              </m:r>
                            </m:sup>
                          </m:sSup>
                          <m:r>
                            <a:rPr lang="en-US" sz="2200" b="0" i="1" smtClean="0">
                              <a:latin typeface="Cambria Math" charset="0"/>
                            </a:rPr>
                            <m:t> </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1724827" y="1871136"/>
                <a:ext cx="3464025" cy="95192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724827" y="4590880"/>
                <a:ext cx="4068678"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200" b="0" i="1" smtClean="0">
                          <a:latin typeface="Cambria Math" panose="02040503050406030204" pitchFamily="18" charset="0"/>
                        </a:rPr>
                        <m:t>𝑊</m:t>
                      </m:r>
                      <m:r>
                        <a:rPr lang="en-US" sz="2200" b="0" i="1" smtClean="0">
                          <a:latin typeface="Cambria Math" charset="0"/>
                        </a:rPr>
                        <m:t>𝑆𝑆𝐸</m:t>
                      </m:r>
                      <m:d>
                        <m:dPr>
                          <m:ctrlPr>
                            <a:rPr lang="en-US" sz="2200" b="0" i="1" smtClean="0">
                              <a:latin typeface="Cambria Math" panose="02040503050406030204" pitchFamily="18" charset="0"/>
                            </a:rPr>
                          </m:ctrlPr>
                        </m:dPr>
                        <m:e>
                          <m:r>
                            <a:rPr lang="en-US" sz="2200" b="0" i="1" smtClean="0">
                              <a:latin typeface="Cambria Math" charset="0"/>
                            </a:rPr>
                            <m:t>𝜃</m:t>
                          </m:r>
                        </m:e>
                      </m:d>
                      <m:r>
                        <a:rPr lang="en-US" sz="2200" b="0" i="1" smtClean="0">
                          <a:latin typeface="Cambria Math" charset="0"/>
                        </a:rPr>
                        <m:t>=</m:t>
                      </m:r>
                      <m:nary>
                        <m:naryPr>
                          <m:chr m:val="∑"/>
                          <m:ctrlPr>
                            <a:rPr lang="en-US" sz="2200" b="0" i="1" smtClean="0">
                              <a:latin typeface="Cambria Math" panose="02040503050406030204" pitchFamily="18" charset="0"/>
                            </a:rPr>
                          </m:ctrlPr>
                        </m:naryPr>
                        <m:sub>
                          <m:r>
                            <a:rPr lang="en-US" sz="2200" b="0" i="1" smtClean="0">
                              <a:latin typeface="Cambria Math" charset="0"/>
                            </a:rPr>
                            <m:t>𝑖</m:t>
                          </m:r>
                          <m:r>
                            <a:rPr lang="en-US" sz="2200" b="0" i="1" smtClean="0">
                              <a:latin typeface="Cambria Math" charset="0"/>
                            </a:rPr>
                            <m:t>=1</m:t>
                          </m:r>
                        </m:sub>
                        <m:sup>
                          <m:r>
                            <a:rPr lang="en-US" sz="2200" b="0" i="1" smtClean="0">
                              <a:latin typeface="Cambria Math" charset="0"/>
                            </a:rPr>
                            <m:t>𝑇</m:t>
                          </m:r>
                        </m:sup>
                        <m:e>
                          <m:sSup>
                            <m:sSupPr>
                              <m:ctrlPr>
                                <a:rPr lang="en-US" sz="2200" b="0" i="1" smtClean="0">
                                  <a:latin typeface="Cambria Math" panose="02040503050406030204" pitchFamily="18" charset="0"/>
                                </a:rPr>
                              </m:ctrlPr>
                            </m:sSupPr>
                            <m:e>
                              <m:sSub>
                                <m:sSubPr>
                                  <m:ctrlPr>
                                    <a:rPr lang="en-US" sz="2200" b="0" i="1" smtClean="0">
                                      <a:latin typeface="Cambria Math" panose="02040503050406030204" pitchFamily="18" charset="0"/>
                                    </a:rPr>
                                  </m:ctrlPr>
                                </m:sSubPr>
                                <m:e>
                                  <m:r>
                                    <a:rPr lang="en-US" sz="2200" b="0" i="1" smtClean="0">
                                      <a:latin typeface="Cambria Math" charset="0"/>
                                    </a:rPr>
                                    <m:t>𝑤</m:t>
                                  </m:r>
                                </m:e>
                                <m:sub>
                                  <m:r>
                                    <a:rPr lang="en-US" sz="2200" b="0" i="1" smtClean="0">
                                      <a:latin typeface="Cambria Math" charset="0"/>
                                    </a:rPr>
                                    <m:t>𝑖</m:t>
                                  </m:r>
                                </m:sub>
                              </m:sSub>
                              <m:d>
                                <m:dPr>
                                  <m:ctrlPr>
                                    <a:rPr lang="mr-IN"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sup>
                              <m:r>
                                <a:rPr lang="en-US" sz="2200" b="0" i="1" smtClean="0">
                                  <a:latin typeface="Cambria Math" charset="0"/>
                                </a:rPr>
                                <m:t>2</m:t>
                              </m:r>
                            </m:sup>
                          </m:sSup>
                          <m:r>
                            <a:rPr lang="en-US" sz="2200" b="0" i="1" smtClean="0">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1724827" y="4590880"/>
                <a:ext cx="4068678" cy="951927"/>
              </a:xfrm>
              <a:prstGeom prst="rect">
                <a:avLst/>
              </a:prstGeom>
              <a:blipFill>
                <a:blip r:embed="rId4"/>
                <a:stretch>
                  <a:fillRect l="-623" t="-111842" r="-1558" b="-175000"/>
                </a:stretch>
              </a:blipFill>
            </p:spPr>
            <p:txBody>
              <a:bodyPr/>
              <a:lstStyle/>
              <a:p>
                <a:r>
                  <a:rPr lang="en-US">
                    <a:noFill/>
                  </a:rPr>
                  <a:t> </a:t>
                </a:r>
              </a:p>
            </p:txBody>
          </p:sp>
        </mc:Fallback>
      </mc:AlternateContent>
    </p:spTree>
    <p:extLst>
      <p:ext uri="{BB962C8B-B14F-4D97-AF65-F5344CB8AC3E}">
        <p14:creationId xmlns:p14="http://schemas.microsoft.com/office/powerpoint/2010/main" val="1911248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ThemeDARTH_updates</Template>
  <TotalTime>3357</TotalTime>
  <Words>1938</Words>
  <Application>Microsoft Macintosh PowerPoint</Application>
  <PresentationFormat>On-screen Show (4:3)</PresentationFormat>
  <Paragraphs>273</Paragraphs>
  <Slides>40</Slides>
  <Notes>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Cambria Math</vt:lpstr>
      <vt:lpstr>Courier</vt:lpstr>
      <vt:lpstr>Courier New</vt:lpstr>
      <vt:lpstr>Verdana</vt:lpstr>
      <vt:lpstr>ThemeDARTH_updates</vt:lpstr>
      <vt:lpstr>Hands-on Model Calibration in R</vt:lpstr>
      <vt:lpstr>The DARTH Workgroup</vt:lpstr>
      <vt:lpstr>The DARTH Workgroup</vt:lpstr>
      <vt:lpstr>Motivation</vt:lpstr>
      <vt:lpstr>Calibration definition</vt:lpstr>
      <vt:lpstr>Calibration process</vt:lpstr>
      <vt:lpstr>Calibration targets</vt:lpstr>
      <vt:lpstr>Calculating “fit”</vt:lpstr>
      <vt:lpstr>Distance GoF measures</vt:lpstr>
      <vt:lpstr>Likelihood as GoF</vt:lpstr>
      <vt:lpstr>Commonly used likelihoods</vt:lpstr>
      <vt:lpstr>Search Strategy</vt:lpstr>
      <vt:lpstr>Grid Search</vt:lpstr>
      <vt:lpstr>Random Search</vt:lpstr>
      <vt:lpstr>Random Search</vt:lpstr>
      <vt:lpstr>Iterative Search</vt:lpstr>
      <vt:lpstr>Nelder-Mead Algorithm</vt:lpstr>
      <vt:lpstr>Example:  Calibrating a 3-state cancer model</vt:lpstr>
      <vt:lpstr>3-state cancer model</vt:lpstr>
      <vt:lpstr>3-state cancer model</vt:lpstr>
      <vt:lpstr>Target: Relative survival</vt:lpstr>
      <vt:lpstr>Calibration R code template</vt:lpstr>
      <vt:lpstr>Calibration specification</vt:lpstr>
      <vt:lpstr>Calibration Code Structure</vt:lpstr>
      <vt:lpstr>R Session</vt:lpstr>
      <vt:lpstr>Bayesian Calibration</vt:lpstr>
      <vt:lpstr>Bayesian setup</vt:lpstr>
      <vt:lpstr>Bayesian setup</vt:lpstr>
      <vt:lpstr>Commonly used prior distributions to sample n_s values</vt:lpstr>
      <vt:lpstr>Pros and cons</vt:lpstr>
      <vt:lpstr>Obtaining a posterior distribution</vt:lpstr>
      <vt:lpstr>Markov chain Monte Carlo (MCMC) </vt:lpstr>
      <vt:lpstr>Markov chain Monte Carlo (MCMC) </vt:lpstr>
      <vt:lpstr>Sampling Importance Resampling (SIR) </vt:lpstr>
      <vt:lpstr>Incremental Mixture Importance Sampling (IMIS) </vt:lpstr>
      <vt:lpstr>Incremental Mixture Importance Sampling (IMIS) </vt:lpstr>
      <vt:lpstr>Incremental Mixture Importance Sampling (IMIS) in R</vt:lpstr>
      <vt:lpstr>Incremental Mixture Importance Sampling (IMIS) Outputs</vt:lpstr>
      <vt:lpstr>R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Eva Enns</cp:lastModifiedBy>
  <cp:revision>129</cp:revision>
  <dcterms:created xsi:type="dcterms:W3CDTF">2018-07-06T17:43:18Z</dcterms:created>
  <dcterms:modified xsi:type="dcterms:W3CDTF">2019-10-20T05:14:31Z</dcterms:modified>
</cp:coreProperties>
</file>