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4"/>
  </p:notesMasterIdLst>
  <p:sldIdLst>
    <p:sldId id="281" r:id="rId2"/>
    <p:sldId id="257" r:id="rId3"/>
    <p:sldId id="258" r:id="rId4"/>
    <p:sldId id="259" r:id="rId5"/>
    <p:sldId id="272" r:id="rId6"/>
    <p:sldId id="273" r:id="rId7"/>
    <p:sldId id="260" r:id="rId8"/>
    <p:sldId id="261" r:id="rId9"/>
    <p:sldId id="274" r:id="rId10"/>
    <p:sldId id="275" r:id="rId11"/>
    <p:sldId id="262" r:id="rId12"/>
    <p:sldId id="263" r:id="rId13"/>
    <p:sldId id="265" r:id="rId14"/>
    <p:sldId id="266" r:id="rId15"/>
    <p:sldId id="269" r:id="rId16"/>
    <p:sldId id="282" r:id="rId17"/>
    <p:sldId id="276" r:id="rId18"/>
    <p:sldId id="277" r:id="rId19"/>
    <p:sldId id="278" r:id="rId20"/>
    <p:sldId id="279" r:id="rId21"/>
    <p:sldId id="271" r:id="rId22"/>
    <p:sldId id="280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i95cDEmF4xrZ0xmR55kUsg0Eco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53" autoAdjust="0"/>
    <p:restoredTop sz="94660"/>
  </p:normalViewPr>
  <p:slideViewPr>
    <p:cSldViewPr>
      <p:cViewPr>
        <p:scale>
          <a:sx n="71" d="100"/>
          <a:sy n="71" d="100"/>
        </p:scale>
        <p:origin x="-436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246347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jp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96688" y="-11088"/>
            <a:ext cx="12288688" cy="685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Google Shape;88;p1"/>
          <p:cNvSpPr txBox="1">
            <a:spLocks/>
          </p:cNvSpPr>
          <p:nvPr/>
        </p:nvSpPr>
        <p:spPr>
          <a:xfrm>
            <a:off x="1532966" y="1684411"/>
            <a:ext cx="9144000" cy="1817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ct val="100000"/>
            </a:pPr>
            <a:r>
              <a:rPr lang="fr-FR" sz="12800" b="1" dirty="0" smtClean="0">
                <a:solidFill>
                  <a:schemeClr val="bg1"/>
                </a:solidFill>
              </a:rPr>
              <a:t>BIGSCREEN</a:t>
            </a:r>
          </a:p>
          <a:p>
            <a:pPr algn="ctr">
              <a:buSzPct val="100000"/>
            </a:pPr>
            <a:r>
              <a:rPr lang="fr-FR" sz="4000" b="1" dirty="0" smtClean="0">
                <a:solidFill>
                  <a:schemeClr val="bg1"/>
                </a:solidFill>
              </a:rPr>
              <a:t>Plateforme de sondage en ligne </a:t>
            </a:r>
            <a:endParaRPr lang="fr-FR" sz="4000" b="1" dirty="0">
              <a:solidFill>
                <a:schemeClr val="bg1"/>
              </a:solidFill>
            </a:endParaRPr>
          </a:p>
        </p:txBody>
      </p:sp>
      <p:sp>
        <p:nvSpPr>
          <p:cNvPr id="7" name="Google Shape;94;p1"/>
          <p:cNvSpPr txBox="1"/>
          <p:nvPr/>
        </p:nvSpPr>
        <p:spPr>
          <a:xfrm>
            <a:off x="3359696" y="3940916"/>
            <a:ext cx="5701552" cy="458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fr-FR" sz="2000" b="1" u="sng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Présentée </a:t>
            </a:r>
            <a:r>
              <a:rPr lang="fr-FR" sz="2000" b="1" i="0" u="sng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par</a:t>
            </a:r>
            <a:r>
              <a:rPr lang="fr-FR" sz="20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fr-FR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Thierry Gravelaine SONGMO TEMGOUA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" name="Google Shape;91;p1"/>
          <p:cNvSpPr txBox="1"/>
          <p:nvPr/>
        </p:nvSpPr>
        <p:spPr>
          <a:xfrm>
            <a:off x="6881194" y="5233027"/>
            <a:ext cx="4563034" cy="72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fr-FR" sz="2000" u="sng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Année académique</a:t>
            </a:r>
            <a:r>
              <a:rPr lang="fr-FR" sz="20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: 2022-2023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81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10</a:t>
            </a:fld>
            <a:endParaRPr/>
          </a:p>
        </p:txBody>
      </p:sp>
      <p:pic>
        <p:nvPicPr>
          <p:cNvPr id="6146" name="Picture 2" descr="C:\Users\HP\Downloads\Diagramme de classe Bigscreen 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6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172;p6"/>
          <p:cNvSpPr txBox="1">
            <a:spLocks noGrp="1"/>
          </p:cNvSpPr>
          <p:nvPr>
            <p:ph type="body" idx="1"/>
          </p:nvPr>
        </p:nvSpPr>
        <p:spPr>
          <a:xfrm>
            <a:off x="2375738" y="5301208"/>
            <a:ext cx="8570168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rPr lang="fr-FR" sz="4800" b="1" u="sng" dirty="0" smtClean="0"/>
              <a:t>Diagramme de classe</a:t>
            </a:r>
            <a:endParaRPr u="sng" dirty="0"/>
          </a:p>
        </p:txBody>
      </p:sp>
      <p:pic>
        <p:nvPicPr>
          <p:cNvPr id="9" name="Google Shape;174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45906" y="0"/>
            <a:ext cx="1246094" cy="66594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ZoneTexte 9"/>
          <p:cNvSpPr txBox="1"/>
          <p:nvPr/>
        </p:nvSpPr>
        <p:spPr>
          <a:xfrm>
            <a:off x="767408" y="332972"/>
            <a:ext cx="4032448" cy="3693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800" dirty="0" smtClean="0">
                <a:solidFill>
                  <a:schemeClr val="bg1"/>
                </a:solidFill>
              </a:rPr>
              <a:t>EXECUTION ET MIS EN OEUVRE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88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11</a:t>
            </a:fld>
            <a:endParaRPr/>
          </a:p>
        </p:txBody>
      </p:sp>
      <p:pic>
        <p:nvPicPr>
          <p:cNvPr id="183" name="Google Shape;18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45906" y="0"/>
            <a:ext cx="1246094" cy="66594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/>
          <p:cNvSpPr txBox="1"/>
          <p:nvPr/>
        </p:nvSpPr>
        <p:spPr>
          <a:xfrm>
            <a:off x="767408" y="332972"/>
            <a:ext cx="4032448" cy="3693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800" dirty="0" smtClean="0">
                <a:solidFill>
                  <a:schemeClr val="bg1"/>
                </a:solidFill>
              </a:rPr>
              <a:t>EXECUTION ET MIS EN OEUVRE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194" name="Picture 2" descr="D:\ecole-projets\projet Final\projet-final-bigscreen\zonnin -wireframme- maquette- use case\zon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28" y="1196751"/>
            <a:ext cx="11598904" cy="538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12</a:t>
            </a:fld>
            <a:endParaRPr/>
          </a:p>
        </p:txBody>
      </p:sp>
      <p:pic>
        <p:nvPicPr>
          <p:cNvPr id="190" name="Google Shape;19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45906" y="0"/>
            <a:ext cx="1246094" cy="66594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/>
          <p:cNvSpPr txBox="1"/>
          <p:nvPr/>
        </p:nvSpPr>
        <p:spPr>
          <a:xfrm>
            <a:off x="767408" y="332972"/>
            <a:ext cx="4032448" cy="3693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800" dirty="0" smtClean="0">
                <a:solidFill>
                  <a:schemeClr val="bg1"/>
                </a:solidFill>
              </a:rPr>
              <a:t>EXECUTION ET MIS EN OEUVRE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218" name="Picture 2" descr="D:\ecole-projets\projet Final\projet-final-bigscreen\zonnin -wireframme- maquette- use case\wirefram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13" y="1124744"/>
            <a:ext cx="12170590" cy="515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13</a:t>
            </a:fld>
            <a:endParaRPr/>
          </a:p>
        </p:txBody>
      </p:sp>
      <p:pic>
        <p:nvPicPr>
          <p:cNvPr id="204" name="Google Shape;20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45906" y="0"/>
            <a:ext cx="1246094" cy="66594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/>
          <p:cNvSpPr txBox="1"/>
          <p:nvPr/>
        </p:nvSpPr>
        <p:spPr>
          <a:xfrm>
            <a:off x="767408" y="332972"/>
            <a:ext cx="4032448" cy="3693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800" dirty="0" smtClean="0">
                <a:solidFill>
                  <a:schemeClr val="bg1"/>
                </a:solidFill>
              </a:rPr>
              <a:t>EXECUTION ET MIS EN OEUVRE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42" name="Picture 2" descr="D:\ecole-projets\projet Final\projet-final-bigscreen\zonnin -wireframme- maquette- use case\maquet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12184462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14</a:t>
            </a:fld>
            <a:endParaRPr/>
          </a:p>
        </p:txBody>
      </p:sp>
      <p:pic>
        <p:nvPicPr>
          <p:cNvPr id="211" name="Google Shape;211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45906" y="0"/>
            <a:ext cx="1246094" cy="66594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/>
          <p:cNvSpPr txBox="1"/>
          <p:nvPr/>
        </p:nvSpPr>
        <p:spPr>
          <a:xfrm>
            <a:off x="767408" y="332972"/>
            <a:ext cx="4032448" cy="3693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800" dirty="0" smtClean="0">
                <a:solidFill>
                  <a:schemeClr val="bg1"/>
                </a:solidFill>
              </a:rPr>
              <a:t>EXECUTION ET MIS EN OEUVRE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Google Shape;241;p14"/>
          <p:cNvSpPr txBox="1"/>
          <p:nvPr/>
        </p:nvSpPr>
        <p:spPr>
          <a:xfrm>
            <a:off x="1444622" y="1052736"/>
            <a:ext cx="9006525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Technologies </a:t>
            </a:r>
            <a:r>
              <a:rPr lang="fr-FR" sz="48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Frontend</a:t>
            </a:r>
            <a:r>
              <a:rPr lang="fr-FR" sz="4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utilisées </a:t>
            </a:r>
            <a:endParaRPr dirty="0"/>
          </a:p>
        </p:txBody>
      </p:sp>
      <p:sp>
        <p:nvSpPr>
          <p:cNvPr id="8" name="Google Shape;242;p14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10" name="Google Shape;244;p14"/>
          <p:cNvSpPr/>
          <p:nvPr/>
        </p:nvSpPr>
        <p:spPr>
          <a:xfrm>
            <a:off x="1626584" y="3645108"/>
            <a:ext cx="3557364" cy="1746356"/>
          </a:xfrm>
          <a:prstGeom prst="rect">
            <a:avLst/>
          </a:prstGeom>
          <a:noFill/>
          <a:ln>
            <a:noFill/>
          </a:ln>
        </p:spPr>
      </p:sp>
      <p:pic>
        <p:nvPicPr>
          <p:cNvPr id="12" name="Picture 3" descr="D:\ecole-projets\projet Final\projet-final-bigscreen\slide\reac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509" y="2390867"/>
            <a:ext cx="3014489" cy="162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D:\ecole-projets\projet Final\projet-final-bigscreen\slide\chart-j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755" y="2348020"/>
            <a:ext cx="2704883" cy="171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D:\ecole-projets\projet Final\projet-final-bigscreen\slide\html.jpe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821" y="2246851"/>
            <a:ext cx="2239108" cy="1526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9" descr="D:\ecole-projets\projet Final\projet-final-bigscreen\slide\bootstrap-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194" y="4500519"/>
            <a:ext cx="1932746" cy="154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D:\ecole-projets\projet Final\projet-final-bigscreen\slide\react loader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755" y="4343466"/>
            <a:ext cx="4104456" cy="1661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1" descr="D:\ecole-projets\projet Final\projet-final-bigscreen\slide\icones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415" y="4635045"/>
            <a:ext cx="3162452" cy="12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4"/>
          <p:cNvSpPr txBox="1"/>
          <p:nvPr/>
        </p:nvSpPr>
        <p:spPr>
          <a:xfrm>
            <a:off x="2535866" y="1177364"/>
            <a:ext cx="8960734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Technologies </a:t>
            </a:r>
            <a:r>
              <a:rPr lang="fr-FR" sz="48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Backend</a:t>
            </a:r>
            <a:r>
              <a:rPr lang="fr-FR" sz="4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utilisées </a:t>
            </a:r>
            <a:endParaRPr dirty="0"/>
          </a:p>
        </p:txBody>
      </p:sp>
      <p:sp>
        <p:nvSpPr>
          <p:cNvPr id="242" name="Google Shape;24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15</a:t>
            </a:fld>
            <a:endParaRPr/>
          </a:p>
        </p:txBody>
      </p:sp>
      <p:pic>
        <p:nvPicPr>
          <p:cNvPr id="243" name="Google Shape;24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45906" y="0"/>
            <a:ext cx="1246094" cy="66594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4"/>
          <p:cNvSpPr/>
          <p:nvPr/>
        </p:nvSpPr>
        <p:spPr>
          <a:xfrm>
            <a:off x="1474184" y="3492708"/>
            <a:ext cx="3557364" cy="1746356"/>
          </a:xfrm>
          <a:prstGeom prst="rect">
            <a:avLst/>
          </a:prstGeom>
          <a:noFill/>
          <a:ln>
            <a:noFill/>
          </a:ln>
        </p:spPr>
      </p:sp>
      <p:pic>
        <p:nvPicPr>
          <p:cNvPr id="7170" name="Picture 2" descr="D:\ecole-projets\projet Final\projet-final-bigscreen\slide\laravel-mark-red-type-black_w128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2" y="2001580"/>
            <a:ext cx="1894681" cy="195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D:\ecole-projets\projet Final\projet-final-bigscreen\slide\xampp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713" y="5196842"/>
            <a:ext cx="2123520" cy="1189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5" name="Picture 7" descr="D:\ecole-projets\projet Final\projet-final-bigscreen\slide\Sanctu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4" y="2123286"/>
            <a:ext cx="2726457" cy="1761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ZoneTexte 29"/>
          <p:cNvSpPr txBox="1"/>
          <p:nvPr/>
        </p:nvSpPr>
        <p:spPr>
          <a:xfrm>
            <a:off x="767408" y="332972"/>
            <a:ext cx="4032448" cy="3693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800" dirty="0" smtClean="0">
                <a:solidFill>
                  <a:schemeClr val="bg1"/>
                </a:solidFill>
              </a:rPr>
              <a:t>EXECUTION ET MIS EN OEUVRE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1" name="Google Shape;241;p14"/>
          <p:cNvSpPr txBox="1"/>
          <p:nvPr/>
        </p:nvSpPr>
        <p:spPr>
          <a:xfrm>
            <a:off x="950023" y="4435076"/>
            <a:ext cx="10594939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Système de Gestion de Base de Données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16</a:t>
            </a:fld>
            <a:endParaRPr lang="fr-FR"/>
          </a:p>
        </p:txBody>
      </p:sp>
      <p:sp>
        <p:nvSpPr>
          <p:cNvPr id="5" name="Google Shape;241;p14"/>
          <p:cNvSpPr txBox="1"/>
          <p:nvPr/>
        </p:nvSpPr>
        <p:spPr>
          <a:xfrm>
            <a:off x="2535866" y="1177364"/>
            <a:ext cx="8960734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Versioning</a:t>
            </a:r>
            <a:r>
              <a:rPr lang="fr-FR" sz="4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l’application</a:t>
            </a:r>
            <a:endParaRPr dirty="0"/>
          </a:p>
        </p:txBody>
      </p:sp>
      <p:sp>
        <p:nvSpPr>
          <p:cNvPr id="6" name="Google Shape;242;p14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fr-FR" smtClean="0"/>
              <a:pPr/>
              <a:t>16</a:t>
            </a:fld>
            <a:endParaRPr lang="fr-FR"/>
          </a:p>
        </p:txBody>
      </p:sp>
      <p:pic>
        <p:nvPicPr>
          <p:cNvPr id="7" name="Google Shape;243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45906" y="0"/>
            <a:ext cx="1246094" cy="66594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44;p14"/>
          <p:cNvSpPr/>
          <p:nvPr/>
        </p:nvSpPr>
        <p:spPr>
          <a:xfrm>
            <a:off x="1474184" y="3492708"/>
            <a:ext cx="3557364" cy="1746356"/>
          </a:xfrm>
          <a:prstGeom prst="rect">
            <a:avLst/>
          </a:prstGeom>
          <a:noFill/>
          <a:ln>
            <a:noFill/>
          </a:ln>
        </p:spPr>
      </p:sp>
      <p:sp>
        <p:nvSpPr>
          <p:cNvPr id="12" name="ZoneTexte 11"/>
          <p:cNvSpPr txBox="1"/>
          <p:nvPr/>
        </p:nvSpPr>
        <p:spPr>
          <a:xfrm>
            <a:off x="767408" y="332972"/>
            <a:ext cx="4032448" cy="3693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800" dirty="0" smtClean="0">
                <a:solidFill>
                  <a:schemeClr val="bg1"/>
                </a:solidFill>
              </a:rPr>
              <a:t>EXECUTION ET MIS EN OEUVRE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1266" name="Picture 2" descr="D:\ecole-projets\projet Final\projet-final-bigscreen\slide\gi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719" y="2798024"/>
            <a:ext cx="4280900" cy="1816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D:\ecole-projets\projet Final\projet-final-bigscreen\slide\GitBash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936" y="2798024"/>
            <a:ext cx="4020845" cy="1816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25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17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&lt; DEMONSTRATION /&gt;</a:t>
            </a:r>
            <a:endParaRPr lang="fr-FR" sz="80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80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18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-99392"/>
            <a:ext cx="12192000" cy="695739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b="1" dirty="0" smtClean="0">
                <a:latin typeface="Calibri" pitchFamily="34" charset="0"/>
                <a:cs typeface="Calibri" pitchFamily="34" charset="0"/>
              </a:rPr>
              <a:t>&lt; POINT DE DEVELOPPEMENT /&gt;</a:t>
            </a:r>
            <a:endParaRPr lang="fr-FR" sz="48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40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19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767408" y="332972"/>
            <a:ext cx="4032448" cy="3693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800" dirty="0" smtClean="0">
                <a:solidFill>
                  <a:schemeClr val="bg1"/>
                </a:solidFill>
              </a:rPr>
              <a:t>EXECUTION ET MIS EN OEUVRE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Google Shape;241;p14"/>
          <p:cNvSpPr txBox="1"/>
          <p:nvPr/>
        </p:nvSpPr>
        <p:spPr>
          <a:xfrm>
            <a:off x="5031548" y="797802"/>
            <a:ext cx="718205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RECETTE </a:t>
            </a:r>
            <a:r>
              <a:rPr lang="fr-FR" sz="4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FONCTIONNELLE</a:t>
            </a:r>
            <a:endParaRPr dirty="0"/>
          </a:p>
        </p:txBody>
      </p:sp>
      <p:sp>
        <p:nvSpPr>
          <p:cNvPr id="7" name="ZoneTexte 6"/>
          <p:cNvSpPr txBox="1"/>
          <p:nvPr/>
        </p:nvSpPr>
        <p:spPr>
          <a:xfrm>
            <a:off x="1942652" y="2430632"/>
            <a:ext cx="83856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sz="2400" dirty="0" smtClean="0">
                <a:solidFill>
                  <a:srgbClr val="002060"/>
                </a:solidFill>
              </a:rPr>
              <a:t>Effectuer un sondage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2400" dirty="0" smtClean="0">
                <a:solidFill>
                  <a:srgbClr val="002060"/>
                </a:solidFill>
              </a:rPr>
              <a:t>Consulter ses réponses via le lien fourni après le sondage</a:t>
            </a:r>
            <a:endParaRPr lang="fr-FR" sz="2400" dirty="0">
              <a:solidFill>
                <a:srgbClr val="00206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491697" y="1668668"/>
            <a:ext cx="1351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002060"/>
                </a:solidFill>
              </a:rPr>
              <a:t>Le client : </a:t>
            </a:r>
            <a:endParaRPr lang="fr-FR" sz="2000" dirty="0">
              <a:solidFill>
                <a:srgbClr val="00206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506380" y="3573611"/>
            <a:ext cx="2097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L’administrateur : </a:t>
            </a:r>
            <a:endParaRPr lang="fr-FR" sz="2000" dirty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931038" y="4221088"/>
            <a:ext cx="88969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sz="2400" dirty="0" smtClean="0">
                <a:solidFill>
                  <a:srgbClr val="002060"/>
                </a:solidFill>
              </a:rPr>
              <a:t>Se connecter et se déconnecter de l’interface d’administration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2400" dirty="0" smtClean="0">
                <a:solidFill>
                  <a:srgbClr val="002060"/>
                </a:solidFill>
              </a:rPr>
              <a:t>Avoir les statistiques du sondage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2400" dirty="0" smtClean="0">
                <a:solidFill>
                  <a:srgbClr val="002060"/>
                </a:solidFill>
              </a:rPr>
              <a:t>Lister toutes les questions pour un sondage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2400" dirty="0" smtClean="0">
                <a:solidFill>
                  <a:srgbClr val="002060"/>
                </a:solidFill>
              </a:rPr>
              <a:t>Avoir les réponses de tous les participants</a:t>
            </a:r>
            <a:endParaRPr lang="fr-FR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04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/>
        </p:nvSpPr>
        <p:spPr>
          <a:xfrm>
            <a:off x="3747247" y="4462649"/>
            <a:ext cx="1380565" cy="458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1" name="Google Shape;101;p2"/>
          <p:cNvGrpSpPr/>
          <p:nvPr/>
        </p:nvGrpSpPr>
        <p:grpSpPr>
          <a:xfrm>
            <a:off x="4787154" y="1330497"/>
            <a:ext cx="6857998" cy="4196695"/>
            <a:chOff x="0" y="390"/>
            <a:chExt cx="6857998" cy="4196695"/>
          </a:xfrm>
        </p:grpSpPr>
        <p:sp>
          <p:nvSpPr>
            <p:cNvPr id="102" name="Google Shape;102;p2"/>
            <p:cNvSpPr/>
            <p:nvPr/>
          </p:nvSpPr>
          <p:spPr>
            <a:xfrm rot="5400000">
              <a:off x="-174019" y="174718"/>
              <a:ext cx="1160130" cy="812091"/>
            </a:xfrm>
            <a:prstGeom prst="chevron">
              <a:avLst>
                <a:gd name="adj" fmla="val 50000"/>
              </a:avLst>
            </a:prstGeom>
            <a:solidFill>
              <a:srgbClr val="4372C3"/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 txBox="1"/>
            <p:nvPr/>
          </p:nvSpPr>
          <p:spPr>
            <a:xfrm>
              <a:off x="1" y="406745"/>
              <a:ext cx="812091" cy="3480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950" tIns="13950" rIns="13950" bIns="13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fr-FR" sz="2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 rot="5400000">
              <a:off x="3458003" y="-2645522"/>
              <a:ext cx="754084" cy="6045908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 txBox="1"/>
            <p:nvPr/>
          </p:nvSpPr>
          <p:spPr>
            <a:xfrm>
              <a:off x="812092" y="37200"/>
              <a:ext cx="6009097" cy="6804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1800" tIns="21575" rIns="21575" bIns="21575" anchor="ctr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400"/>
                <a:buFont typeface="Calibri"/>
                <a:buNone/>
              </a:pPr>
              <a:r>
                <a:rPr lang="fr-FR" sz="3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Introduction et problématique </a:t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 rot="5400000">
              <a:off x="-174019" y="1186804"/>
              <a:ext cx="1160130" cy="812091"/>
            </a:xfrm>
            <a:prstGeom prst="chevron">
              <a:avLst>
                <a:gd name="adj" fmla="val 50000"/>
              </a:avLst>
            </a:prstGeom>
            <a:solidFill>
              <a:schemeClr val="accent2"/>
            </a:solidFill>
            <a:ln w="12700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 txBox="1"/>
            <p:nvPr/>
          </p:nvSpPr>
          <p:spPr>
            <a:xfrm>
              <a:off x="1" y="1418831"/>
              <a:ext cx="812091" cy="3480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950" tIns="13950" rIns="13950" bIns="13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fr-FR" sz="2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 rot="5400000">
              <a:off x="3458003" y="-1633127"/>
              <a:ext cx="754084" cy="6045908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 txBox="1"/>
            <p:nvPr/>
          </p:nvSpPr>
          <p:spPr>
            <a:xfrm>
              <a:off x="812092" y="1049595"/>
              <a:ext cx="6009097" cy="6804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1800" tIns="21575" rIns="21575" bIns="21575" anchor="ctr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400"/>
                <a:buFont typeface="Calibri"/>
                <a:buNone/>
              </a:pPr>
              <a:r>
                <a:rPr lang="fr-FR" sz="3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Planification et conception</a:t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 rot="5400000">
              <a:off x="-174019" y="2198889"/>
              <a:ext cx="1160130" cy="812091"/>
            </a:xfrm>
            <a:prstGeom prst="chevron">
              <a:avLst>
                <a:gd name="adj" fmla="val 50000"/>
              </a:avLst>
            </a:prstGeom>
            <a:solidFill>
              <a:srgbClr val="92D050"/>
            </a:solidFill>
            <a:ln w="12700" cap="flat" cmpd="sng">
              <a:solidFill>
                <a:srgbClr val="92D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 txBox="1"/>
            <p:nvPr/>
          </p:nvSpPr>
          <p:spPr>
            <a:xfrm>
              <a:off x="1" y="2430916"/>
              <a:ext cx="812091" cy="3480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950" tIns="13950" rIns="13950" bIns="13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fr-FR" sz="2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 rot="5400000">
              <a:off x="3458003" y="-621041"/>
              <a:ext cx="754084" cy="6045908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92D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 txBox="1"/>
            <p:nvPr/>
          </p:nvSpPr>
          <p:spPr>
            <a:xfrm>
              <a:off x="812092" y="2061681"/>
              <a:ext cx="6009097" cy="6804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1800" tIns="21575" rIns="21575" bIns="21575" anchor="ctr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400"/>
                <a:buFont typeface="Calibri"/>
                <a:buNone/>
              </a:pPr>
              <a:r>
                <a:rPr lang="fr-FR" sz="3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Exécution et mise en œuvre</a:t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 rot="5400000">
              <a:off x="-174019" y="3210975"/>
              <a:ext cx="1160130" cy="812091"/>
            </a:xfrm>
            <a:prstGeom prst="chevron">
              <a:avLst>
                <a:gd name="adj" fmla="val 50000"/>
              </a:avLst>
            </a:prstGeom>
            <a:solidFill>
              <a:srgbClr val="FFD966"/>
            </a:solidFill>
            <a:ln w="12700" cap="flat" cmpd="sng">
              <a:solidFill>
                <a:srgbClr val="FEE59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 txBox="1"/>
            <p:nvPr/>
          </p:nvSpPr>
          <p:spPr>
            <a:xfrm>
              <a:off x="1" y="3443002"/>
              <a:ext cx="812091" cy="3480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950" tIns="13950" rIns="13950" bIns="13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fr-FR" sz="2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 rot="5400000">
              <a:off x="3458003" y="391043"/>
              <a:ext cx="754084" cy="6045908"/>
            </a:xfrm>
            <a:prstGeom prst="round2SameRect">
              <a:avLst>
                <a:gd name="adj1" fmla="val 16667"/>
                <a:gd name="adj2" fmla="val 0"/>
              </a:avLst>
            </a:prstGeom>
            <a:noFill/>
            <a:ln w="12700" cap="flat" cmpd="sng">
              <a:solidFill>
                <a:srgbClr val="FFD96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 txBox="1"/>
            <p:nvPr/>
          </p:nvSpPr>
          <p:spPr>
            <a:xfrm>
              <a:off x="812092" y="3073766"/>
              <a:ext cx="6009097" cy="6804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1800" tIns="21575" rIns="21575" bIns="21575" anchor="ctr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400"/>
                <a:buFont typeface="Calibri"/>
                <a:buNone/>
              </a:pPr>
              <a:r>
                <a:rPr lang="fr-FR" sz="3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Conclusion</a:t>
              </a:r>
              <a:endParaRPr/>
            </a:p>
          </p:txBody>
        </p:sp>
      </p:grpSp>
      <p:sp>
        <p:nvSpPr>
          <p:cNvPr id="118" name="Google Shape;118;p2"/>
          <p:cNvSpPr/>
          <p:nvPr/>
        </p:nvSpPr>
        <p:spPr>
          <a:xfrm>
            <a:off x="345142" y="2784428"/>
            <a:ext cx="4258234" cy="1289144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SOMMAIRE</a:t>
            </a:r>
            <a:endParaRPr/>
          </a:p>
        </p:txBody>
      </p:sp>
      <p:sp>
        <p:nvSpPr>
          <p:cNvPr id="119" name="Google Shape;119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</a:t>
            </a:fld>
            <a:endParaRPr/>
          </a:p>
        </p:txBody>
      </p:sp>
      <p:pic>
        <p:nvPicPr>
          <p:cNvPr id="120" name="Google Shape;12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45906" y="0"/>
            <a:ext cx="1246094" cy="665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20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767408" y="332972"/>
            <a:ext cx="4032448" cy="3693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800" dirty="0" smtClean="0">
                <a:solidFill>
                  <a:schemeClr val="bg1"/>
                </a:solidFill>
              </a:rPr>
              <a:t>EXECUTION ET MIS EN OEUVRE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Google Shape;241;p14"/>
          <p:cNvSpPr txBox="1"/>
          <p:nvPr/>
        </p:nvSpPr>
        <p:spPr>
          <a:xfrm>
            <a:off x="2999656" y="797802"/>
            <a:ext cx="9213944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PROPOSITIONS D’EVOLUTIONS</a:t>
            </a:r>
            <a:endParaRPr dirty="0"/>
          </a:p>
        </p:txBody>
      </p:sp>
      <p:sp>
        <p:nvSpPr>
          <p:cNvPr id="9" name="ZoneTexte 8"/>
          <p:cNvSpPr txBox="1"/>
          <p:nvPr/>
        </p:nvSpPr>
        <p:spPr>
          <a:xfrm>
            <a:off x="1352791" y="1988840"/>
            <a:ext cx="3874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L’administrateur pourra </a:t>
            </a:r>
            <a:r>
              <a:rPr lang="fr-FR" sz="20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: </a:t>
            </a:r>
            <a:endParaRPr lang="fr-FR" sz="2000" dirty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641726" y="2708920"/>
            <a:ext cx="999504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sz="2400" dirty="0" smtClean="0">
                <a:solidFill>
                  <a:srgbClr val="002060"/>
                </a:solidFill>
              </a:rPr>
              <a:t>Contribuer lui-même les questions du sondages via une interface web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2400" dirty="0" smtClean="0">
                <a:solidFill>
                  <a:srgbClr val="002060"/>
                </a:solidFill>
              </a:rPr>
              <a:t>Inscrire un autre administrateur et lui donner des rôles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2400" dirty="0" smtClean="0">
                <a:solidFill>
                  <a:srgbClr val="002060"/>
                </a:solidFill>
              </a:rPr>
              <a:t>Ajouter un autre sondage</a:t>
            </a:r>
          </a:p>
          <a:p>
            <a:pPr marL="285750" indent="-285750">
              <a:buFont typeface="Arial" pitchFamily="34" charset="0"/>
              <a:buChar char="•"/>
            </a:pPr>
            <a:endParaRPr lang="fr-FR" sz="2400" dirty="0">
              <a:solidFill>
                <a:srgbClr val="002060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703512" y="4149080"/>
            <a:ext cx="2728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Le client pourra : </a:t>
            </a:r>
            <a:endParaRPr lang="fr-FR" sz="2800" dirty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850262" y="4653136"/>
            <a:ext cx="79912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sz="2400" dirty="0" smtClean="0">
                <a:solidFill>
                  <a:srgbClr val="002060"/>
                </a:solidFill>
              </a:rPr>
              <a:t>Recevoir par e-mail le lien pour consulter ses réponses</a:t>
            </a:r>
          </a:p>
          <a:p>
            <a:pPr marL="285750" indent="-285750">
              <a:buFont typeface="Arial" pitchFamily="34" charset="0"/>
              <a:buChar char="•"/>
            </a:pPr>
            <a:endParaRPr lang="fr-FR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60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21</a:t>
            </a:fld>
            <a:endParaRPr/>
          </a:p>
        </p:txBody>
      </p:sp>
      <p:pic>
        <p:nvPicPr>
          <p:cNvPr id="270" name="Google Shape;27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45906" y="0"/>
            <a:ext cx="1246094" cy="6659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72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Conclusion  </a:t>
            </a:r>
            <a:endParaRPr lang="fr-F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22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 smtClean="0">
                <a:latin typeface="Arial Rounded MT Bold" pitchFamily="34" charset="0"/>
              </a:rPr>
              <a:t>MERCI POUR VOTRE ATTENTION</a:t>
            </a:r>
          </a:p>
          <a:p>
            <a:pPr algn="ctr"/>
            <a:endParaRPr lang="fr-FR" sz="4400" dirty="0">
              <a:latin typeface="Arial Rounded MT Bold" pitchFamily="34" charset="0"/>
            </a:endParaRPr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r>
              <a:rPr lang="fr-FR" sz="4000" dirty="0" smtClean="0">
                <a:latin typeface="Berlin Sans FB" pitchFamily="34" charset="0"/>
              </a:rPr>
              <a:t>AVEZ-VOUS DES QUESTIONS ?</a:t>
            </a:r>
            <a:endParaRPr lang="fr-FR" sz="4000" dirty="0">
              <a:latin typeface="Berlin Sans FB" pitchFamily="34" charset="0"/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4007768" y="3429000"/>
            <a:ext cx="36004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81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4901"/>
          <a:stretch/>
        </p:blipFill>
        <p:spPr>
          <a:xfrm>
            <a:off x="3935760" y="322102"/>
            <a:ext cx="4656529" cy="352839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4</a:t>
            </a:fld>
            <a:endParaRPr/>
          </a:p>
        </p:txBody>
      </p:sp>
      <p:pic>
        <p:nvPicPr>
          <p:cNvPr id="148" name="Google Shape;14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55670" y="4770919"/>
            <a:ext cx="739204" cy="1767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45906" y="0"/>
            <a:ext cx="1246094" cy="6659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/>
          <p:cNvSpPr txBox="1"/>
          <p:nvPr/>
        </p:nvSpPr>
        <p:spPr>
          <a:xfrm>
            <a:off x="263352" y="3555321"/>
            <a:ext cx="118093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3200" dirty="0" smtClean="0">
                <a:solidFill>
                  <a:srgbClr val="002060"/>
                </a:solidFill>
                <a:latin typeface="Bahnschrift SemiBold" pitchFamily="34" charset="0"/>
                <a:cs typeface="Calibri" pitchFamily="34" charset="0"/>
              </a:rPr>
              <a:t>Afin de préparer une </a:t>
            </a:r>
            <a:r>
              <a:rPr lang="fr-FR" sz="3200" dirty="0">
                <a:solidFill>
                  <a:srgbClr val="002060"/>
                </a:solidFill>
                <a:latin typeface="Bahnschrift SemiBold" pitchFamily="34" charset="0"/>
                <a:cs typeface="Calibri" pitchFamily="34" charset="0"/>
              </a:rPr>
              <a:t>application toujours plus facile à utiliser, </a:t>
            </a:r>
            <a:endParaRPr lang="fr-FR" sz="3200" dirty="0" smtClean="0">
              <a:solidFill>
                <a:srgbClr val="002060"/>
              </a:solidFill>
              <a:latin typeface="Bahnschrift SemiBold" pitchFamily="34" charset="0"/>
              <a:cs typeface="Calibri" pitchFamily="34" charset="0"/>
            </a:endParaRPr>
          </a:p>
          <a:p>
            <a:pPr algn="just"/>
            <a:r>
              <a:rPr lang="fr-FR" sz="3200" dirty="0" smtClean="0">
                <a:solidFill>
                  <a:srgbClr val="002060"/>
                </a:solidFill>
                <a:latin typeface="Bahnschrift SemiBold" pitchFamily="34" charset="0"/>
                <a:cs typeface="Calibri" pitchFamily="34" charset="0"/>
              </a:rPr>
              <a:t>seul </a:t>
            </a:r>
            <a:r>
              <a:rPr lang="fr-FR" sz="3200" dirty="0">
                <a:solidFill>
                  <a:srgbClr val="002060"/>
                </a:solidFill>
                <a:latin typeface="Bahnschrift SemiBold" pitchFamily="34" charset="0"/>
                <a:cs typeface="Calibri" pitchFamily="34" charset="0"/>
              </a:rPr>
              <a:t>ou en </a:t>
            </a:r>
            <a:r>
              <a:rPr lang="fr-FR" sz="3200" dirty="0" smtClean="0">
                <a:solidFill>
                  <a:srgbClr val="002060"/>
                </a:solidFill>
                <a:latin typeface="Bahnschrift SemiBold" pitchFamily="34" charset="0"/>
                <a:cs typeface="Calibri" pitchFamily="34" charset="0"/>
              </a:rPr>
              <a:t>famille, comment pouvons faire pour avoir des retours utilisateurs sur l’intéressement à nos différentes plateformes ?</a:t>
            </a:r>
            <a:endParaRPr lang="fr-FR" sz="3200" dirty="0">
              <a:solidFill>
                <a:srgbClr val="002060"/>
              </a:solidFill>
              <a:latin typeface="Bahnschrift SemiBold" pitchFamily="34" charset="0"/>
              <a:cs typeface="Calibri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767408" y="332972"/>
            <a:ext cx="2169802" cy="3693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800" dirty="0" smtClean="0">
                <a:solidFill>
                  <a:schemeClr val="bg1"/>
                </a:solidFill>
              </a:rPr>
              <a:t>PROBLÉMATIQUE</a:t>
            </a:r>
            <a:endParaRPr lang="fr-F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5</a:t>
            </a:fld>
            <a:endParaRPr/>
          </a:p>
        </p:txBody>
      </p:sp>
      <p:pic>
        <p:nvPicPr>
          <p:cNvPr id="148" name="Google Shape;14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55670" y="4770919"/>
            <a:ext cx="739204" cy="1767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45906" y="0"/>
            <a:ext cx="1246094" cy="66594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oneTexte 2"/>
          <p:cNvSpPr txBox="1"/>
          <p:nvPr/>
        </p:nvSpPr>
        <p:spPr>
          <a:xfrm>
            <a:off x="767408" y="332972"/>
            <a:ext cx="2169802" cy="3693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800" dirty="0" smtClean="0">
                <a:solidFill>
                  <a:schemeClr val="bg1"/>
                </a:solidFill>
              </a:rPr>
              <a:t>SOLUTION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028" name="Picture 4" descr="C:\Users\HP\Downloads\creative-725811_192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2136"/>
            <a:ext cx="12192000" cy="5978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19336" y="1772816"/>
            <a:ext cx="727280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8800" dirty="0" smtClean="0">
                <a:solidFill>
                  <a:srgbClr val="7030A0"/>
                </a:solidFill>
                <a:latin typeface="Bahnschrift SemiBold" pitchFamily="34" charset="0"/>
                <a:cs typeface="Calibri" pitchFamily="34" charset="0"/>
              </a:rPr>
              <a:t>BIGSCREEN</a:t>
            </a:r>
            <a:r>
              <a:rPr lang="fr-FR" sz="2000" dirty="0" smtClean="0">
                <a:solidFill>
                  <a:srgbClr val="7030A0"/>
                </a:solidFill>
                <a:latin typeface="Bahnschrift SemiBold" pitchFamily="34" charset="0"/>
                <a:cs typeface="Calibri" pitchFamily="34" charset="0"/>
              </a:rPr>
              <a:t> </a:t>
            </a:r>
            <a:endParaRPr lang="fr-FR" dirty="0" smtClean="0">
              <a:solidFill>
                <a:srgbClr val="7030A0"/>
              </a:solidFill>
              <a:latin typeface="Bahnschrift SemiBold" pitchFamily="34" charset="0"/>
              <a:cs typeface="Calibri" pitchFamily="34" charset="0"/>
            </a:endParaRPr>
          </a:p>
          <a:p>
            <a:r>
              <a:rPr lang="fr-FR" sz="2400" dirty="0" smtClean="0">
                <a:solidFill>
                  <a:srgbClr val="7030A0"/>
                </a:solidFill>
                <a:latin typeface="Bahnschrift SemiBold" pitchFamily="34" charset="0"/>
                <a:cs typeface="Calibri" pitchFamily="34" charset="0"/>
              </a:rPr>
              <a:t>Plateforme de sondage en ligne</a:t>
            </a:r>
            <a:endParaRPr lang="fr-FR" sz="2400" dirty="0">
              <a:solidFill>
                <a:srgbClr val="7030A0"/>
              </a:solidFill>
              <a:latin typeface="Bahnschrift SemiBold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93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6</a:t>
            </a:fld>
            <a:endParaRPr lang="fr-FR"/>
          </a:p>
        </p:txBody>
      </p:sp>
      <p:pic>
        <p:nvPicPr>
          <p:cNvPr id="3074" name="Picture 2" descr="C:\Users\HP\Downloads\business-3694993_192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734"/>
          <a:stretch/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19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7</a:t>
            </a:fld>
            <a:endParaRPr/>
          </a:p>
        </p:txBody>
      </p:sp>
      <p:pic>
        <p:nvPicPr>
          <p:cNvPr id="164" name="Google Shape;16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45906" y="0"/>
            <a:ext cx="1246094" cy="66594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5"/>
          <p:cNvSpPr txBox="1"/>
          <p:nvPr/>
        </p:nvSpPr>
        <p:spPr>
          <a:xfrm>
            <a:off x="3701226" y="1507724"/>
            <a:ext cx="6149788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Analyse des besoins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92677" y="4764943"/>
            <a:ext cx="5799323" cy="51058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ZoneTexte 15"/>
          <p:cNvSpPr txBox="1"/>
          <p:nvPr/>
        </p:nvSpPr>
        <p:spPr>
          <a:xfrm>
            <a:off x="767408" y="332972"/>
            <a:ext cx="4392488" cy="3693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800" dirty="0" smtClean="0">
                <a:solidFill>
                  <a:schemeClr val="bg1"/>
                </a:solidFill>
              </a:rPr>
              <a:t>PLANIFICATION ET CONCEPTION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121" name="Picture 1" descr="C:\Users\HP\Downloads\ok-1976099_128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43" y="2711499"/>
            <a:ext cx="969094" cy="96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1429314" y="2923977"/>
            <a:ext cx="6077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Un client doit pouvoir répondre au sondage</a:t>
            </a:r>
            <a:endParaRPr lang="fr-FR" sz="2400" dirty="0"/>
          </a:p>
        </p:txBody>
      </p:sp>
      <p:sp>
        <p:nvSpPr>
          <p:cNvPr id="20" name="ZoneTexte 19"/>
          <p:cNvSpPr txBox="1"/>
          <p:nvPr/>
        </p:nvSpPr>
        <p:spPr>
          <a:xfrm>
            <a:off x="1513752" y="3790291"/>
            <a:ext cx="6638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Un client doit pouvoir lister toutes ses réponses</a:t>
            </a:r>
            <a:endParaRPr lang="fr-FR" sz="2400" dirty="0"/>
          </a:p>
        </p:txBody>
      </p:sp>
      <p:pic>
        <p:nvPicPr>
          <p:cNvPr id="21" name="Picture 1" descr="C:\Users\HP\Downloads\ok-1976099_128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66" y="3536577"/>
            <a:ext cx="969094" cy="96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/>
          <p:cNvSpPr txBox="1"/>
          <p:nvPr/>
        </p:nvSpPr>
        <p:spPr>
          <a:xfrm>
            <a:off x="1513752" y="4658071"/>
            <a:ext cx="778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Un administrateur doit pouvoir lister toutes les réponses</a:t>
            </a:r>
            <a:endParaRPr lang="fr-FR" sz="2400" dirty="0"/>
          </a:p>
        </p:txBody>
      </p:sp>
      <p:pic>
        <p:nvPicPr>
          <p:cNvPr id="23" name="Picture 1" descr="C:\Users\HP\Downloads\ok-1976099_128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66" y="4404357"/>
            <a:ext cx="969094" cy="96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 txBox="1">
            <a:spLocks noGrp="1"/>
          </p:cNvSpPr>
          <p:nvPr>
            <p:ph type="body" idx="1"/>
          </p:nvPr>
        </p:nvSpPr>
        <p:spPr>
          <a:xfrm>
            <a:off x="4034118" y="1595719"/>
            <a:ext cx="7319682" cy="4581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rPr lang="fr-FR" sz="4800" b="1" dirty="0"/>
              <a:t>Conception</a:t>
            </a:r>
            <a:endParaRPr dirty="0"/>
          </a:p>
        </p:txBody>
      </p:sp>
      <p:sp>
        <p:nvSpPr>
          <p:cNvPr id="173" name="Google Shape;17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8</a:t>
            </a:fld>
            <a:endParaRPr/>
          </a:p>
        </p:txBody>
      </p:sp>
      <p:pic>
        <p:nvPicPr>
          <p:cNvPr id="174" name="Google Shape;17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45906" y="0"/>
            <a:ext cx="1246094" cy="665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21523" y="2805952"/>
            <a:ext cx="4076700" cy="337101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/>
          <p:cNvSpPr txBox="1"/>
          <p:nvPr/>
        </p:nvSpPr>
        <p:spPr>
          <a:xfrm>
            <a:off x="767408" y="332972"/>
            <a:ext cx="4032448" cy="3693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800" dirty="0" smtClean="0">
                <a:solidFill>
                  <a:schemeClr val="bg1"/>
                </a:solidFill>
              </a:rPr>
              <a:t>EXECUTION ET MIS EN OEUVRE</a:t>
            </a:r>
            <a:endParaRPr lang="fr-F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 txBox="1">
            <a:spLocks noGrp="1"/>
          </p:cNvSpPr>
          <p:nvPr>
            <p:ph type="body" idx="1"/>
          </p:nvPr>
        </p:nvSpPr>
        <p:spPr>
          <a:xfrm>
            <a:off x="1775520" y="5589240"/>
            <a:ext cx="8570168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rPr lang="fr-FR" sz="4800" b="1" u="sng" dirty="0" smtClean="0"/>
              <a:t>Diagramme de cas d’utilisation</a:t>
            </a:r>
            <a:endParaRPr u="sng" dirty="0"/>
          </a:p>
        </p:txBody>
      </p:sp>
      <p:sp>
        <p:nvSpPr>
          <p:cNvPr id="173" name="Google Shape;17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9</a:t>
            </a:fld>
            <a:endParaRPr/>
          </a:p>
        </p:txBody>
      </p:sp>
      <p:pic>
        <p:nvPicPr>
          <p:cNvPr id="174" name="Google Shape;17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45906" y="0"/>
            <a:ext cx="1246094" cy="665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" name="Picture 2" descr="https://lh7-us.googleusercontent.com/Mr288tKs6JnlF-ZyqIxfj55nTX9y5JRYPOhiuAz1PdKuDDwf2cvQMtdWexKgSzGEgLgtcE7Wjq69TgTDeSGsl06QDrmFYuJq0x7Xag7LWe1i1GMdVZyY_oZrKfvtGbX5pkfr1O9tV37qA3SXojZa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873" y="908720"/>
            <a:ext cx="8424936" cy="4791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767408" y="332972"/>
            <a:ext cx="4032448" cy="3693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800" dirty="0" smtClean="0">
                <a:solidFill>
                  <a:schemeClr val="bg1"/>
                </a:solidFill>
              </a:rPr>
              <a:t>EXECUTION ET MIS EN OEUVRE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17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297</Words>
  <Application>Microsoft Office PowerPoint</Application>
  <PresentationFormat>Personnalisé</PresentationFormat>
  <Paragraphs>89</Paragraphs>
  <Slides>22</Slides>
  <Notes>14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3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BIGSCREEN Plateforme de sondage en ligne</dc:title>
  <dc:creator>JAMES92</dc:creator>
  <cp:lastModifiedBy>HP</cp:lastModifiedBy>
  <cp:revision>15</cp:revision>
  <dcterms:created xsi:type="dcterms:W3CDTF">2023-09-03T09:01:20Z</dcterms:created>
  <dcterms:modified xsi:type="dcterms:W3CDTF">2023-12-18T21:49:16Z</dcterms:modified>
</cp:coreProperties>
</file>