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AE4D8F-3AE1-854E-9DDF-221251D06A03}">
          <p14:sldIdLst>
            <p14:sldId id="256"/>
            <p14:sldId id="258"/>
            <p14:sldId id="257"/>
            <p14:sldId id="259"/>
            <p14:sldId id="261"/>
            <p14:sldId id="260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22478-F201-D742-A8FE-5E7DA5CDFA8A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6B15-F09F-A246-8364-8ECE8C23E2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662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36B15-F09F-A246-8364-8ECE8C23E275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247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36B15-F09F-A246-8364-8ECE8C23E275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771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94B1-51DB-CB40-90B7-C73869D8D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D223C-0CF7-2E4B-9775-DCBAEFCB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FC899-DDA7-1A47-B9C3-1DEB7D3B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2ED-C7BC-E045-B207-2FB07F4A0D0E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D2CB-9E2D-AC46-BC13-0BDC6D0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4A7AE-22FF-DC49-810F-A232CF57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5332-51FA-9E45-ABDD-BB246982AD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4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3391-260B-D04A-9CFB-37352337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7BE88-DD64-4142-AFD9-ECDFD9CB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293E-9911-7F4D-8C18-D61BD66D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2ED-C7BC-E045-B207-2FB07F4A0D0E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5AD7-E4A1-1C49-9F4C-5F45491F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9D79-FEC5-214E-BA67-23975FB2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5332-51FA-9E45-ABDD-BB246982AD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440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9AAF9-1CA4-994F-993A-46FADA73B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98EBB-A9EE-E446-AA7B-FBAE1AFC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281B-8BEE-744D-B351-3511ACBE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2ED-C7BC-E045-B207-2FB07F4A0D0E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290B-1156-CF48-9F6C-2A626322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C6DF-22D4-D145-A045-917CC5FF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5332-51FA-9E45-ABDD-BB246982AD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142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CE2E-EE8B-874C-8504-E3E6CEA5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82F2F-027A-E348-B6C0-57537D37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A111E-2985-E24E-AA7F-95256948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2ED-C7BC-E045-B207-2FB07F4A0D0E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91E1-0DF0-1447-A7E6-46EBD45C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6197-E71C-B443-B5F5-CC884D7D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5332-51FA-9E45-ABDD-BB246982AD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281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13B8-9583-654A-9D27-3BDCEBD0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E1961-8362-EA47-8751-FED43DCD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3862-9E5F-894E-ABA9-EC207583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2ED-C7BC-E045-B207-2FB07F4A0D0E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0C98-573C-914A-A867-09E636AC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690A-8042-D04E-92EB-34DAC1BA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5332-51FA-9E45-ABDD-BB246982AD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056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E069-5A3B-1C49-9138-C5B41B17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9DF0-417E-7547-8132-4A4A49A3F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803D-E3A6-0545-BD7A-4C5F5E94B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1AA2A-5E9B-6045-B536-DF68BE7F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2ED-C7BC-E045-B207-2FB07F4A0D0E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62DC9-5F9A-7040-B0E8-81F5D071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A50AE-D79B-0B4C-9849-BB2003D9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5332-51FA-9E45-ABDD-BB246982AD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93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1FEE-27D7-AE48-B311-512764DC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F504A-A9F7-3340-BE5E-E5AE977D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C224D-AA20-544A-A897-3A8847DE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86282-6328-1944-8624-18CAC5F71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1FBC8-438C-944F-96CD-DA3FBE52F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7459-2E36-2748-9057-F5C66FB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2ED-C7BC-E045-B207-2FB07F4A0D0E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365A6-8253-A544-9149-A207A79E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7E739-F45E-8242-8ACB-1510BEB8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5332-51FA-9E45-ABDD-BB246982AD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00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9704-FDAC-9342-8EEE-454C1851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FBA78-ACD0-8D48-90AA-B5947E17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2ED-C7BC-E045-B207-2FB07F4A0D0E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42B9D-FDCE-FF47-8440-FF8D9EF8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AB07D-E777-1447-836E-A26A0196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5332-51FA-9E45-ABDD-BB246982AD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5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B605B-D514-E24F-8576-AA565A5E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2ED-C7BC-E045-B207-2FB07F4A0D0E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62F3-7623-504E-A0E1-DC16A44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4D34E-2C1C-EC41-BFEC-0A815562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5332-51FA-9E45-ABDD-BB246982AD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83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7A9B-068A-184A-8E73-8DD4B656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30B3-6BCD-8A43-B00B-2C2511CC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523DF-3480-AD40-BD7E-C78F09F41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3C1F-6908-1248-BE2E-76616685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2ED-C7BC-E045-B207-2FB07F4A0D0E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9B36-9F4D-3C45-8A5C-8F3E8891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2ACAC-5FF5-D645-8E3B-9C4BC60F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5332-51FA-9E45-ABDD-BB246982AD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366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1BAF-84A4-DB49-AAF2-B9764653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2E1A6-EF06-F04D-BDAB-5A8AA6FCB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2ABD3-DF97-E547-8DE4-F4A306AAA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BE90-1BBD-AB4A-A1A6-9C7CA67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2ED-C7BC-E045-B207-2FB07F4A0D0E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C5CE0-37BF-974A-86AF-FD1611A1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D15A5-8A31-1142-83E7-B349FB3F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5332-51FA-9E45-ABDD-BB246982AD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416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974BD-8621-E542-8A02-49D6D4ED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C5FE7-B9F0-1C40-8607-031CA42FE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26E0-A94A-FA4D-8011-7AED8C42A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42ED-C7BC-E045-B207-2FB07F4A0D0E}" type="datetimeFigureOut">
              <a:rPr lang="en-CN" smtClean="0"/>
              <a:t>2020/6/28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50B0-6671-164B-A50C-C9AAA8426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8CD09-AD6E-944C-BB34-EC9A39CEB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5332-51FA-9E45-ABDD-BB246982AD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614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4181-18D3-EB48-A584-A881A5DA0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Leaned Index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D8A20-0FE3-D84C-B505-603EF3483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Jiangneng</a:t>
            </a:r>
          </a:p>
        </p:txBody>
      </p:sp>
    </p:spTree>
    <p:extLst>
      <p:ext uri="{BB962C8B-B14F-4D97-AF65-F5344CB8AC3E}">
        <p14:creationId xmlns:p14="http://schemas.microsoft.com/office/powerpoint/2010/main" val="216698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A962CE-7D51-C240-B458-16CD0889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Case for Learned Index Structures</a:t>
            </a:r>
            <a:endParaRPr lang="en-CN" sz="3200" spc="-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BA7C83-759D-1A40-A130-C833CA42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Exsistence Index</a:t>
            </a:r>
          </a:p>
          <a:p>
            <a:pPr lvl="1"/>
            <a:r>
              <a:rPr lang="en-CN" dirty="0"/>
              <a:t>Bloom Filter</a:t>
            </a:r>
          </a:p>
          <a:p>
            <a:pPr lvl="2"/>
            <a:r>
              <a:rPr lang="en-CN" dirty="0"/>
              <a:t>Zero False Negative Rate(FNR)</a:t>
            </a:r>
          </a:p>
          <a:p>
            <a:pPr lvl="2"/>
            <a:r>
              <a:rPr lang="en-CN" dirty="0"/>
              <a:t>Precise False Positive Rate(FPR)</a:t>
            </a:r>
          </a:p>
          <a:p>
            <a:pPr lvl="1"/>
            <a:endParaRPr lang="en-CN" dirty="0"/>
          </a:p>
          <a:p>
            <a:pPr lvl="1"/>
            <a:r>
              <a:rPr lang="en-CN" dirty="0"/>
              <a:t>Exsistence Index is a classification task</a:t>
            </a:r>
          </a:p>
          <a:p>
            <a:pPr lvl="2"/>
            <a:r>
              <a:rPr lang="en-US" dirty="0"/>
              <a:t>I</a:t>
            </a:r>
            <a:r>
              <a:rPr lang="en-CN" dirty="0"/>
              <a:t>s or is not a key</a:t>
            </a:r>
          </a:p>
          <a:p>
            <a:pPr lvl="2"/>
            <a:r>
              <a:rPr lang="en-CN" dirty="0"/>
              <a:t>Two solutions:</a:t>
            </a:r>
          </a:p>
          <a:p>
            <a:pPr lvl="3"/>
            <a:r>
              <a:rPr lang="en-CN" dirty="0"/>
              <a:t>Learned Hash Function</a:t>
            </a:r>
          </a:p>
          <a:p>
            <a:pPr lvl="3"/>
            <a:r>
              <a:rPr lang="en-CN" dirty="0"/>
              <a:t>Classification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3DBF5-564B-D943-81B7-5BCCA8A2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30" y="1340500"/>
            <a:ext cx="4445000" cy="2120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C9A465-F866-9F4D-AAD9-6F99AEA7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30" y="3777781"/>
            <a:ext cx="45085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C09DF8-11F9-C84D-9CF4-C790AF3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Case for Learned Index Structures</a:t>
            </a:r>
            <a:endParaRPr lang="en-CN" sz="3200" spc="-3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C8016-102B-864B-B890-8E52A6D3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Classification Bind with Traditional Bloom filter</a:t>
            </a:r>
          </a:p>
          <a:p>
            <a:pPr lvl="1"/>
            <a:r>
              <a:rPr lang="en-CN" dirty="0"/>
              <a:t>How to garuantee a zero FNR?</a:t>
            </a:r>
          </a:p>
          <a:p>
            <a:pPr lvl="2"/>
            <a:r>
              <a:rPr lang="en-US" dirty="0"/>
              <a:t>A</a:t>
            </a:r>
            <a:r>
              <a:rPr lang="en-CN" dirty="0"/>
              <a:t>dd a Bloom filter to re-predict value which Learned model say no.</a:t>
            </a:r>
          </a:p>
          <a:p>
            <a:pPr lvl="1"/>
            <a:r>
              <a:rPr lang="en-US" dirty="0"/>
              <a:t>M</a:t>
            </a:r>
            <a:r>
              <a:rPr lang="en-CN" dirty="0"/>
              <a:t>odel’s FPR rate</a:t>
            </a:r>
          </a:p>
          <a:p>
            <a:pPr lvl="2"/>
            <a:r>
              <a:rPr lang="en-CN" dirty="0"/>
              <a:t>FPR_</a:t>
            </a:r>
            <a:r>
              <a:rPr lang="en-CN" baseline="-25000" dirty="0"/>
              <a:t>all</a:t>
            </a:r>
            <a:r>
              <a:rPr lang="en-CN" dirty="0"/>
              <a:t> = FPR_</a:t>
            </a:r>
            <a:r>
              <a:rPr lang="en-CN" baseline="-25000" dirty="0"/>
              <a:t>model</a:t>
            </a:r>
            <a:r>
              <a:rPr lang="en-CN" dirty="0"/>
              <a:t> + (1 – FPR_</a:t>
            </a:r>
            <a:r>
              <a:rPr lang="en-CN" baseline="-25000" dirty="0"/>
              <a:t>model</a:t>
            </a:r>
            <a:r>
              <a:rPr lang="en-CN" dirty="0"/>
              <a:t>)*FPR_</a:t>
            </a:r>
            <a:r>
              <a:rPr lang="en-CN" baseline="-25000" dirty="0"/>
              <a:t>bloom</a:t>
            </a:r>
          </a:p>
          <a:p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4E076-16FB-8B48-BA9D-36B7C39B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20" y="3429000"/>
            <a:ext cx="4466564" cy="24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1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C09DF8-11F9-C84D-9CF4-C790AF3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Case for Learned Index Structures</a:t>
            </a:r>
            <a:endParaRPr lang="en-CN" sz="3200" spc="-3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C8016-102B-864B-B890-8E52A6D3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Hash Function and CDF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31F3C9-DB31-E34D-8C55-8D914F45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357634"/>
            <a:ext cx="8358188" cy="42984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5CD8E-C2F5-7D45-A44E-33A7C4C2C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53" y="1781516"/>
            <a:ext cx="2463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6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C09DF8-11F9-C84D-9CF4-C790AF3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Case for Learned Index Structures</a:t>
            </a:r>
            <a:endParaRPr lang="en-CN" sz="3200" spc="-3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C8016-102B-864B-B890-8E52A6D3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Experimental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11B76-04D3-0C47-9E01-CFBE5072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7" y="2147032"/>
            <a:ext cx="10903713" cy="31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C09DF8-11F9-C84D-9CF4-C790AF3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Case for Learned Index Structures</a:t>
            </a:r>
            <a:endParaRPr lang="en-CN" sz="3200" spc="-3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C8016-102B-864B-B890-8E52A6D3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8694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C09DF8-11F9-C84D-9CF4-C790AF3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Learning Multi-dimensional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C8016-102B-864B-B890-8E52A6D3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Constructions</a:t>
            </a:r>
          </a:p>
          <a:p>
            <a:pPr lvl="1"/>
            <a:r>
              <a:rPr lang="en-CN" dirty="0"/>
              <a:t>What’s the special Feature of Multi-dimensional index</a:t>
            </a:r>
          </a:p>
          <a:p>
            <a:pPr lvl="1"/>
            <a:r>
              <a:rPr lang="en-CN" dirty="0"/>
              <a:t>Grid Structure for multi-dimenssion</a:t>
            </a:r>
          </a:p>
          <a:p>
            <a:pPr lvl="1"/>
            <a:r>
              <a:rPr lang="en-CN" dirty="0"/>
              <a:t>Flood’s operation flow</a:t>
            </a:r>
          </a:p>
          <a:p>
            <a:pPr lvl="1"/>
            <a:r>
              <a:rPr lang="en-US" dirty="0"/>
              <a:t>O</a:t>
            </a:r>
            <a:r>
              <a:rPr lang="en-CN" dirty="0"/>
              <a:t>ptimize Layout and refinement</a:t>
            </a:r>
          </a:p>
        </p:txBody>
      </p:sp>
    </p:spTree>
    <p:extLst>
      <p:ext uri="{BB962C8B-B14F-4D97-AF65-F5344CB8AC3E}">
        <p14:creationId xmlns:p14="http://schemas.microsoft.com/office/powerpoint/2010/main" val="142639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C09DF8-11F9-C84D-9CF4-C790AF3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Learning Multi-dimensional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C8016-102B-864B-B890-8E52A6D3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Multi-dimensional Index</a:t>
            </a:r>
          </a:p>
          <a:p>
            <a:pPr lvl="1"/>
            <a:r>
              <a:rPr lang="en-US" dirty="0"/>
              <a:t>F</a:t>
            </a:r>
            <a:r>
              <a:rPr lang="en-CN" dirty="0"/>
              <a:t>ilter predicate could include multiple feature dimensions</a:t>
            </a:r>
          </a:p>
          <a:p>
            <a:pPr lvl="1"/>
            <a:r>
              <a:rPr lang="en-CN" dirty="0"/>
              <a:t>Hard to find a natural sort-order when store data</a:t>
            </a:r>
          </a:p>
          <a:p>
            <a:pPr lvl="1"/>
            <a:r>
              <a:rPr lang="en-CN" dirty="0"/>
              <a:t>Traditional Ways:</a:t>
            </a:r>
          </a:p>
          <a:p>
            <a:pPr lvl="2"/>
            <a:r>
              <a:rPr lang="en-US" dirty="0"/>
              <a:t>e.g. k-d trees, R-Trees, or octrees</a:t>
            </a:r>
          </a:p>
          <a:p>
            <a:pPr lvl="2"/>
            <a:r>
              <a:rPr lang="en-US" dirty="0"/>
              <a:t>Tuning is hard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D1C1F0-970F-6241-A6A3-71BA3A5B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91" y="3951514"/>
            <a:ext cx="4914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8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C09DF8-11F9-C84D-9CF4-C790AF3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Learning Multi-dimensional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C8016-102B-864B-B890-8E52A6D3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Data Layout (Order)</a:t>
            </a:r>
          </a:p>
          <a:p>
            <a:pPr lvl="1"/>
            <a:r>
              <a:rPr lang="en-CN" dirty="0"/>
              <a:t>Say dataset with </a:t>
            </a:r>
            <a:r>
              <a:rPr lang="en-CN" i="1" dirty="0"/>
              <a:t>d</a:t>
            </a:r>
            <a:r>
              <a:rPr lang="en-CN" dirty="0"/>
              <a:t> feature dimension</a:t>
            </a:r>
          </a:p>
          <a:p>
            <a:pPr lvl="1"/>
            <a:r>
              <a:rPr lang="en-CN" dirty="0"/>
              <a:t>Build Grid:</a:t>
            </a:r>
          </a:p>
          <a:p>
            <a:pPr lvl="2"/>
            <a:r>
              <a:rPr lang="en-CN" dirty="0"/>
              <a:t>(d - 1) dimension serve as grid dimension, each dimension </a:t>
            </a:r>
            <a:r>
              <a:rPr lang="en-US" i="1" dirty="0" err="1"/>
              <a:t>i</a:t>
            </a:r>
            <a:r>
              <a:rPr lang="en-US" dirty="0"/>
              <a:t> divide space into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partitions by value.</a:t>
            </a:r>
          </a:p>
          <a:p>
            <a:pPr lvl="2"/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 dimension serves as sort dimension</a:t>
            </a:r>
          </a:p>
          <a:p>
            <a:pPr lvl="1"/>
            <a:r>
              <a:rPr lang="en-US" dirty="0"/>
              <a:t>Save data grid by grid</a:t>
            </a:r>
            <a:endParaRPr lang="en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F0C582-D9E4-3941-A8FE-ED3909FB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997" y="3490168"/>
            <a:ext cx="5538499" cy="32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43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C09DF8-11F9-C84D-9CF4-C790AF3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Learning Multi-dimensional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C8016-102B-864B-B890-8E52A6D3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Flood Operation</a:t>
            </a:r>
          </a:p>
          <a:p>
            <a:pPr lvl="1"/>
            <a:r>
              <a:rPr lang="en-CN" dirty="0"/>
              <a:t>Projection -&gt; Refinement -&gt; Scan</a:t>
            </a:r>
          </a:p>
          <a:p>
            <a:pPr lvl="1"/>
            <a:r>
              <a:rPr lang="en-CN" dirty="0"/>
              <a:t>Concept1: Hype-Rectangle</a:t>
            </a:r>
          </a:p>
          <a:p>
            <a:pPr lvl="1"/>
            <a:r>
              <a:rPr lang="en-CN" dirty="0"/>
              <a:t>Concept2: Scan </a:t>
            </a:r>
            <a:r>
              <a:rPr lang="en-CN" i="1" dirty="0"/>
              <a:t>d</a:t>
            </a:r>
            <a:r>
              <a:rPr lang="en-CN" dirty="0"/>
              <a:t>th dimention shrink the problem into a one-dimension task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33475F-3ADD-6449-B976-0FA41A0E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20" y="3040063"/>
            <a:ext cx="6946900" cy="313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6569EA-1553-D74D-9DC4-681AA8029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3" y="3939639"/>
            <a:ext cx="4439721" cy="9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1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C09DF8-11F9-C84D-9CF4-C790AF3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Learning Multi-dimensional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C8016-102B-864B-B890-8E52A6D3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Relations between grid-number and performance</a:t>
            </a:r>
          </a:p>
          <a:p>
            <a:pPr lvl="1"/>
            <a:r>
              <a:rPr lang="en-US" dirty="0"/>
              <a:t>F</a:t>
            </a:r>
            <a:r>
              <a:rPr lang="en-CN" dirty="0"/>
              <a:t>or d dimensional dataset, the layout present like: (c</a:t>
            </a:r>
            <a:r>
              <a:rPr lang="en-CN" baseline="-25000" dirty="0"/>
              <a:t>1</a:t>
            </a:r>
            <a:r>
              <a:rPr lang="en-CN" dirty="0"/>
              <a:t>, c</a:t>
            </a:r>
            <a:r>
              <a:rPr lang="en-CN" baseline="-25000" dirty="0"/>
              <a:t>2</a:t>
            </a:r>
            <a:r>
              <a:rPr lang="en-CN" dirty="0"/>
              <a:t>,.., c</a:t>
            </a:r>
            <a:r>
              <a:rPr lang="en-CN" baseline="-25000" dirty="0"/>
              <a:t>n-1</a:t>
            </a:r>
            <a:r>
              <a:rPr lang="en-CN" dirty="0"/>
              <a:t>)</a:t>
            </a:r>
          </a:p>
          <a:p>
            <a:pPr lvl="1"/>
            <a:r>
              <a:rPr lang="en-CN" dirty="0"/>
              <a:t>Pick which dimension as </a:t>
            </a:r>
            <a:r>
              <a:rPr lang="en-CN" i="1" dirty="0"/>
              <a:t>d</a:t>
            </a:r>
            <a:r>
              <a:rPr lang="en-CN" dirty="0"/>
              <a:t>th dimension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B18A7-E34C-744C-A4BF-566F801E2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11" y="3429000"/>
            <a:ext cx="6221433" cy="225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0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F00A-2175-1C4C-83DA-0AE4CC99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Presenting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0A3F-27C9-EF4E-BE4C-F60A1CFC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/>
              <a:t>The Case for Learned Index Structures</a:t>
            </a:r>
          </a:p>
          <a:p>
            <a:r>
              <a:rPr lang="en-US" spc="-150" dirty="0"/>
              <a:t>Learning Multi-dimensional Indexes</a:t>
            </a:r>
          </a:p>
          <a:p>
            <a:r>
              <a:rPr lang="en-US" spc="-150" dirty="0"/>
              <a:t>Lifting the Curse of Multidimensional Data with Learned Existence Indexes</a:t>
            </a:r>
          </a:p>
          <a:p>
            <a:r>
              <a:rPr lang="en-US" spc="-150" dirty="0"/>
              <a:t>The ML-Index: A Multidimensional, Learned Index for Point, Range, and Nearest-Neighbor Queries</a:t>
            </a:r>
          </a:p>
          <a:p>
            <a:endParaRPr lang="en-US" spc="-150" dirty="0"/>
          </a:p>
          <a:p>
            <a:endParaRPr lang="en-CN" spc="-150" dirty="0"/>
          </a:p>
        </p:txBody>
      </p:sp>
    </p:spTree>
    <p:extLst>
      <p:ext uri="{BB962C8B-B14F-4D97-AF65-F5344CB8AC3E}">
        <p14:creationId xmlns:p14="http://schemas.microsoft.com/office/powerpoint/2010/main" val="1338872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C09DF8-11F9-C84D-9CF4-C790AF3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Learning Multi-dimensional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C8016-102B-864B-B890-8E52A6D3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Cost Model</a:t>
            </a:r>
          </a:p>
          <a:p>
            <a:pPr lvl="1"/>
            <a:r>
              <a:rPr lang="en-CN" dirty="0"/>
              <a:t>Learn the Cost function by random forest regression</a:t>
            </a:r>
          </a:p>
          <a:p>
            <a:pPr lvl="1"/>
            <a:r>
              <a:rPr lang="en-CN" dirty="0"/>
              <a:t>When New Dataset coming: </a:t>
            </a:r>
          </a:p>
          <a:p>
            <a:pPr lvl="2"/>
            <a:r>
              <a:rPr lang="en-CN" dirty="0"/>
              <a:t>Generate dataset sample together with query workload</a:t>
            </a:r>
          </a:p>
          <a:p>
            <a:pPr lvl="2"/>
            <a:r>
              <a:rPr lang="en-CN" dirty="0"/>
              <a:t>Build different layout and run the query workload</a:t>
            </a:r>
          </a:p>
          <a:p>
            <a:pPr lvl="2"/>
            <a:r>
              <a:rPr lang="en-US" dirty="0"/>
              <a:t>G</a:t>
            </a:r>
            <a:r>
              <a:rPr lang="en-CN" dirty="0"/>
              <a:t>et result: Query time, Scan cells number -&gt; get query weights</a:t>
            </a:r>
          </a:p>
          <a:p>
            <a:pPr lvl="3"/>
            <a:r>
              <a:rPr lang="en-CN" dirty="0"/>
              <a:t>Use the Query result(i.e. computed weight) and input(i.e. Layout and query-workload) as train example of random forest regression model</a:t>
            </a:r>
          </a:p>
          <a:p>
            <a:pPr lvl="2"/>
            <a:endParaRPr lang="en-CN" dirty="0"/>
          </a:p>
          <a:p>
            <a:pPr lvl="2"/>
            <a:endParaRPr lang="en-CN" dirty="0"/>
          </a:p>
          <a:p>
            <a:pPr lvl="2"/>
            <a:r>
              <a:rPr lang="en-CN" dirty="0"/>
              <a:t>Use Layout, Query result as input to predict Different equation weight,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A73170-3C44-D246-9DAD-CEBDB0CE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64" y="4151003"/>
            <a:ext cx="4368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7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C09DF8-11F9-C84D-9CF4-C790AF3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Learning Multi-dimensional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C8016-102B-864B-B890-8E52A6D3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Two optimize method</a:t>
            </a:r>
          </a:p>
          <a:p>
            <a:pPr lvl="1"/>
            <a:r>
              <a:rPr lang="en-CN" dirty="0"/>
              <a:t>Flattening</a:t>
            </a:r>
          </a:p>
          <a:p>
            <a:pPr lvl="2"/>
            <a:r>
              <a:rPr lang="en-CN" dirty="0"/>
              <a:t>Each column should have similar point number.</a:t>
            </a:r>
          </a:p>
          <a:p>
            <a:pPr lvl="2"/>
            <a:r>
              <a:rPr lang="en-CN" dirty="0"/>
              <a:t>Using a CDF(RMI) model to learn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644129-C705-164D-ACF4-2928915D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908" y="2766951"/>
            <a:ext cx="6440480" cy="40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2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4DD107-77FC-B242-960F-C57D3E4D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Learning Multi-dimensional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02EF77-6348-4447-8293-DBC05A60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Two optimize method</a:t>
            </a:r>
          </a:p>
          <a:p>
            <a:pPr lvl="1"/>
            <a:r>
              <a:rPr lang="en-CN" dirty="0"/>
              <a:t>Flattening</a:t>
            </a:r>
          </a:p>
          <a:p>
            <a:pPr lvl="1"/>
            <a:r>
              <a:rPr lang="en-CN" dirty="0"/>
              <a:t>Fast Refinement</a:t>
            </a:r>
          </a:p>
          <a:p>
            <a:pPr lvl="2"/>
            <a:r>
              <a:rPr lang="en-CN" dirty="0"/>
              <a:t>Using RMI for range indexing</a:t>
            </a:r>
          </a:p>
          <a:p>
            <a:pPr lvl="2"/>
            <a:r>
              <a:rPr lang="en-CN" dirty="0"/>
              <a:t>Piecewise Linear Modeling(PLM)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CN" dirty="0"/>
              <a:t>Last stage use simple linear segment, say F1(key) from the begining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F</a:t>
            </a:r>
            <a:r>
              <a:rPr lang="en-CN" dirty="0"/>
              <a:t>rom the start, increase number of key predicted by F1(),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CN" dirty="0"/>
              <a:t>until average error distance &gt; threshold, generate a new linear segment, say F2(key)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88A9A1-98AD-5344-BC82-280F840E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01" y="4442669"/>
            <a:ext cx="2336800" cy="2019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0DB802-153D-6842-B933-080EDD1F0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86" y="4185435"/>
            <a:ext cx="4046848" cy="25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9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E538B6-7925-9F45-A2DD-CCED8308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Learning Multi-dimensional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A23F03-4F18-EF45-AF9D-C49D7A10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Experimental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B53B8-C69E-9A4A-B730-3C99E96B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725"/>
            <a:ext cx="12192000" cy="2524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DD340-76AA-0B43-A8DC-EEF632CB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1387"/>
            <a:ext cx="12192000" cy="262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4CCCC0-B05B-D94E-B41A-DC4F1A126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713"/>
            <a:ext cx="12192000" cy="27105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787577-E2AD-1F42-A69D-2F2E9819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Learning Multi-dimensional Indexes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E1BCE7-C337-1144-9D6F-36B91D7B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817373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3C2AE2-2C07-7B46-8203-64FCE207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Lifting the Curse of Multidimensional Data with Learned Existence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D1E026-0F22-6441-9E10-5FAB8D4A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Construction</a:t>
            </a:r>
          </a:p>
          <a:p>
            <a:pPr lvl="1"/>
            <a:r>
              <a:rPr lang="en-CN" dirty="0"/>
              <a:t>Learned Bloom Filter for multi-dimension index</a:t>
            </a:r>
          </a:p>
          <a:p>
            <a:pPr lvl="1"/>
            <a:r>
              <a:rPr lang="en-CN" dirty="0"/>
              <a:t>Optimization: Low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403004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C124FB-4496-6F45-A29C-C30C95F3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Lifting the Curse of Multidimensional Data with Learned Existence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C92AE-614E-6642-ABAE-B89E0000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Multi-dimensional Learned Bloom Filter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C220C-AA95-C540-84DD-48DE9088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51" y="1757845"/>
            <a:ext cx="9094788" cy="47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6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C124FB-4496-6F45-A29C-C30C95F3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Lifting the Curse of Multidimensional Data with Learned Existence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C92AE-614E-6642-ABAE-B89E0000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Multi-dimensional Learned Bloom Filter</a:t>
            </a:r>
          </a:p>
          <a:p>
            <a:pPr lvl="1"/>
            <a:r>
              <a:rPr lang="en-CN" dirty="0"/>
              <a:t>Support </a:t>
            </a:r>
            <a:r>
              <a:rPr lang="en-CN" i="1" dirty="0"/>
              <a:t>wildcard queries</a:t>
            </a:r>
            <a:r>
              <a:rPr lang="en-CN" dirty="0"/>
              <a:t> </a:t>
            </a:r>
          </a:p>
          <a:p>
            <a:pPr lvl="2"/>
            <a:r>
              <a:rPr lang="en-CN" dirty="0"/>
              <a:t>Robust query: allow some attribute remain unknown</a:t>
            </a:r>
          </a:p>
          <a:p>
            <a:pPr lvl="1"/>
            <a:r>
              <a:rPr lang="en-CN" dirty="0"/>
              <a:t>Generate Vector representation</a:t>
            </a:r>
          </a:p>
          <a:p>
            <a:pPr lvl="2"/>
            <a:r>
              <a:rPr lang="en-CN" dirty="0"/>
              <a:t>Unknown Attribute has specific vec-pre(e.g. zeros)</a:t>
            </a:r>
          </a:p>
          <a:p>
            <a:pPr lvl="2"/>
            <a:r>
              <a:rPr lang="en-CN" dirty="0"/>
              <a:t>Paper leave representation method beyond discuss</a:t>
            </a:r>
          </a:p>
          <a:p>
            <a:pPr lvl="1"/>
            <a:r>
              <a:rPr lang="en-CN" dirty="0"/>
              <a:t>Concat as a whole vector</a:t>
            </a:r>
          </a:p>
          <a:p>
            <a:pPr lvl="2"/>
            <a:r>
              <a:rPr lang="en-US" dirty="0"/>
              <a:t>A</a:t>
            </a:r>
            <a:r>
              <a:rPr lang="en-CN" dirty="0"/>
              <a:t>s input of NNs</a:t>
            </a:r>
          </a:p>
          <a:p>
            <a:pPr lvl="1"/>
            <a:r>
              <a:rPr lang="en-CN" dirty="0"/>
              <a:t>Add a Postfilter(Traditional Bloom)</a:t>
            </a:r>
          </a:p>
          <a:p>
            <a:pPr lvl="2"/>
            <a:r>
              <a:rPr lang="en-CN" dirty="0"/>
              <a:t>Guarantee zero FNR</a:t>
            </a:r>
          </a:p>
          <a:p>
            <a:pPr lvl="2"/>
            <a:endParaRPr lang="en-CN" dirty="0"/>
          </a:p>
          <a:p>
            <a:endParaRPr lang="en-C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4F3A3E-720C-D94E-860F-FD6C92FACDBD}"/>
              </a:ext>
            </a:extLst>
          </p:cNvPr>
          <p:cNvGrpSpPr/>
          <p:nvPr/>
        </p:nvGrpSpPr>
        <p:grpSpPr>
          <a:xfrm>
            <a:off x="7514524" y="2183059"/>
            <a:ext cx="4406900" cy="4148282"/>
            <a:chOff x="5578846" y="1814781"/>
            <a:chExt cx="4406900" cy="414828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A8A6CA0-AF18-AE4A-87CF-DF5DE2BA1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8846" y="1814781"/>
              <a:ext cx="4406900" cy="36322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8D871C-0D3A-074A-8122-695B27C8C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5467763"/>
              <a:ext cx="349250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3444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C124FB-4496-6F45-A29C-C30C95F3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Lifting the Curse of Multidimensional Data with Learned Existence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C92AE-614E-6642-ABAE-B89E0000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Three challenges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C50CE5-D716-5C4E-8617-18ECF44D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72" y="1898650"/>
            <a:ext cx="9258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98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098AF4-AF8D-E64F-AF43-30DEE2E5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Lifting the Curse of Multidimensional Data with Learned Existence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CE88EE-515A-4D45-BB0A-44B766E1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Three challenges</a:t>
            </a:r>
          </a:p>
          <a:p>
            <a:r>
              <a:rPr lang="en-CN" dirty="0"/>
              <a:t>Pre-filter(Sandwiching optimization)</a:t>
            </a:r>
          </a:p>
          <a:p>
            <a:pPr lvl="1"/>
            <a:r>
              <a:rPr lang="en-US" dirty="0"/>
              <a:t>B</a:t>
            </a:r>
            <a:r>
              <a:rPr lang="en-CN" dirty="0"/>
              <a:t>loom-&gt;learned model-&gt;Bloom</a:t>
            </a:r>
          </a:p>
          <a:p>
            <a:r>
              <a:rPr lang="en-CN" dirty="0"/>
              <a:t>Treat High/Low cardinality differently</a:t>
            </a:r>
          </a:p>
          <a:p>
            <a:pPr lvl="1"/>
            <a:r>
              <a:rPr lang="en-CN" dirty="0"/>
              <a:t>High cardinality: use RNNs generate vector</a:t>
            </a:r>
          </a:p>
          <a:p>
            <a:pPr lvl="2"/>
            <a:r>
              <a:rPr lang="en-US" dirty="0"/>
              <a:t>W</a:t>
            </a:r>
            <a:r>
              <a:rPr lang="en-CN" dirty="0"/>
              <a:t>ord by word representation</a:t>
            </a:r>
          </a:p>
          <a:p>
            <a:pPr lvl="1"/>
            <a:r>
              <a:rPr lang="en-CN" dirty="0"/>
              <a:t>Low cardinality: Directly transform value</a:t>
            </a:r>
          </a:p>
          <a:p>
            <a:pPr lvl="2"/>
            <a:r>
              <a:rPr lang="en-US" dirty="0"/>
              <a:t>Transform value into vector(e.g. One hot)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66286-AAE3-FD48-9DE7-B7854100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11" y="1206088"/>
            <a:ext cx="4597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491F-7AFC-A041-A79C-37359E4B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Case for Learned Index Structures</a:t>
            </a:r>
            <a:endParaRPr lang="en-CN" sz="3200" spc="-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6EB8-1D32-2E49-8B8D-3E11D3DC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Constructions</a:t>
            </a:r>
          </a:p>
          <a:p>
            <a:pPr lvl="1"/>
            <a:r>
              <a:rPr lang="en-CN" dirty="0"/>
              <a:t>Cumulative Distribution Function(CDF)</a:t>
            </a:r>
          </a:p>
          <a:p>
            <a:pPr lvl="1"/>
            <a:r>
              <a:rPr lang="en-CN" dirty="0"/>
              <a:t>Range Index: Recursive M</a:t>
            </a:r>
            <a:r>
              <a:rPr lang="en-US" dirty="0"/>
              <a:t>o</a:t>
            </a:r>
            <a:r>
              <a:rPr lang="en-CN" dirty="0"/>
              <a:t>del Index(RMI model)</a:t>
            </a:r>
          </a:p>
          <a:p>
            <a:pPr lvl="1"/>
            <a:r>
              <a:rPr lang="en-CN" dirty="0"/>
              <a:t>Existence Index: Bloom Filter (Learned Bloom Filter)</a:t>
            </a:r>
          </a:p>
          <a:p>
            <a:pPr lvl="1"/>
            <a:r>
              <a:rPr lang="en-CN" dirty="0"/>
              <a:t>Point Index: Learned Hash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69758-D61E-344A-8FFA-F310682ABCF4}"/>
              </a:ext>
            </a:extLst>
          </p:cNvPr>
          <p:cNvSpPr txBox="1"/>
          <p:nvPr/>
        </p:nvSpPr>
        <p:spPr>
          <a:xfrm>
            <a:off x="2070265" y="6362069"/>
            <a:ext cx="9482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Kraska</a:t>
            </a:r>
            <a:r>
              <a:rPr lang="en-US" sz="1200" dirty="0"/>
              <a:t> T, </a:t>
            </a:r>
            <a:r>
              <a:rPr lang="en-US" sz="1200" dirty="0" err="1"/>
              <a:t>Beutel</a:t>
            </a:r>
            <a:r>
              <a:rPr lang="en-US" sz="1200" dirty="0"/>
              <a:t> A, Chi E H, et al. The case for learned index structures[C]//Proceedings of the 2018 International Conference on Management of Data</a:t>
            </a: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405762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548BD1-6F8F-1240-83E4-59BE3700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Lifting the Curse of Multidimensional Data with Learned Existence Indexes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86F361-CE93-0540-9F6A-895B47A0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Experiment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18F62-019A-B54A-B52A-18915703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076018"/>
            <a:ext cx="10807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6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B62E5C-FE29-FE49-84EB-7F6CF660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ML-Index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6A77F1-7EF9-9447-906D-568BE285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Construction</a:t>
            </a:r>
          </a:p>
          <a:p>
            <a:pPr lvl="1"/>
            <a:r>
              <a:rPr lang="en-CN" dirty="0"/>
              <a:t>Transform multi-dimention into one dimension</a:t>
            </a:r>
          </a:p>
          <a:p>
            <a:pPr lvl="1"/>
            <a:r>
              <a:rPr lang="en-CN" dirty="0"/>
              <a:t>Scaling Method</a:t>
            </a:r>
          </a:p>
        </p:txBody>
      </p:sp>
    </p:spTree>
    <p:extLst>
      <p:ext uri="{BB962C8B-B14F-4D97-AF65-F5344CB8AC3E}">
        <p14:creationId xmlns:p14="http://schemas.microsoft.com/office/powerpoint/2010/main" val="688551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FABDA0-BACD-DD4F-BBED-16F2D78B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ML-Index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394302-B76F-844C-B3C2-A2153AB47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Transform Structure</a:t>
            </a:r>
          </a:p>
          <a:p>
            <a:pPr lvl="1"/>
            <a:r>
              <a:rPr lang="en-CN" dirty="0"/>
              <a:t>Multi-dimention feature:</a:t>
            </a:r>
          </a:p>
          <a:p>
            <a:pPr lvl="1"/>
            <a:r>
              <a:rPr lang="en-CN" dirty="0"/>
              <a:t>Reference Point O</a:t>
            </a:r>
            <a:r>
              <a:rPr lang="en-CN" baseline="-25000" dirty="0"/>
              <a:t>i</a:t>
            </a:r>
            <a:r>
              <a:rPr lang="en-CN" dirty="0"/>
              <a:t>. </a:t>
            </a:r>
          </a:p>
          <a:p>
            <a:pPr lvl="2"/>
            <a:r>
              <a:rPr lang="en-US" dirty="0"/>
              <a:t>U</a:t>
            </a:r>
            <a:r>
              <a:rPr lang="en-CN" dirty="0"/>
              <a:t>se key as one-dimentional search 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75A9F-9F3B-0C49-A39D-59FC6371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22" y="1762907"/>
            <a:ext cx="35560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F201F-CA0C-4C49-8DF1-B0563A137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41" y="3002260"/>
            <a:ext cx="6896100" cy="356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3EC17-BB12-9B4E-A472-517731A48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891" y="2208462"/>
            <a:ext cx="1981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60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E64103-3B70-A849-8FB4-AB4BE8EC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ML-Index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6D72E4-8806-4F40-9EF8-E14D6AFE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Scaling Method</a:t>
            </a:r>
          </a:p>
          <a:p>
            <a:pPr lvl="1"/>
            <a:r>
              <a:rPr lang="en-US" dirty="0"/>
              <a:t>Single Reference Point</a:t>
            </a:r>
          </a:p>
          <a:p>
            <a:pPr lvl="2"/>
            <a:r>
              <a:rPr lang="en-CN" dirty="0"/>
              <a:t>Strong backward:</a:t>
            </a:r>
            <a:endParaRPr lang="en-US" dirty="0"/>
          </a:p>
          <a:p>
            <a:pPr lvl="2"/>
            <a:r>
              <a:rPr lang="en-US" dirty="0"/>
              <a:t>by mapping multidimensional points that are far from each other to the same value</a:t>
            </a:r>
          </a:p>
          <a:p>
            <a:pPr lvl="2"/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52D338-569F-1E48-A421-354D1D93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29" y="3429000"/>
            <a:ext cx="1460500" cy="158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C41AF0-0ED3-A54C-B6D9-0EF41EFC9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564" y="3137890"/>
            <a:ext cx="3949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01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E64103-3B70-A849-8FB4-AB4BE8EC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ML-Index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6D72E4-8806-4F40-9EF8-E14D6AFE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Scaling Method</a:t>
            </a:r>
          </a:p>
          <a:p>
            <a:pPr lvl="1"/>
            <a:r>
              <a:rPr lang="en-US" dirty="0"/>
              <a:t>Single Reference Point</a:t>
            </a:r>
          </a:p>
          <a:p>
            <a:pPr lvl="1"/>
            <a:r>
              <a:rPr lang="en-CN" dirty="0"/>
              <a:t>iDistance</a:t>
            </a:r>
          </a:p>
          <a:p>
            <a:pPr lvl="2"/>
            <a:r>
              <a:rPr lang="en-CN" dirty="0"/>
              <a:t>Multiple reference points</a:t>
            </a:r>
          </a:p>
          <a:p>
            <a:pPr lvl="2"/>
            <a:r>
              <a:rPr lang="en-CN" dirty="0"/>
              <a:t>Add </a:t>
            </a:r>
            <a:r>
              <a:rPr lang="en-CN" i="1" dirty="0"/>
              <a:t>C</a:t>
            </a:r>
            <a:r>
              <a:rPr lang="en-CN" dirty="0"/>
              <a:t>: a fix offset to each reference point when compute key:</a:t>
            </a:r>
          </a:p>
          <a:p>
            <a:pPr lvl="2"/>
            <a:endParaRPr lang="en-CN" dirty="0"/>
          </a:p>
          <a:p>
            <a:pPr lvl="2"/>
            <a:r>
              <a:rPr lang="en-CN" dirty="0"/>
              <a:t>Cons: </a:t>
            </a:r>
          </a:p>
          <a:p>
            <a:pPr lvl="3"/>
            <a:r>
              <a:rPr lang="en-CN" dirty="0"/>
              <a:t>c is small: Cause Overlap when store data</a:t>
            </a:r>
          </a:p>
          <a:p>
            <a:pPr lvl="3"/>
            <a:r>
              <a:rPr lang="en-US" dirty="0"/>
              <a:t>C</a:t>
            </a:r>
            <a:r>
              <a:rPr lang="en-CN" dirty="0"/>
              <a:t> is large: Cause CDF un-smooth</a:t>
            </a:r>
          </a:p>
          <a:p>
            <a:pPr lvl="2"/>
            <a:endParaRPr lang="en-CN" dirty="0"/>
          </a:p>
          <a:p>
            <a:endParaRPr lang="en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0CD6E6-CC90-1B4C-B84D-31661A87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689" y="3257550"/>
            <a:ext cx="254000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A62610-1EB6-9549-A3B6-681D1E98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820629" y="3320835"/>
            <a:ext cx="2448109" cy="326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13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E64103-3B70-A849-8FB4-AB4BE8EC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ML-Index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6D72E4-8806-4F40-9EF8-E14D6AFE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Scaling Method</a:t>
            </a:r>
          </a:p>
          <a:p>
            <a:pPr lvl="1"/>
            <a:r>
              <a:rPr lang="en-US" dirty="0"/>
              <a:t>Single Reference Point</a:t>
            </a:r>
          </a:p>
          <a:p>
            <a:pPr lvl="1"/>
            <a:r>
              <a:rPr lang="en-CN" dirty="0"/>
              <a:t>iDistance</a:t>
            </a:r>
          </a:p>
          <a:p>
            <a:pPr lvl="1"/>
            <a:r>
              <a:rPr lang="en-CN" dirty="0"/>
              <a:t>Offset for each reference</a:t>
            </a:r>
          </a:p>
          <a:p>
            <a:pPr lvl="2"/>
            <a:r>
              <a:rPr lang="en-US" dirty="0"/>
              <a:t>K</a:t>
            </a:r>
            <a:r>
              <a:rPr lang="en-CN" dirty="0"/>
              <a:t>ey = offset</a:t>
            </a:r>
            <a:r>
              <a:rPr lang="en-CN" baseline="-25000" dirty="0"/>
              <a:t>i</a:t>
            </a:r>
            <a:r>
              <a:rPr lang="en-CN" dirty="0"/>
              <a:t> + dist(O</a:t>
            </a:r>
            <a:r>
              <a:rPr lang="en-CN" baseline="-25000" dirty="0"/>
              <a:t>i</a:t>
            </a:r>
            <a:r>
              <a:rPr lang="en-CN" dirty="0"/>
              <a:t>, d)</a:t>
            </a:r>
          </a:p>
          <a:p>
            <a:pPr lvl="2"/>
            <a:endParaRPr lang="en-CN" dirty="0"/>
          </a:p>
          <a:p>
            <a:pPr lvl="2"/>
            <a:endParaRPr lang="en-CN" dirty="0"/>
          </a:p>
          <a:p>
            <a:pPr lvl="2"/>
            <a:endParaRPr lang="en-CN" dirty="0"/>
          </a:p>
          <a:p>
            <a:pPr lvl="2"/>
            <a:r>
              <a:rPr lang="en-CN" dirty="0"/>
              <a:t>Pros:</a:t>
            </a:r>
          </a:p>
          <a:p>
            <a:pPr lvl="3"/>
            <a:r>
              <a:rPr lang="en-US" dirty="0"/>
              <a:t>N</a:t>
            </a:r>
            <a:r>
              <a:rPr lang="en-CN" dirty="0"/>
              <a:t>o overlap will occur when store data</a:t>
            </a:r>
          </a:p>
          <a:p>
            <a:pPr lvl="3"/>
            <a:r>
              <a:rPr lang="en-CN" dirty="0"/>
              <a:t>CDF also smoth</a:t>
            </a:r>
          </a:p>
          <a:p>
            <a:pPr lvl="3"/>
            <a:endParaRPr lang="en-CN" dirty="0"/>
          </a:p>
          <a:p>
            <a:pPr lvl="2"/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F55D79-4CF0-B846-86EF-25E121E3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69" y="3335636"/>
            <a:ext cx="2311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29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E64103-3B70-A849-8FB4-AB4BE8EC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ML-Index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6D72E4-8806-4F40-9EF8-E14D6AFE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Experimental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79D03B-C2A9-394C-A334-AA003A9E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13" y="2095418"/>
            <a:ext cx="72771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1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B898A1-697D-6645-BC42-97F21CD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Case for Learned Index Structures</a:t>
            </a:r>
            <a:endParaRPr lang="en-CN" sz="3200" spc="-3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003432-3D1B-D643-9E8C-2BFC9FFCE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Cumulative Distribution Function(CDF)</a:t>
            </a:r>
          </a:p>
          <a:p>
            <a:pPr lvl="1"/>
            <a:endParaRPr lang="en-CN" dirty="0"/>
          </a:p>
          <a:p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4C39A-531B-0449-9FF8-81636B72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91" y="2496886"/>
            <a:ext cx="7341713" cy="4117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63DF1-F5CA-C24F-A236-BB3C0D238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91" y="1760819"/>
            <a:ext cx="2463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0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2218DF-D0A6-8346-BC22-377B7B79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Case for Learned Index Structures</a:t>
            </a:r>
            <a:endParaRPr lang="en-CN" sz="3200" spc="-3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CECB59-7D49-2447-B570-480296F06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Problem Definition: Range Index</a:t>
            </a:r>
          </a:p>
          <a:p>
            <a:pPr lvl="1"/>
            <a:r>
              <a:rPr lang="en-US" dirty="0"/>
              <a:t>R</a:t>
            </a:r>
            <a:r>
              <a:rPr lang="en-CN" dirty="0"/>
              <a:t>ecord table sorted by keys</a:t>
            </a:r>
          </a:p>
          <a:p>
            <a:pPr lvl="1"/>
            <a:r>
              <a:rPr lang="en-CN" dirty="0"/>
              <a:t>Index method project from key to position</a:t>
            </a:r>
          </a:p>
          <a:p>
            <a:pPr lvl="1"/>
            <a:r>
              <a:rPr lang="en-CN" dirty="0"/>
              <a:t>Leverage Page size to deduct Index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34A8-7D7B-F645-AD92-BB866B1F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861" y="1876301"/>
            <a:ext cx="4992625" cy="39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3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4B2F3-C6BF-2C43-94EB-A577A8B6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Case for Learned Index Structures</a:t>
            </a:r>
            <a:endParaRPr lang="en-CN" sz="3200" spc="-3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45BC46-E464-8142-9523-DCBBCC54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Index to Machine Learning Method Definition</a:t>
            </a:r>
          </a:p>
          <a:p>
            <a:pPr lvl="1"/>
            <a:r>
              <a:rPr lang="en-CN" dirty="0"/>
              <a:t>Model Input&amp;Output </a:t>
            </a:r>
          </a:p>
          <a:p>
            <a:pPr lvl="2"/>
            <a:r>
              <a:rPr lang="en-CN" dirty="0"/>
              <a:t>Input : Key of each record, say K</a:t>
            </a:r>
          </a:p>
          <a:p>
            <a:pPr lvl="2"/>
            <a:r>
              <a:rPr lang="en-US" dirty="0"/>
              <a:t>O</a:t>
            </a:r>
            <a:r>
              <a:rPr lang="en-CN" dirty="0"/>
              <a:t>utput: Position in a Physical Memory</a:t>
            </a:r>
          </a:p>
          <a:p>
            <a:pPr lvl="1"/>
            <a:r>
              <a:rPr lang="en-CN" dirty="0"/>
              <a:t>Range Index is a regression task</a:t>
            </a:r>
          </a:p>
          <a:p>
            <a:pPr lvl="2"/>
            <a:r>
              <a:rPr lang="en-US" dirty="0"/>
              <a:t>M</a:t>
            </a:r>
            <a:r>
              <a:rPr lang="en-CN" dirty="0"/>
              <a:t>imic the CDF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F72CD-6E9B-F342-851C-2ADDC81B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55" y="1743075"/>
            <a:ext cx="4203281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299FDB-8DAD-F74C-9702-17468E2E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Case for Learned Index Structures</a:t>
            </a:r>
            <a:endParaRPr lang="en-CN" sz="3200" spc="-3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047842-4D93-4B42-9364-C3480DEA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Range Index: Recursive M</a:t>
            </a:r>
            <a:r>
              <a:rPr lang="en-US" dirty="0"/>
              <a:t>o</a:t>
            </a:r>
            <a:r>
              <a:rPr lang="en-CN" dirty="0"/>
              <a:t>del Index(RMI)</a:t>
            </a:r>
          </a:p>
          <a:p>
            <a:pPr lvl="1"/>
            <a:r>
              <a:rPr lang="en-CN" dirty="0"/>
              <a:t>Last M</a:t>
            </a:r>
            <a:r>
              <a:rPr lang="en-US" dirty="0" err="1"/>
              <a:t>i</a:t>
            </a:r>
            <a:r>
              <a:rPr lang="en-CN" dirty="0"/>
              <a:t>le Problem: good in distribution finding, bad in limited range localization</a:t>
            </a:r>
          </a:p>
          <a:p>
            <a:pPr lvl="1"/>
            <a:r>
              <a:rPr lang="en-US" dirty="0"/>
              <a:t>S</a:t>
            </a:r>
            <a:r>
              <a:rPr lang="en-CN" dirty="0"/>
              <a:t>ingle Regression model cause lage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B1DBE-E542-B746-8060-5D5D1629A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867" y="2943862"/>
            <a:ext cx="5856762" cy="3636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DFD0C8-70E3-8D41-888B-9CC2220D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71" y="2857500"/>
            <a:ext cx="4337770" cy="24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0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A962CE-7D51-C240-B458-16CD0889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Case for Learned Index Structures</a:t>
            </a:r>
            <a:endParaRPr lang="en-CN" sz="3200" spc="-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BA7C83-759D-1A40-A130-C833CA42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Training</a:t>
            </a:r>
          </a:p>
          <a:p>
            <a:pPr lvl="1"/>
            <a:endParaRPr lang="en-CN" dirty="0"/>
          </a:p>
          <a:p>
            <a:pPr lvl="1"/>
            <a:endParaRPr lang="en-CN" dirty="0"/>
          </a:p>
          <a:p>
            <a:endParaRPr lang="en-CN" dirty="0"/>
          </a:p>
          <a:p>
            <a:r>
              <a:rPr lang="en-CN" dirty="0"/>
              <a:t>Hybrid Recursive Model Index</a:t>
            </a:r>
          </a:p>
          <a:p>
            <a:pPr lvl="1"/>
            <a:r>
              <a:rPr lang="en-CN" dirty="0"/>
              <a:t>Change Model in last stage to B-tree if error larger than threshold Theta</a:t>
            </a:r>
          </a:p>
          <a:p>
            <a:pPr lvl="2"/>
            <a:r>
              <a:rPr lang="en-CN" dirty="0"/>
              <a:t>Theta = [pos – error, pos + error]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20A146-E5E6-014B-9EAF-A7A7985B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70" y="1793225"/>
            <a:ext cx="4244687" cy="11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9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A962CE-7D51-C240-B458-16CD0889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3200" spc="-300" dirty="0"/>
              <a:t>The Case for Learned Index Structures</a:t>
            </a:r>
            <a:endParaRPr lang="en-CN" sz="3200" spc="-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BA7C83-759D-1A40-A130-C833CA42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CN" dirty="0"/>
              <a:t>Pseudo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ED64C-B5C4-FE44-A361-3725A7AD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" y="1676651"/>
            <a:ext cx="6479288" cy="4989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49541-3BE0-1549-8B8C-B406FC6A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51" y="2565400"/>
            <a:ext cx="384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1094</Words>
  <Application>Microsoft Macintosh PowerPoint</Application>
  <PresentationFormat>Widescreen</PresentationFormat>
  <Paragraphs>195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Leaned Index Presentation</vt:lpstr>
      <vt:lpstr>Presenting Papers</vt:lpstr>
      <vt:lpstr>The Case for Learned Index Structures</vt:lpstr>
      <vt:lpstr>The Case for Learned Index Structures</vt:lpstr>
      <vt:lpstr>The Case for Learned Index Structures</vt:lpstr>
      <vt:lpstr>The Case for Learned Index Structures</vt:lpstr>
      <vt:lpstr>The Case for Learned Index Structures</vt:lpstr>
      <vt:lpstr>The Case for Learned Index Structures</vt:lpstr>
      <vt:lpstr>The Case for Learned Index Structures</vt:lpstr>
      <vt:lpstr>The Case for Learned Index Structures</vt:lpstr>
      <vt:lpstr>The Case for Learned Index Structures</vt:lpstr>
      <vt:lpstr>The Case for Learned Index Structures</vt:lpstr>
      <vt:lpstr>The Case for Learned Index Structures</vt:lpstr>
      <vt:lpstr>The Case for Learned Index Structures</vt:lpstr>
      <vt:lpstr>Learning Multi-dimensional Indexes</vt:lpstr>
      <vt:lpstr>Learning Multi-dimensional Indexes</vt:lpstr>
      <vt:lpstr>Learning Multi-dimensional Indexes</vt:lpstr>
      <vt:lpstr>Learning Multi-dimensional Indexes</vt:lpstr>
      <vt:lpstr>Learning Multi-dimensional Indexes</vt:lpstr>
      <vt:lpstr>Learning Multi-dimensional Indexes</vt:lpstr>
      <vt:lpstr>Learning Multi-dimensional Indexes</vt:lpstr>
      <vt:lpstr>Learning Multi-dimensional Indexes</vt:lpstr>
      <vt:lpstr>Learning Multi-dimensional Indexes</vt:lpstr>
      <vt:lpstr>Learning Multi-dimensional Indexes</vt:lpstr>
      <vt:lpstr>Lifting the Curse of Multidimensional Data with Learned Existence Indexes</vt:lpstr>
      <vt:lpstr>Lifting the Curse of Multidimensional Data with Learned Existence Indexes</vt:lpstr>
      <vt:lpstr>Lifting the Curse of Multidimensional Data with Learned Existence Indexes</vt:lpstr>
      <vt:lpstr>Lifting the Curse of Multidimensional Data with Learned Existence Indexes</vt:lpstr>
      <vt:lpstr>Lifting the Curse of Multidimensional Data with Learned Existence Indexes</vt:lpstr>
      <vt:lpstr>Lifting the Curse of Multidimensional Data with Learned Existence Indexes</vt:lpstr>
      <vt:lpstr>The ML-Index</vt:lpstr>
      <vt:lpstr>The ML-Index</vt:lpstr>
      <vt:lpstr>The ML-Index</vt:lpstr>
      <vt:lpstr>The ML-Index</vt:lpstr>
      <vt:lpstr>The ML-Index</vt:lpstr>
      <vt:lpstr>The ML-Index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Leaned Index Presentation</dc:title>
  <dc:creator>Li Jiangneng</dc:creator>
  <cp:lastModifiedBy>Li Jiangneng</cp:lastModifiedBy>
  <cp:revision>59</cp:revision>
  <dcterms:created xsi:type="dcterms:W3CDTF">2020-06-28T02:08:58Z</dcterms:created>
  <dcterms:modified xsi:type="dcterms:W3CDTF">2020-06-28T08:51:20Z</dcterms:modified>
</cp:coreProperties>
</file>