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DM Serif Display" charset="1" panose="00000000000000000000"/>
      <p:regular r:id="rId17"/>
    </p:embeddedFont>
    <p:embeddedFont>
      <p:font typeface="Poppins" charset="1" panose="00000500000000000000"/>
      <p:regular r:id="rId18"/>
    </p:embeddedFont>
    <p:embeddedFont>
      <p:font typeface="Poppins Bold" charset="1" panose="00000800000000000000"/>
      <p:regular r:id="rId19"/>
    </p:embeddedFont>
    <p:embeddedFont>
      <p:font typeface="Roboto" charset="1" panose="02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0.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Freeform 3" id="3"/>
          <p:cNvSpPr/>
          <p:nvPr/>
        </p:nvSpPr>
        <p:spPr>
          <a:xfrm flipH="false" flipV="false" rot="0">
            <a:off x="4061477" y="1530863"/>
            <a:ext cx="10165045" cy="10165045"/>
          </a:xfrm>
          <a:custGeom>
            <a:avLst/>
            <a:gdLst/>
            <a:ahLst/>
            <a:cxnLst/>
            <a:rect r="r" b="b" t="t" l="l"/>
            <a:pathLst>
              <a:path h="10165045" w="10165045">
                <a:moveTo>
                  <a:pt x="0" y="0"/>
                </a:moveTo>
                <a:lnTo>
                  <a:pt x="10165046" y="0"/>
                </a:lnTo>
                <a:lnTo>
                  <a:pt x="10165046" y="10165045"/>
                </a:lnTo>
                <a:lnTo>
                  <a:pt x="0" y="101650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849454" y="2564130"/>
            <a:ext cx="11311581" cy="5015436"/>
          </a:xfrm>
          <a:prstGeom prst="rect">
            <a:avLst/>
          </a:prstGeom>
        </p:spPr>
        <p:txBody>
          <a:bodyPr anchor="t" rtlCol="false" tIns="0" lIns="0" bIns="0" rIns="0">
            <a:spAutoFit/>
          </a:bodyPr>
          <a:lstStyle/>
          <a:p>
            <a:pPr algn="ctr">
              <a:lnSpc>
                <a:spcPts val="12163"/>
              </a:lnSpc>
            </a:pPr>
          </a:p>
          <a:p>
            <a:pPr algn="ctr">
              <a:lnSpc>
                <a:spcPts val="12163"/>
              </a:lnSpc>
            </a:pPr>
            <a:r>
              <a:rPr lang="en-US" sz="11474">
                <a:solidFill>
                  <a:srgbClr val="F0F8F7"/>
                </a:solidFill>
                <a:latin typeface="DM Serif Display"/>
                <a:ea typeface="DM Serif Display"/>
                <a:cs typeface="DM Serif Display"/>
                <a:sym typeface="DM Serif Display"/>
              </a:rPr>
              <a:t>DIABETES PREDICTION </a:t>
            </a:r>
          </a:p>
          <a:p>
            <a:pPr algn="ctr">
              <a:lnSpc>
                <a:spcPts val="3231"/>
              </a:lnSpc>
            </a:pPr>
          </a:p>
        </p:txBody>
      </p:sp>
      <p:sp>
        <p:nvSpPr>
          <p:cNvPr name="TextBox 5" id="5"/>
          <p:cNvSpPr txBox="true"/>
          <p:nvPr/>
        </p:nvSpPr>
        <p:spPr>
          <a:xfrm rot="0">
            <a:off x="6526530" y="7285672"/>
            <a:ext cx="5266316" cy="2231784"/>
          </a:xfrm>
          <a:prstGeom prst="rect">
            <a:avLst/>
          </a:prstGeom>
        </p:spPr>
        <p:txBody>
          <a:bodyPr anchor="t" rtlCol="false" tIns="0" lIns="0" bIns="0" rIns="0">
            <a:spAutoFit/>
          </a:bodyPr>
          <a:lstStyle/>
          <a:p>
            <a:pPr algn="ctr">
              <a:lnSpc>
                <a:spcPts val="2988"/>
              </a:lnSpc>
            </a:pPr>
            <a:r>
              <a:rPr lang="en-US" sz="2134" spc="228">
                <a:solidFill>
                  <a:srgbClr val="F0F8F7"/>
                </a:solidFill>
                <a:latin typeface="Poppins"/>
                <a:ea typeface="Poppins"/>
                <a:cs typeface="Poppins"/>
                <a:sym typeface="Poppins"/>
              </a:rPr>
              <a:t>PRESENTED BY :</a:t>
            </a:r>
            <a:r>
              <a:rPr lang="en-US" b="true" sz="2134" spc="228">
                <a:solidFill>
                  <a:srgbClr val="F0F8F7"/>
                </a:solidFill>
                <a:latin typeface="Poppins Bold"/>
                <a:ea typeface="Poppins Bold"/>
                <a:cs typeface="Poppins Bold"/>
                <a:sym typeface="Poppins Bold"/>
              </a:rPr>
              <a:t> GROUP 14</a:t>
            </a:r>
          </a:p>
          <a:p>
            <a:pPr algn="ctr">
              <a:lnSpc>
                <a:spcPts val="2988"/>
              </a:lnSpc>
            </a:pPr>
            <a:r>
              <a:rPr lang="en-US" sz="2134" spc="228">
                <a:solidFill>
                  <a:srgbClr val="F0F8F7"/>
                </a:solidFill>
                <a:latin typeface="Poppins"/>
                <a:ea typeface="Poppins"/>
                <a:cs typeface="Poppins"/>
                <a:sym typeface="Poppins"/>
              </a:rPr>
              <a:t>PREETI TIWARI</a:t>
            </a:r>
          </a:p>
          <a:p>
            <a:pPr algn="ctr">
              <a:lnSpc>
                <a:spcPts val="2988"/>
              </a:lnSpc>
            </a:pPr>
            <a:r>
              <a:rPr lang="en-US" sz="2134" spc="228">
                <a:solidFill>
                  <a:srgbClr val="F0F8F7"/>
                </a:solidFill>
                <a:latin typeface="Poppins"/>
                <a:ea typeface="Poppins"/>
                <a:cs typeface="Poppins"/>
                <a:sym typeface="Poppins"/>
              </a:rPr>
              <a:t>SAKSHI </a:t>
            </a:r>
          </a:p>
          <a:p>
            <a:pPr algn="ctr">
              <a:lnSpc>
                <a:spcPts val="2988"/>
              </a:lnSpc>
            </a:pPr>
            <a:r>
              <a:rPr lang="en-US" sz="2134" spc="228">
                <a:solidFill>
                  <a:srgbClr val="F0F8F7"/>
                </a:solidFill>
                <a:latin typeface="Poppins"/>
                <a:ea typeface="Poppins"/>
                <a:cs typeface="Poppins"/>
                <a:sym typeface="Poppins"/>
              </a:rPr>
              <a:t>SAKSHI KUMARI</a:t>
            </a:r>
          </a:p>
          <a:p>
            <a:pPr algn="ctr">
              <a:lnSpc>
                <a:spcPts val="2988"/>
              </a:lnSpc>
            </a:pPr>
            <a:r>
              <a:rPr lang="en-US" sz="2134" spc="228">
                <a:solidFill>
                  <a:srgbClr val="F0F8F7"/>
                </a:solidFill>
                <a:latin typeface="Poppins"/>
                <a:ea typeface="Poppins"/>
                <a:cs typeface="Poppins"/>
                <a:sym typeface="Poppins"/>
              </a:rPr>
              <a:t>SAUMYA SHARMA</a:t>
            </a:r>
          </a:p>
          <a:p>
            <a:pPr algn="ctr">
              <a:lnSpc>
                <a:spcPts val="2988"/>
              </a:lnSpc>
            </a:pPr>
            <a:r>
              <a:rPr lang="en-US" sz="2134" spc="228">
                <a:solidFill>
                  <a:srgbClr val="F0F8F7"/>
                </a:solidFill>
                <a:latin typeface="Poppins"/>
                <a:ea typeface="Poppins"/>
                <a:cs typeface="Poppins"/>
                <a:sym typeface="Poppins"/>
              </a:rPr>
              <a:t>VISHESH AGRAWAL</a:t>
            </a:r>
          </a:p>
        </p:txBody>
      </p:sp>
      <p:sp>
        <p:nvSpPr>
          <p:cNvPr name="TextBox 6" id="6"/>
          <p:cNvSpPr txBox="true"/>
          <p:nvPr/>
        </p:nvSpPr>
        <p:spPr>
          <a:xfrm rot="0">
            <a:off x="1028700" y="882586"/>
            <a:ext cx="4196530" cy="273177"/>
          </a:xfrm>
          <a:prstGeom prst="rect">
            <a:avLst/>
          </a:prstGeom>
        </p:spPr>
        <p:txBody>
          <a:bodyPr anchor="t" rtlCol="false" tIns="0" lIns="0" bIns="0" rIns="0">
            <a:spAutoFit/>
          </a:bodyPr>
          <a:lstStyle/>
          <a:p>
            <a:pPr algn="l">
              <a:lnSpc>
                <a:spcPts val="1989"/>
              </a:lnSpc>
            </a:pPr>
            <a:r>
              <a:rPr lang="en-US" sz="1700" spc="149">
                <a:solidFill>
                  <a:srgbClr val="F0F8F7"/>
                </a:solidFill>
                <a:latin typeface="Poppins"/>
                <a:ea typeface="Poppins"/>
                <a:cs typeface="Poppins"/>
                <a:sym typeface="Poppins"/>
              </a:rPr>
              <a:t>CSE AIML “C”</a:t>
            </a:r>
          </a:p>
        </p:txBody>
      </p:sp>
      <p:sp>
        <p:nvSpPr>
          <p:cNvPr name="TextBox 7" id="7"/>
          <p:cNvSpPr txBox="true"/>
          <p:nvPr/>
        </p:nvSpPr>
        <p:spPr>
          <a:xfrm rot="0">
            <a:off x="13062770" y="882605"/>
            <a:ext cx="4196530" cy="273140"/>
          </a:xfrm>
          <a:prstGeom prst="rect">
            <a:avLst/>
          </a:prstGeom>
        </p:spPr>
        <p:txBody>
          <a:bodyPr anchor="t" rtlCol="false" tIns="0" lIns="0" bIns="0" rIns="0">
            <a:spAutoFit/>
          </a:bodyPr>
          <a:lstStyle/>
          <a:p>
            <a:pPr algn="r">
              <a:lnSpc>
                <a:spcPts val="1989"/>
              </a:lnSpc>
            </a:pPr>
            <a:r>
              <a:rPr lang="en-US" sz="1700" spc="149">
                <a:solidFill>
                  <a:srgbClr val="F0F8F7"/>
                </a:solidFill>
                <a:latin typeface="Poppins"/>
                <a:ea typeface="Poppins"/>
                <a:cs typeface="Poppins"/>
                <a:sym typeface="Poppins"/>
              </a:rPr>
              <a:t>PRESENTATION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21937"/>
        </a:solidFill>
      </p:bgPr>
    </p:bg>
    <p:spTree>
      <p:nvGrpSpPr>
        <p:cNvPr id="1" name=""/>
        <p:cNvGrpSpPr/>
        <p:nvPr/>
      </p:nvGrpSpPr>
      <p:grpSpPr>
        <a:xfrm>
          <a:off x="0" y="0"/>
          <a:ext cx="0" cy="0"/>
          <a:chOff x="0" y="0"/>
          <a:chExt cx="0" cy="0"/>
        </a:xfrm>
      </p:grpSpPr>
      <p:sp>
        <p:nvSpPr>
          <p:cNvPr name="Freeform 2" id="2"/>
          <p:cNvSpPr/>
          <p:nvPr/>
        </p:nvSpPr>
        <p:spPr>
          <a:xfrm flipH="false" flipV="false" rot="-7868198">
            <a:off x="12585839" y="-4774352"/>
            <a:ext cx="10165045" cy="10165045"/>
          </a:xfrm>
          <a:custGeom>
            <a:avLst/>
            <a:gdLst/>
            <a:ahLst/>
            <a:cxnLst/>
            <a:rect r="r" b="b" t="t" l="l"/>
            <a:pathLst>
              <a:path h="10165045" w="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125743">
            <a:off x="-4274407" y="5476491"/>
            <a:ext cx="10165045" cy="10165045"/>
          </a:xfrm>
          <a:custGeom>
            <a:avLst/>
            <a:gdLst/>
            <a:ahLst/>
            <a:cxnLst/>
            <a:rect r="r" b="b" t="t" l="l"/>
            <a:pathLst>
              <a:path h="10165045" w="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882586"/>
            <a:ext cx="4196530" cy="273177"/>
          </a:xfrm>
          <a:prstGeom prst="rect">
            <a:avLst/>
          </a:prstGeom>
        </p:spPr>
        <p:txBody>
          <a:bodyPr anchor="t" rtlCol="false" tIns="0" lIns="0" bIns="0" rIns="0">
            <a:spAutoFit/>
          </a:bodyPr>
          <a:lstStyle/>
          <a:p>
            <a:pPr algn="l">
              <a:lnSpc>
                <a:spcPts val="1989"/>
              </a:lnSpc>
            </a:pPr>
            <a:r>
              <a:rPr lang="en-US" sz="1700" spc="149">
                <a:solidFill>
                  <a:srgbClr val="F0F8F7"/>
                </a:solidFill>
                <a:latin typeface="Poppins"/>
                <a:ea typeface="Poppins"/>
                <a:cs typeface="Poppins"/>
                <a:sym typeface="Poppins"/>
              </a:rPr>
              <a:t>DIABETES PREDICTION</a:t>
            </a:r>
          </a:p>
        </p:txBody>
      </p:sp>
      <p:sp>
        <p:nvSpPr>
          <p:cNvPr name="TextBox 5" id="5"/>
          <p:cNvSpPr txBox="true"/>
          <p:nvPr/>
        </p:nvSpPr>
        <p:spPr>
          <a:xfrm rot="0">
            <a:off x="4040006" y="2498547"/>
            <a:ext cx="10207988" cy="1081976"/>
          </a:xfrm>
          <a:prstGeom prst="rect">
            <a:avLst/>
          </a:prstGeom>
        </p:spPr>
        <p:txBody>
          <a:bodyPr anchor="t" rtlCol="false" tIns="0" lIns="0" bIns="0" rIns="0">
            <a:spAutoFit/>
          </a:bodyPr>
          <a:lstStyle/>
          <a:p>
            <a:pPr algn="ctr">
              <a:lnSpc>
                <a:spcPts val="8286"/>
              </a:lnSpc>
            </a:pPr>
            <a:r>
              <a:rPr lang="en-US" sz="7817">
                <a:solidFill>
                  <a:srgbClr val="F0F8F7"/>
                </a:solidFill>
                <a:latin typeface="DM Serif Display"/>
                <a:ea typeface="DM Serif Display"/>
                <a:cs typeface="DM Serif Display"/>
                <a:sym typeface="DM Serif Display"/>
              </a:rPr>
              <a:t>CHALLENGES &amp; SCOPE</a:t>
            </a:r>
          </a:p>
        </p:txBody>
      </p:sp>
      <p:grpSp>
        <p:nvGrpSpPr>
          <p:cNvPr name="Group 6" id="6"/>
          <p:cNvGrpSpPr/>
          <p:nvPr/>
        </p:nvGrpSpPr>
        <p:grpSpPr>
          <a:xfrm rot="0">
            <a:off x="2111440" y="5001988"/>
            <a:ext cx="6621153" cy="2640491"/>
            <a:chOff x="0" y="0"/>
            <a:chExt cx="1304353" cy="520171"/>
          </a:xfrm>
        </p:grpSpPr>
        <p:sp>
          <p:nvSpPr>
            <p:cNvPr name="Freeform 7" id="7"/>
            <p:cNvSpPr/>
            <p:nvPr/>
          </p:nvSpPr>
          <p:spPr>
            <a:xfrm flipH="false" flipV="false" rot="0">
              <a:off x="0" y="0"/>
              <a:ext cx="1304353" cy="520171"/>
            </a:xfrm>
            <a:custGeom>
              <a:avLst/>
              <a:gdLst/>
              <a:ahLst/>
              <a:cxnLst/>
              <a:rect r="r" b="b" t="t" l="l"/>
              <a:pathLst>
                <a:path h="520171" w="1304353">
                  <a:moveTo>
                    <a:pt x="59633" y="0"/>
                  </a:moveTo>
                  <a:lnTo>
                    <a:pt x="1244721" y="0"/>
                  </a:lnTo>
                  <a:cubicBezTo>
                    <a:pt x="1277655" y="0"/>
                    <a:pt x="1304353" y="26699"/>
                    <a:pt x="1304353" y="59633"/>
                  </a:cubicBezTo>
                  <a:lnTo>
                    <a:pt x="1304353" y="460538"/>
                  </a:lnTo>
                  <a:cubicBezTo>
                    <a:pt x="1304353" y="493473"/>
                    <a:pt x="1277655" y="520171"/>
                    <a:pt x="1244721" y="520171"/>
                  </a:cubicBezTo>
                  <a:lnTo>
                    <a:pt x="59633" y="520171"/>
                  </a:lnTo>
                  <a:cubicBezTo>
                    <a:pt x="43817" y="520171"/>
                    <a:pt x="28649" y="513889"/>
                    <a:pt x="17466" y="502705"/>
                  </a:cubicBezTo>
                  <a:cubicBezTo>
                    <a:pt x="6283" y="491522"/>
                    <a:pt x="0" y="476354"/>
                    <a:pt x="0" y="460538"/>
                  </a:cubicBezTo>
                  <a:lnTo>
                    <a:pt x="0" y="59633"/>
                  </a:lnTo>
                  <a:cubicBezTo>
                    <a:pt x="0" y="26699"/>
                    <a:pt x="26699" y="0"/>
                    <a:pt x="59633" y="0"/>
                  </a:cubicBezTo>
                  <a:close/>
                </a:path>
              </a:pathLst>
            </a:custGeom>
            <a:solidFill>
              <a:srgbClr val="000000">
                <a:alpha val="0"/>
              </a:srgbClr>
            </a:solidFill>
            <a:ln w="38100" cap="rnd">
              <a:solidFill>
                <a:srgbClr val="45DEEF"/>
              </a:solidFill>
              <a:prstDash val="solid"/>
              <a:round/>
            </a:ln>
          </p:spPr>
        </p:sp>
        <p:sp>
          <p:nvSpPr>
            <p:cNvPr name="TextBox 8" id="8"/>
            <p:cNvSpPr txBox="true"/>
            <p:nvPr/>
          </p:nvSpPr>
          <p:spPr>
            <a:xfrm>
              <a:off x="0" y="-47625"/>
              <a:ext cx="1304353" cy="567796"/>
            </a:xfrm>
            <a:prstGeom prst="rect">
              <a:avLst/>
            </a:prstGeom>
          </p:spPr>
          <p:txBody>
            <a:bodyPr anchor="ctr" rtlCol="false" tIns="50800" lIns="50800" bIns="50800" rIns="50800"/>
            <a:lstStyle/>
            <a:p>
              <a:pPr algn="ctr">
                <a:lnSpc>
                  <a:spcPts val="2605"/>
                </a:lnSpc>
              </a:pPr>
            </a:p>
          </p:txBody>
        </p:sp>
      </p:grpSp>
      <p:grpSp>
        <p:nvGrpSpPr>
          <p:cNvPr name="Group 9" id="9"/>
          <p:cNvGrpSpPr/>
          <p:nvPr/>
        </p:nvGrpSpPr>
        <p:grpSpPr>
          <a:xfrm rot="0">
            <a:off x="9555407" y="5001988"/>
            <a:ext cx="6621153" cy="2640491"/>
            <a:chOff x="0" y="0"/>
            <a:chExt cx="1304353" cy="520171"/>
          </a:xfrm>
        </p:grpSpPr>
        <p:sp>
          <p:nvSpPr>
            <p:cNvPr name="Freeform 10" id="10"/>
            <p:cNvSpPr/>
            <p:nvPr/>
          </p:nvSpPr>
          <p:spPr>
            <a:xfrm flipH="false" flipV="false" rot="0">
              <a:off x="0" y="0"/>
              <a:ext cx="1304353" cy="520171"/>
            </a:xfrm>
            <a:custGeom>
              <a:avLst/>
              <a:gdLst/>
              <a:ahLst/>
              <a:cxnLst/>
              <a:rect r="r" b="b" t="t" l="l"/>
              <a:pathLst>
                <a:path h="520171" w="1304353">
                  <a:moveTo>
                    <a:pt x="59633" y="0"/>
                  </a:moveTo>
                  <a:lnTo>
                    <a:pt x="1244721" y="0"/>
                  </a:lnTo>
                  <a:cubicBezTo>
                    <a:pt x="1277655" y="0"/>
                    <a:pt x="1304353" y="26699"/>
                    <a:pt x="1304353" y="59633"/>
                  </a:cubicBezTo>
                  <a:lnTo>
                    <a:pt x="1304353" y="460538"/>
                  </a:lnTo>
                  <a:cubicBezTo>
                    <a:pt x="1304353" y="493473"/>
                    <a:pt x="1277655" y="520171"/>
                    <a:pt x="1244721" y="520171"/>
                  </a:cubicBezTo>
                  <a:lnTo>
                    <a:pt x="59633" y="520171"/>
                  </a:lnTo>
                  <a:cubicBezTo>
                    <a:pt x="43817" y="520171"/>
                    <a:pt x="28649" y="513889"/>
                    <a:pt x="17466" y="502705"/>
                  </a:cubicBezTo>
                  <a:cubicBezTo>
                    <a:pt x="6283" y="491522"/>
                    <a:pt x="0" y="476354"/>
                    <a:pt x="0" y="460538"/>
                  </a:cubicBezTo>
                  <a:lnTo>
                    <a:pt x="0" y="59633"/>
                  </a:lnTo>
                  <a:cubicBezTo>
                    <a:pt x="0" y="26699"/>
                    <a:pt x="26699" y="0"/>
                    <a:pt x="59633" y="0"/>
                  </a:cubicBezTo>
                  <a:close/>
                </a:path>
              </a:pathLst>
            </a:custGeom>
            <a:solidFill>
              <a:srgbClr val="000000">
                <a:alpha val="0"/>
              </a:srgbClr>
            </a:solidFill>
            <a:ln w="38100" cap="rnd">
              <a:solidFill>
                <a:srgbClr val="45DEEF"/>
              </a:solidFill>
              <a:prstDash val="solid"/>
              <a:round/>
            </a:ln>
          </p:spPr>
        </p:sp>
        <p:sp>
          <p:nvSpPr>
            <p:cNvPr name="TextBox 11" id="11"/>
            <p:cNvSpPr txBox="true"/>
            <p:nvPr/>
          </p:nvSpPr>
          <p:spPr>
            <a:xfrm>
              <a:off x="0" y="-47625"/>
              <a:ext cx="1304353" cy="567796"/>
            </a:xfrm>
            <a:prstGeom prst="rect">
              <a:avLst/>
            </a:prstGeom>
          </p:spPr>
          <p:txBody>
            <a:bodyPr anchor="ctr" rtlCol="false" tIns="50800" lIns="50800" bIns="50800" rIns="50800"/>
            <a:lstStyle/>
            <a:p>
              <a:pPr algn="ctr">
                <a:lnSpc>
                  <a:spcPts val="2605"/>
                </a:lnSpc>
              </a:pPr>
            </a:p>
          </p:txBody>
        </p:sp>
      </p:grpSp>
      <p:sp>
        <p:nvSpPr>
          <p:cNvPr name="TextBox 12" id="12"/>
          <p:cNvSpPr txBox="true"/>
          <p:nvPr/>
        </p:nvSpPr>
        <p:spPr>
          <a:xfrm rot="0">
            <a:off x="2995357" y="5457175"/>
            <a:ext cx="5200141" cy="2526030"/>
          </a:xfrm>
          <a:prstGeom prst="rect">
            <a:avLst/>
          </a:prstGeom>
        </p:spPr>
        <p:txBody>
          <a:bodyPr anchor="t" rtlCol="false" tIns="0" lIns="0" bIns="0" rIns="0">
            <a:spAutoFit/>
          </a:bodyPr>
          <a:lstStyle/>
          <a:p>
            <a:pPr algn="ctr" marL="388618" indent="-194309" lvl="1">
              <a:lnSpc>
                <a:spcPts val="2519"/>
              </a:lnSpc>
              <a:spcBef>
                <a:spcPct val="0"/>
              </a:spcBef>
              <a:buFont typeface="Arial"/>
              <a:buChar char="•"/>
            </a:pPr>
            <a:r>
              <a:rPr lang="en-US" sz="1799" spc="-35">
                <a:solidFill>
                  <a:srgbClr val="FFFFFF"/>
                </a:solidFill>
                <a:latin typeface="Poppins"/>
                <a:ea typeface="Poppins"/>
                <a:cs typeface="Poppins"/>
                <a:sym typeface="Poppins"/>
              </a:rPr>
              <a:t>M</a:t>
            </a:r>
            <a:r>
              <a:rPr lang="en-US" sz="1799" spc="-35">
                <a:solidFill>
                  <a:srgbClr val="FFFFFF"/>
                </a:solidFill>
                <a:latin typeface="Poppins"/>
                <a:ea typeface="Poppins"/>
                <a:cs typeface="Poppins"/>
                <a:sym typeface="Poppins"/>
              </a:rPr>
              <a:t>issing or zero values in medical records</a:t>
            </a:r>
          </a:p>
          <a:p>
            <a:pPr algn="ctr" marL="388618" indent="-194309" lvl="1">
              <a:lnSpc>
                <a:spcPts val="2519"/>
              </a:lnSpc>
              <a:spcBef>
                <a:spcPct val="0"/>
              </a:spcBef>
              <a:buFont typeface="Arial"/>
              <a:buChar char="•"/>
            </a:pPr>
            <a:r>
              <a:rPr lang="en-US" sz="1799" spc="-35">
                <a:solidFill>
                  <a:srgbClr val="FFFFFF"/>
                </a:solidFill>
                <a:latin typeface="Poppins"/>
                <a:ea typeface="Poppins"/>
                <a:cs typeface="Poppins"/>
                <a:sym typeface="Poppins"/>
              </a:rPr>
              <a:t>Balancing model complexity with accuracy</a:t>
            </a:r>
          </a:p>
          <a:p>
            <a:pPr algn="ctr" marL="388618" indent="-194309" lvl="1">
              <a:lnSpc>
                <a:spcPts val="2519"/>
              </a:lnSpc>
              <a:spcBef>
                <a:spcPct val="0"/>
              </a:spcBef>
              <a:buFont typeface="Arial"/>
              <a:buChar char="•"/>
            </a:pPr>
            <a:r>
              <a:rPr lang="en-US" sz="1799" spc="-35">
                <a:solidFill>
                  <a:srgbClr val="FFFFFF"/>
                </a:solidFill>
                <a:latin typeface="Poppins"/>
                <a:ea typeface="Poppins"/>
                <a:cs typeface="Poppins"/>
                <a:sym typeface="Poppins"/>
              </a:rPr>
              <a:t>Feature selection for improving prediction</a:t>
            </a:r>
          </a:p>
          <a:p>
            <a:pPr algn="ctr" marL="388618" indent="-194309" lvl="1">
              <a:lnSpc>
                <a:spcPts val="2519"/>
              </a:lnSpc>
              <a:spcBef>
                <a:spcPct val="0"/>
              </a:spcBef>
              <a:buFont typeface="Arial"/>
              <a:buChar char="•"/>
            </a:pPr>
            <a:r>
              <a:rPr lang="en-US" sz="1799" spc="-35">
                <a:solidFill>
                  <a:srgbClr val="FFFFFF"/>
                </a:solidFill>
                <a:latin typeface="Poppins"/>
                <a:ea typeface="Poppins"/>
                <a:cs typeface="Poppins"/>
                <a:sym typeface="Poppins"/>
              </a:rPr>
              <a:t>Avoiding overfitting while tuning hyperparameters</a:t>
            </a:r>
          </a:p>
          <a:p>
            <a:pPr algn="ctr">
              <a:lnSpc>
                <a:spcPts val="2519"/>
              </a:lnSpc>
              <a:spcBef>
                <a:spcPct val="0"/>
              </a:spcBef>
            </a:pPr>
          </a:p>
          <a:p>
            <a:pPr algn="ctr">
              <a:lnSpc>
                <a:spcPts val="2519"/>
              </a:lnSpc>
              <a:spcBef>
                <a:spcPct val="0"/>
              </a:spcBef>
            </a:pPr>
          </a:p>
          <a:p>
            <a:pPr algn="ctr">
              <a:lnSpc>
                <a:spcPts val="2519"/>
              </a:lnSpc>
              <a:spcBef>
                <a:spcPct val="0"/>
              </a:spcBef>
            </a:pPr>
          </a:p>
        </p:txBody>
      </p:sp>
      <p:sp>
        <p:nvSpPr>
          <p:cNvPr name="TextBox 13" id="13"/>
          <p:cNvSpPr txBox="true"/>
          <p:nvPr/>
        </p:nvSpPr>
        <p:spPr>
          <a:xfrm rot="0">
            <a:off x="9915726" y="5361622"/>
            <a:ext cx="6040589" cy="2526030"/>
          </a:xfrm>
          <a:prstGeom prst="rect">
            <a:avLst/>
          </a:prstGeom>
        </p:spPr>
        <p:txBody>
          <a:bodyPr anchor="t" rtlCol="false" tIns="0" lIns="0" bIns="0" rIns="0">
            <a:spAutoFit/>
          </a:bodyPr>
          <a:lstStyle/>
          <a:p>
            <a:pPr algn="ctr" marL="388618" indent="-194309" lvl="1">
              <a:lnSpc>
                <a:spcPts val="2519"/>
              </a:lnSpc>
              <a:spcBef>
                <a:spcPct val="0"/>
              </a:spcBef>
              <a:buFont typeface="Arial"/>
              <a:buChar char="•"/>
            </a:pPr>
            <a:r>
              <a:rPr lang="en-US" sz="1799" spc="-35">
                <a:solidFill>
                  <a:srgbClr val="FFFFFF"/>
                </a:solidFill>
                <a:latin typeface="Poppins"/>
                <a:ea typeface="Poppins"/>
                <a:cs typeface="Poppins"/>
                <a:sym typeface="Poppins"/>
              </a:rPr>
              <a:t>Us</a:t>
            </a:r>
            <a:r>
              <a:rPr lang="en-US" sz="1799" spc="-35">
                <a:solidFill>
                  <a:srgbClr val="FFFFFF"/>
                </a:solidFill>
                <a:latin typeface="Poppins"/>
                <a:ea typeface="Poppins"/>
                <a:cs typeface="Poppins"/>
                <a:sym typeface="Poppins"/>
              </a:rPr>
              <a:t>e advanced models like XGBoost or Neural Networks</a:t>
            </a:r>
          </a:p>
          <a:p>
            <a:pPr algn="ctr" marL="388618" indent="-194309" lvl="1">
              <a:lnSpc>
                <a:spcPts val="2519"/>
              </a:lnSpc>
              <a:spcBef>
                <a:spcPct val="0"/>
              </a:spcBef>
              <a:buFont typeface="Arial"/>
              <a:buChar char="•"/>
            </a:pPr>
            <a:r>
              <a:rPr lang="en-US" sz="1799" spc="-35">
                <a:solidFill>
                  <a:srgbClr val="FFFFFF"/>
                </a:solidFill>
                <a:latin typeface="Poppins"/>
                <a:ea typeface="Poppins"/>
                <a:cs typeface="Poppins"/>
                <a:sym typeface="Poppins"/>
              </a:rPr>
              <a:t>Expand dataset with real-time medical data</a:t>
            </a:r>
          </a:p>
          <a:p>
            <a:pPr algn="ctr" marL="388618" indent="-194309" lvl="1">
              <a:lnSpc>
                <a:spcPts val="2519"/>
              </a:lnSpc>
              <a:spcBef>
                <a:spcPct val="0"/>
              </a:spcBef>
              <a:buFont typeface="Arial"/>
              <a:buChar char="•"/>
            </a:pPr>
            <a:r>
              <a:rPr lang="en-US" sz="1799" spc="-35">
                <a:solidFill>
                  <a:srgbClr val="FFFFFF"/>
                </a:solidFill>
                <a:latin typeface="Poppins"/>
                <a:ea typeface="Poppins"/>
                <a:cs typeface="Poppins"/>
                <a:sym typeface="Poppins"/>
              </a:rPr>
              <a:t>Integrate model into mobile or web-based diagnostic tools</a:t>
            </a:r>
          </a:p>
          <a:p>
            <a:pPr algn="ctr">
              <a:lnSpc>
                <a:spcPts val="2519"/>
              </a:lnSpc>
              <a:spcBef>
                <a:spcPct val="0"/>
              </a:spcBef>
            </a:pPr>
          </a:p>
          <a:p>
            <a:pPr algn="ctr">
              <a:lnSpc>
                <a:spcPts val="2519"/>
              </a:lnSpc>
              <a:spcBef>
                <a:spcPct val="0"/>
              </a:spcBef>
            </a:pPr>
          </a:p>
          <a:p>
            <a:pPr algn="ctr">
              <a:lnSpc>
                <a:spcPts val="2519"/>
              </a:lnSpc>
              <a:spcBef>
                <a:spcPct val="0"/>
              </a:spcBef>
            </a:pPr>
          </a:p>
        </p:txBody>
      </p:sp>
      <p:sp>
        <p:nvSpPr>
          <p:cNvPr name="TextBox 14" id="14"/>
          <p:cNvSpPr txBox="true"/>
          <p:nvPr/>
        </p:nvSpPr>
        <p:spPr>
          <a:xfrm rot="0">
            <a:off x="3202448" y="4066299"/>
            <a:ext cx="4439136" cy="431284"/>
          </a:xfrm>
          <a:prstGeom prst="rect">
            <a:avLst/>
          </a:prstGeom>
        </p:spPr>
        <p:txBody>
          <a:bodyPr anchor="t" rtlCol="false" tIns="0" lIns="0" bIns="0" rIns="0">
            <a:spAutoFit/>
          </a:bodyPr>
          <a:lstStyle/>
          <a:p>
            <a:pPr algn="ctr">
              <a:lnSpc>
                <a:spcPts val="3168"/>
              </a:lnSpc>
            </a:pPr>
            <a:r>
              <a:rPr lang="en-US" sz="2707">
                <a:solidFill>
                  <a:srgbClr val="F0F8F7"/>
                </a:solidFill>
                <a:latin typeface="Poppins"/>
                <a:ea typeface="Poppins"/>
                <a:cs typeface="Poppins"/>
                <a:sym typeface="Poppins"/>
              </a:rPr>
              <a:t>Challenges Faced</a:t>
            </a:r>
          </a:p>
        </p:txBody>
      </p:sp>
      <p:sp>
        <p:nvSpPr>
          <p:cNvPr name="TextBox 15" id="15"/>
          <p:cNvSpPr txBox="true"/>
          <p:nvPr/>
        </p:nvSpPr>
        <p:spPr>
          <a:xfrm rot="0">
            <a:off x="11066074" y="4066299"/>
            <a:ext cx="3599819" cy="431284"/>
          </a:xfrm>
          <a:prstGeom prst="rect">
            <a:avLst/>
          </a:prstGeom>
        </p:spPr>
        <p:txBody>
          <a:bodyPr anchor="t" rtlCol="false" tIns="0" lIns="0" bIns="0" rIns="0">
            <a:spAutoFit/>
          </a:bodyPr>
          <a:lstStyle/>
          <a:p>
            <a:pPr algn="ctr">
              <a:lnSpc>
                <a:spcPts val="3168"/>
              </a:lnSpc>
            </a:pPr>
            <a:r>
              <a:rPr lang="en-US" sz="2707">
                <a:solidFill>
                  <a:srgbClr val="F0F8F7"/>
                </a:solidFill>
                <a:latin typeface="Poppins"/>
                <a:ea typeface="Poppins"/>
                <a:cs typeface="Poppins"/>
                <a:sym typeface="Poppins"/>
              </a:rPr>
              <a:t>Fututre Scope</a:t>
            </a:r>
          </a:p>
        </p:txBody>
      </p:sp>
      <p:grpSp>
        <p:nvGrpSpPr>
          <p:cNvPr name="Group 16" id="16"/>
          <p:cNvGrpSpPr/>
          <p:nvPr/>
        </p:nvGrpSpPr>
        <p:grpSpPr>
          <a:xfrm rot="0">
            <a:off x="1028700" y="9123128"/>
            <a:ext cx="524434" cy="524434"/>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 id="18"/>
            <p:cNvSpPr txBox="true"/>
            <p:nvPr/>
          </p:nvSpPr>
          <p:spPr>
            <a:xfrm>
              <a:off x="76200" y="57150"/>
              <a:ext cx="660400" cy="679450"/>
            </a:xfrm>
            <a:prstGeom prst="rect">
              <a:avLst/>
            </a:prstGeom>
          </p:spPr>
          <p:txBody>
            <a:bodyPr anchor="ctr" rtlCol="false" tIns="50800" lIns="50800" bIns="50800" rIns="50800"/>
            <a:lstStyle/>
            <a:p>
              <a:pPr algn="ctr">
                <a:lnSpc>
                  <a:spcPts val="1989"/>
                </a:lnSpc>
              </a:pPr>
            </a:p>
          </p:txBody>
        </p:sp>
      </p:grpSp>
      <p:sp>
        <p:nvSpPr>
          <p:cNvPr name="TextBox 19" id="19"/>
          <p:cNvSpPr txBox="true"/>
          <p:nvPr/>
        </p:nvSpPr>
        <p:spPr>
          <a:xfrm rot="0">
            <a:off x="1099878" y="9258472"/>
            <a:ext cx="382078" cy="244221"/>
          </a:xfrm>
          <a:prstGeom prst="rect">
            <a:avLst/>
          </a:prstGeom>
        </p:spPr>
        <p:txBody>
          <a:bodyPr anchor="t" rtlCol="false" tIns="0" lIns="0" bIns="0" rIns="0">
            <a:spAutoFit/>
          </a:bodyPr>
          <a:lstStyle/>
          <a:p>
            <a:pPr algn="ctr">
              <a:lnSpc>
                <a:spcPts val="1872"/>
              </a:lnSpc>
            </a:pPr>
            <a:r>
              <a:rPr lang="en-US" sz="1600">
                <a:solidFill>
                  <a:srgbClr val="000000"/>
                </a:solidFill>
                <a:latin typeface="Poppins"/>
                <a:ea typeface="Poppins"/>
                <a:cs typeface="Poppins"/>
                <a:sym typeface="Poppin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055" r="0" b="-9055"/>
            </a:stretch>
          </a:blipFill>
        </p:spPr>
      </p:sp>
      <p:sp>
        <p:nvSpPr>
          <p:cNvPr name="Freeform 3" id="3"/>
          <p:cNvSpPr/>
          <p:nvPr/>
        </p:nvSpPr>
        <p:spPr>
          <a:xfrm flipH="false" flipV="false" rot="0">
            <a:off x="4061477" y="1750980"/>
            <a:ext cx="10165045" cy="10165045"/>
          </a:xfrm>
          <a:custGeom>
            <a:avLst/>
            <a:gdLst/>
            <a:ahLst/>
            <a:cxnLst/>
            <a:rect r="r" b="b" t="t" l="l"/>
            <a:pathLst>
              <a:path h="10165045" w="10165045">
                <a:moveTo>
                  <a:pt x="0" y="0"/>
                </a:moveTo>
                <a:lnTo>
                  <a:pt x="10165046" y="0"/>
                </a:lnTo>
                <a:lnTo>
                  <a:pt x="10165046" y="10165045"/>
                </a:lnTo>
                <a:lnTo>
                  <a:pt x="0" y="101650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849454" y="3683509"/>
            <a:ext cx="10589092" cy="1920503"/>
          </a:xfrm>
          <a:prstGeom prst="rect">
            <a:avLst/>
          </a:prstGeom>
        </p:spPr>
        <p:txBody>
          <a:bodyPr anchor="t" rtlCol="false" tIns="0" lIns="0" bIns="0" rIns="0">
            <a:spAutoFit/>
          </a:bodyPr>
          <a:lstStyle/>
          <a:p>
            <a:pPr algn="ctr">
              <a:lnSpc>
                <a:spcPts val="14682"/>
              </a:lnSpc>
            </a:pPr>
            <a:r>
              <a:rPr lang="en-US" sz="13851">
                <a:solidFill>
                  <a:srgbClr val="F0F8F7"/>
                </a:solidFill>
                <a:latin typeface="DM Serif Display"/>
                <a:ea typeface="DM Serif Display"/>
                <a:cs typeface="DM Serif Display"/>
                <a:sym typeface="DM Serif Display"/>
              </a:rPr>
              <a:t>THANK YOU</a:t>
            </a:r>
          </a:p>
        </p:txBody>
      </p:sp>
      <p:sp>
        <p:nvSpPr>
          <p:cNvPr name="TextBox 5" id="5"/>
          <p:cNvSpPr txBox="true"/>
          <p:nvPr/>
        </p:nvSpPr>
        <p:spPr>
          <a:xfrm rot="0">
            <a:off x="6018036" y="2494409"/>
            <a:ext cx="6251927" cy="321945"/>
          </a:xfrm>
          <a:prstGeom prst="rect">
            <a:avLst/>
          </a:prstGeom>
        </p:spPr>
        <p:txBody>
          <a:bodyPr anchor="t" rtlCol="false" tIns="0" lIns="0" bIns="0" rIns="0">
            <a:spAutoFit/>
          </a:bodyPr>
          <a:lstStyle/>
          <a:p>
            <a:pPr algn="ctr">
              <a:lnSpc>
                <a:spcPts val="2340"/>
              </a:lnSpc>
            </a:pPr>
            <a:r>
              <a:rPr lang="en-US" sz="2000" spc="176">
                <a:solidFill>
                  <a:srgbClr val="F0F8F7"/>
                </a:solidFill>
                <a:latin typeface="Poppins"/>
                <a:ea typeface="Poppins"/>
                <a:cs typeface="Poppins"/>
                <a:sym typeface="Poppins"/>
              </a:rPr>
              <a:t>DIABETES PREDICTION</a:t>
            </a:r>
          </a:p>
        </p:txBody>
      </p:sp>
      <p:sp>
        <p:nvSpPr>
          <p:cNvPr name="TextBox 6" id="6"/>
          <p:cNvSpPr txBox="true"/>
          <p:nvPr/>
        </p:nvSpPr>
        <p:spPr>
          <a:xfrm rot="0">
            <a:off x="6306649" y="8054284"/>
            <a:ext cx="5674703" cy="398780"/>
          </a:xfrm>
          <a:prstGeom prst="rect">
            <a:avLst/>
          </a:prstGeom>
        </p:spPr>
        <p:txBody>
          <a:bodyPr anchor="t" rtlCol="false" tIns="0" lIns="0" bIns="0" rIns="0">
            <a:spAutoFit/>
          </a:bodyPr>
          <a:lstStyle/>
          <a:p>
            <a:pPr algn="ctr">
              <a:lnSpc>
                <a:spcPts val="3220"/>
              </a:lnSpc>
            </a:pPr>
            <a:r>
              <a:rPr lang="en-US" sz="2300" spc="246">
                <a:solidFill>
                  <a:srgbClr val="F0F8F7"/>
                </a:solidFill>
                <a:latin typeface="Poppins"/>
                <a:ea typeface="Poppins"/>
                <a:cs typeface="Poppins"/>
                <a:sym typeface="Poppins"/>
              </a:rPr>
              <a:t>PRESENTED BY : </a:t>
            </a:r>
            <a:r>
              <a:rPr lang="en-US" b="true" sz="2300" spc="246">
                <a:solidFill>
                  <a:srgbClr val="F0F8F7"/>
                </a:solidFill>
                <a:latin typeface="Poppins Bold"/>
                <a:ea typeface="Poppins Bold"/>
                <a:cs typeface="Poppins Bold"/>
                <a:sym typeface="Poppins Bold"/>
              </a:rPr>
              <a:t>GROUP 14</a:t>
            </a:r>
          </a:p>
        </p:txBody>
      </p:sp>
      <p:sp>
        <p:nvSpPr>
          <p:cNvPr name="TextBox 7" id="7"/>
          <p:cNvSpPr txBox="true"/>
          <p:nvPr/>
        </p:nvSpPr>
        <p:spPr>
          <a:xfrm rot="0">
            <a:off x="3815133" y="5795028"/>
            <a:ext cx="10657733" cy="1383310"/>
          </a:xfrm>
          <a:prstGeom prst="rect">
            <a:avLst/>
          </a:prstGeom>
        </p:spPr>
        <p:txBody>
          <a:bodyPr anchor="t" rtlCol="false" tIns="0" lIns="0" bIns="0" rIns="0">
            <a:spAutoFit/>
          </a:bodyPr>
          <a:lstStyle/>
          <a:p>
            <a:pPr algn="ctr">
              <a:lnSpc>
                <a:spcPts val="2743"/>
              </a:lnSpc>
              <a:spcBef>
                <a:spcPct val="0"/>
              </a:spcBef>
            </a:pPr>
            <a:r>
              <a:rPr lang="en-US" sz="1987">
                <a:solidFill>
                  <a:srgbClr val="F0F8F7"/>
                </a:solidFill>
                <a:latin typeface="Poppins"/>
                <a:ea typeface="Poppins"/>
                <a:cs typeface="Poppins"/>
                <a:sym typeface="Poppins"/>
              </a:rPr>
              <a:t>Th</a:t>
            </a:r>
            <a:r>
              <a:rPr lang="en-US" sz="1987">
                <a:solidFill>
                  <a:srgbClr val="F0F8F7"/>
                </a:solidFill>
                <a:latin typeface="Poppins"/>
                <a:ea typeface="Poppins"/>
                <a:cs typeface="Poppins"/>
                <a:sym typeface="Poppins"/>
              </a:rPr>
              <a:t>e diabetes prediction model demonstrated the power of machine learning in healthcare diagnostics. Random Forest showed the highest accuracy and is suitable for further use. Early prediction through ML can assist doctors in timely intervention.</a:t>
            </a:r>
          </a:p>
          <a:p>
            <a:pPr algn="ctr">
              <a:lnSpc>
                <a:spcPts val="2743"/>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21937"/>
        </a:solidFill>
      </p:bgPr>
    </p:bg>
    <p:spTree>
      <p:nvGrpSpPr>
        <p:cNvPr id="1" name=""/>
        <p:cNvGrpSpPr/>
        <p:nvPr/>
      </p:nvGrpSpPr>
      <p:grpSpPr>
        <a:xfrm>
          <a:off x="0" y="0"/>
          <a:ext cx="0" cy="0"/>
          <a:chOff x="0" y="0"/>
          <a:chExt cx="0" cy="0"/>
        </a:xfrm>
      </p:grpSpPr>
      <p:sp>
        <p:nvSpPr>
          <p:cNvPr name="Freeform 2" id="2"/>
          <p:cNvSpPr/>
          <p:nvPr/>
        </p:nvSpPr>
        <p:spPr>
          <a:xfrm flipH="false" flipV="false" rot="-7868198">
            <a:off x="12585839" y="-4774352"/>
            <a:ext cx="10165045" cy="10165045"/>
          </a:xfrm>
          <a:custGeom>
            <a:avLst/>
            <a:gdLst/>
            <a:ahLst/>
            <a:cxnLst/>
            <a:rect r="r" b="b" t="t" l="l"/>
            <a:pathLst>
              <a:path h="10165045" w="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10800000">
            <a:off x="11420968" y="901655"/>
            <a:ext cx="5838332" cy="1808403"/>
            <a:chOff x="0" y="0"/>
            <a:chExt cx="1537668" cy="476287"/>
          </a:xfrm>
        </p:grpSpPr>
        <p:sp>
          <p:nvSpPr>
            <p:cNvPr name="Freeform 4" id="4"/>
            <p:cNvSpPr/>
            <p:nvPr/>
          </p:nvSpPr>
          <p:spPr>
            <a:xfrm flipH="false" flipV="false" rot="0">
              <a:off x="0" y="0"/>
              <a:ext cx="1537668" cy="476287"/>
            </a:xfrm>
            <a:custGeom>
              <a:avLst/>
              <a:gdLst/>
              <a:ahLst/>
              <a:cxnLst/>
              <a:rect r="r" b="b" t="t" l="l"/>
              <a:pathLst>
                <a:path h="476287" w="1537668">
                  <a:moveTo>
                    <a:pt x="0" y="0"/>
                  </a:moveTo>
                  <a:lnTo>
                    <a:pt x="1537668" y="0"/>
                  </a:lnTo>
                  <a:lnTo>
                    <a:pt x="1537668" y="476287"/>
                  </a:lnTo>
                  <a:lnTo>
                    <a:pt x="0" y="476287"/>
                  </a:lnTo>
                  <a:close/>
                </a:path>
              </a:pathLst>
            </a:custGeom>
            <a:gradFill rotWithShape="true">
              <a:gsLst>
                <a:gs pos="0">
                  <a:srgbClr val="45DEEF">
                    <a:alpha val="80000"/>
                  </a:srgbClr>
                </a:gs>
                <a:gs pos="100000">
                  <a:srgbClr val="043372">
                    <a:alpha val="0"/>
                  </a:srgbClr>
                </a:gs>
              </a:gsLst>
              <a:lin ang="0"/>
            </a:gradFill>
          </p:spPr>
        </p:sp>
        <p:sp>
          <p:nvSpPr>
            <p:cNvPr name="TextBox 5" id="5"/>
            <p:cNvSpPr txBox="true"/>
            <p:nvPr/>
          </p:nvSpPr>
          <p:spPr>
            <a:xfrm>
              <a:off x="0" y="-47625"/>
              <a:ext cx="1537668" cy="523912"/>
            </a:xfrm>
            <a:prstGeom prst="rect">
              <a:avLst/>
            </a:prstGeom>
          </p:spPr>
          <p:txBody>
            <a:bodyPr anchor="ctr" rtlCol="false" tIns="50800" lIns="50800" bIns="50800" rIns="50800"/>
            <a:lstStyle/>
            <a:p>
              <a:pPr algn="ctr">
                <a:lnSpc>
                  <a:spcPts val="2605"/>
                </a:lnSpc>
              </a:pPr>
            </a:p>
          </p:txBody>
        </p:sp>
      </p:grpSp>
      <p:sp>
        <p:nvSpPr>
          <p:cNvPr name="Freeform 6" id="6"/>
          <p:cNvSpPr/>
          <p:nvPr/>
        </p:nvSpPr>
        <p:spPr>
          <a:xfrm flipH="false" flipV="false" rot="3125743">
            <a:off x="-4274407" y="5476491"/>
            <a:ext cx="10165045" cy="10165045"/>
          </a:xfrm>
          <a:custGeom>
            <a:avLst/>
            <a:gdLst/>
            <a:ahLst/>
            <a:cxnLst/>
            <a:rect r="r" b="b" t="t" l="l"/>
            <a:pathLst>
              <a:path h="10165045" w="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028700" y="9123128"/>
            <a:ext cx="524434" cy="52443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 id="9"/>
            <p:cNvSpPr txBox="true"/>
            <p:nvPr/>
          </p:nvSpPr>
          <p:spPr>
            <a:xfrm>
              <a:off x="76200" y="57150"/>
              <a:ext cx="660400" cy="679450"/>
            </a:xfrm>
            <a:prstGeom prst="rect">
              <a:avLst/>
            </a:prstGeom>
          </p:spPr>
          <p:txBody>
            <a:bodyPr anchor="ctr" rtlCol="false" tIns="50800" lIns="50800" bIns="50800" rIns="50800"/>
            <a:lstStyle/>
            <a:p>
              <a:pPr algn="ctr">
                <a:lnSpc>
                  <a:spcPts val="1989"/>
                </a:lnSpc>
              </a:pPr>
            </a:p>
          </p:txBody>
        </p:sp>
      </p:grpSp>
      <p:grpSp>
        <p:nvGrpSpPr>
          <p:cNvPr name="Group 10" id="10"/>
          <p:cNvGrpSpPr/>
          <p:nvPr/>
        </p:nvGrpSpPr>
        <p:grpSpPr>
          <a:xfrm rot="0">
            <a:off x="10351413" y="7064363"/>
            <a:ext cx="5850393" cy="1808403"/>
            <a:chOff x="0" y="0"/>
            <a:chExt cx="1540844" cy="476287"/>
          </a:xfrm>
        </p:grpSpPr>
        <p:sp>
          <p:nvSpPr>
            <p:cNvPr name="Freeform 11" id="11"/>
            <p:cNvSpPr/>
            <p:nvPr/>
          </p:nvSpPr>
          <p:spPr>
            <a:xfrm flipH="false" flipV="false" rot="0">
              <a:off x="0" y="0"/>
              <a:ext cx="1540844" cy="476287"/>
            </a:xfrm>
            <a:custGeom>
              <a:avLst/>
              <a:gdLst/>
              <a:ahLst/>
              <a:cxnLst/>
              <a:rect r="r" b="b" t="t" l="l"/>
              <a:pathLst>
                <a:path h="476287" w="1540844">
                  <a:moveTo>
                    <a:pt x="0" y="0"/>
                  </a:moveTo>
                  <a:lnTo>
                    <a:pt x="1540844" y="0"/>
                  </a:lnTo>
                  <a:lnTo>
                    <a:pt x="1540844" y="476287"/>
                  </a:lnTo>
                  <a:lnTo>
                    <a:pt x="0" y="476287"/>
                  </a:lnTo>
                  <a:close/>
                </a:path>
              </a:pathLst>
            </a:custGeom>
            <a:gradFill rotWithShape="true">
              <a:gsLst>
                <a:gs pos="0">
                  <a:srgbClr val="45DEEF">
                    <a:alpha val="80000"/>
                  </a:srgbClr>
                </a:gs>
                <a:gs pos="100000">
                  <a:srgbClr val="043372">
                    <a:alpha val="0"/>
                  </a:srgbClr>
                </a:gs>
              </a:gsLst>
              <a:lin ang="0"/>
            </a:gradFill>
          </p:spPr>
        </p:sp>
        <p:sp>
          <p:nvSpPr>
            <p:cNvPr name="TextBox 12" id="12"/>
            <p:cNvSpPr txBox="true"/>
            <p:nvPr/>
          </p:nvSpPr>
          <p:spPr>
            <a:xfrm>
              <a:off x="0" y="-47625"/>
              <a:ext cx="1540844" cy="523912"/>
            </a:xfrm>
            <a:prstGeom prst="rect">
              <a:avLst/>
            </a:prstGeom>
          </p:spPr>
          <p:txBody>
            <a:bodyPr anchor="ctr" rtlCol="false" tIns="50800" lIns="50800" bIns="50800" rIns="50800"/>
            <a:lstStyle/>
            <a:p>
              <a:pPr algn="ctr">
                <a:lnSpc>
                  <a:spcPts val="2605"/>
                </a:lnSpc>
              </a:pPr>
            </a:p>
          </p:txBody>
        </p:sp>
      </p:grpSp>
      <p:grpSp>
        <p:nvGrpSpPr>
          <p:cNvPr name="Group 13" id="13"/>
          <p:cNvGrpSpPr/>
          <p:nvPr/>
        </p:nvGrpSpPr>
        <p:grpSpPr>
          <a:xfrm rot="0">
            <a:off x="10351413" y="901655"/>
            <a:ext cx="7093858" cy="7971111"/>
            <a:chOff x="0" y="0"/>
            <a:chExt cx="1070212" cy="1202559"/>
          </a:xfrm>
        </p:grpSpPr>
        <p:sp>
          <p:nvSpPr>
            <p:cNvPr name="Freeform 14" id="14"/>
            <p:cNvSpPr/>
            <p:nvPr/>
          </p:nvSpPr>
          <p:spPr>
            <a:xfrm flipH="false" flipV="false" rot="0">
              <a:off x="0" y="0"/>
              <a:ext cx="1070212" cy="1202559"/>
            </a:xfrm>
            <a:custGeom>
              <a:avLst/>
              <a:gdLst/>
              <a:ahLst/>
              <a:cxnLst/>
              <a:rect r="r" b="b" t="t" l="l"/>
              <a:pathLst>
                <a:path h="1202559" w="1070212">
                  <a:moveTo>
                    <a:pt x="0" y="0"/>
                  </a:moveTo>
                  <a:lnTo>
                    <a:pt x="1070212" y="0"/>
                  </a:lnTo>
                  <a:lnTo>
                    <a:pt x="1070212" y="1202559"/>
                  </a:lnTo>
                  <a:lnTo>
                    <a:pt x="0" y="1202559"/>
                  </a:lnTo>
                  <a:close/>
                </a:path>
              </a:pathLst>
            </a:custGeom>
            <a:blipFill>
              <a:blip r:embed="rId4"/>
              <a:stretch>
                <a:fillRect l="0" t="-32022" r="0" b="-32022"/>
              </a:stretch>
            </a:blipFill>
          </p:spPr>
        </p:sp>
      </p:grpSp>
      <p:grpSp>
        <p:nvGrpSpPr>
          <p:cNvPr name="Group 15" id="15"/>
          <p:cNvGrpSpPr/>
          <p:nvPr/>
        </p:nvGrpSpPr>
        <p:grpSpPr>
          <a:xfrm rot="0">
            <a:off x="1028700" y="4230632"/>
            <a:ext cx="3532828" cy="664719"/>
            <a:chOff x="0" y="0"/>
            <a:chExt cx="856835" cy="161218"/>
          </a:xfrm>
        </p:grpSpPr>
        <p:sp>
          <p:nvSpPr>
            <p:cNvPr name="Freeform 16" id="16"/>
            <p:cNvSpPr/>
            <p:nvPr/>
          </p:nvSpPr>
          <p:spPr>
            <a:xfrm flipH="false" flipV="false" rot="0">
              <a:off x="0" y="0"/>
              <a:ext cx="856835" cy="161218"/>
            </a:xfrm>
            <a:custGeom>
              <a:avLst/>
              <a:gdLst/>
              <a:ahLst/>
              <a:cxnLst/>
              <a:rect r="r" b="b" t="t" l="l"/>
              <a:pathLst>
                <a:path h="161218" w="856835">
                  <a:moveTo>
                    <a:pt x="80609" y="0"/>
                  </a:moveTo>
                  <a:lnTo>
                    <a:pt x="776226" y="0"/>
                  </a:lnTo>
                  <a:cubicBezTo>
                    <a:pt x="820745" y="0"/>
                    <a:pt x="856835" y="36090"/>
                    <a:pt x="856835" y="80609"/>
                  </a:cubicBezTo>
                  <a:lnTo>
                    <a:pt x="856835" y="80609"/>
                  </a:lnTo>
                  <a:cubicBezTo>
                    <a:pt x="856835" y="101988"/>
                    <a:pt x="848342" y="122491"/>
                    <a:pt x="833225" y="137608"/>
                  </a:cubicBezTo>
                  <a:cubicBezTo>
                    <a:pt x="818108" y="152725"/>
                    <a:pt x="797605" y="161218"/>
                    <a:pt x="776226"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17" id="17"/>
            <p:cNvSpPr txBox="true"/>
            <p:nvPr/>
          </p:nvSpPr>
          <p:spPr>
            <a:xfrm>
              <a:off x="0" y="-47625"/>
              <a:ext cx="856835" cy="208843"/>
            </a:xfrm>
            <a:prstGeom prst="rect">
              <a:avLst/>
            </a:prstGeom>
          </p:spPr>
          <p:txBody>
            <a:bodyPr anchor="ctr" rtlCol="false" tIns="50800" lIns="50800" bIns="50800" rIns="50800"/>
            <a:lstStyle/>
            <a:p>
              <a:pPr algn="ctr">
                <a:lnSpc>
                  <a:spcPts val="2605"/>
                </a:lnSpc>
              </a:pPr>
            </a:p>
          </p:txBody>
        </p:sp>
      </p:grpSp>
      <p:grpSp>
        <p:nvGrpSpPr>
          <p:cNvPr name="Group 18" id="18"/>
          <p:cNvGrpSpPr/>
          <p:nvPr/>
        </p:nvGrpSpPr>
        <p:grpSpPr>
          <a:xfrm rot="0">
            <a:off x="1028700" y="4230632"/>
            <a:ext cx="888886" cy="664719"/>
            <a:chOff x="0" y="0"/>
            <a:chExt cx="215586" cy="161218"/>
          </a:xfrm>
        </p:grpSpPr>
        <p:sp>
          <p:nvSpPr>
            <p:cNvPr name="Freeform 19" id="19"/>
            <p:cNvSpPr/>
            <p:nvPr/>
          </p:nvSpPr>
          <p:spPr>
            <a:xfrm flipH="false" flipV="false" rot="0">
              <a:off x="0" y="0"/>
              <a:ext cx="215586" cy="161218"/>
            </a:xfrm>
            <a:custGeom>
              <a:avLst/>
              <a:gdLst/>
              <a:ahLst/>
              <a:cxnLst/>
              <a:rect r="r" b="b" t="t" l="l"/>
              <a:pathLst>
                <a:path h="161218" w="215586">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20" id="20"/>
            <p:cNvSpPr txBox="true"/>
            <p:nvPr/>
          </p:nvSpPr>
          <p:spPr>
            <a:xfrm>
              <a:off x="0" y="-47625"/>
              <a:ext cx="215586" cy="208843"/>
            </a:xfrm>
            <a:prstGeom prst="rect">
              <a:avLst/>
            </a:prstGeom>
          </p:spPr>
          <p:txBody>
            <a:bodyPr anchor="ctr" rtlCol="false" tIns="50800" lIns="50800" bIns="50800" rIns="50800"/>
            <a:lstStyle/>
            <a:p>
              <a:pPr algn="ctr">
                <a:lnSpc>
                  <a:spcPts val="2605"/>
                </a:lnSpc>
              </a:pPr>
            </a:p>
          </p:txBody>
        </p:sp>
      </p:grpSp>
      <p:grpSp>
        <p:nvGrpSpPr>
          <p:cNvPr name="Group 21" id="21"/>
          <p:cNvGrpSpPr/>
          <p:nvPr/>
        </p:nvGrpSpPr>
        <p:grpSpPr>
          <a:xfrm rot="0">
            <a:off x="1028700" y="5179236"/>
            <a:ext cx="3532828" cy="664719"/>
            <a:chOff x="0" y="0"/>
            <a:chExt cx="856835" cy="161218"/>
          </a:xfrm>
        </p:grpSpPr>
        <p:sp>
          <p:nvSpPr>
            <p:cNvPr name="Freeform 22" id="22"/>
            <p:cNvSpPr/>
            <p:nvPr/>
          </p:nvSpPr>
          <p:spPr>
            <a:xfrm flipH="false" flipV="false" rot="0">
              <a:off x="0" y="0"/>
              <a:ext cx="856835" cy="161218"/>
            </a:xfrm>
            <a:custGeom>
              <a:avLst/>
              <a:gdLst/>
              <a:ahLst/>
              <a:cxnLst/>
              <a:rect r="r" b="b" t="t" l="l"/>
              <a:pathLst>
                <a:path h="161218" w="856835">
                  <a:moveTo>
                    <a:pt x="80609" y="0"/>
                  </a:moveTo>
                  <a:lnTo>
                    <a:pt x="776226" y="0"/>
                  </a:lnTo>
                  <a:cubicBezTo>
                    <a:pt x="820745" y="0"/>
                    <a:pt x="856835" y="36090"/>
                    <a:pt x="856835" y="80609"/>
                  </a:cubicBezTo>
                  <a:lnTo>
                    <a:pt x="856835" y="80609"/>
                  </a:lnTo>
                  <a:cubicBezTo>
                    <a:pt x="856835" y="101988"/>
                    <a:pt x="848342" y="122491"/>
                    <a:pt x="833225" y="137608"/>
                  </a:cubicBezTo>
                  <a:cubicBezTo>
                    <a:pt x="818108" y="152725"/>
                    <a:pt x="797605" y="161218"/>
                    <a:pt x="776226"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23" id="23"/>
            <p:cNvSpPr txBox="true"/>
            <p:nvPr/>
          </p:nvSpPr>
          <p:spPr>
            <a:xfrm>
              <a:off x="0" y="-47625"/>
              <a:ext cx="856835" cy="208843"/>
            </a:xfrm>
            <a:prstGeom prst="rect">
              <a:avLst/>
            </a:prstGeom>
          </p:spPr>
          <p:txBody>
            <a:bodyPr anchor="ctr" rtlCol="false" tIns="50800" lIns="50800" bIns="50800" rIns="50800"/>
            <a:lstStyle/>
            <a:p>
              <a:pPr algn="ctr">
                <a:lnSpc>
                  <a:spcPts val="2605"/>
                </a:lnSpc>
              </a:pPr>
            </a:p>
          </p:txBody>
        </p:sp>
      </p:grpSp>
      <p:grpSp>
        <p:nvGrpSpPr>
          <p:cNvPr name="Group 24" id="24"/>
          <p:cNvGrpSpPr/>
          <p:nvPr/>
        </p:nvGrpSpPr>
        <p:grpSpPr>
          <a:xfrm rot="0">
            <a:off x="1028700" y="5179236"/>
            <a:ext cx="888886" cy="664719"/>
            <a:chOff x="0" y="0"/>
            <a:chExt cx="215586" cy="161218"/>
          </a:xfrm>
        </p:grpSpPr>
        <p:sp>
          <p:nvSpPr>
            <p:cNvPr name="Freeform 25" id="25"/>
            <p:cNvSpPr/>
            <p:nvPr/>
          </p:nvSpPr>
          <p:spPr>
            <a:xfrm flipH="false" flipV="false" rot="0">
              <a:off x="0" y="0"/>
              <a:ext cx="215586" cy="161218"/>
            </a:xfrm>
            <a:custGeom>
              <a:avLst/>
              <a:gdLst/>
              <a:ahLst/>
              <a:cxnLst/>
              <a:rect r="r" b="b" t="t" l="l"/>
              <a:pathLst>
                <a:path h="161218" w="215586">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26" id="26"/>
            <p:cNvSpPr txBox="true"/>
            <p:nvPr/>
          </p:nvSpPr>
          <p:spPr>
            <a:xfrm>
              <a:off x="0" y="-47625"/>
              <a:ext cx="215586" cy="208843"/>
            </a:xfrm>
            <a:prstGeom prst="rect">
              <a:avLst/>
            </a:prstGeom>
          </p:spPr>
          <p:txBody>
            <a:bodyPr anchor="ctr" rtlCol="false" tIns="50800" lIns="50800" bIns="50800" rIns="50800"/>
            <a:lstStyle/>
            <a:p>
              <a:pPr algn="ctr">
                <a:lnSpc>
                  <a:spcPts val="2605"/>
                </a:lnSpc>
              </a:pPr>
            </a:p>
          </p:txBody>
        </p:sp>
      </p:grpSp>
      <p:grpSp>
        <p:nvGrpSpPr>
          <p:cNvPr name="Group 27" id="27"/>
          <p:cNvGrpSpPr/>
          <p:nvPr/>
        </p:nvGrpSpPr>
        <p:grpSpPr>
          <a:xfrm rot="0">
            <a:off x="1028700" y="6131589"/>
            <a:ext cx="3532828" cy="664719"/>
            <a:chOff x="0" y="0"/>
            <a:chExt cx="856835" cy="161218"/>
          </a:xfrm>
        </p:grpSpPr>
        <p:sp>
          <p:nvSpPr>
            <p:cNvPr name="Freeform 28" id="28"/>
            <p:cNvSpPr/>
            <p:nvPr/>
          </p:nvSpPr>
          <p:spPr>
            <a:xfrm flipH="false" flipV="false" rot="0">
              <a:off x="0" y="0"/>
              <a:ext cx="856835" cy="161218"/>
            </a:xfrm>
            <a:custGeom>
              <a:avLst/>
              <a:gdLst/>
              <a:ahLst/>
              <a:cxnLst/>
              <a:rect r="r" b="b" t="t" l="l"/>
              <a:pathLst>
                <a:path h="161218" w="856835">
                  <a:moveTo>
                    <a:pt x="80609" y="0"/>
                  </a:moveTo>
                  <a:lnTo>
                    <a:pt x="776226" y="0"/>
                  </a:lnTo>
                  <a:cubicBezTo>
                    <a:pt x="820745" y="0"/>
                    <a:pt x="856835" y="36090"/>
                    <a:pt x="856835" y="80609"/>
                  </a:cubicBezTo>
                  <a:lnTo>
                    <a:pt x="856835" y="80609"/>
                  </a:lnTo>
                  <a:cubicBezTo>
                    <a:pt x="856835" y="101988"/>
                    <a:pt x="848342" y="122491"/>
                    <a:pt x="833225" y="137608"/>
                  </a:cubicBezTo>
                  <a:cubicBezTo>
                    <a:pt x="818108" y="152725"/>
                    <a:pt x="797605" y="161218"/>
                    <a:pt x="776226"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29" id="29"/>
            <p:cNvSpPr txBox="true"/>
            <p:nvPr/>
          </p:nvSpPr>
          <p:spPr>
            <a:xfrm>
              <a:off x="0" y="-47625"/>
              <a:ext cx="856835" cy="208843"/>
            </a:xfrm>
            <a:prstGeom prst="rect">
              <a:avLst/>
            </a:prstGeom>
          </p:spPr>
          <p:txBody>
            <a:bodyPr anchor="ctr" rtlCol="false" tIns="50800" lIns="50800" bIns="50800" rIns="50800"/>
            <a:lstStyle/>
            <a:p>
              <a:pPr algn="ctr">
                <a:lnSpc>
                  <a:spcPts val="2605"/>
                </a:lnSpc>
              </a:pPr>
            </a:p>
          </p:txBody>
        </p:sp>
      </p:grpSp>
      <p:grpSp>
        <p:nvGrpSpPr>
          <p:cNvPr name="Group 30" id="30"/>
          <p:cNvGrpSpPr/>
          <p:nvPr/>
        </p:nvGrpSpPr>
        <p:grpSpPr>
          <a:xfrm rot="0">
            <a:off x="1028700" y="6131589"/>
            <a:ext cx="888886" cy="664719"/>
            <a:chOff x="0" y="0"/>
            <a:chExt cx="215586" cy="161218"/>
          </a:xfrm>
        </p:grpSpPr>
        <p:sp>
          <p:nvSpPr>
            <p:cNvPr name="Freeform 31" id="31"/>
            <p:cNvSpPr/>
            <p:nvPr/>
          </p:nvSpPr>
          <p:spPr>
            <a:xfrm flipH="false" flipV="false" rot="0">
              <a:off x="0" y="0"/>
              <a:ext cx="215586" cy="161218"/>
            </a:xfrm>
            <a:custGeom>
              <a:avLst/>
              <a:gdLst/>
              <a:ahLst/>
              <a:cxnLst/>
              <a:rect r="r" b="b" t="t" l="l"/>
              <a:pathLst>
                <a:path h="161218" w="215586">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32" id="32"/>
            <p:cNvSpPr txBox="true"/>
            <p:nvPr/>
          </p:nvSpPr>
          <p:spPr>
            <a:xfrm>
              <a:off x="0" y="-47625"/>
              <a:ext cx="215586" cy="208843"/>
            </a:xfrm>
            <a:prstGeom prst="rect">
              <a:avLst/>
            </a:prstGeom>
          </p:spPr>
          <p:txBody>
            <a:bodyPr anchor="ctr" rtlCol="false" tIns="50800" lIns="50800" bIns="50800" rIns="50800"/>
            <a:lstStyle/>
            <a:p>
              <a:pPr algn="ctr">
                <a:lnSpc>
                  <a:spcPts val="2605"/>
                </a:lnSpc>
              </a:pPr>
            </a:p>
          </p:txBody>
        </p:sp>
      </p:grpSp>
      <p:grpSp>
        <p:nvGrpSpPr>
          <p:cNvPr name="Group 33" id="33"/>
          <p:cNvGrpSpPr/>
          <p:nvPr/>
        </p:nvGrpSpPr>
        <p:grpSpPr>
          <a:xfrm rot="0">
            <a:off x="5161401" y="4217749"/>
            <a:ext cx="3532828" cy="664719"/>
            <a:chOff x="0" y="0"/>
            <a:chExt cx="856835" cy="161218"/>
          </a:xfrm>
        </p:grpSpPr>
        <p:sp>
          <p:nvSpPr>
            <p:cNvPr name="Freeform 34" id="34"/>
            <p:cNvSpPr/>
            <p:nvPr/>
          </p:nvSpPr>
          <p:spPr>
            <a:xfrm flipH="false" flipV="false" rot="0">
              <a:off x="0" y="0"/>
              <a:ext cx="856835" cy="161218"/>
            </a:xfrm>
            <a:custGeom>
              <a:avLst/>
              <a:gdLst/>
              <a:ahLst/>
              <a:cxnLst/>
              <a:rect r="r" b="b" t="t" l="l"/>
              <a:pathLst>
                <a:path h="161218" w="856835">
                  <a:moveTo>
                    <a:pt x="80609" y="0"/>
                  </a:moveTo>
                  <a:lnTo>
                    <a:pt x="776226" y="0"/>
                  </a:lnTo>
                  <a:cubicBezTo>
                    <a:pt x="820745" y="0"/>
                    <a:pt x="856835" y="36090"/>
                    <a:pt x="856835" y="80609"/>
                  </a:cubicBezTo>
                  <a:lnTo>
                    <a:pt x="856835" y="80609"/>
                  </a:lnTo>
                  <a:cubicBezTo>
                    <a:pt x="856835" y="101988"/>
                    <a:pt x="848342" y="122491"/>
                    <a:pt x="833225" y="137608"/>
                  </a:cubicBezTo>
                  <a:cubicBezTo>
                    <a:pt x="818108" y="152725"/>
                    <a:pt x="797605" y="161218"/>
                    <a:pt x="776226"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35" id="35"/>
            <p:cNvSpPr txBox="true"/>
            <p:nvPr/>
          </p:nvSpPr>
          <p:spPr>
            <a:xfrm>
              <a:off x="0" y="-47625"/>
              <a:ext cx="856835" cy="208843"/>
            </a:xfrm>
            <a:prstGeom prst="rect">
              <a:avLst/>
            </a:prstGeom>
          </p:spPr>
          <p:txBody>
            <a:bodyPr anchor="ctr" rtlCol="false" tIns="50800" lIns="50800" bIns="50800" rIns="50800"/>
            <a:lstStyle/>
            <a:p>
              <a:pPr algn="ctr">
                <a:lnSpc>
                  <a:spcPts val="2605"/>
                </a:lnSpc>
              </a:pPr>
            </a:p>
          </p:txBody>
        </p:sp>
      </p:grpSp>
      <p:grpSp>
        <p:nvGrpSpPr>
          <p:cNvPr name="Group 36" id="36"/>
          <p:cNvGrpSpPr/>
          <p:nvPr/>
        </p:nvGrpSpPr>
        <p:grpSpPr>
          <a:xfrm rot="0">
            <a:off x="5161401" y="4217749"/>
            <a:ext cx="888886" cy="664719"/>
            <a:chOff x="0" y="0"/>
            <a:chExt cx="215586" cy="161218"/>
          </a:xfrm>
        </p:grpSpPr>
        <p:sp>
          <p:nvSpPr>
            <p:cNvPr name="Freeform 37" id="37"/>
            <p:cNvSpPr/>
            <p:nvPr/>
          </p:nvSpPr>
          <p:spPr>
            <a:xfrm flipH="false" flipV="false" rot="0">
              <a:off x="0" y="0"/>
              <a:ext cx="215586" cy="161218"/>
            </a:xfrm>
            <a:custGeom>
              <a:avLst/>
              <a:gdLst/>
              <a:ahLst/>
              <a:cxnLst/>
              <a:rect r="r" b="b" t="t" l="l"/>
              <a:pathLst>
                <a:path h="161218" w="215586">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38" id="38"/>
            <p:cNvSpPr txBox="true"/>
            <p:nvPr/>
          </p:nvSpPr>
          <p:spPr>
            <a:xfrm>
              <a:off x="0" y="-47625"/>
              <a:ext cx="215586" cy="208843"/>
            </a:xfrm>
            <a:prstGeom prst="rect">
              <a:avLst/>
            </a:prstGeom>
          </p:spPr>
          <p:txBody>
            <a:bodyPr anchor="ctr" rtlCol="false" tIns="50800" lIns="50800" bIns="50800" rIns="50800"/>
            <a:lstStyle/>
            <a:p>
              <a:pPr algn="ctr">
                <a:lnSpc>
                  <a:spcPts val="2605"/>
                </a:lnSpc>
              </a:pPr>
            </a:p>
          </p:txBody>
        </p:sp>
      </p:grpSp>
      <p:grpSp>
        <p:nvGrpSpPr>
          <p:cNvPr name="Group 39" id="39"/>
          <p:cNvGrpSpPr/>
          <p:nvPr/>
        </p:nvGrpSpPr>
        <p:grpSpPr>
          <a:xfrm rot="0">
            <a:off x="5161401" y="5170102"/>
            <a:ext cx="3532828" cy="664719"/>
            <a:chOff x="0" y="0"/>
            <a:chExt cx="856835" cy="161218"/>
          </a:xfrm>
        </p:grpSpPr>
        <p:sp>
          <p:nvSpPr>
            <p:cNvPr name="Freeform 40" id="40"/>
            <p:cNvSpPr/>
            <p:nvPr/>
          </p:nvSpPr>
          <p:spPr>
            <a:xfrm flipH="false" flipV="false" rot="0">
              <a:off x="0" y="0"/>
              <a:ext cx="856835" cy="161218"/>
            </a:xfrm>
            <a:custGeom>
              <a:avLst/>
              <a:gdLst/>
              <a:ahLst/>
              <a:cxnLst/>
              <a:rect r="r" b="b" t="t" l="l"/>
              <a:pathLst>
                <a:path h="161218" w="856835">
                  <a:moveTo>
                    <a:pt x="80609" y="0"/>
                  </a:moveTo>
                  <a:lnTo>
                    <a:pt x="776226" y="0"/>
                  </a:lnTo>
                  <a:cubicBezTo>
                    <a:pt x="820745" y="0"/>
                    <a:pt x="856835" y="36090"/>
                    <a:pt x="856835" y="80609"/>
                  </a:cubicBezTo>
                  <a:lnTo>
                    <a:pt x="856835" y="80609"/>
                  </a:lnTo>
                  <a:cubicBezTo>
                    <a:pt x="856835" y="101988"/>
                    <a:pt x="848342" y="122491"/>
                    <a:pt x="833225" y="137608"/>
                  </a:cubicBezTo>
                  <a:cubicBezTo>
                    <a:pt x="818108" y="152725"/>
                    <a:pt x="797605" y="161218"/>
                    <a:pt x="776226"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41" id="41"/>
            <p:cNvSpPr txBox="true"/>
            <p:nvPr/>
          </p:nvSpPr>
          <p:spPr>
            <a:xfrm>
              <a:off x="0" y="-47625"/>
              <a:ext cx="856835" cy="208843"/>
            </a:xfrm>
            <a:prstGeom prst="rect">
              <a:avLst/>
            </a:prstGeom>
          </p:spPr>
          <p:txBody>
            <a:bodyPr anchor="ctr" rtlCol="false" tIns="50800" lIns="50800" bIns="50800" rIns="50800"/>
            <a:lstStyle/>
            <a:p>
              <a:pPr algn="ctr">
                <a:lnSpc>
                  <a:spcPts val="2605"/>
                </a:lnSpc>
              </a:pPr>
            </a:p>
          </p:txBody>
        </p:sp>
      </p:grpSp>
      <p:grpSp>
        <p:nvGrpSpPr>
          <p:cNvPr name="Group 42" id="42"/>
          <p:cNvGrpSpPr/>
          <p:nvPr/>
        </p:nvGrpSpPr>
        <p:grpSpPr>
          <a:xfrm rot="0">
            <a:off x="5161401" y="5170102"/>
            <a:ext cx="888886" cy="664719"/>
            <a:chOff x="0" y="0"/>
            <a:chExt cx="215586" cy="161218"/>
          </a:xfrm>
        </p:grpSpPr>
        <p:sp>
          <p:nvSpPr>
            <p:cNvPr name="Freeform 43" id="43"/>
            <p:cNvSpPr/>
            <p:nvPr/>
          </p:nvSpPr>
          <p:spPr>
            <a:xfrm flipH="false" flipV="false" rot="0">
              <a:off x="0" y="0"/>
              <a:ext cx="215586" cy="161218"/>
            </a:xfrm>
            <a:custGeom>
              <a:avLst/>
              <a:gdLst/>
              <a:ahLst/>
              <a:cxnLst/>
              <a:rect r="r" b="b" t="t" l="l"/>
              <a:pathLst>
                <a:path h="161218" w="215586">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44" id="44"/>
            <p:cNvSpPr txBox="true"/>
            <p:nvPr/>
          </p:nvSpPr>
          <p:spPr>
            <a:xfrm>
              <a:off x="0" y="-47625"/>
              <a:ext cx="215586" cy="208843"/>
            </a:xfrm>
            <a:prstGeom prst="rect">
              <a:avLst/>
            </a:prstGeom>
          </p:spPr>
          <p:txBody>
            <a:bodyPr anchor="ctr" rtlCol="false" tIns="50800" lIns="50800" bIns="50800" rIns="50800"/>
            <a:lstStyle/>
            <a:p>
              <a:pPr algn="ctr">
                <a:lnSpc>
                  <a:spcPts val="2605"/>
                </a:lnSpc>
              </a:pPr>
            </a:p>
          </p:txBody>
        </p:sp>
      </p:grpSp>
      <p:grpSp>
        <p:nvGrpSpPr>
          <p:cNvPr name="Group 45" id="45"/>
          <p:cNvGrpSpPr/>
          <p:nvPr/>
        </p:nvGrpSpPr>
        <p:grpSpPr>
          <a:xfrm rot="0">
            <a:off x="5161401" y="6122456"/>
            <a:ext cx="3532828" cy="664719"/>
            <a:chOff x="0" y="0"/>
            <a:chExt cx="856835" cy="161218"/>
          </a:xfrm>
        </p:grpSpPr>
        <p:sp>
          <p:nvSpPr>
            <p:cNvPr name="Freeform 46" id="46"/>
            <p:cNvSpPr/>
            <p:nvPr/>
          </p:nvSpPr>
          <p:spPr>
            <a:xfrm flipH="false" flipV="false" rot="0">
              <a:off x="0" y="0"/>
              <a:ext cx="856835" cy="161218"/>
            </a:xfrm>
            <a:custGeom>
              <a:avLst/>
              <a:gdLst/>
              <a:ahLst/>
              <a:cxnLst/>
              <a:rect r="r" b="b" t="t" l="l"/>
              <a:pathLst>
                <a:path h="161218" w="856835">
                  <a:moveTo>
                    <a:pt x="80609" y="0"/>
                  </a:moveTo>
                  <a:lnTo>
                    <a:pt x="776226" y="0"/>
                  </a:lnTo>
                  <a:cubicBezTo>
                    <a:pt x="820745" y="0"/>
                    <a:pt x="856835" y="36090"/>
                    <a:pt x="856835" y="80609"/>
                  </a:cubicBezTo>
                  <a:lnTo>
                    <a:pt x="856835" y="80609"/>
                  </a:lnTo>
                  <a:cubicBezTo>
                    <a:pt x="856835" y="101988"/>
                    <a:pt x="848342" y="122491"/>
                    <a:pt x="833225" y="137608"/>
                  </a:cubicBezTo>
                  <a:cubicBezTo>
                    <a:pt x="818108" y="152725"/>
                    <a:pt x="797605" y="161218"/>
                    <a:pt x="776226"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47" id="47"/>
            <p:cNvSpPr txBox="true"/>
            <p:nvPr/>
          </p:nvSpPr>
          <p:spPr>
            <a:xfrm>
              <a:off x="0" y="-47625"/>
              <a:ext cx="856835" cy="208843"/>
            </a:xfrm>
            <a:prstGeom prst="rect">
              <a:avLst/>
            </a:prstGeom>
          </p:spPr>
          <p:txBody>
            <a:bodyPr anchor="ctr" rtlCol="false" tIns="50800" lIns="50800" bIns="50800" rIns="50800"/>
            <a:lstStyle/>
            <a:p>
              <a:pPr algn="ctr">
                <a:lnSpc>
                  <a:spcPts val="2605"/>
                </a:lnSpc>
              </a:pPr>
            </a:p>
          </p:txBody>
        </p:sp>
      </p:grpSp>
      <p:grpSp>
        <p:nvGrpSpPr>
          <p:cNvPr name="Group 48" id="48"/>
          <p:cNvGrpSpPr/>
          <p:nvPr/>
        </p:nvGrpSpPr>
        <p:grpSpPr>
          <a:xfrm rot="0">
            <a:off x="5161401" y="6122456"/>
            <a:ext cx="888886" cy="664719"/>
            <a:chOff x="0" y="0"/>
            <a:chExt cx="215586" cy="161218"/>
          </a:xfrm>
        </p:grpSpPr>
        <p:sp>
          <p:nvSpPr>
            <p:cNvPr name="Freeform 49" id="49"/>
            <p:cNvSpPr/>
            <p:nvPr/>
          </p:nvSpPr>
          <p:spPr>
            <a:xfrm flipH="false" flipV="false" rot="0">
              <a:off x="0" y="0"/>
              <a:ext cx="215586" cy="161218"/>
            </a:xfrm>
            <a:custGeom>
              <a:avLst/>
              <a:gdLst/>
              <a:ahLst/>
              <a:cxnLst/>
              <a:rect r="r" b="b" t="t" l="l"/>
              <a:pathLst>
                <a:path h="161218" w="215586">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50" id="50"/>
            <p:cNvSpPr txBox="true"/>
            <p:nvPr/>
          </p:nvSpPr>
          <p:spPr>
            <a:xfrm>
              <a:off x="0" y="-47625"/>
              <a:ext cx="215586" cy="208843"/>
            </a:xfrm>
            <a:prstGeom prst="rect">
              <a:avLst/>
            </a:prstGeom>
          </p:spPr>
          <p:txBody>
            <a:bodyPr anchor="ctr" rtlCol="false" tIns="50800" lIns="50800" bIns="50800" rIns="50800"/>
            <a:lstStyle/>
            <a:p>
              <a:pPr algn="ctr">
                <a:lnSpc>
                  <a:spcPts val="2605"/>
                </a:lnSpc>
              </a:pPr>
            </a:p>
          </p:txBody>
        </p:sp>
      </p:grpSp>
      <p:grpSp>
        <p:nvGrpSpPr>
          <p:cNvPr name="Group 51" id="51"/>
          <p:cNvGrpSpPr/>
          <p:nvPr/>
        </p:nvGrpSpPr>
        <p:grpSpPr>
          <a:xfrm rot="0">
            <a:off x="1028700" y="7206460"/>
            <a:ext cx="3585490" cy="674628"/>
            <a:chOff x="0" y="0"/>
            <a:chExt cx="856835" cy="161218"/>
          </a:xfrm>
        </p:grpSpPr>
        <p:sp>
          <p:nvSpPr>
            <p:cNvPr name="Freeform 52" id="52"/>
            <p:cNvSpPr/>
            <p:nvPr/>
          </p:nvSpPr>
          <p:spPr>
            <a:xfrm flipH="false" flipV="false" rot="0">
              <a:off x="0" y="0"/>
              <a:ext cx="856835" cy="161218"/>
            </a:xfrm>
            <a:custGeom>
              <a:avLst/>
              <a:gdLst/>
              <a:ahLst/>
              <a:cxnLst/>
              <a:rect r="r" b="b" t="t" l="l"/>
              <a:pathLst>
                <a:path h="161218" w="856835">
                  <a:moveTo>
                    <a:pt x="80609" y="0"/>
                  </a:moveTo>
                  <a:lnTo>
                    <a:pt x="776226" y="0"/>
                  </a:lnTo>
                  <a:cubicBezTo>
                    <a:pt x="820745" y="0"/>
                    <a:pt x="856835" y="36090"/>
                    <a:pt x="856835" y="80609"/>
                  </a:cubicBezTo>
                  <a:lnTo>
                    <a:pt x="856835" y="80609"/>
                  </a:lnTo>
                  <a:cubicBezTo>
                    <a:pt x="856835" y="101988"/>
                    <a:pt x="848342" y="122491"/>
                    <a:pt x="833225" y="137608"/>
                  </a:cubicBezTo>
                  <a:cubicBezTo>
                    <a:pt x="818108" y="152725"/>
                    <a:pt x="797605" y="161218"/>
                    <a:pt x="776226"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53" id="53"/>
            <p:cNvSpPr txBox="true"/>
            <p:nvPr/>
          </p:nvSpPr>
          <p:spPr>
            <a:xfrm>
              <a:off x="0" y="-47625"/>
              <a:ext cx="856835" cy="208843"/>
            </a:xfrm>
            <a:prstGeom prst="rect">
              <a:avLst/>
            </a:prstGeom>
          </p:spPr>
          <p:txBody>
            <a:bodyPr anchor="ctr" rtlCol="false" tIns="50800" lIns="50800" bIns="50800" rIns="50800"/>
            <a:lstStyle/>
            <a:p>
              <a:pPr algn="ctr">
                <a:lnSpc>
                  <a:spcPts val="2605"/>
                </a:lnSpc>
              </a:pPr>
              <a:r>
                <a:rPr lang="en-US" sz="1887">
                  <a:solidFill>
                    <a:srgbClr val="FFFFFF"/>
                  </a:solidFill>
                  <a:latin typeface="Roboto"/>
                  <a:ea typeface="Roboto"/>
                  <a:cs typeface="Roboto"/>
                  <a:sym typeface="Roboto"/>
                </a:rPr>
                <a:t>Methodology</a:t>
              </a:r>
            </a:p>
          </p:txBody>
        </p:sp>
      </p:grpSp>
      <p:grpSp>
        <p:nvGrpSpPr>
          <p:cNvPr name="Group 54" id="54"/>
          <p:cNvGrpSpPr/>
          <p:nvPr/>
        </p:nvGrpSpPr>
        <p:grpSpPr>
          <a:xfrm rot="0">
            <a:off x="1028700" y="7206460"/>
            <a:ext cx="902136" cy="674628"/>
            <a:chOff x="0" y="0"/>
            <a:chExt cx="215586" cy="161218"/>
          </a:xfrm>
        </p:grpSpPr>
        <p:sp>
          <p:nvSpPr>
            <p:cNvPr name="Freeform 55" id="55"/>
            <p:cNvSpPr/>
            <p:nvPr/>
          </p:nvSpPr>
          <p:spPr>
            <a:xfrm flipH="false" flipV="false" rot="0">
              <a:off x="0" y="0"/>
              <a:ext cx="215586" cy="161218"/>
            </a:xfrm>
            <a:custGeom>
              <a:avLst/>
              <a:gdLst/>
              <a:ahLst/>
              <a:cxnLst/>
              <a:rect r="r" b="b" t="t" l="l"/>
              <a:pathLst>
                <a:path h="161218" w="215586">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56" id="56"/>
            <p:cNvSpPr txBox="true"/>
            <p:nvPr/>
          </p:nvSpPr>
          <p:spPr>
            <a:xfrm>
              <a:off x="0" y="-47625"/>
              <a:ext cx="215586" cy="208843"/>
            </a:xfrm>
            <a:prstGeom prst="rect">
              <a:avLst/>
            </a:prstGeom>
          </p:spPr>
          <p:txBody>
            <a:bodyPr anchor="ctr" rtlCol="false" tIns="50800" lIns="50800" bIns="50800" rIns="50800"/>
            <a:lstStyle/>
            <a:p>
              <a:pPr algn="ctr">
                <a:lnSpc>
                  <a:spcPts val="2605"/>
                </a:lnSpc>
              </a:pPr>
            </a:p>
          </p:txBody>
        </p:sp>
      </p:grpSp>
      <p:grpSp>
        <p:nvGrpSpPr>
          <p:cNvPr name="Group 57" id="57"/>
          <p:cNvGrpSpPr/>
          <p:nvPr/>
        </p:nvGrpSpPr>
        <p:grpSpPr>
          <a:xfrm rot="0">
            <a:off x="5161401" y="7286721"/>
            <a:ext cx="3532828" cy="664719"/>
            <a:chOff x="0" y="0"/>
            <a:chExt cx="856835" cy="161218"/>
          </a:xfrm>
        </p:grpSpPr>
        <p:sp>
          <p:nvSpPr>
            <p:cNvPr name="Freeform 58" id="58"/>
            <p:cNvSpPr/>
            <p:nvPr/>
          </p:nvSpPr>
          <p:spPr>
            <a:xfrm flipH="false" flipV="false" rot="0">
              <a:off x="0" y="0"/>
              <a:ext cx="856835" cy="161218"/>
            </a:xfrm>
            <a:custGeom>
              <a:avLst/>
              <a:gdLst/>
              <a:ahLst/>
              <a:cxnLst/>
              <a:rect r="r" b="b" t="t" l="l"/>
              <a:pathLst>
                <a:path h="161218" w="856835">
                  <a:moveTo>
                    <a:pt x="80609" y="0"/>
                  </a:moveTo>
                  <a:lnTo>
                    <a:pt x="776226" y="0"/>
                  </a:lnTo>
                  <a:cubicBezTo>
                    <a:pt x="820745" y="0"/>
                    <a:pt x="856835" y="36090"/>
                    <a:pt x="856835" y="80609"/>
                  </a:cubicBezTo>
                  <a:lnTo>
                    <a:pt x="856835" y="80609"/>
                  </a:lnTo>
                  <a:cubicBezTo>
                    <a:pt x="856835" y="101988"/>
                    <a:pt x="848342" y="122491"/>
                    <a:pt x="833225" y="137608"/>
                  </a:cubicBezTo>
                  <a:cubicBezTo>
                    <a:pt x="818108" y="152725"/>
                    <a:pt x="797605" y="161218"/>
                    <a:pt x="776226"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59" id="59"/>
            <p:cNvSpPr txBox="true"/>
            <p:nvPr/>
          </p:nvSpPr>
          <p:spPr>
            <a:xfrm>
              <a:off x="0" y="-47625"/>
              <a:ext cx="856835" cy="208843"/>
            </a:xfrm>
            <a:prstGeom prst="rect">
              <a:avLst/>
            </a:prstGeom>
          </p:spPr>
          <p:txBody>
            <a:bodyPr anchor="ctr" rtlCol="false" tIns="50800" lIns="50800" bIns="50800" rIns="50800"/>
            <a:lstStyle/>
            <a:p>
              <a:pPr algn="ctr">
                <a:lnSpc>
                  <a:spcPts val="2605"/>
                </a:lnSpc>
              </a:pPr>
            </a:p>
          </p:txBody>
        </p:sp>
      </p:grpSp>
      <p:grpSp>
        <p:nvGrpSpPr>
          <p:cNvPr name="Group 60" id="60"/>
          <p:cNvGrpSpPr/>
          <p:nvPr/>
        </p:nvGrpSpPr>
        <p:grpSpPr>
          <a:xfrm rot="0">
            <a:off x="5161401" y="7286721"/>
            <a:ext cx="888886" cy="664719"/>
            <a:chOff x="0" y="0"/>
            <a:chExt cx="215586" cy="161218"/>
          </a:xfrm>
        </p:grpSpPr>
        <p:sp>
          <p:nvSpPr>
            <p:cNvPr name="Freeform 61" id="61"/>
            <p:cNvSpPr/>
            <p:nvPr/>
          </p:nvSpPr>
          <p:spPr>
            <a:xfrm flipH="false" flipV="false" rot="0">
              <a:off x="0" y="0"/>
              <a:ext cx="215586" cy="161218"/>
            </a:xfrm>
            <a:custGeom>
              <a:avLst/>
              <a:gdLst/>
              <a:ahLst/>
              <a:cxnLst/>
              <a:rect r="r" b="b" t="t" l="l"/>
              <a:pathLst>
                <a:path h="161218" w="215586">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62" id="62"/>
            <p:cNvSpPr txBox="true"/>
            <p:nvPr/>
          </p:nvSpPr>
          <p:spPr>
            <a:xfrm>
              <a:off x="0" y="-47625"/>
              <a:ext cx="215586" cy="208843"/>
            </a:xfrm>
            <a:prstGeom prst="rect">
              <a:avLst/>
            </a:prstGeom>
          </p:spPr>
          <p:txBody>
            <a:bodyPr anchor="ctr" rtlCol="false" tIns="50800" lIns="50800" bIns="50800" rIns="50800"/>
            <a:lstStyle/>
            <a:p>
              <a:pPr algn="ctr">
                <a:lnSpc>
                  <a:spcPts val="2605"/>
                </a:lnSpc>
              </a:pPr>
            </a:p>
          </p:txBody>
        </p:sp>
      </p:grpSp>
      <p:sp>
        <p:nvSpPr>
          <p:cNvPr name="TextBox 63" id="63"/>
          <p:cNvSpPr txBox="true"/>
          <p:nvPr/>
        </p:nvSpPr>
        <p:spPr>
          <a:xfrm rot="0">
            <a:off x="1099878" y="9258472"/>
            <a:ext cx="382078" cy="244221"/>
          </a:xfrm>
          <a:prstGeom prst="rect">
            <a:avLst/>
          </a:prstGeom>
        </p:spPr>
        <p:txBody>
          <a:bodyPr anchor="t" rtlCol="false" tIns="0" lIns="0" bIns="0" rIns="0">
            <a:spAutoFit/>
          </a:bodyPr>
          <a:lstStyle/>
          <a:p>
            <a:pPr algn="ctr">
              <a:lnSpc>
                <a:spcPts val="1872"/>
              </a:lnSpc>
            </a:pPr>
            <a:r>
              <a:rPr lang="en-US" sz="1600">
                <a:solidFill>
                  <a:srgbClr val="000000"/>
                </a:solidFill>
                <a:latin typeface="Poppins"/>
                <a:ea typeface="Poppins"/>
                <a:cs typeface="Poppins"/>
                <a:sym typeface="Poppins"/>
              </a:rPr>
              <a:t>02</a:t>
            </a:r>
          </a:p>
        </p:txBody>
      </p:sp>
      <p:sp>
        <p:nvSpPr>
          <p:cNvPr name="TextBox 64" id="64"/>
          <p:cNvSpPr txBox="true"/>
          <p:nvPr/>
        </p:nvSpPr>
        <p:spPr>
          <a:xfrm rot="0">
            <a:off x="808115" y="1489365"/>
            <a:ext cx="7437677" cy="3277796"/>
          </a:xfrm>
          <a:prstGeom prst="rect">
            <a:avLst/>
          </a:prstGeom>
        </p:spPr>
        <p:txBody>
          <a:bodyPr anchor="t" rtlCol="false" tIns="0" lIns="0" bIns="0" rIns="0">
            <a:spAutoFit/>
          </a:bodyPr>
          <a:lstStyle/>
          <a:p>
            <a:pPr algn="l">
              <a:lnSpc>
                <a:spcPts val="8540"/>
              </a:lnSpc>
            </a:pPr>
          </a:p>
          <a:p>
            <a:pPr algn="l">
              <a:lnSpc>
                <a:spcPts val="8540"/>
              </a:lnSpc>
            </a:pPr>
            <a:r>
              <a:rPr lang="en-US" sz="8056">
                <a:solidFill>
                  <a:srgbClr val="F0F8F7"/>
                </a:solidFill>
                <a:latin typeface="DM Serif Display"/>
                <a:ea typeface="DM Serif Display"/>
                <a:cs typeface="DM Serif Display"/>
                <a:sym typeface="DM Serif Display"/>
              </a:rPr>
              <a:t>INDEX</a:t>
            </a:r>
          </a:p>
          <a:p>
            <a:pPr algn="l">
              <a:lnSpc>
                <a:spcPts val="8540"/>
              </a:lnSpc>
            </a:pPr>
          </a:p>
        </p:txBody>
      </p:sp>
      <p:sp>
        <p:nvSpPr>
          <p:cNvPr name="TextBox 65" id="65"/>
          <p:cNvSpPr txBox="true"/>
          <p:nvPr/>
        </p:nvSpPr>
        <p:spPr>
          <a:xfrm rot="0">
            <a:off x="1292863" y="4414918"/>
            <a:ext cx="360560" cy="277097"/>
          </a:xfrm>
          <a:prstGeom prst="rect">
            <a:avLst/>
          </a:prstGeom>
        </p:spPr>
        <p:txBody>
          <a:bodyPr anchor="t" rtlCol="false" tIns="0" lIns="0" bIns="0" rIns="0">
            <a:spAutoFit/>
          </a:bodyPr>
          <a:lstStyle/>
          <a:p>
            <a:pPr algn="ctr">
              <a:lnSpc>
                <a:spcPts val="1987"/>
              </a:lnSpc>
            </a:pPr>
            <a:r>
              <a:rPr lang="en-US" b="true" sz="1698">
                <a:solidFill>
                  <a:srgbClr val="FFFFFF"/>
                </a:solidFill>
                <a:latin typeface="Poppins Bold"/>
                <a:ea typeface="Poppins Bold"/>
                <a:cs typeface="Poppins Bold"/>
                <a:sym typeface="Poppins Bold"/>
              </a:rPr>
              <a:t>01</a:t>
            </a:r>
          </a:p>
        </p:txBody>
      </p:sp>
      <p:sp>
        <p:nvSpPr>
          <p:cNvPr name="TextBox 66" id="66"/>
          <p:cNvSpPr txBox="true"/>
          <p:nvPr/>
        </p:nvSpPr>
        <p:spPr>
          <a:xfrm rot="0">
            <a:off x="2407166" y="4398021"/>
            <a:ext cx="1882968" cy="292624"/>
          </a:xfrm>
          <a:prstGeom prst="rect">
            <a:avLst/>
          </a:prstGeom>
        </p:spPr>
        <p:txBody>
          <a:bodyPr anchor="t" rtlCol="false" tIns="0" lIns="0" bIns="0" rIns="0">
            <a:spAutoFit/>
          </a:bodyPr>
          <a:lstStyle/>
          <a:p>
            <a:pPr algn="l">
              <a:lnSpc>
                <a:spcPts val="2110"/>
              </a:lnSpc>
            </a:pPr>
            <a:r>
              <a:rPr lang="en-US" sz="1804">
                <a:solidFill>
                  <a:srgbClr val="F0F8F7"/>
                </a:solidFill>
                <a:latin typeface="Poppins"/>
                <a:ea typeface="Poppins"/>
                <a:cs typeface="Poppins"/>
                <a:sym typeface="Poppins"/>
              </a:rPr>
              <a:t>Introduction</a:t>
            </a:r>
          </a:p>
        </p:txBody>
      </p:sp>
      <p:sp>
        <p:nvSpPr>
          <p:cNvPr name="TextBox 67" id="67"/>
          <p:cNvSpPr txBox="true"/>
          <p:nvPr/>
        </p:nvSpPr>
        <p:spPr>
          <a:xfrm rot="0">
            <a:off x="1292863" y="5363522"/>
            <a:ext cx="360560" cy="277097"/>
          </a:xfrm>
          <a:prstGeom prst="rect">
            <a:avLst/>
          </a:prstGeom>
        </p:spPr>
        <p:txBody>
          <a:bodyPr anchor="t" rtlCol="false" tIns="0" lIns="0" bIns="0" rIns="0">
            <a:spAutoFit/>
          </a:bodyPr>
          <a:lstStyle/>
          <a:p>
            <a:pPr algn="ctr">
              <a:lnSpc>
                <a:spcPts val="1987"/>
              </a:lnSpc>
            </a:pPr>
            <a:r>
              <a:rPr lang="en-US" b="true" sz="1698">
                <a:solidFill>
                  <a:srgbClr val="FFFFFF"/>
                </a:solidFill>
                <a:latin typeface="Poppins Bold"/>
                <a:ea typeface="Poppins Bold"/>
                <a:cs typeface="Poppins Bold"/>
                <a:sym typeface="Poppins Bold"/>
              </a:rPr>
              <a:t>02</a:t>
            </a:r>
          </a:p>
        </p:txBody>
      </p:sp>
      <p:sp>
        <p:nvSpPr>
          <p:cNvPr name="TextBox 68" id="68"/>
          <p:cNvSpPr txBox="true"/>
          <p:nvPr/>
        </p:nvSpPr>
        <p:spPr>
          <a:xfrm rot="0">
            <a:off x="2171002" y="5153596"/>
            <a:ext cx="2684719" cy="739655"/>
          </a:xfrm>
          <a:prstGeom prst="rect">
            <a:avLst/>
          </a:prstGeom>
        </p:spPr>
        <p:txBody>
          <a:bodyPr anchor="t" rtlCol="false" tIns="0" lIns="0" bIns="0" rIns="0">
            <a:spAutoFit/>
          </a:bodyPr>
          <a:lstStyle/>
          <a:p>
            <a:pPr algn="l">
              <a:lnSpc>
                <a:spcPts val="1909"/>
              </a:lnSpc>
            </a:pPr>
          </a:p>
          <a:p>
            <a:pPr algn="l">
              <a:lnSpc>
                <a:spcPts val="1909"/>
              </a:lnSpc>
            </a:pPr>
            <a:r>
              <a:rPr lang="en-US" sz="1632">
                <a:solidFill>
                  <a:srgbClr val="F0F8F7"/>
                </a:solidFill>
                <a:latin typeface="Poppins"/>
                <a:ea typeface="Poppins"/>
                <a:cs typeface="Poppins"/>
                <a:sym typeface="Poppins"/>
              </a:rPr>
              <a:t>Problem Statement</a:t>
            </a:r>
          </a:p>
          <a:p>
            <a:pPr algn="l">
              <a:lnSpc>
                <a:spcPts val="1909"/>
              </a:lnSpc>
            </a:pPr>
          </a:p>
        </p:txBody>
      </p:sp>
      <p:sp>
        <p:nvSpPr>
          <p:cNvPr name="TextBox 69" id="69"/>
          <p:cNvSpPr txBox="true"/>
          <p:nvPr/>
        </p:nvSpPr>
        <p:spPr>
          <a:xfrm rot="0">
            <a:off x="1292863" y="6315875"/>
            <a:ext cx="360560" cy="277097"/>
          </a:xfrm>
          <a:prstGeom prst="rect">
            <a:avLst/>
          </a:prstGeom>
        </p:spPr>
        <p:txBody>
          <a:bodyPr anchor="t" rtlCol="false" tIns="0" lIns="0" bIns="0" rIns="0">
            <a:spAutoFit/>
          </a:bodyPr>
          <a:lstStyle/>
          <a:p>
            <a:pPr algn="ctr">
              <a:lnSpc>
                <a:spcPts val="1987"/>
              </a:lnSpc>
            </a:pPr>
            <a:r>
              <a:rPr lang="en-US" b="true" sz="1698">
                <a:solidFill>
                  <a:srgbClr val="FFFFFF"/>
                </a:solidFill>
                <a:latin typeface="Poppins Bold"/>
                <a:ea typeface="Poppins Bold"/>
                <a:cs typeface="Poppins Bold"/>
                <a:sym typeface="Poppins Bold"/>
              </a:rPr>
              <a:t>03</a:t>
            </a:r>
          </a:p>
        </p:txBody>
      </p:sp>
      <p:sp>
        <p:nvSpPr>
          <p:cNvPr name="TextBox 70" id="70"/>
          <p:cNvSpPr txBox="true"/>
          <p:nvPr/>
        </p:nvSpPr>
        <p:spPr>
          <a:xfrm rot="0">
            <a:off x="2171002" y="6032278"/>
            <a:ext cx="2504623" cy="826024"/>
          </a:xfrm>
          <a:prstGeom prst="rect">
            <a:avLst/>
          </a:prstGeom>
        </p:spPr>
        <p:txBody>
          <a:bodyPr anchor="t" rtlCol="false" tIns="0" lIns="0" bIns="0" rIns="0">
            <a:spAutoFit/>
          </a:bodyPr>
          <a:lstStyle/>
          <a:p>
            <a:pPr algn="l">
              <a:lnSpc>
                <a:spcPts val="2110"/>
              </a:lnSpc>
            </a:pPr>
          </a:p>
          <a:p>
            <a:pPr algn="l">
              <a:lnSpc>
                <a:spcPts val="2110"/>
              </a:lnSpc>
            </a:pPr>
            <a:r>
              <a:rPr lang="en-US" sz="1804">
                <a:solidFill>
                  <a:srgbClr val="F0F8F7"/>
                </a:solidFill>
                <a:latin typeface="Poppins"/>
                <a:ea typeface="Poppins"/>
                <a:cs typeface="Poppins"/>
                <a:sym typeface="Poppins"/>
              </a:rPr>
              <a:t>Dataset Overview</a:t>
            </a:r>
          </a:p>
          <a:p>
            <a:pPr algn="l">
              <a:lnSpc>
                <a:spcPts val="2110"/>
              </a:lnSpc>
            </a:pPr>
          </a:p>
        </p:txBody>
      </p:sp>
      <p:sp>
        <p:nvSpPr>
          <p:cNvPr name="TextBox 71" id="71"/>
          <p:cNvSpPr txBox="true"/>
          <p:nvPr/>
        </p:nvSpPr>
        <p:spPr>
          <a:xfrm rot="0">
            <a:off x="5425564" y="4401982"/>
            <a:ext cx="360560" cy="277202"/>
          </a:xfrm>
          <a:prstGeom prst="rect">
            <a:avLst/>
          </a:prstGeom>
        </p:spPr>
        <p:txBody>
          <a:bodyPr anchor="t" rtlCol="false" tIns="0" lIns="0" bIns="0" rIns="0">
            <a:spAutoFit/>
          </a:bodyPr>
          <a:lstStyle/>
          <a:p>
            <a:pPr algn="ctr">
              <a:lnSpc>
                <a:spcPts val="1987"/>
              </a:lnSpc>
            </a:pPr>
            <a:r>
              <a:rPr lang="en-US" b="true" sz="1698">
                <a:solidFill>
                  <a:srgbClr val="FFFFFF"/>
                </a:solidFill>
                <a:latin typeface="Poppins Bold"/>
                <a:ea typeface="Poppins Bold"/>
                <a:cs typeface="Poppins Bold"/>
                <a:sym typeface="Poppins Bold"/>
              </a:rPr>
              <a:t>05</a:t>
            </a:r>
          </a:p>
        </p:txBody>
      </p:sp>
      <p:sp>
        <p:nvSpPr>
          <p:cNvPr name="TextBox 72" id="72"/>
          <p:cNvSpPr txBox="true"/>
          <p:nvPr/>
        </p:nvSpPr>
        <p:spPr>
          <a:xfrm rot="0">
            <a:off x="6170351" y="4385138"/>
            <a:ext cx="2523878" cy="292624"/>
          </a:xfrm>
          <a:prstGeom prst="rect">
            <a:avLst/>
          </a:prstGeom>
        </p:spPr>
        <p:txBody>
          <a:bodyPr anchor="t" rtlCol="false" tIns="0" lIns="0" bIns="0" rIns="0">
            <a:spAutoFit/>
          </a:bodyPr>
          <a:lstStyle/>
          <a:p>
            <a:pPr algn="l">
              <a:lnSpc>
                <a:spcPts val="2110"/>
              </a:lnSpc>
            </a:pPr>
            <a:r>
              <a:rPr lang="en-US" sz="1804">
                <a:solidFill>
                  <a:srgbClr val="F0F8F7"/>
                </a:solidFill>
                <a:latin typeface="Poppins"/>
                <a:ea typeface="Poppins"/>
                <a:cs typeface="Poppins"/>
                <a:sym typeface="Poppins"/>
              </a:rPr>
              <a:t> Tools &amp; Library Used</a:t>
            </a:r>
          </a:p>
        </p:txBody>
      </p:sp>
      <p:sp>
        <p:nvSpPr>
          <p:cNvPr name="TextBox 73" id="73"/>
          <p:cNvSpPr txBox="true"/>
          <p:nvPr/>
        </p:nvSpPr>
        <p:spPr>
          <a:xfrm rot="0">
            <a:off x="5425564" y="5354336"/>
            <a:ext cx="360560" cy="277202"/>
          </a:xfrm>
          <a:prstGeom prst="rect">
            <a:avLst/>
          </a:prstGeom>
        </p:spPr>
        <p:txBody>
          <a:bodyPr anchor="t" rtlCol="false" tIns="0" lIns="0" bIns="0" rIns="0">
            <a:spAutoFit/>
          </a:bodyPr>
          <a:lstStyle/>
          <a:p>
            <a:pPr algn="ctr">
              <a:lnSpc>
                <a:spcPts val="1987"/>
              </a:lnSpc>
            </a:pPr>
            <a:r>
              <a:rPr lang="en-US" b="true" sz="1698">
                <a:solidFill>
                  <a:srgbClr val="FFFFFF"/>
                </a:solidFill>
                <a:latin typeface="Poppins Bold"/>
                <a:ea typeface="Poppins Bold"/>
                <a:cs typeface="Poppins Bold"/>
                <a:sym typeface="Poppins Bold"/>
              </a:rPr>
              <a:t>06</a:t>
            </a:r>
          </a:p>
        </p:txBody>
      </p:sp>
      <p:sp>
        <p:nvSpPr>
          <p:cNvPr name="TextBox 74" id="74"/>
          <p:cNvSpPr txBox="true"/>
          <p:nvPr/>
        </p:nvSpPr>
        <p:spPr>
          <a:xfrm rot="0">
            <a:off x="6295934" y="5337492"/>
            <a:ext cx="2398295" cy="292624"/>
          </a:xfrm>
          <a:prstGeom prst="rect">
            <a:avLst/>
          </a:prstGeom>
        </p:spPr>
        <p:txBody>
          <a:bodyPr anchor="t" rtlCol="false" tIns="0" lIns="0" bIns="0" rIns="0">
            <a:spAutoFit/>
          </a:bodyPr>
          <a:lstStyle/>
          <a:p>
            <a:pPr algn="l">
              <a:lnSpc>
                <a:spcPts val="2110"/>
              </a:lnSpc>
            </a:pPr>
            <a:r>
              <a:rPr lang="en-US" sz="1804">
                <a:solidFill>
                  <a:srgbClr val="F0F8F7"/>
                </a:solidFill>
                <a:latin typeface="Poppins"/>
                <a:ea typeface="Poppins"/>
                <a:cs typeface="Poppins"/>
                <a:sym typeface="Poppins"/>
              </a:rPr>
              <a:t> Visualization </a:t>
            </a:r>
          </a:p>
        </p:txBody>
      </p:sp>
      <p:sp>
        <p:nvSpPr>
          <p:cNvPr name="TextBox 75" id="75"/>
          <p:cNvSpPr txBox="true"/>
          <p:nvPr/>
        </p:nvSpPr>
        <p:spPr>
          <a:xfrm rot="0">
            <a:off x="5425564" y="6306689"/>
            <a:ext cx="360560" cy="277202"/>
          </a:xfrm>
          <a:prstGeom prst="rect">
            <a:avLst/>
          </a:prstGeom>
        </p:spPr>
        <p:txBody>
          <a:bodyPr anchor="t" rtlCol="false" tIns="0" lIns="0" bIns="0" rIns="0">
            <a:spAutoFit/>
          </a:bodyPr>
          <a:lstStyle/>
          <a:p>
            <a:pPr algn="ctr">
              <a:lnSpc>
                <a:spcPts val="1987"/>
              </a:lnSpc>
            </a:pPr>
            <a:r>
              <a:rPr lang="en-US" b="true" sz="1698">
                <a:solidFill>
                  <a:srgbClr val="FFFFFF"/>
                </a:solidFill>
                <a:latin typeface="Poppins Bold"/>
                <a:ea typeface="Poppins Bold"/>
                <a:cs typeface="Poppins Bold"/>
                <a:sym typeface="Poppins Bold"/>
              </a:rPr>
              <a:t>07</a:t>
            </a:r>
          </a:p>
        </p:txBody>
      </p:sp>
      <p:sp>
        <p:nvSpPr>
          <p:cNvPr name="TextBox 76" id="76"/>
          <p:cNvSpPr txBox="true"/>
          <p:nvPr/>
        </p:nvSpPr>
        <p:spPr>
          <a:xfrm rot="0">
            <a:off x="6307462" y="6289845"/>
            <a:ext cx="2661464" cy="292624"/>
          </a:xfrm>
          <a:prstGeom prst="rect">
            <a:avLst/>
          </a:prstGeom>
        </p:spPr>
        <p:txBody>
          <a:bodyPr anchor="t" rtlCol="false" tIns="0" lIns="0" bIns="0" rIns="0">
            <a:spAutoFit/>
          </a:bodyPr>
          <a:lstStyle/>
          <a:p>
            <a:pPr algn="l">
              <a:lnSpc>
                <a:spcPts val="2110"/>
              </a:lnSpc>
            </a:pPr>
            <a:r>
              <a:rPr lang="en-US" sz="1804">
                <a:solidFill>
                  <a:srgbClr val="F0F8F7"/>
                </a:solidFill>
                <a:latin typeface="Poppins"/>
                <a:ea typeface="Poppins"/>
                <a:cs typeface="Poppins"/>
                <a:sym typeface="Poppins"/>
              </a:rPr>
              <a:t>Output/Result</a:t>
            </a:r>
          </a:p>
        </p:txBody>
      </p:sp>
      <p:sp>
        <p:nvSpPr>
          <p:cNvPr name="TextBox 77" id="77"/>
          <p:cNvSpPr txBox="true"/>
          <p:nvPr/>
        </p:nvSpPr>
        <p:spPr>
          <a:xfrm rot="0">
            <a:off x="1296801" y="7403249"/>
            <a:ext cx="365935" cy="271525"/>
          </a:xfrm>
          <a:prstGeom prst="rect">
            <a:avLst/>
          </a:prstGeom>
        </p:spPr>
        <p:txBody>
          <a:bodyPr anchor="t" rtlCol="false" tIns="0" lIns="0" bIns="0" rIns="0">
            <a:spAutoFit/>
          </a:bodyPr>
          <a:lstStyle/>
          <a:p>
            <a:pPr algn="ctr">
              <a:lnSpc>
                <a:spcPts val="2017"/>
              </a:lnSpc>
            </a:pPr>
            <a:r>
              <a:rPr lang="en-US" b="true" sz="1723">
                <a:solidFill>
                  <a:srgbClr val="FFFFFF"/>
                </a:solidFill>
                <a:latin typeface="Poppins Bold"/>
                <a:ea typeface="Poppins Bold"/>
                <a:cs typeface="Poppins Bold"/>
                <a:sym typeface="Poppins Bold"/>
              </a:rPr>
              <a:t>04</a:t>
            </a:r>
          </a:p>
        </p:txBody>
      </p:sp>
      <p:sp>
        <p:nvSpPr>
          <p:cNvPr name="TextBox 78" id="78"/>
          <p:cNvSpPr txBox="true"/>
          <p:nvPr/>
        </p:nvSpPr>
        <p:spPr>
          <a:xfrm rot="0">
            <a:off x="5425564" y="7470954"/>
            <a:ext cx="360560" cy="277202"/>
          </a:xfrm>
          <a:prstGeom prst="rect">
            <a:avLst/>
          </a:prstGeom>
        </p:spPr>
        <p:txBody>
          <a:bodyPr anchor="t" rtlCol="false" tIns="0" lIns="0" bIns="0" rIns="0">
            <a:spAutoFit/>
          </a:bodyPr>
          <a:lstStyle/>
          <a:p>
            <a:pPr algn="ctr">
              <a:lnSpc>
                <a:spcPts val="1987"/>
              </a:lnSpc>
            </a:pPr>
            <a:r>
              <a:rPr lang="en-US" b="true" sz="1698">
                <a:solidFill>
                  <a:srgbClr val="FFFFFF"/>
                </a:solidFill>
                <a:latin typeface="Poppins Bold"/>
                <a:ea typeface="Poppins Bold"/>
                <a:cs typeface="Poppins Bold"/>
                <a:sym typeface="Poppins Bold"/>
              </a:rPr>
              <a:t>08</a:t>
            </a:r>
          </a:p>
        </p:txBody>
      </p:sp>
      <p:sp>
        <p:nvSpPr>
          <p:cNvPr name="TextBox 79" id="79"/>
          <p:cNvSpPr txBox="true"/>
          <p:nvPr/>
        </p:nvSpPr>
        <p:spPr>
          <a:xfrm rot="0">
            <a:off x="6295934" y="7187410"/>
            <a:ext cx="2672992" cy="826024"/>
          </a:xfrm>
          <a:prstGeom prst="rect">
            <a:avLst/>
          </a:prstGeom>
        </p:spPr>
        <p:txBody>
          <a:bodyPr anchor="t" rtlCol="false" tIns="0" lIns="0" bIns="0" rIns="0">
            <a:spAutoFit/>
          </a:bodyPr>
          <a:lstStyle/>
          <a:p>
            <a:pPr algn="l">
              <a:lnSpc>
                <a:spcPts val="2110"/>
              </a:lnSpc>
            </a:pPr>
          </a:p>
          <a:p>
            <a:pPr algn="l">
              <a:lnSpc>
                <a:spcPts val="2110"/>
              </a:lnSpc>
            </a:pPr>
            <a:r>
              <a:rPr lang="en-US" sz="1804">
                <a:solidFill>
                  <a:srgbClr val="F0F8F7"/>
                </a:solidFill>
                <a:latin typeface="Poppins"/>
                <a:ea typeface="Poppins"/>
                <a:cs typeface="Poppins"/>
                <a:sym typeface="Poppins"/>
              </a:rPr>
              <a:t>Challenges Faced</a:t>
            </a:r>
          </a:p>
          <a:p>
            <a:pPr algn="l">
              <a:lnSpc>
                <a:spcPts val="211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21937"/>
        </a:solidFill>
      </p:bgPr>
    </p:bg>
    <p:spTree>
      <p:nvGrpSpPr>
        <p:cNvPr id="1" name=""/>
        <p:cNvGrpSpPr/>
        <p:nvPr/>
      </p:nvGrpSpPr>
      <p:grpSpPr>
        <a:xfrm>
          <a:off x="0" y="0"/>
          <a:ext cx="0" cy="0"/>
          <a:chOff x="0" y="0"/>
          <a:chExt cx="0" cy="0"/>
        </a:xfrm>
      </p:grpSpPr>
      <p:sp>
        <p:nvSpPr>
          <p:cNvPr name="Freeform 2" id="2"/>
          <p:cNvSpPr/>
          <p:nvPr/>
        </p:nvSpPr>
        <p:spPr>
          <a:xfrm flipH="false" flipV="false" rot="-7868198">
            <a:off x="12585839" y="-4774352"/>
            <a:ext cx="10165045" cy="10165045"/>
          </a:xfrm>
          <a:custGeom>
            <a:avLst/>
            <a:gdLst/>
            <a:ahLst/>
            <a:cxnLst/>
            <a:rect r="r" b="b" t="t" l="l"/>
            <a:pathLst>
              <a:path h="10165045" w="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125743">
            <a:off x="-4274407" y="5476491"/>
            <a:ext cx="10165045" cy="10165045"/>
          </a:xfrm>
          <a:custGeom>
            <a:avLst/>
            <a:gdLst/>
            <a:ahLst/>
            <a:cxnLst/>
            <a:rect r="r" b="b" t="t" l="l"/>
            <a:pathLst>
              <a:path h="10165045" w="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123128"/>
            <a:ext cx="524434" cy="52443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 id="6"/>
            <p:cNvSpPr txBox="true"/>
            <p:nvPr/>
          </p:nvSpPr>
          <p:spPr>
            <a:xfrm>
              <a:off x="76200" y="57150"/>
              <a:ext cx="660400" cy="679450"/>
            </a:xfrm>
            <a:prstGeom prst="rect">
              <a:avLst/>
            </a:prstGeom>
          </p:spPr>
          <p:txBody>
            <a:bodyPr anchor="ctr" rtlCol="false" tIns="50800" lIns="50800" bIns="50800" rIns="50800"/>
            <a:lstStyle/>
            <a:p>
              <a:pPr algn="ctr">
                <a:lnSpc>
                  <a:spcPts val="1989"/>
                </a:lnSpc>
              </a:pPr>
            </a:p>
          </p:txBody>
        </p:sp>
      </p:grpSp>
      <p:sp>
        <p:nvSpPr>
          <p:cNvPr name="TextBox 7" id="7"/>
          <p:cNvSpPr txBox="true"/>
          <p:nvPr/>
        </p:nvSpPr>
        <p:spPr>
          <a:xfrm rot="0">
            <a:off x="1028700" y="882586"/>
            <a:ext cx="4196530" cy="273177"/>
          </a:xfrm>
          <a:prstGeom prst="rect">
            <a:avLst/>
          </a:prstGeom>
        </p:spPr>
        <p:txBody>
          <a:bodyPr anchor="t" rtlCol="false" tIns="0" lIns="0" bIns="0" rIns="0">
            <a:spAutoFit/>
          </a:bodyPr>
          <a:lstStyle/>
          <a:p>
            <a:pPr algn="l">
              <a:lnSpc>
                <a:spcPts val="1989"/>
              </a:lnSpc>
            </a:pPr>
            <a:r>
              <a:rPr lang="en-US" sz="1700" spc="149">
                <a:solidFill>
                  <a:srgbClr val="F0F8F7"/>
                </a:solidFill>
                <a:latin typeface="Poppins"/>
                <a:ea typeface="Poppins"/>
                <a:cs typeface="Poppins"/>
                <a:sym typeface="Poppins"/>
              </a:rPr>
              <a:t>DIABETES PREDICTION</a:t>
            </a:r>
          </a:p>
        </p:txBody>
      </p:sp>
      <p:sp>
        <p:nvSpPr>
          <p:cNvPr name="TextBox 8" id="8"/>
          <p:cNvSpPr txBox="true"/>
          <p:nvPr/>
        </p:nvSpPr>
        <p:spPr>
          <a:xfrm rot="0">
            <a:off x="1099878" y="9258505"/>
            <a:ext cx="382078" cy="244155"/>
          </a:xfrm>
          <a:prstGeom prst="rect">
            <a:avLst/>
          </a:prstGeom>
        </p:spPr>
        <p:txBody>
          <a:bodyPr anchor="t" rtlCol="false" tIns="0" lIns="0" bIns="0" rIns="0">
            <a:spAutoFit/>
          </a:bodyPr>
          <a:lstStyle/>
          <a:p>
            <a:pPr algn="ctr">
              <a:lnSpc>
                <a:spcPts val="1872"/>
              </a:lnSpc>
            </a:pPr>
            <a:r>
              <a:rPr lang="en-US" sz="1600">
                <a:solidFill>
                  <a:srgbClr val="000000"/>
                </a:solidFill>
                <a:latin typeface="Poppins"/>
                <a:ea typeface="Poppins"/>
                <a:cs typeface="Poppins"/>
                <a:sym typeface="Poppins"/>
              </a:rPr>
              <a:t>03</a:t>
            </a:r>
          </a:p>
        </p:txBody>
      </p:sp>
      <p:grpSp>
        <p:nvGrpSpPr>
          <p:cNvPr name="Group 9" id="9"/>
          <p:cNvGrpSpPr/>
          <p:nvPr/>
        </p:nvGrpSpPr>
        <p:grpSpPr>
          <a:xfrm rot="0">
            <a:off x="2654264" y="4017887"/>
            <a:ext cx="5801616" cy="4219311"/>
            <a:chOff x="0" y="0"/>
            <a:chExt cx="1142906" cy="831195"/>
          </a:xfrm>
        </p:grpSpPr>
        <p:sp>
          <p:nvSpPr>
            <p:cNvPr name="Freeform 10" id="10"/>
            <p:cNvSpPr/>
            <p:nvPr/>
          </p:nvSpPr>
          <p:spPr>
            <a:xfrm flipH="false" flipV="false" rot="0">
              <a:off x="0" y="0"/>
              <a:ext cx="1142906" cy="831195"/>
            </a:xfrm>
            <a:custGeom>
              <a:avLst/>
              <a:gdLst/>
              <a:ahLst/>
              <a:cxnLst/>
              <a:rect r="r" b="b" t="t" l="l"/>
              <a:pathLst>
                <a:path h="831195" w="1142906">
                  <a:moveTo>
                    <a:pt x="68057" y="0"/>
                  </a:moveTo>
                  <a:lnTo>
                    <a:pt x="1074850" y="0"/>
                  </a:lnTo>
                  <a:cubicBezTo>
                    <a:pt x="1092899" y="0"/>
                    <a:pt x="1110210" y="7170"/>
                    <a:pt x="1122973" y="19933"/>
                  </a:cubicBezTo>
                  <a:cubicBezTo>
                    <a:pt x="1135736" y="32696"/>
                    <a:pt x="1142906" y="50007"/>
                    <a:pt x="1142906" y="68057"/>
                  </a:cubicBezTo>
                  <a:lnTo>
                    <a:pt x="1142906" y="763139"/>
                  </a:lnTo>
                  <a:cubicBezTo>
                    <a:pt x="1142906" y="781189"/>
                    <a:pt x="1135736" y="798499"/>
                    <a:pt x="1122973" y="811262"/>
                  </a:cubicBezTo>
                  <a:cubicBezTo>
                    <a:pt x="1110210" y="824025"/>
                    <a:pt x="1092899" y="831195"/>
                    <a:pt x="1074850" y="831195"/>
                  </a:cubicBezTo>
                  <a:lnTo>
                    <a:pt x="68057" y="831195"/>
                  </a:lnTo>
                  <a:cubicBezTo>
                    <a:pt x="50007" y="831195"/>
                    <a:pt x="32696" y="824025"/>
                    <a:pt x="19933" y="811262"/>
                  </a:cubicBezTo>
                  <a:cubicBezTo>
                    <a:pt x="7170" y="798499"/>
                    <a:pt x="0" y="781189"/>
                    <a:pt x="0" y="763139"/>
                  </a:cubicBezTo>
                  <a:lnTo>
                    <a:pt x="0" y="68057"/>
                  </a:lnTo>
                  <a:cubicBezTo>
                    <a:pt x="0" y="50007"/>
                    <a:pt x="7170" y="32696"/>
                    <a:pt x="19933" y="19933"/>
                  </a:cubicBezTo>
                  <a:cubicBezTo>
                    <a:pt x="32696" y="7170"/>
                    <a:pt x="50007" y="0"/>
                    <a:pt x="68057" y="0"/>
                  </a:cubicBezTo>
                  <a:close/>
                </a:path>
              </a:pathLst>
            </a:custGeom>
            <a:solidFill>
              <a:srgbClr val="000000">
                <a:alpha val="0"/>
              </a:srgbClr>
            </a:solidFill>
            <a:ln w="38100" cap="rnd">
              <a:solidFill>
                <a:srgbClr val="45DEEF"/>
              </a:solidFill>
              <a:prstDash val="solid"/>
              <a:round/>
            </a:ln>
          </p:spPr>
        </p:sp>
        <p:sp>
          <p:nvSpPr>
            <p:cNvPr name="TextBox 11" id="11"/>
            <p:cNvSpPr txBox="true"/>
            <p:nvPr/>
          </p:nvSpPr>
          <p:spPr>
            <a:xfrm>
              <a:off x="0" y="-47625"/>
              <a:ext cx="1142906" cy="878820"/>
            </a:xfrm>
            <a:prstGeom prst="rect">
              <a:avLst/>
            </a:prstGeom>
          </p:spPr>
          <p:txBody>
            <a:bodyPr anchor="ctr" rtlCol="false" tIns="50800" lIns="50800" bIns="50800" rIns="50800"/>
            <a:lstStyle/>
            <a:p>
              <a:pPr algn="ctr">
                <a:lnSpc>
                  <a:spcPts val="2605"/>
                </a:lnSpc>
              </a:pPr>
            </a:p>
          </p:txBody>
        </p:sp>
      </p:grpSp>
      <p:grpSp>
        <p:nvGrpSpPr>
          <p:cNvPr name="Group 12" id="12"/>
          <p:cNvGrpSpPr/>
          <p:nvPr/>
        </p:nvGrpSpPr>
        <p:grpSpPr>
          <a:xfrm rot="0">
            <a:off x="9832120" y="3939201"/>
            <a:ext cx="5801616" cy="4297996"/>
            <a:chOff x="0" y="0"/>
            <a:chExt cx="1142906" cy="846696"/>
          </a:xfrm>
        </p:grpSpPr>
        <p:sp>
          <p:nvSpPr>
            <p:cNvPr name="Freeform 13" id="13"/>
            <p:cNvSpPr/>
            <p:nvPr/>
          </p:nvSpPr>
          <p:spPr>
            <a:xfrm flipH="false" flipV="false" rot="0">
              <a:off x="0" y="0"/>
              <a:ext cx="1142906" cy="846696"/>
            </a:xfrm>
            <a:custGeom>
              <a:avLst/>
              <a:gdLst/>
              <a:ahLst/>
              <a:cxnLst/>
              <a:rect r="r" b="b" t="t" l="l"/>
              <a:pathLst>
                <a:path h="846696" w="1142906">
                  <a:moveTo>
                    <a:pt x="68057" y="0"/>
                  </a:moveTo>
                  <a:lnTo>
                    <a:pt x="1074850" y="0"/>
                  </a:lnTo>
                  <a:cubicBezTo>
                    <a:pt x="1092899" y="0"/>
                    <a:pt x="1110210" y="7170"/>
                    <a:pt x="1122973" y="19933"/>
                  </a:cubicBezTo>
                  <a:cubicBezTo>
                    <a:pt x="1135736" y="32696"/>
                    <a:pt x="1142906" y="50007"/>
                    <a:pt x="1142906" y="68057"/>
                  </a:cubicBezTo>
                  <a:lnTo>
                    <a:pt x="1142906" y="778640"/>
                  </a:lnTo>
                  <a:cubicBezTo>
                    <a:pt x="1142906" y="796689"/>
                    <a:pt x="1135736" y="814000"/>
                    <a:pt x="1122973" y="826763"/>
                  </a:cubicBezTo>
                  <a:cubicBezTo>
                    <a:pt x="1110210" y="839526"/>
                    <a:pt x="1092899" y="846696"/>
                    <a:pt x="1074850" y="846696"/>
                  </a:cubicBezTo>
                  <a:lnTo>
                    <a:pt x="68057" y="846696"/>
                  </a:lnTo>
                  <a:cubicBezTo>
                    <a:pt x="50007" y="846696"/>
                    <a:pt x="32696" y="839526"/>
                    <a:pt x="19933" y="826763"/>
                  </a:cubicBezTo>
                  <a:cubicBezTo>
                    <a:pt x="7170" y="814000"/>
                    <a:pt x="0" y="796689"/>
                    <a:pt x="0" y="778640"/>
                  </a:cubicBezTo>
                  <a:lnTo>
                    <a:pt x="0" y="68057"/>
                  </a:lnTo>
                  <a:cubicBezTo>
                    <a:pt x="0" y="50007"/>
                    <a:pt x="7170" y="32696"/>
                    <a:pt x="19933" y="19933"/>
                  </a:cubicBezTo>
                  <a:cubicBezTo>
                    <a:pt x="32696" y="7170"/>
                    <a:pt x="50007" y="0"/>
                    <a:pt x="68057" y="0"/>
                  </a:cubicBezTo>
                  <a:close/>
                </a:path>
              </a:pathLst>
            </a:custGeom>
            <a:solidFill>
              <a:srgbClr val="000000">
                <a:alpha val="0"/>
              </a:srgbClr>
            </a:solidFill>
            <a:ln w="38100" cap="rnd">
              <a:solidFill>
                <a:srgbClr val="45DEEF"/>
              </a:solidFill>
              <a:prstDash val="solid"/>
              <a:round/>
            </a:ln>
          </p:spPr>
        </p:sp>
        <p:sp>
          <p:nvSpPr>
            <p:cNvPr name="TextBox 14" id="14"/>
            <p:cNvSpPr txBox="true"/>
            <p:nvPr/>
          </p:nvSpPr>
          <p:spPr>
            <a:xfrm>
              <a:off x="0" y="-47625"/>
              <a:ext cx="1142906" cy="894321"/>
            </a:xfrm>
            <a:prstGeom prst="rect">
              <a:avLst/>
            </a:prstGeom>
          </p:spPr>
          <p:txBody>
            <a:bodyPr anchor="ctr" rtlCol="false" tIns="50800" lIns="50800" bIns="50800" rIns="50800"/>
            <a:lstStyle/>
            <a:p>
              <a:pPr algn="ctr">
                <a:lnSpc>
                  <a:spcPts val="2605"/>
                </a:lnSpc>
              </a:pPr>
            </a:p>
          </p:txBody>
        </p:sp>
      </p:grpSp>
      <p:sp>
        <p:nvSpPr>
          <p:cNvPr name="AutoShape 15" id="15"/>
          <p:cNvSpPr/>
          <p:nvPr/>
        </p:nvSpPr>
        <p:spPr>
          <a:xfrm>
            <a:off x="2654264" y="4946984"/>
            <a:ext cx="5801616" cy="0"/>
          </a:xfrm>
          <a:prstGeom prst="line">
            <a:avLst/>
          </a:prstGeom>
          <a:ln cap="flat" w="38100">
            <a:solidFill>
              <a:srgbClr val="45DEEF"/>
            </a:solidFill>
            <a:prstDash val="solid"/>
            <a:headEnd type="none" len="sm" w="sm"/>
            <a:tailEnd type="none" len="sm" w="sm"/>
          </a:ln>
        </p:spPr>
      </p:sp>
      <p:sp>
        <p:nvSpPr>
          <p:cNvPr name="AutoShape 16" id="16"/>
          <p:cNvSpPr/>
          <p:nvPr/>
        </p:nvSpPr>
        <p:spPr>
          <a:xfrm>
            <a:off x="9832120" y="4946984"/>
            <a:ext cx="5801616" cy="0"/>
          </a:xfrm>
          <a:prstGeom prst="line">
            <a:avLst/>
          </a:prstGeom>
          <a:ln cap="flat" w="38100">
            <a:solidFill>
              <a:srgbClr val="45DEEF"/>
            </a:solidFill>
            <a:prstDash val="solid"/>
            <a:headEnd type="none" len="sm" w="sm"/>
            <a:tailEnd type="none" len="sm" w="sm"/>
          </a:ln>
        </p:spPr>
      </p:sp>
      <p:sp>
        <p:nvSpPr>
          <p:cNvPr name="TextBox 17" id="17"/>
          <p:cNvSpPr txBox="true"/>
          <p:nvPr/>
        </p:nvSpPr>
        <p:spPr>
          <a:xfrm rot="0">
            <a:off x="6155784" y="2154577"/>
            <a:ext cx="7157060" cy="1081976"/>
          </a:xfrm>
          <a:prstGeom prst="rect">
            <a:avLst/>
          </a:prstGeom>
        </p:spPr>
        <p:txBody>
          <a:bodyPr anchor="t" rtlCol="false" tIns="0" lIns="0" bIns="0" rIns="0">
            <a:spAutoFit/>
          </a:bodyPr>
          <a:lstStyle/>
          <a:p>
            <a:pPr algn="ctr">
              <a:lnSpc>
                <a:spcPts val="8286"/>
              </a:lnSpc>
            </a:pPr>
            <a:r>
              <a:rPr lang="en-US" sz="7817">
                <a:solidFill>
                  <a:srgbClr val="F0F8F7"/>
                </a:solidFill>
                <a:latin typeface="DM Serif Display"/>
                <a:ea typeface="DM Serif Display"/>
                <a:cs typeface="DM Serif Display"/>
                <a:sym typeface="DM Serif Display"/>
              </a:rPr>
              <a:t>INTRODUCTION</a:t>
            </a:r>
          </a:p>
        </p:txBody>
      </p:sp>
      <p:sp>
        <p:nvSpPr>
          <p:cNvPr name="TextBox 18" id="18"/>
          <p:cNvSpPr txBox="true"/>
          <p:nvPr/>
        </p:nvSpPr>
        <p:spPr>
          <a:xfrm rot="0">
            <a:off x="3126965" y="3870498"/>
            <a:ext cx="4657980" cy="1235118"/>
          </a:xfrm>
          <a:prstGeom prst="rect">
            <a:avLst/>
          </a:prstGeom>
        </p:spPr>
        <p:txBody>
          <a:bodyPr anchor="t" rtlCol="false" tIns="0" lIns="0" bIns="0" rIns="0">
            <a:spAutoFit/>
          </a:bodyPr>
          <a:lstStyle/>
          <a:p>
            <a:pPr algn="ctr">
              <a:lnSpc>
                <a:spcPts val="3168"/>
              </a:lnSpc>
            </a:pPr>
          </a:p>
          <a:p>
            <a:pPr algn="ctr">
              <a:lnSpc>
                <a:spcPts val="3168"/>
              </a:lnSpc>
            </a:pPr>
            <a:r>
              <a:rPr lang="en-US" sz="2707">
                <a:solidFill>
                  <a:srgbClr val="F0F8F7"/>
                </a:solidFill>
                <a:latin typeface="Poppins"/>
                <a:ea typeface="Poppins"/>
                <a:cs typeface="Poppins"/>
                <a:sym typeface="Poppins"/>
              </a:rPr>
              <a:t>Role of AI in Healthcare</a:t>
            </a:r>
          </a:p>
          <a:p>
            <a:pPr algn="ctr">
              <a:lnSpc>
                <a:spcPts val="3168"/>
              </a:lnSpc>
            </a:pPr>
          </a:p>
        </p:txBody>
      </p:sp>
      <p:sp>
        <p:nvSpPr>
          <p:cNvPr name="TextBox 19" id="19"/>
          <p:cNvSpPr txBox="true"/>
          <p:nvPr/>
        </p:nvSpPr>
        <p:spPr>
          <a:xfrm rot="0">
            <a:off x="10933019" y="3870498"/>
            <a:ext cx="3899979" cy="1235118"/>
          </a:xfrm>
          <a:prstGeom prst="rect">
            <a:avLst/>
          </a:prstGeom>
        </p:spPr>
        <p:txBody>
          <a:bodyPr anchor="t" rtlCol="false" tIns="0" lIns="0" bIns="0" rIns="0">
            <a:spAutoFit/>
          </a:bodyPr>
          <a:lstStyle/>
          <a:p>
            <a:pPr algn="ctr">
              <a:lnSpc>
                <a:spcPts val="3168"/>
              </a:lnSpc>
            </a:pPr>
          </a:p>
          <a:p>
            <a:pPr algn="ctr">
              <a:lnSpc>
                <a:spcPts val="3168"/>
              </a:lnSpc>
            </a:pPr>
            <a:r>
              <a:rPr lang="en-US" sz="2707">
                <a:solidFill>
                  <a:srgbClr val="F0F8F7"/>
                </a:solidFill>
                <a:latin typeface="Poppins"/>
                <a:ea typeface="Poppins"/>
                <a:cs typeface="Poppins"/>
                <a:sym typeface="Poppins"/>
              </a:rPr>
              <a:t>Purpose of This Project</a:t>
            </a:r>
          </a:p>
          <a:p>
            <a:pPr algn="ctr">
              <a:lnSpc>
                <a:spcPts val="3168"/>
              </a:lnSpc>
            </a:pPr>
          </a:p>
        </p:txBody>
      </p:sp>
      <p:sp>
        <p:nvSpPr>
          <p:cNvPr name="TextBox 20" id="20"/>
          <p:cNvSpPr txBox="true"/>
          <p:nvPr/>
        </p:nvSpPr>
        <p:spPr>
          <a:xfrm rot="0">
            <a:off x="3126965" y="5372100"/>
            <a:ext cx="4813873" cy="2924274"/>
          </a:xfrm>
          <a:prstGeom prst="rect">
            <a:avLst/>
          </a:prstGeom>
        </p:spPr>
        <p:txBody>
          <a:bodyPr anchor="t" rtlCol="false" tIns="0" lIns="0" bIns="0" rIns="0">
            <a:spAutoFit/>
          </a:bodyPr>
          <a:lstStyle/>
          <a:p>
            <a:pPr algn="ctr">
              <a:lnSpc>
                <a:spcPts val="2619"/>
              </a:lnSpc>
              <a:spcBef>
                <a:spcPct val="0"/>
              </a:spcBef>
            </a:pPr>
            <a:r>
              <a:rPr lang="en-US" sz="1871" spc="-37">
                <a:solidFill>
                  <a:srgbClr val="FFFFFF"/>
                </a:solidFill>
                <a:latin typeface="Poppins"/>
                <a:ea typeface="Poppins"/>
                <a:cs typeface="Poppins"/>
                <a:sym typeface="Poppins"/>
              </a:rPr>
              <a:t>A</a:t>
            </a:r>
            <a:r>
              <a:rPr lang="en-US" sz="1871" spc="-37">
                <a:solidFill>
                  <a:srgbClr val="FFFFFF"/>
                </a:solidFill>
                <a:latin typeface="Poppins"/>
                <a:ea typeface="Poppins"/>
                <a:cs typeface="Poppins"/>
                <a:sym typeface="Poppins"/>
              </a:rPr>
              <a:t>rtificial Intelligence (AI) have revolutionized healthcare by enabling early disease detection and data-driven clinical decisions. These technologies can analyze complex health data to uncover patterns that help in accurate diagnosis and prediction. By automating the prediction of diseases like diabetes, </a:t>
            </a:r>
          </a:p>
          <a:p>
            <a:pPr algn="ctr">
              <a:lnSpc>
                <a:spcPts val="2619"/>
              </a:lnSpc>
              <a:spcBef>
                <a:spcPct val="0"/>
              </a:spcBef>
            </a:pPr>
          </a:p>
        </p:txBody>
      </p:sp>
      <p:sp>
        <p:nvSpPr>
          <p:cNvPr name="TextBox 21" id="21"/>
          <p:cNvSpPr txBox="true"/>
          <p:nvPr/>
        </p:nvSpPr>
        <p:spPr>
          <a:xfrm rot="0">
            <a:off x="10503055" y="5372100"/>
            <a:ext cx="4459747" cy="2924302"/>
          </a:xfrm>
          <a:prstGeom prst="rect">
            <a:avLst/>
          </a:prstGeom>
        </p:spPr>
        <p:txBody>
          <a:bodyPr anchor="t" rtlCol="false" tIns="0" lIns="0" bIns="0" rIns="0">
            <a:spAutoFit/>
          </a:bodyPr>
          <a:lstStyle/>
          <a:p>
            <a:pPr algn="ctr">
              <a:lnSpc>
                <a:spcPts val="2617"/>
              </a:lnSpc>
              <a:spcBef>
                <a:spcPct val="0"/>
              </a:spcBef>
            </a:pPr>
            <a:r>
              <a:rPr lang="en-US" sz="1869" spc="-37">
                <a:solidFill>
                  <a:srgbClr val="FFFFFF"/>
                </a:solidFill>
                <a:latin typeface="Poppins"/>
                <a:ea typeface="Poppins"/>
                <a:cs typeface="Poppins"/>
                <a:sym typeface="Poppins"/>
              </a:rPr>
              <a:t>Th</a:t>
            </a:r>
            <a:r>
              <a:rPr lang="en-US" sz="1869" spc="-37">
                <a:solidFill>
                  <a:srgbClr val="FFFFFF"/>
                </a:solidFill>
                <a:latin typeface="Poppins"/>
                <a:ea typeface="Poppins"/>
                <a:cs typeface="Poppins"/>
                <a:sym typeface="Poppins"/>
              </a:rPr>
              <a:t>is project specifically focuses on applying classification algorithms to predict whether an individual is likely to develop diabetes. Using a dataset of various medical attributes, we aim to create a model that assists in early prediction, ultimately contributing to better health outcomes.</a:t>
            </a:r>
          </a:p>
          <a:p>
            <a:pPr algn="ctr">
              <a:lnSpc>
                <a:spcPts val="2617"/>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21937"/>
        </a:solidFill>
      </p:bgPr>
    </p:bg>
    <p:spTree>
      <p:nvGrpSpPr>
        <p:cNvPr id="1" name=""/>
        <p:cNvGrpSpPr/>
        <p:nvPr/>
      </p:nvGrpSpPr>
      <p:grpSpPr>
        <a:xfrm>
          <a:off x="0" y="0"/>
          <a:ext cx="0" cy="0"/>
          <a:chOff x="0" y="0"/>
          <a:chExt cx="0" cy="0"/>
        </a:xfrm>
      </p:grpSpPr>
      <p:sp>
        <p:nvSpPr>
          <p:cNvPr name="Freeform 2" id="2"/>
          <p:cNvSpPr/>
          <p:nvPr/>
        </p:nvSpPr>
        <p:spPr>
          <a:xfrm flipH="false" flipV="false" rot="-7868198">
            <a:off x="12585839" y="-4774352"/>
            <a:ext cx="10165045" cy="10165045"/>
          </a:xfrm>
          <a:custGeom>
            <a:avLst/>
            <a:gdLst/>
            <a:ahLst/>
            <a:cxnLst/>
            <a:rect r="r" b="b" t="t" l="l"/>
            <a:pathLst>
              <a:path h="10165045" w="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125743">
            <a:off x="-4274407" y="5476491"/>
            <a:ext cx="10165045" cy="10165045"/>
          </a:xfrm>
          <a:custGeom>
            <a:avLst/>
            <a:gdLst/>
            <a:ahLst/>
            <a:cxnLst/>
            <a:rect r="r" b="b" t="t" l="l"/>
            <a:pathLst>
              <a:path h="10165045" w="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734866" y="766483"/>
            <a:ext cx="524434" cy="52443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 id="6"/>
            <p:cNvSpPr txBox="true"/>
            <p:nvPr/>
          </p:nvSpPr>
          <p:spPr>
            <a:xfrm>
              <a:off x="76200" y="57150"/>
              <a:ext cx="660400" cy="679450"/>
            </a:xfrm>
            <a:prstGeom prst="rect">
              <a:avLst/>
            </a:prstGeom>
          </p:spPr>
          <p:txBody>
            <a:bodyPr anchor="ctr" rtlCol="false" tIns="50800" lIns="50800" bIns="50800" rIns="50800"/>
            <a:lstStyle/>
            <a:p>
              <a:pPr algn="ctr">
                <a:lnSpc>
                  <a:spcPts val="1989"/>
                </a:lnSpc>
              </a:pPr>
            </a:p>
          </p:txBody>
        </p:sp>
      </p:grpSp>
      <p:grpSp>
        <p:nvGrpSpPr>
          <p:cNvPr name="Group 7" id="7"/>
          <p:cNvGrpSpPr/>
          <p:nvPr/>
        </p:nvGrpSpPr>
        <p:grpSpPr>
          <a:xfrm rot="0">
            <a:off x="0" y="1457227"/>
            <a:ext cx="6085652" cy="1808403"/>
            <a:chOff x="0" y="0"/>
            <a:chExt cx="1602806" cy="476287"/>
          </a:xfrm>
        </p:grpSpPr>
        <p:sp>
          <p:nvSpPr>
            <p:cNvPr name="Freeform 8" id="8"/>
            <p:cNvSpPr/>
            <p:nvPr/>
          </p:nvSpPr>
          <p:spPr>
            <a:xfrm flipH="false" flipV="false" rot="0">
              <a:off x="0" y="0"/>
              <a:ext cx="1602806" cy="476287"/>
            </a:xfrm>
            <a:custGeom>
              <a:avLst/>
              <a:gdLst/>
              <a:ahLst/>
              <a:cxnLst/>
              <a:rect r="r" b="b" t="t" l="l"/>
              <a:pathLst>
                <a:path h="476287" w="1602806">
                  <a:moveTo>
                    <a:pt x="0" y="0"/>
                  </a:moveTo>
                  <a:lnTo>
                    <a:pt x="1602806" y="0"/>
                  </a:lnTo>
                  <a:lnTo>
                    <a:pt x="1602806" y="476287"/>
                  </a:lnTo>
                  <a:lnTo>
                    <a:pt x="0" y="476287"/>
                  </a:lnTo>
                  <a:close/>
                </a:path>
              </a:pathLst>
            </a:custGeom>
            <a:gradFill rotWithShape="true">
              <a:gsLst>
                <a:gs pos="0">
                  <a:srgbClr val="45DEEF">
                    <a:alpha val="80000"/>
                  </a:srgbClr>
                </a:gs>
                <a:gs pos="100000">
                  <a:srgbClr val="043372">
                    <a:alpha val="0"/>
                  </a:srgbClr>
                </a:gs>
              </a:gsLst>
              <a:lin ang="0"/>
            </a:gradFill>
          </p:spPr>
        </p:sp>
        <p:sp>
          <p:nvSpPr>
            <p:cNvPr name="TextBox 9" id="9"/>
            <p:cNvSpPr txBox="true"/>
            <p:nvPr/>
          </p:nvSpPr>
          <p:spPr>
            <a:xfrm>
              <a:off x="0" y="-47625"/>
              <a:ext cx="1602806" cy="523912"/>
            </a:xfrm>
            <a:prstGeom prst="rect">
              <a:avLst/>
            </a:prstGeom>
          </p:spPr>
          <p:txBody>
            <a:bodyPr anchor="ctr" rtlCol="false" tIns="50800" lIns="50800" bIns="50800" rIns="50800"/>
            <a:lstStyle/>
            <a:p>
              <a:pPr algn="ctr">
                <a:lnSpc>
                  <a:spcPts val="2605"/>
                </a:lnSpc>
              </a:pPr>
            </a:p>
          </p:txBody>
        </p:sp>
      </p:grpSp>
      <p:grpSp>
        <p:nvGrpSpPr>
          <p:cNvPr name="Group 10" id="10"/>
          <p:cNvGrpSpPr/>
          <p:nvPr/>
        </p:nvGrpSpPr>
        <p:grpSpPr>
          <a:xfrm rot="-10800000">
            <a:off x="2699940" y="9100750"/>
            <a:ext cx="6085652" cy="401868"/>
            <a:chOff x="0" y="0"/>
            <a:chExt cx="1602806" cy="105842"/>
          </a:xfrm>
        </p:grpSpPr>
        <p:sp>
          <p:nvSpPr>
            <p:cNvPr name="Freeform 11" id="11"/>
            <p:cNvSpPr/>
            <p:nvPr/>
          </p:nvSpPr>
          <p:spPr>
            <a:xfrm flipH="false" flipV="false" rot="0">
              <a:off x="0" y="0"/>
              <a:ext cx="1602806" cy="105842"/>
            </a:xfrm>
            <a:custGeom>
              <a:avLst/>
              <a:gdLst/>
              <a:ahLst/>
              <a:cxnLst/>
              <a:rect r="r" b="b" t="t" l="l"/>
              <a:pathLst>
                <a:path h="105842" w="1602806">
                  <a:moveTo>
                    <a:pt x="0" y="0"/>
                  </a:moveTo>
                  <a:lnTo>
                    <a:pt x="1602806" y="0"/>
                  </a:lnTo>
                  <a:lnTo>
                    <a:pt x="1602806" y="105842"/>
                  </a:lnTo>
                  <a:lnTo>
                    <a:pt x="0" y="105842"/>
                  </a:lnTo>
                  <a:close/>
                </a:path>
              </a:pathLst>
            </a:custGeom>
            <a:gradFill rotWithShape="true">
              <a:gsLst>
                <a:gs pos="0">
                  <a:srgbClr val="45DEEF">
                    <a:alpha val="80000"/>
                  </a:srgbClr>
                </a:gs>
                <a:gs pos="100000">
                  <a:srgbClr val="043372">
                    <a:alpha val="0"/>
                  </a:srgbClr>
                </a:gs>
              </a:gsLst>
              <a:lin ang="0"/>
            </a:gradFill>
          </p:spPr>
        </p:sp>
        <p:sp>
          <p:nvSpPr>
            <p:cNvPr name="TextBox 12" id="12"/>
            <p:cNvSpPr txBox="true"/>
            <p:nvPr/>
          </p:nvSpPr>
          <p:spPr>
            <a:xfrm>
              <a:off x="0" y="-47625"/>
              <a:ext cx="1602806" cy="153467"/>
            </a:xfrm>
            <a:prstGeom prst="rect">
              <a:avLst/>
            </a:prstGeom>
          </p:spPr>
          <p:txBody>
            <a:bodyPr anchor="ctr" rtlCol="false" tIns="50800" lIns="50800" bIns="50800" rIns="50800"/>
            <a:lstStyle/>
            <a:p>
              <a:pPr algn="ctr">
                <a:lnSpc>
                  <a:spcPts val="2605"/>
                </a:lnSpc>
              </a:pPr>
            </a:p>
          </p:txBody>
        </p:sp>
      </p:grpSp>
      <p:grpSp>
        <p:nvGrpSpPr>
          <p:cNvPr name="Group 13" id="13"/>
          <p:cNvGrpSpPr/>
          <p:nvPr/>
        </p:nvGrpSpPr>
        <p:grpSpPr>
          <a:xfrm rot="0">
            <a:off x="-1687671" y="1750961"/>
            <a:ext cx="10492314" cy="7467063"/>
            <a:chOff x="0" y="0"/>
            <a:chExt cx="1219151" cy="867633"/>
          </a:xfrm>
        </p:grpSpPr>
        <p:sp>
          <p:nvSpPr>
            <p:cNvPr name="Freeform 14" id="14"/>
            <p:cNvSpPr/>
            <p:nvPr/>
          </p:nvSpPr>
          <p:spPr>
            <a:xfrm flipH="false" flipV="false" rot="0">
              <a:off x="0" y="0"/>
              <a:ext cx="1219151" cy="867633"/>
            </a:xfrm>
            <a:custGeom>
              <a:avLst/>
              <a:gdLst/>
              <a:ahLst/>
              <a:cxnLst/>
              <a:rect r="r" b="b" t="t" l="l"/>
              <a:pathLst>
                <a:path h="867633" w="1219151">
                  <a:moveTo>
                    <a:pt x="1015951" y="0"/>
                  </a:moveTo>
                  <a:lnTo>
                    <a:pt x="0" y="0"/>
                  </a:lnTo>
                  <a:lnTo>
                    <a:pt x="203200" y="867633"/>
                  </a:lnTo>
                  <a:lnTo>
                    <a:pt x="1219151" y="867633"/>
                  </a:lnTo>
                  <a:lnTo>
                    <a:pt x="1015951" y="0"/>
                  </a:lnTo>
                  <a:close/>
                </a:path>
              </a:pathLst>
            </a:custGeom>
            <a:blipFill>
              <a:blip r:embed="rId4"/>
              <a:stretch>
                <a:fillRect l="-3609" t="0" r="-3609" b="0"/>
              </a:stretch>
            </a:blipFill>
          </p:spPr>
        </p:sp>
      </p:grpSp>
      <p:sp>
        <p:nvSpPr>
          <p:cNvPr name="TextBox 15" id="15"/>
          <p:cNvSpPr txBox="true"/>
          <p:nvPr/>
        </p:nvSpPr>
        <p:spPr>
          <a:xfrm rot="0">
            <a:off x="1028700" y="882586"/>
            <a:ext cx="4196530" cy="273177"/>
          </a:xfrm>
          <a:prstGeom prst="rect">
            <a:avLst/>
          </a:prstGeom>
        </p:spPr>
        <p:txBody>
          <a:bodyPr anchor="t" rtlCol="false" tIns="0" lIns="0" bIns="0" rIns="0">
            <a:spAutoFit/>
          </a:bodyPr>
          <a:lstStyle/>
          <a:p>
            <a:pPr algn="l">
              <a:lnSpc>
                <a:spcPts val="1989"/>
              </a:lnSpc>
            </a:pPr>
            <a:r>
              <a:rPr lang="en-US" sz="1700" spc="149">
                <a:solidFill>
                  <a:srgbClr val="F0F8F7"/>
                </a:solidFill>
                <a:latin typeface="Poppins"/>
                <a:ea typeface="Poppins"/>
                <a:cs typeface="Poppins"/>
                <a:sym typeface="Poppins"/>
              </a:rPr>
              <a:t>DIABETES PREDICTION</a:t>
            </a:r>
          </a:p>
        </p:txBody>
      </p:sp>
      <p:sp>
        <p:nvSpPr>
          <p:cNvPr name="TextBox 16" id="16"/>
          <p:cNvSpPr txBox="true"/>
          <p:nvPr/>
        </p:nvSpPr>
        <p:spPr>
          <a:xfrm rot="0">
            <a:off x="16806044" y="901860"/>
            <a:ext cx="382078" cy="244155"/>
          </a:xfrm>
          <a:prstGeom prst="rect">
            <a:avLst/>
          </a:prstGeom>
        </p:spPr>
        <p:txBody>
          <a:bodyPr anchor="t" rtlCol="false" tIns="0" lIns="0" bIns="0" rIns="0">
            <a:spAutoFit/>
          </a:bodyPr>
          <a:lstStyle/>
          <a:p>
            <a:pPr algn="ctr">
              <a:lnSpc>
                <a:spcPts val="1872"/>
              </a:lnSpc>
            </a:pPr>
            <a:r>
              <a:rPr lang="en-US" sz="1600">
                <a:solidFill>
                  <a:srgbClr val="000000"/>
                </a:solidFill>
                <a:latin typeface="Poppins"/>
                <a:ea typeface="Poppins"/>
                <a:cs typeface="Poppins"/>
                <a:sym typeface="Poppins"/>
              </a:rPr>
              <a:t>04</a:t>
            </a:r>
          </a:p>
        </p:txBody>
      </p:sp>
      <p:sp>
        <p:nvSpPr>
          <p:cNvPr name="TextBox 17" id="17"/>
          <p:cNvSpPr txBox="true"/>
          <p:nvPr/>
        </p:nvSpPr>
        <p:spPr>
          <a:xfrm rot="0">
            <a:off x="9883516" y="1945958"/>
            <a:ext cx="5976431" cy="2129726"/>
          </a:xfrm>
          <a:prstGeom prst="rect">
            <a:avLst/>
          </a:prstGeom>
        </p:spPr>
        <p:txBody>
          <a:bodyPr anchor="t" rtlCol="false" tIns="0" lIns="0" bIns="0" rIns="0">
            <a:spAutoFit/>
          </a:bodyPr>
          <a:lstStyle/>
          <a:p>
            <a:pPr algn="l">
              <a:lnSpc>
                <a:spcPts val="8286"/>
              </a:lnSpc>
            </a:pPr>
            <a:r>
              <a:rPr lang="en-US" sz="7817">
                <a:solidFill>
                  <a:srgbClr val="F0F8F7"/>
                </a:solidFill>
                <a:latin typeface="DM Serif Display"/>
                <a:ea typeface="DM Serif Display"/>
                <a:cs typeface="DM Serif Display"/>
                <a:sym typeface="DM Serif Display"/>
              </a:rPr>
              <a:t>PROBLEM STATEMENT</a:t>
            </a:r>
          </a:p>
        </p:txBody>
      </p:sp>
      <p:sp>
        <p:nvSpPr>
          <p:cNvPr name="TextBox 18" id="18"/>
          <p:cNvSpPr txBox="true"/>
          <p:nvPr/>
        </p:nvSpPr>
        <p:spPr>
          <a:xfrm rot="0">
            <a:off x="9883516" y="4705350"/>
            <a:ext cx="7113567" cy="2411730"/>
          </a:xfrm>
          <a:prstGeom prst="rect">
            <a:avLst/>
          </a:prstGeom>
        </p:spPr>
        <p:txBody>
          <a:bodyPr anchor="t" rtlCol="false" tIns="0" lIns="0" bIns="0" rIns="0">
            <a:spAutoFit/>
          </a:bodyPr>
          <a:lstStyle/>
          <a:p>
            <a:pPr algn="l">
              <a:lnSpc>
                <a:spcPts val="2759"/>
              </a:lnSpc>
              <a:spcBef>
                <a:spcPct val="0"/>
              </a:spcBef>
            </a:pPr>
            <a:r>
              <a:rPr lang="en-US" sz="1999">
                <a:solidFill>
                  <a:srgbClr val="FFFFFF"/>
                </a:solidFill>
                <a:latin typeface="Poppins"/>
                <a:ea typeface="Poppins"/>
                <a:cs typeface="Poppins"/>
                <a:sym typeface="Poppins"/>
              </a:rPr>
              <a:t>D</a:t>
            </a:r>
            <a:r>
              <a:rPr lang="en-US" sz="1999">
                <a:solidFill>
                  <a:srgbClr val="FFFFFF"/>
                </a:solidFill>
                <a:latin typeface="Poppins"/>
                <a:ea typeface="Poppins"/>
                <a:cs typeface="Poppins"/>
                <a:sym typeface="Poppins"/>
              </a:rPr>
              <a:t>iabetes is a chronic condition affecting millions worldwide. Early prediction can significantly improve treatment outcomes and quality of life. The goal of this project is to create a machine learning model that accurately predicts diabetes based on health data using classification techniques.</a:t>
            </a:r>
          </a:p>
          <a:p>
            <a:pPr algn="l">
              <a:lnSpc>
                <a:spcPts val="275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21937"/>
        </a:solidFill>
      </p:bgPr>
    </p:bg>
    <p:spTree>
      <p:nvGrpSpPr>
        <p:cNvPr id="1" name=""/>
        <p:cNvGrpSpPr/>
        <p:nvPr/>
      </p:nvGrpSpPr>
      <p:grpSpPr>
        <a:xfrm>
          <a:off x="0" y="0"/>
          <a:ext cx="0" cy="0"/>
          <a:chOff x="0" y="0"/>
          <a:chExt cx="0" cy="0"/>
        </a:xfrm>
      </p:grpSpPr>
      <p:sp>
        <p:nvSpPr>
          <p:cNvPr name="Freeform 2" id="2"/>
          <p:cNvSpPr/>
          <p:nvPr/>
        </p:nvSpPr>
        <p:spPr>
          <a:xfrm flipH="false" flipV="false" rot="-7868198">
            <a:off x="12585839" y="-4774352"/>
            <a:ext cx="10165045" cy="10165045"/>
          </a:xfrm>
          <a:custGeom>
            <a:avLst/>
            <a:gdLst/>
            <a:ahLst/>
            <a:cxnLst/>
            <a:rect r="r" b="b" t="t" l="l"/>
            <a:pathLst>
              <a:path h="10165045" w="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10800000">
            <a:off x="11420968" y="901655"/>
            <a:ext cx="5838332" cy="1808403"/>
            <a:chOff x="0" y="0"/>
            <a:chExt cx="1537668" cy="476287"/>
          </a:xfrm>
        </p:grpSpPr>
        <p:sp>
          <p:nvSpPr>
            <p:cNvPr name="Freeform 4" id="4"/>
            <p:cNvSpPr/>
            <p:nvPr/>
          </p:nvSpPr>
          <p:spPr>
            <a:xfrm flipH="false" flipV="false" rot="0">
              <a:off x="0" y="0"/>
              <a:ext cx="1537668" cy="476287"/>
            </a:xfrm>
            <a:custGeom>
              <a:avLst/>
              <a:gdLst/>
              <a:ahLst/>
              <a:cxnLst/>
              <a:rect r="r" b="b" t="t" l="l"/>
              <a:pathLst>
                <a:path h="476287" w="1537668">
                  <a:moveTo>
                    <a:pt x="0" y="0"/>
                  </a:moveTo>
                  <a:lnTo>
                    <a:pt x="1537668" y="0"/>
                  </a:lnTo>
                  <a:lnTo>
                    <a:pt x="1537668" y="476287"/>
                  </a:lnTo>
                  <a:lnTo>
                    <a:pt x="0" y="476287"/>
                  </a:lnTo>
                  <a:close/>
                </a:path>
              </a:pathLst>
            </a:custGeom>
            <a:gradFill rotWithShape="true">
              <a:gsLst>
                <a:gs pos="0">
                  <a:srgbClr val="45DEEF">
                    <a:alpha val="80000"/>
                  </a:srgbClr>
                </a:gs>
                <a:gs pos="100000">
                  <a:srgbClr val="043372">
                    <a:alpha val="0"/>
                  </a:srgbClr>
                </a:gs>
              </a:gsLst>
              <a:lin ang="0"/>
            </a:gradFill>
          </p:spPr>
        </p:sp>
        <p:sp>
          <p:nvSpPr>
            <p:cNvPr name="TextBox 5" id="5"/>
            <p:cNvSpPr txBox="true"/>
            <p:nvPr/>
          </p:nvSpPr>
          <p:spPr>
            <a:xfrm>
              <a:off x="0" y="-47625"/>
              <a:ext cx="1537668" cy="523912"/>
            </a:xfrm>
            <a:prstGeom prst="rect">
              <a:avLst/>
            </a:prstGeom>
          </p:spPr>
          <p:txBody>
            <a:bodyPr anchor="ctr" rtlCol="false" tIns="50800" lIns="50800" bIns="50800" rIns="50800"/>
            <a:lstStyle/>
            <a:p>
              <a:pPr algn="ctr">
                <a:lnSpc>
                  <a:spcPts val="2605"/>
                </a:lnSpc>
              </a:pPr>
            </a:p>
          </p:txBody>
        </p:sp>
      </p:grpSp>
      <p:sp>
        <p:nvSpPr>
          <p:cNvPr name="Freeform 6" id="6"/>
          <p:cNvSpPr/>
          <p:nvPr/>
        </p:nvSpPr>
        <p:spPr>
          <a:xfrm flipH="false" flipV="false" rot="3125743">
            <a:off x="-4274407" y="5476491"/>
            <a:ext cx="10165045" cy="10165045"/>
          </a:xfrm>
          <a:custGeom>
            <a:avLst/>
            <a:gdLst/>
            <a:ahLst/>
            <a:cxnLst/>
            <a:rect r="r" b="b" t="t" l="l"/>
            <a:pathLst>
              <a:path h="10165045" w="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028700" y="9123128"/>
            <a:ext cx="524434" cy="52443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 id="9"/>
            <p:cNvSpPr txBox="true"/>
            <p:nvPr/>
          </p:nvSpPr>
          <p:spPr>
            <a:xfrm>
              <a:off x="76200" y="57150"/>
              <a:ext cx="660400" cy="679450"/>
            </a:xfrm>
            <a:prstGeom prst="rect">
              <a:avLst/>
            </a:prstGeom>
          </p:spPr>
          <p:txBody>
            <a:bodyPr anchor="ctr" rtlCol="false" tIns="50800" lIns="50800" bIns="50800" rIns="50800"/>
            <a:lstStyle/>
            <a:p>
              <a:pPr algn="ctr">
                <a:lnSpc>
                  <a:spcPts val="1989"/>
                </a:lnSpc>
              </a:pPr>
            </a:p>
          </p:txBody>
        </p:sp>
      </p:grpSp>
      <p:grpSp>
        <p:nvGrpSpPr>
          <p:cNvPr name="Group 10" id="10"/>
          <p:cNvGrpSpPr/>
          <p:nvPr/>
        </p:nvGrpSpPr>
        <p:grpSpPr>
          <a:xfrm rot="0">
            <a:off x="10351413" y="7064363"/>
            <a:ext cx="5850393" cy="1808403"/>
            <a:chOff x="0" y="0"/>
            <a:chExt cx="1540844" cy="476287"/>
          </a:xfrm>
        </p:grpSpPr>
        <p:sp>
          <p:nvSpPr>
            <p:cNvPr name="Freeform 11" id="11"/>
            <p:cNvSpPr/>
            <p:nvPr/>
          </p:nvSpPr>
          <p:spPr>
            <a:xfrm flipH="false" flipV="false" rot="0">
              <a:off x="0" y="0"/>
              <a:ext cx="1540844" cy="476287"/>
            </a:xfrm>
            <a:custGeom>
              <a:avLst/>
              <a:gdLst/>
              <a:ahLst/>
              <a:cxnLst/>
              <a:rect r="r" b="b" t="t" l="l"/>
              <a:pathLst>
                <a:path h="476287" w="1540844">
                  <a:moveTo>
                    <a:pt x="0" y="0"/>
                  </a:moveTo>
                  <a:lnTo>
                    <a:pt x="1540844" y="0"/>
                  </a:lnTo>
                  <a:lnTo>
                    <a:pt x="1540844" y="476287"/>
                  </a:lnTo>
                  <a:lnTo>
                    <a:pt x="0" y="476287"/>
                  </a:lnTo>
                  <a:close/>
                </a:path>
              </a:pathLst>
            </a:custGeom>
            <a:gradFill rotWithShape="true">
              <a:gsLst>
                <a:gs pos="0">
                  <a:srgbClr val="45DEEF">
                    <a:alpha val="80000"/>
                  </a:srgbClr>
                </a:gs>
                <a:gs pos="100000">
                  <a:srgbClr val="043372">
                    <a:alpha val="0"/>
                  </a:srgbClr>
                </a:gs>
              </a:gsLst>
              <a:lin ang="0"/>
            </a:gradFill>
          </p:spPr>
        </p:sp>
        <p:sp>
          <p:nvSpPr>
            <p:cNvPr name="TextBox 12" id="12"/>
            <p:cNvSpPr txBox="true"/>
            <p:nvPr/>
          </p:nvSpPr>
          <p:spPr>
            <a:xfrm>
              <a:off x="0" y="-47625"/>
              <a:ext cx="1540844" cy="523912"/>
            </a:xfrm>
            <a:prstGeom prst="rect">
              <a:avLst/>
            </a:prstGeom>
          </p:spPr>
          <p:txBody>
            <a:bodyPr anchor="ctr" rtlCol="false" tIns="50800" lIns="50800" bIns="50800" rIns="50800"/>
            <a:lstStyle/>
            <a:p>
              <a:pPr algn="ctr">
                <a:lnSpc>
                  <a:spcPts val="2605"/>
                </a:lnSpc>
              </a:pPr>
            </a:p>
          </p:txBody>
        </p:sp>
      </p:grpSp>
      <p:grpSp>
        <p:nvGrpSpPr>
          <p:cNvPr name="Group 13" id="13"/>
          <p:cNvGrpSpPr/>
          <p:nvPr/>
        </p:nvGrpSpPr>
        <p:grpSpPr>
          <a:xfrm rot="0">
            <a:off x="10351413" y="1105043"/>
            <a:ext cx="6907887" cy="7554849"/>
            <a:chOff x="0" y="0"/>
            <a:chExt cx="1070212" cy="1170444"/>
          </a:xfrm>
        </p:grpSpPr>
        <p:sp>
          <p:nvSpPr>
            <p:cNvPr name="Freeform 14" id="14"/>
            <p:cNvSpPr/>
            <p:nvPr/>
          </p:nvSpPr>
          <p:spPr>
            <a:xfrm flipH="false" flipV="false" rot="0">
              <a:off x="0" y="0"/>
              <a:ext cx="1070212" cy="1170444"/>
            </a:xfrm>
            <a:custGeom>
              <a:avLst/>
              <a:gdLst/>
              <a:ahLst/>
              <a:cxnLst/>
              <a:rect r="r" b="b" t="t" l="l"/>
              <a:pathLst>
                <a:path h="1170444" w="1070212">
                  <a:moveTo>
                    <a:pt x="0" y="0"/>
                  </a:moveTo>
                  <a:lnTo>
                    <a:pt x="1070212" y="0"/>
                  </a:lnTo>
                  <a:lnTo>
                    <a:pt x="1070212" y="1170444"/>
                  </a:lnTo>
                  <a:lnTo>
                    <a:pt x="0" y="1170444"/>
                  </a:lnTo>
                  <a:close/>
                </a:path>
              </a:pathLst>
            </a:custGeom>
            <a:blipFill>
              <a:blip r:embed="rId4"/>
              <a:stretch>
                <a:fillRect l="-23154" t="0" r="-23154" b="0"/>
              </a:stretch>
            </a:blipFill>
          </p:spPr>
        </p:sp>
      </p:grpSp>
      <p:grpSp>
        <p:nvGrpSpPr>
          <p:cNvPr name="Group 15" id="15"/>
          <p:cNvGrpSpPr/>
          <p:nvPr/>
        </p:nvGrpSpPr>
        <p:grpSpPr>
          <a:xfrm rot="0">
            <a:off x="1028700" y="6131589"/>
            <a:ext cx="3532828" cy="664719"/>
            <a:chOff x="0" y="0"/>
            <a:chExt cx="856835" cy="161218"/>
          </a:xfrm>
        </p:grpSpPr>
        <p:sp>
          <p:nvSpPr>
            <p:cNvPr name="Freeform 16" id="16"/>
            <p:cNvSpPr/>
            <p:nvPr/>
          </p:nvSpPr>
          <p:spPr>
            <a:xfrm flipH="false" flipV="false" rot="0">
              <a:off x="0" y="0"/>
              <a:ext cx="856835" cy="161218"/>
            </a:xfrm>
            <a:custGeom>
              <a:avLst/>
              <a:gdLst/>
              <a:ahLst/>
              <a:cxnLst/>
              <a:rect r="r" b="b" t="t" l="l"/>
              <a:pathLst>
                <a:path h="161218" w="856835">
                  <a:moveTo>
                    <a:pt x="80609" y="0"/>
                  </a:moveTo>
                  <a:lnTo>
                    <a:pt x="776226" y="0"/>
                  </a:lnTo>
                  <a:cubicBezTo>
                    <a:pt x="820745" y="0"/>
                    <a:pt x="856835" y="36090"/>
                    <a:pt x="856835" y="80609"/>
                  </a:cubicBezTo>
                  <a:lnTo>
                    <a:pt x="856835" y="80609"/>
                  </a:lnTo>
                  <a:cubicBezTo>
                    <a:pt x="856835" y="101988"/>
                    <a:pt x="848342" y="122491"/>
                    <a:pt x="833225" y="137608"/>
                  </a:cubicBezTo>
                  <a:cubicBezTo>
                    <a:pt x="818108" y="152725"/>
                    <a:pt x="797605" y="161218"/>
                    <a:pt x="776226"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17" id="17"/>
            <p:cNvSpPr txBox="true"/>
            <p:nvPr/>
          </p:nvSpPr>
          <p:spPr>
            <a:xfrm>
              <a:off x="0" y="-47625"/>
              <a:ext cx="856835" cy="208843"/>
            </a:xfrm>
            <a:prstGeom prst="rect">
              <a:avLst/>
            </a:prstGeom>
          </p:spPr>
          <p:txBody>
            <a:bodyPr anchor="ctr" rtlCol="false" tIns="50800" lIns="50800" bIns="50800" rIns="50800"/>
            <a:lstStyle/>
            <a:p>
              <a:pPr algn="ctr">
                <a:lnSpc>
                  <a:spcPts val="2605"/>
                </a:lnSpc>
              </a:pPr>
            </a:p>
          </p:txBody>
        </p:sp>
      </p:grpSp>
      <p:grpSp>
        <p:nvGrpSpPr>
          <p:cNvPr name="Group 18" id="18"/>
          <p:cNvGrpSpPr/>
          <p:nvPr/>
        </p:nvGrpSpPr>
        <p:grpSpPr>
          <a:xfrm rot="0">
            <a:off x="1028700" y="6131589"/>
            <a:ext cx="888886" cy="664719"/>
            <a:chOff x="0" y="0"/>
            <a:chExt cx="215586" cy="161218"/>
          </a:xfrm>
        </p:grpSpPr>
        <p:sp>
          <p:nvSpPr>
            <p:cNvPr name="Freeform 19" id="19"/>
            <p:cNvSpPr/>
            <p:nvPr/>
          </p:nvSpPr>
          <p:spPr>
            <a:xfrm flipH="false" flipV="false" rot="0">
              <a:off x="0" y="0"/>
              <a:ext cx="215586" cy="161218"/>
            </a:xfrm>
            <a:custGeom>
              <a:avLst/>
              <a:gdLst/>
              <a:ahLst/>
              <a:cxnLst/>
              <a:rect r="r" b="b" t="t" l="l"/>
              <a:pathLst>
                <a:path h="161218" w="215586">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20" id="20"/>
            <p:cNvSpPr txBox="true"/>
            <p:nvPr/>
          </p:nvSpPr>
          <p:spPr>
            <a:xfrm>
              <a:off x="0" y="-47625"/>
              <a:ext cx="215586" cy="208843"/>
            </a:xfrm>
            <a:prstGeom prst="rect">
              <a:avLst/>
            </a:prstGeom>
          </p:spPr>
          <p:txBody>
            <a:bodyPr anchor="ctr" rtlCol="false" tIns="50800" lIns="50800" bIns="50800" rIns="50800"/>
            <a:lstStyle/>
            <a:p>
              <a:pPr algn="ctr">
                <a:lnSpc>
                  <a:spcPts val="2605"/>
                </a:lnSpc>
              </a:pPr>
            </a:p>
          </p:txBody>
        </p:sp>
      </p:grpSp>
      <p:grpSp>
        <p:nvGrpSpPr>
          <p:cNvPr name="Group 21" id="21"/>
          <p:cNvGrpSpPr/>
          <p:nvPr/>
        </p:nvGrpSpPr>
        <p:grpSpPr>
          <a:xfrm rot="0">
            <a:off x="5161401" y="6122456"/>
            <a:ext cx="3532828" cy="664719"/>
            <a:chOff x="0" y="0"/>
            <a:chExt cx="856835" cy="161218"/>
          </a:xfrm>
        </p:grpSpPr>
        <p:sp>
          <p:nvSpPr>
            <p:cNvPr name="Freeform 22" id="22"/>
            <p:cNvSpPr/>
            <p:nvPr/>
          </p:nvSpPr>
          <p:spPr>
            <a:xfrm flipH="false" flipV="false" rot="0">
              <a:off x="0" y="0"/>
              <a:ext cx="856835" cy="161218"/>
            </a:xfrm>
            <a:custGeom>
              <a:avLst/>
              <a:gdLst/>
              <a:ahLst/>
              <a:cxnLst/>
              <a:rect r="r" b="b" t="t" l="l"/>
              <a:pathLst>
                <a:path h="161218" w="856835">
                  <a:moveTo>
                    <a:pt x="80609" y="0"/>
                  </a:moveTo>
                  <a:lnTo>
                    <a:pt x="776226" y="0"/>
                  </a:lnTo>
                  <a:cubicBezTo>
                    <a:pt x="820745" y="0"/>
                    <a:pt x="856835" y="36090"/>
                    <a:pt x="856835" y="80609"/>
                  </a:cubicBezTo>
                  <a:lnTo>
                    <a:pt x="856835" y="80609"/>
                  </a:lnTo>
                  <a:cubicBezTo>
                    <a:pt x="856835" y="101988"/>
                    <a:pt x="848342" y="122491"/>
                    <a:pt x="833225" y="137608"/>
                  </a:cubicBezTo>
                  <a:cubicBezTo>
                    <a:pt x="818108" y="152725"/>
                    <a:pt x="797605" y="161218"/>
                    <a:pt x="776226"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23" id="23"/>
            <p:cNvSpPr txBox="true"/>
            <p:nvPr/>
          </p:nvSpPr>
          <p:spPr>
            <a:xfrm>
              <a:off x="0" y="-47625"/>
              <a:ext cx="856835" cy="208843"/>
            </a:xfrm>
            <a:prstGeom prst="rect">
              <a:avLst/>
            </a:prstGeom>
          </p:spPr>
          <p:txBody>
            <a:bodyPr anchor="ctr" rtlCol="false" tIns="50800" lIns="50800" bIns="50800" rIns="50800"/>
            <a:lstStyle/>
            <a:p>
              <a:pPr algn="ctr">
                <a:lnSpc>
                  <a:spcPts val="2605"/>
                </a:lnSpc>
              </a:pPr>
            </a:p>
          </p:txBody>
        </p:sp>
      </p:grpSp>
      <p:grpSp>
        <p:nvGrpSpPr>
          <p:cNvPr name="Group 24" id="24"/>
          <p:cNvGrpSpPr/>
          <p:nvPr/>
        </p:nvGrpSpPr>
        <p:grpSpPr>
          <a:xfrm rot="0">
            <a:off x="5161401" y="6122456"/>
            <a:ext cx="888886" cy="664719"/>
            <a:chOff x="0" y="0"/>
            <a:chExt cx="215586" cy="161218"/>
          </a:xfrm>
        </p:grpSpPr>
        <p:sp>
          <p:nvSpPr>
            <p:cNvPr name="Freeform 25" id="25"/>
            <p:cNvSpPr/>
            <p:nvPr/>
          </p:nvSpPr>
          <p:spPr>
            <a:xfrm flipH="false" flipV="false" rot="0">
              <a:off x="0" y="0"/>
              <a:ext cx="215586" cy="161218"/>
            </a:xfrm>
            <a:custGeom>
              <a:avLst/>
              <a:gdLst/>
              <a:ahLst/>
              <a:cxnLst/>
              <a:rect r="r" b="b" t="t" l="l"/>
              <a:pathLst>
                <a:path h="161218" w="215586">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26" id="26"/>
            <p:cNvSpPr txBox="true"/>
            <p:nvPr/>
          </p:nvSpPr>
          <p:spPr>
            <a:xfrm>
              <a:off x="0" y="-47625"/>
              <a:ext cx="215586" cy="208843"/>
            </a:xfrm>
            <a:prstGeom prst="rect">
              <a:avLst/>
            </a:prstGeom>
          </p:spPr>
          <p:txBody>
            <a:bodyPr anchor="ctr" rtlCol="false" tIns="50800" lIns="50800" bIns="50800" rIns="50800"/>
            <a:lstStyle/>
            <a:p>
              <a:pPr algn="ctr">
                <a:lnSpc>
                  <a:spcPts val="2605"/>
                </a:lnSpc>
              </a:pPr>
            </a:p>
          </p:txBody>
        </p:sp>
      </p:grpSp>
      <p:grpSp>
        <p:nvGrpSpPr>
          <p:cNvPr name="Group 27" id="27"/>
          <p:cNvGrpSpPr/>
          <p:nvPr/>
        </p:nvGrpSpPr>
        <p:grpSpPr>
          <a:xfrm rot="0">
            <a:off x="5161401" y="7071109"/>
            <a:ext cx="3532828" cy="806974"/>
            <a:chOff x="0" y="0"/>
            <a:chExt cx="4710437" cy="1075966"/>
          </a:xfrm>
        </p:grpSpPr>
        <p:grpSp>
          <p:nvGrpSpPr>
            <p:cNvPr name="Group 28" id="28"/>
            <p:cNvGrpSpPr/>
            <p:nvPr/>
          </p:nvGrpSpPr>
          <p:grpSpPr>
            <a:xfrm rot="0">
              <a:off x="0" y="0"/>
              <a:ext cx="4710437" cy="1075966"/>
              <a:chOff x="0" y="0"/>
              <a:chExt cx="856835" cy="195720"/>
            </a:xfrm>
          </p:grpSpPr>
          <p:sp>
            <p:nvSpPr>
              <p:cNvPr name="Freeform 29" id="29"/>
              <p:cNvSpPr/>
              <p:nvPr/>
            </p:nvSpPr>
            <p:spPr>
              <a:xfrm flipH="false" flipV="false" rot="0">
                <a:off x="0" y="0"/>
                <a:ext cx="856835" cy="195720"/>
              </a:xfrm>
              <a:custGeom>
                <a:avLst/>
                <a:gdLst/>
                <a:ahLst/>
                <a:cxnLst/>
                <a:rect r="r" b="b" t="t" l="l"/>
                <a:pathLst>
                  <a:path h="195720" w="856835">
                    <a:moveTo>
                      <a:pt x="97860" y="0"/>
                    </a:moveTo>
                    <a:lnTo>
                      <a:pt x="758975" y="0"/>
                    </a:lnTo>
                    <a:cubicBezTo>
                      <a:pt x="813021" y="0"/>
                      <a:pt x="856835" y="43813"/>
                      <a:pt x="856835" y="97860"/>
                    </a:cubicBezTo>
                    <a:lnTo>
                      <a:pt x="856835" y="97860"/>
                    </a:lnTo>
                    <a:cubicBezTo>
                      <a:pt x="856835" y="151906"/>
                      <a:pt x="813021" y="195720"/>
                      <a:pt x="758975" y="195720"/>
                    </a:cubicBezTo>
                    <a:lnTo>
                      <a:pt x="97860" y="195720"/>
                    </a:lnTo>
                    <a:cubicBezTo>
                      <a:pt x="43813" y="195720"/>
                      <a:pt x="0" y="151906"/>
                      <a:pt x="0" y="97860"/>
                    </a:cubicBezTo>
                    <a:lnTo>
                      <a:pt x="0" y="97860"/>
                    </a:lnTo>
                    <a:cubicBezTo>
                      <a:pt x="0" y="43813"/>
                      <a:pt x="43813" y="0"/>
                      <a:pt x="97860" y="0"/>
                    </a:cubicBezTo>
                    <a:close/>
                  </a:path>
                </a:pathLst>
              </a:custGeom>
              <a:solidFill>
                <a:srgbClr val="000000">
                  <a:alpha val="0"/>
                </a:srgbClr>
              </a:solidFill>
              <a:ln w="38100" cap="rnd">
                <a:solidFill>
                  <a:srgbClr val="41B8D5"/>
                </a:solidFill>
                <a:prstDash val="solid"/>
                <a:round/>
              </a:ln>
            </p:spPr>
          </p:sp>
          <p:sp>
            <p:nvSpPr>
              <p:cNvPr name="TextBox 30" id="30"/>
              <p:cNvSpPr txBox="true"/>
              <p:nvPr/>
            </p:nvSpPr>
            <p:spPr>
              <a:xfrm>
                <a:off x="0" y="-47625"/>
                <a:ext cx="856835" cy="243345"/>
              </a:xfrm>
              <a:prstGeom prst="rect">
                <a:avLst/>
              </a:prstGeom>
            </p:spPr>
            <p:txBody>
              <a:bodyPr anchor="ctr" rtlCol="false" tIns="50800" lIns="50800" bIns="50800" rIns="50800"/>
              <a:lstStyle/>
              <a:p>
                <a:pPr algn="ctr">
                  <a:lnSpc>
                    <a:spcPts val="2605"/>
                  </a:lnSpc>
                </a:pPr>
              </a:p>
            </p:txBody>
          </p:sp>
        </p:grpSp>
        <p:grpSp>
          <p:nvGrpSpPr>
            <p:cNvPr name="Group 31" id="31"/>
            <p:cNvGrpSpPr/>
            <p:nvPr/>
          </p:nvGrpSpPr>
          <p:grpSpPr>
            <a:xfrm rot="0">
              <a:off x="0" y="107015"/>
              <a:ext cx="1185182" cy="886292"/>
              <a:chOff x="0" y="0"/>
              <a:chExt cx="215586" cy="161218"/>
            </a:xfrm>
          </p:grpSpPr>
          <p:sp>
            <p:nvSpPr>
              <p:cNvPr name="Freeform 32" id="32"/>
              <p:cNvSpPr/>
              <p:nvPr/>
            </p:nvSpPr>
            <p:spPr>
              <a:xfrm flipH="false" flipV="false" rot="0">
                <a:off x="0" y="0"/>
                <a:ext cx="215586" cy="161218"/>
              </a:xfrm>
              <a:custGeom>
                <a:avLst/>
                <a:gdLst/>
                <a:ahLst/>
                <a:cxnLst/>
                <a:rect r="r" b="b" t="t" l="l"/>
                <a:pathLst>
                  <a:path h="161218" w="215586">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33" id="33"/>
              <p:cNvSpPr txBox="true"/>
              <p:nvPr/>
            </p:nvSpPr>
            <p:spPr>
              <a:xfrm>
                <a:off x="0" y="-47625"/>
                <a:ext cx="215586" cy="208843"/>
              </a:xfrm>
              <a:prstGeom prst="rect">
                <a:avLst/>
              </a:prstGeom>
            </p:spPr>
            <p:txBody>
              <a:bodyPr anchor="ctr" rtlCol="false" tIns="50800" lIns="50800" bIns="50800" rIns="50800"/>
              <a:lstStyle/>
              <a:p>
                <a:pPr algn="ctr">
                  <a:lnSpc>
                    <a:spcPts val="2605"/>
                  </a:lnSpc>
                </a:pPr>
              </a:p>
            </p:txBody>
          </p:sp>
        </p:grpSp>
        <p:sp>
          <p:nvSpPr>
            <p:cNvPr name="TextBox 34" id="34"/>
            <p:cNvSpPr txBox="true"/>
            <p:nvPr/>
          </p:nvSpPr>
          <p:spPr>
            <a:xfrm rot="0">
              <a:off x="352217" y="359009"/>
              <a:ext cx="480747" cy="363253"/>
            </a:xfrm>
            <a:prstGeom prst="rect">
              <a:avLst/>
            </a:prstGeom>
          </p:spPr>
          <p:txBody>
            <a:bodyPr anchor="t" rtlCol="false" tIns="0" lIns="0" bIns="0" rIns="0">
              <a:spAutoFit/>
            </a:bodyPr>
            <a:lstStyle/>
            <a:p>
              <a:pPr algn="ctr">
                <a:lnSpc>
                  <a:spcPts val="1987"/>
                </a:lnSpc>
              </a:pPr>
              <a:r>
                <a:rPr lang="en-US" b="true" sz="1698">
                  <a:solidFill>
                    <a:srgbClr val="FFFFFF"/>
                  </a:solidFill>
                  <a:latin typeface="Poppins Bold"/>
                  <a:ea typeface="Poppins Bold"/>
                  <a:cs typeface="Poppins Bold"/>
                  <a:sym typeface="Poppins Bold"/>
                </a:rPr>
                <a:t>05</a:t>
              </a:r>
            </a:p>
          </p:txBody>
        </p:sp>
        <p:sp>
          <p:nvSpPr>
            <p:cNvPr name="TextBox 35" id="35"/>
            <p:cNvSpPr txBox="true"/>
            <p:nvPr/>
          </p:nvSpPr>
          <p:spPr>
            <a:xfrm rot="0">
              <a:off x="1837954" y="-19050"/>
              <a:ext cx="2510624" cy="1095016"/>
            </a:xfrm>
            <a:prstGeom prst="rect">
              <a:avLst/>
            </a:prstGeom>
          </p:spPr>
          <p:txBody>
            <a:bodyPr anchor="t" rtlCol="false" tIns="0" lIns="0" bIns="0" rIns="0">
              <a:spAutoFit/>
            </a:bodyPr>
            <a:lstStyle/>
            <a:p>
              <a:pPr algn="l">
                <a:lnSpc>
                  <a:spcPts val="2110"/>
                </a:lnSpc>
              </a:pPr>
            </a:p>
            <a:p>
              <a:pPr algn="l">
                <a:lnSpc>
                  <a:spcPts val="2110"/>
                </a:lnSpc>
              </a:pPr>
              <a:r>
                <a:rPr lang="en-US" sz="1804">
                  <a:solidFill>
                    <a:srgbClr val="F0F8F7"/>
                  </a:solidFill>
                  <a:latin typeface="Poppins"/>
                  <a:ea typeface="Poppins"/>
                  <a:cs typeface="Poppins"/>
                  <a:sym typeface="Poppins"/>
                </a:rPr>
                <a:t>Insulin</a:t>
              </a:r>
            </a:p>
            <a:p>
              <a:pPr algn="l">
                <a:lnSpc>
                  <a:spcPts val="2110"/>
                </a:lnSpc>
              </a:pPr>
            </a:p>
          </p:txBody>
        </p:sp>
      </p:grpSp>
      <p:grpSp>
        <p:nvGrpSpPr>
          <p:cNvPr name="Group 36" id="36"/>
          <p:cNvGrpSpPr/>
          <p:nvPr/>
        </p:nvGrpSpPr>
        <p:grpSpPr>
          <a:xfrm rot="0">
            <a:off x="5161401" y="8122920"/>
            <a:ext cx="3532828" cy="664719"/>
            <a:chOff x="0" y="0"/>
            <a:chExt cx="856835" cy="161218"/>
          </a:xfrm>
        </p:grpSpPr>
        <p:sp>
          <p:nvSpPr>
            <p:cNvPr name="Freeform 37" id="37"/>
            <p:cNvSpPr/>
            <p:nvPr/>
          </p:nvSpPr>
          <p:spPr>
            <a:xfrm flipH="false" flipV="false" rot="0">
              <a:off x="0" y="0"/>
              <a:ext cx="856835" cy="161218"/>
            </a:xfrm>
            <a:custGeom>
              <a:avLst/>
              <a:gdLst/>
              <a:ahLst/>
              <a:cxnLst/>
              <a:rect r="r" b="b" t="t" l="l"/>
              <a:pathLst>
                <a:path h="161218" w="856835">
                  <a:moveTo>
                    <a:pt x="80609" y="0"/>
                  </a:moveTo>
                  <a:lnTo>
                    <a:pt x="776226" y="0"/>
                  </a:lnTo>
                  <a:cubicBezTo>
                    <a:pt x="820745" y="0"/>
                    <a:pt x="856835" y="36090"/>
                    <a:pt x="856835" y="80609"/>
                  </a:cubicBezTo>
                  <a:lnTo>
                    <a:pt x="856835" y="80609"/>
                  </a:lnTo>
                  <a:cubicBezTo>
                    <a:pt x="856835" y="101988"/>
                    <a:pt x="848342" y="122491"/>
                    <a:pt x="833225" y="137608"/>
                  </a:cubicBezTo>
                  <a:cubicBezTo>
                    <a:pt x="818108" y="152725"/>
                    <a:pt x="797605" y="161218"/>
                    <a:pt x="776226"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38" id="38"/>
            <p:cNvSpPr txBox="true"/>
            <p:nvPr/>
          </p:nvSpPr>
          <p:spPr>
            <a:xfrm>
              <a:off x="0" y="-47625"/>
              <a:ext cx="856835" cy="208843"/>
            </a:xfrm>
            <a:prstGeom prst="rect">
              <a:avLst/>
            </a:prstGeom>
          </p:spPr>
          <p:txBody>
            <a:bodyPr anchor="ctr" rtlCol="false" tIns="50800" lIns="50800" bIns="50800" rIns="50800"/>
            <a:lstStyle/>
            <a:p>
              <a:pPr algn="ctr">
                <a:lnSpc>
                  <a:spcPts val="2605"/>
                </a:lnSpc>
              </a:pPr>
            </a:p>
          </p:txBody>
        </p:sp>
      </p:grpSp>
      <p:grpSp>
        <p:nvGrpSpPr>
          <p:cNvPr name="Group 39" id="39"/>
          <p:cNvGrpSpPr/>
          <p:nvPr/>
        </p:nvGrpSpPr>
        <p:grpSpPr>
          <a:xfrm rot="0">
            <a:off x="5161401" y="8122920"/>
            <a:ext cx="888886" cy="664719"/>
            <a:chOff x="0" y="0"/>
            <a:chExt cx="215586" cy="161218"/>
          </a:xfrm>
        </p:grpSpPr>
        <p:sp>
          <p:nvSpPr>
            <p:cNvPr name="Freeform 40" id="40"/>
            <p:cNvSpPr/>
            <p:nvPr/>
          </p:nvSpPr>
          <p:spPr>
            <a:xfrm flipH="false" flipV="false" rot="0">
              <a:off x="0" y="0"/>
              <a:ext cx="215586" cy="161218"/>
            </a:xfrm>
            <a:custGeom>
              <a:avLst/>
              <a:gdLst/>
              <a:ahLst/>
              <a:cxnLst/>
              <a:rect r="r" b="b" t="t" l="l"/>
              <a:pathLst>
                <a:path h="161218" w="215586">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41" id="41"/>
            <p:cNvSpPr txBox="true"/>
            <p:nvPr/>
          </p:nvSpPr>
          <p:spPr>
            <a:xfrm>
              <a:off x="0" y="-47625"/>
              <a:ext cx="215586" cy="208843"/>
            </a:xfrm>
            <a:prstGeom prst="rect">
              <a:avLst/>
            </a:prstGeom>
          </p:spPr>
          <p:txBody>
            <a:bodyPr anchor="ctr" rtlCol="false" tIns="50800" lIns="50800" bIns="50800" rIns="50800"/>
            <a:lstStyle/>
            <a:p>
              <a:pPr algn="ctr">
                <a:lnSpc>
                  <a:spcPts val="2605"/>
                </a:lnSpc>
              </a:pPr>
            </a:p>
          </p:txBody>
        </p:sp>
      </p:grpSp>
      <p:grpSp>
        <p:nvGrpSpPr>
          <p:cNvPr name="Group 42" id="42"/>
          <p:cNvGrpSpPr/>
          <p:nvPr/>
        </p:nvGrpSpPr>
        <p:grpSpPr>
          <a:xfrm rot="0">
            <a:off x="1028700" y="7066989"/>
            <a:ext cx="3532828" cy="806974"/>
            <a:chOff x="0" y="0"/>
            <a:chExt cx="4710437" cy="1075966"/>
          </a:xfrm>
        </p:grpSpPr>
        <p:grpSp>
          <p:nvGrpSpPr>
            <p:cNvPr name="Group 43" id="43"/>
            <p:cNvGrpSpPr/>
            <p:nvPr/>
          </p:nvGrpSpPr>
          <p:grpSpPr>
            <a:xfrm rot="0">
              <a:off x="0" y="0"/>
              <a:ext cx="4710437" cy="1075966"/>
              <a:chOff x="0" y="0"/>
              <a:chExt cx="856835" cy="195720"/>
            </a:xfrm>
          </p:grpSpPr>
          <p:sp>
            <p:nvSpPr>
              <p:cNvPr name="Freeform 44" id="44"/>
              <p:cNvSpPr/>
              <p:nvPr/>
            </p:nvSpPr>
            <p:spPr>
              <a:xfrm flipH="false" flipV="false" rot="0">
                <a:off x="0" y="0"/>
                <a:ext cx="856835" cy="195720"/>
              </a:xfrm>
              <a:custGeom>
                <a:avLst/>
                <a:gdLst/>
                <a:ahLst/>
                <a:cxnLst/>
                <a:rect r="r" b="b" t="t" l="l"/>
                <a:pathLst>
                  <a:path h="195720" w="856835">
                    <a:moveTo>
                      <a:pt x="97860" y="0"/>
                    </a:moveTo>
                    <a:lnTo>
                      <a:pt x="758975" y="0"/>
                    </a:lnTo>
                    <a:cubicBezTo>
                      <a:pt x="813021" y="0"/>
                      <a:pt x="856835" y="43813"/>
                      <a:pt x="856835" y="97860"/>
                    </a:cubicBezTo>
                    <a:lnTo>
                      <a:pt x="856835" y="97860"/>
                    </a:lnTo>
                    <a:cubicBezTo>
                      <a:pt x="856835" y="151906"/>
                      <a:pt x="813021" y="195720"/>
                      <a:pt x="758975" y="195720"/>
                    </a:cubicBezTo>
                    <a:lnTo>
                      <a:pt x="97860" y="195720"/>
                    </a:lnTo>
                    <a:cubicBezTo>
                      <a:pt x="43813" y="195720"/>
                      <a:pt x="0" y="151906"/>
                      <a:pt x="0" y="97860"/>
                    </a:cubicBezTo>
                    <a:lnTo>
                      <a:pt x="0" y="97860"/>
                    </a:lnTo>
                    <a:cubicBezTo>
                      <a:pt x="0" y="43813"/>
                      <a:pt x="43813" y="0"/>
                      <a:pt x="97860" y="0"/>
                    </a:cubicBezTo>
                    <a:close/>
                  </a:path>
                </a:pathLst>
              </a:custGeom>
              <a:solidFill>
                <a:srgbClr val="000000">
                  <a:alpha val="0"/>
                </a:srgbClr>
              </a:solidFill>
              <a:ln w="38100" cap="rnd">
                <a:solidFill>
                  <a:srgbClr val="41B8D5"/>
                </a:solidFill>
                <a:prstDash val="solid"/>
                <a:round/>
              </a:ln>
            </p:spPr>
          </p:sp>
          <p:sp>
            <p:nvSpPr>
              <p:cNvPr name="TextBox 45" id="45"/>
              <p:cNvSpPr txBox="true"/>
              <p:nvPr/>
            </p:nvSpPr>
            <p:spPr>
              <a:xfrm>
                <a:off x="0" y="-47625"/>
                <a:ext cx="856835" cy="243345"/>
              </a:xfrm>
              <a:prstGeom prst="rect">
                <a:avLst/>
              </a:prstGeom>
            </p:spPr>
            <p:txBody>
              <a:bodyPr anchor="ctr" rtlCol="false" tIns="50800" lIns="50800" bIns="50800" rIns="50800"/>
              <a:lstStyle/>
              <a:p>
                <a:pPr algn="ctr">
                  <a:lnSpc>
                    <a:spcPts val="2605"/>
                  </a:lnSpc>
                </a:pPr>
              </a:p>
            </p:txBody>
          </p:sp>
        </p:grpSp>
        <p:grpSp>
          <p:nvGrpSpPr>
            <p:cNvPr name="Group 46" id="46"/>
            <p:cNvGrpSpPr/>
            <p:nvPr/>
          </p:nvGrpSpPr>
          <p:grpSpPr>
            <a:xfrm rot="0">
              <a:off x="0" y="107015"/>
              <a:ext cx="1185182" cy="886292"/>
              <a:chOff x="0" y="0"/>
              <a:chExt cx="215586" cy="161218"/>
            </a:xfrm>
          </p:grpSpPr>
          <p:sp>
            <p:nvSpPr>
              <p:cNvPr name="Freeform 47" id="47"/>
              <p:cNvSpPr/>
              <p:nvPr/>
            </p:nvSpPr>
            <p:spPr>
              <a:xfrm flipH="false" flipV="false" rot="0">
                <a:off x="0" y="0"/>
                <a:ext cx="215586" cy="161218"/>
              </a:xfrm>
              <a:custGeom>
                <a:avLst/>
                <a:gdLst/>
                <a:ahLst/>
                <a:cxnLst/>
                <a:rect r="r" b="b" t="t" l="l"/>
                <a:pathLst>
                  <a:path h="161218" w="215586">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48" id="48"/>
              <p:cNvSpPr txBox="true"/>
              <p:nvPr/>
            </p:nvSpPr>
            <p:spPr>
              <a:xfrm>
                <a:off x="0" y="-47625"/>
                <a:ext cx="215586" cy="208843"/>
              </a:xfrm>
              <a:prstGeom prst="rect">
                <a:avLst/>
              </a:prstGeom>
            </p:spPr>
            <p:txBody>
              <a:bodyPr anchor="ctr" rtlCol="false" tIns="50800" lIns="50800" bIns="50800" rIns="50800"/>
              <a:lstStyle/>
              <a:p>
                <a:pPr algn="ctr">
                  <a:lnSpc>
                    <a:spcPts val="2605"/>
                  </a:lnSpc>
                </a:pPr>
              </a:p>
            </p:txBody>
          </p:sp>
        </p:grpSp>
        <p:sp>
          <p:nvSpPr>
            <p:cNvPr name="TextBox 49" id="49"/>
            <p:cNvSpPr txBox="true"/>
            <p:nvPr/>
          </p:nvSpPr>
          <p:spPr>
            <a:xfrm rot="0">
              <a:off x="352217" y="359009"/>
              <a:ext cx="480747" cy="363253"/>
            </a:xfrm>
            <a:prstGeom prst="rect">
              <a:avLst/>
            </a:prstGeom>
          </p:spPr>
          <p:txBody>
            <a:bodyPr anchor="t" rtlCol="false" tIns="0" lIns="0" bIns="0" rIns="0">
              <a:spAutoFit/>
            </a:bodyPr>
            <a:lstStyle/>
            <a:p>
              <a:pPr algn="ctr">
                <a:lnSpc>
                  <a:spcPts val="1987"/>
                </a:lnSpc>
              </a:pPr>
              <a:r>
                <a:rPr lang="en-US" b="true" sz="1698">
                  <a:solidFill>
                    <a:srgbClr val="FFFFFF"/>
                  </a:solidFill>
                  <a:latin typeface="Poppins Bold"/>
                  <a:ea typeface="Poppins Bold"/>
                  <a:cs typeface="Poppins Bold"/>
                  <a:sym typeface="Poppins Bold"/>
                </a:rPr>
                <a:t>02</a:t>
              </a:r>
            </a:p>
          </p:txBody>
        </p:sp>
        <p:sp>
          <p:nvSpPr>
            <p:cNvPr name="TextBox 50" id="50"/>
            <p:cNvSpPr txBox="true"/>
            <p:nvPr/>
          </p:nvSpPr>
          <p:spPr>
            <a:xfrm rot="0">
              <a:off x="1837954" y="-19050"/>
              <a:ext cx="2510624" cy="1095016"/>
            </a:xfrm>
            <a:prstGeom prst="rect">
              <a:avLst/>
            </a:prstGeom>
          </p:spPr>
          <p:txBody>
            <a:bodyPr anchor="t" rtlCol="false" tIns="0" lIns="0" bIns="0" rIns="0">
              <a:spAutoFit/>
            </a:bodyPr>
            <a:lstStyle/>
            <a:p>
              <a:pPr algn="l">
                <a:lnSpc>
                  <a:spcPts val="2110"/>
                </a:lnSpc>
              </a:pPr>
            </a:p>
            <a:p>
              <a:pPr algn="l">
                <a:lnSpc>
                  <a:spcPts val="2110"/>
                </a:lnSpc>
              </a:pPr>
              <a:r>
                <a:rPr lang="en-US" sz="1804">
                  <a:solidFill>
                    <a:srgbClr val="F0F8F7"/>
                  </a:solidFill>
                  <a:latin typeface="Poppins"/>
                  <a:ea typeface="Poppins"/>
                  <a:cs typeface="Poppins"/>
                  <a:sym typeface="Poppins"/>
                </a:rPr>
                <a:t>Blood Pressure</a:t>
              </a:r>
            </a:p>
            <a:p>
              <a:pPr algn="l">
                <a:lnSpc>
                  <a:spcPts val="2110"/>
                </a:lnSpc>
              </a:pPr>
            </a:p>
          </p:txBody>
        </p:sp>
      </p:grpSp>
      <p:grpSp>
        <p:nvGrpSpPr>
          <p:cNvPr name="Group 51" id="51"/>
          <p:cNvGrpSpPr/>
          <p:nvPr/>
        </p:nvGrpSpPr>
        <p:grpSpPr>
          <a:xfrm rot="0">
            <a:off x="1028700" y="8127786"/>
            <a:ext cx="3532828" cy="806974"/>
            <a:chOff x="0" y="0"/>
            <a:chExt cx="4710437" cy="1075966"/>
          </a:xfrm>
        </p:grpSpPr>
        <p:grpSp>
          <p:nvGrpSpPr>
            <p:cNvPr name="Group 52" id="52"/>
            <p:cNvGrpSpPr/>
            <p:nvPr/>
          </p:nvGrpSpPr>
          <p:grpSpPr>
            <a:xfrm rot="0">
              <a:off x="0" y="0"/>
              <a:ext cx="4710437" cy="1075966"/>
              <a:chOff x="0" y="0"/>
              <a:chExt cx="856835" cy="195720"/>
            </a:xfrm>
          </p:grpSpPr>
          <p:sp>
            <p:nvSpPr>
              <p:cNvPr name="Freeform 53" id="53"/>
              <p:cNvSpPr/>
              <p:nvPr/>
            </p:nvSpPr>
            <p:spPr>
              <a:xfrm flipH="false" flipV="false" rot="0">
                <a:off x="0" y="0"/>
                <a:ext cx="856835" cy="195720"/>
              </a:xfrm>
              <a:custGeom>
                <a:avLst/>
                <a:gdLst/>
                <a:ahLst/>
                <a:cxnLst/>
                <a:rect r="r" b="b" t="t" l="l"/>
                <a:pathLst>
                  <a:path h="195720" w="856835">
                    <a:moveTo>
                      <a:pt x="97860" y="0"/>
                    </a:moveTo>
                    <a:lnTo>
                      <a:pt x="758975" y="0"/>
                    </a:lnTo>
                    <a:cubicBezTo>
                      <a:pt x="813021" y="0"/>
                      <a:pt x="856835" y="43813"/>
                      <a:pt x="856835" y="97860"/>
                    </a:cubicBezTo>
                    <a:lnTo>
                      <a:pt x="856835" y="97860"/>
                    </a:lnTo>
                    <a:cubicBezTo>
                      <a:pt x="856835" y="151906"/>
                      <a:pt x="813021" y="195720"/>
                      <a:pt x="758975" y="195720"/>
                    </a:cubicBezTo>
                    <a:lnTo>
                      <a:pt x="97860" y="195720"/>
                    </a:lnTo>
                    <a:cubicBezTo>
                      <a:pt x="43813" y="195720"/>
                      <a:pt x="0" y="151906"/>
                      <a:pt x="0" y="97860"/>
                    </a:cubicBezTo>
                    <a:lnTo>
                      <a:pt x="0" y="97860"/>
                    </a:lnTo>
                    <a:cubicBezTo>
                      <a:pt x="0" y="43813"/>
                      <a:pt x="43813" y="0"/>
                      <a:pt x="97860" y="0"/>
                    </a:cubicBezTo>
                    <a:close/>
                  </a:path>
                </a:pathLst>
              </a:custGeom>
              <a:solidFill>
                <a:srgbClr val="000000">
                  <a:alpha val="0"/>
                </a:srgbClr>
              </a:solidFill>
              <a:ln w="38100" cap="rnd">
                <a:solidFill>
                  <a:srgbClr val="41B8D5"/>
                </a:solidFill>
                <a:prstDash val="solid"/>
                <a:round/>
              </a:ln>
            </p:spPr>
          </p:sp>
          <p:sp>
            <p:nvSpPr>
              <p:cNvPr name="TextBox 54" id="54"/>
              <p:cNvSpPr txBox="true"/>
              <p:nvPr/>
            </p:nvSpPr>
            <p:spPr>
              <a:xfrm>
                <a:off x="0" y="-47625"/>
                <a:ext cx="856835" cy="243345"/>
              </a:xfrm>
              <a:prstGeom prst="rect">
                <a:avLst/>
              </a:prstGeom>
            </p:spPr>
            <p:txBody>
              <a:bodyPr anchor="ctr" rtlCol="false" tIns="50800" lIns="50800" bIns="50800" rIns="50800"/>
              <a:lstStyle/>
              <a:p>
                <a:pPr algn="ctr">
                  <a:lnSpc>
                    <a:spcPts val="2605"/>
                  </a:lnSpc>
                </a:pPr>
              </a:p>
            </p:txBody>
          </p:sp>
        </p:grpSp>
        <p:grpSp>
          <p:nvGrpSpPr>
            <p:cNvPr name="Group 55" id="55"/>
            <p:cNvGrpSpPr/>
            <p:nvPr/>
          </p:nvGrpSpPr>
          <p:grpSpPr>
            <a:xfrm rot="0">
              <a:off x="0" y="107015"/>
              <a:ext cx="1185182" cy="886292"/>
              <a:chOff x="0" y="0"/>
              <a:chExt cx="215586" cy="161218"/>
            </a:xfrm>
          </p:grpSpPr>
          <p:sp>
            <p:nvSpPr>
              <p:cNvPr name="Freeform 56" id="56"/>
              <p:cNvSpPr/>
              <p:nvPr/>
            </p:nvSpPr>
            <p:spPr>
              <a:xfrm flipH="false" flipV="false" rot="0">
                <a:off x="0" y="0"/>
                <a:ext cx="215586" cy="161218"/>
              </a:xfrm>
              <a:custGeom>
                <a:avLst/>
                <a:gdLst/>
                <a:ahLst/>
                <a:cxnLst/>
                <a:rect r="r" b="b" t="t" l="l"/>
                <a:pathLst>
                  <a:path h="161218" w="215586">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name="TextBox 57" id="57"/>
              <p:cNvSpPr txBox="true"/>
              <p:nvPr/>
            </p:nvSpPr>
            <p:spPr>
              <a:xfrm>
                <a:off x="0" y="-47625"/>
                <a:ext cx="215586" cy="208843"/>
              </a:xfrm>
              <a:prstGeom prst="rect">
                <a:avLst/>
              </a:prstGeom>
            </p:spPr>
            <p:txBody>
              <a:bodyPr anchor="ctr" rtlCol="false" tIns="50800" lIns="50800" bIns="50800" rIns="50800"/>
              <a:lstStyle/>
              <a:p>
                <a:pPr algn="ctr">
                  <a:lnSpc>
                    <a:spcPts val="2605"/>
                  </a:lnSpc>
                </a:pPr>
              </a:p>
            </p:txBody>
          </p:sp>
        </p:grpSp>
        <p:sp>
          <p:nvSpPr>
            <p:cNvPr name="TextBox 58" id="58"/>
            <p:cNvSpPr txBox="true"/>
            <p:nvPr/>
          </p:nvSpPr>
          <p:spPr>
            <a:xfrm rot="0">
              <a:off x="352217" y="359009"/>
              <a:ext cx="480747" cy="363253"/>
            </a:xfrm>
            <a:prstGeom prst="rect">
              <a:avLst/>
            </a:prstGeom>
          </p:spPr>
          <p:txBody>
            <a:bodyPr anchor="t" rtlCol="false" tIns="0" lIns="0" bIns="0" rIns="0">
              <a:spAutoFit/>
            </a:bodyPr>
            <a:lstStyle/>
            <a:p>
              <a:pPr algn="ctr">
                <a:lnSpc>
                  <a:spcPts val="1987"/>
                </a:lnSpc>
              </a:pPr>
              <a:r>
                <a:rPr lang="en-US" b="true" sz="1698">
                  <a:solidFill>
                    <a:srgbClr val="FFFFFF"/>
                  </a:solidFill>
                  <a:latin typeface="Poppins Bold"/>
                  <a:ea typeface="Poppins Bold"/>
                  <a:cs typeface="Poppins Bold"/>
                  <a:sym typeface="Poppins Bold"/>
                </a:rPr>
                <a:t>03</a:t>
              </a:r>
            </a:p>
          </p:txBody>
        </p:sp>
        <p:sp>
          <p:nvSpPr>
            <p:cNvPr name="TextBox 59" id="59"/>
            <p:cNvSpPr txBox="true"/>
            <p:nvPr/>
          </p:nvSpPr>
          <p:spPr>
            <a:xfrm rot="0">
              <a:off x="1837954" y="-19050"/>
              <a:ext cx="2510624" cy="1095016"/>
            </a:xfrm>
            <a:prstGeom prst="rect">
              <a:avLst/>
            </a:prstGeom>
          </p:spPr>
          <p:txBody>
            <a:bodyPr anchor="t" rtlCol="false" tIns="0" lIns="0" bIns="0" rIns="0">
              <a:spAutoFit/>
            </a:bodyPr>
            <a:lstStyle/>
            <a:p>
              <a:pPr algn="l">
                <a:lnSpc>
                  <a:spcPts val="2110"/>
                </a:lnSpc>
              </a:pPr>
            </a:p>
            <a:p>
              <a:pPr algn="l">
                <a:lnSpc>
                  <a:spcPts val="2110"/>
                </a:lnSpc>
              </a:pPr>
              <a:r>
                <a:rPr lang="en-US" sz="1804">
                  <a:solidFill>
                    <a:srgbClr val="F0F8F7"/>
                  </a:solidFill>
                  <a:latin typeface="Poppins"/>
                  <a:ea typeface="Poppins"/>
                  <a:cs typeface="Poppins"/>
                  <a:sym typeface="Poppins"/>
                </a:rPr>
                <a:t>Skin Thickness</a:t>
              </a:r>
            </a:p>
            <a:p>
              <a:pPr algn="l">
                <a:lnSpc>
                  <a:spcPts val="2110"/>
                </a:lnSpc>
              </a:pPr>
            </a:p>
          </p:txBody>
        </p:sp>
      </p:grpSp>
      <p:sp>
        <p:nvSpPr>
          <p:cNvPr name="TextBox 60" id="60"/>
          <p:cNvSpPr txBox="true"/>
          <p:nvPr/>
        </p:nvSpPr>
        <p:spPr>
          <a:xfrm rot="0">
            <a:off x="1028700" y="882586"/>
            <a:ext cx="4196530" cy="273177"/>
          </a:xfrm>
          <a:prstGeom prst="rect">
            <a:avLst/>
          </a:prstGeom>
        </p:spPr>
        <p:txBody>
          <a:bodyPr anchor="t" rtlCol="false" tIns="0" lIns="0" bIns="0" rIns="0">
            <a:spAutoFit/>
          </a:bodyPr>
          <a:lstStyle/>
          <a:p>
            <a:pPr algn="l">
              <a:lnSpc>
                <a:spcPts val="1989"/>
              </a:lnSpc>
            </a:pPr>
            <a:r>
              <a:rPr lang="en-US" sz="1700" spc="149">
                <a:solidFill>
                  <a:srgbClr val="F0F8F7"/>
                </a:solidFill>
                <a:latin typeface="Poppins"/>
                <a:ea typeface="Poppins"/>
                <a:cs typeface="Poppins"/>
                <a:sym typeface="Poppins"/>
              </a:rPr>
              <a:t>DIABETES PREDICTION</a:t>
            </a:r>
          </a:p>
        </p:txBody>
      </p:sp>
      <p:sp>
        <p:nvSpPr>
          <p:cNvPr name="TextBox 61" id="61"/>
          <p:cNvSpPr txBox="true"/>
          <p:nvPr/>
        </p:nvSpPr>
        <p:spPr>
          <a:xfrm rot="0">
            <a:off x="1099878" y="9258472"/>
            <a:ext cx="382078" cy="244221"/>
          </a:xfrm>
          <a:prstGeom prst="rect">
            <a:avLst/>
          </a:prstGeom>
        </p:spPr>
        <p:txBody>
          <a:bodyPr anchor="t" rtlCol="false" tIns="0" lIns="0" bIns="0" rIns="0">
            <a:spAutoFit/>
          </a:bodyPr>
          <a:lstStyle/>
          <a:p>
            <a:pPr algn="ctr">
              <a:lnSpc>
                <a:spcPts val="1872"/>
              </a:lnSpc>
            </a:pPr>
            <a:r>
              <a:rPr lang="en-US" sz="1600">
                <a:solidFill>
                  <a:srgbClr val="000000"/>
                </a:solidFill>
                <a:latin typeface="Poppins"/>
                <a:ea typeface="Poppins"/>
                <a:cs typeface="Poppins"/>
                <a:sym typeface="Poppins"/>
              </a:rPr>
              <a:t>05</a:t>
            </a:r>
          </a:p>
        </p:txBody>
      </p:sp>
      <p:sp>
        <p:nvSpPr>
          <p:cNvPr name="TextBox 62" id="62"/>
          <p:cNvSpPr txBox="true"/>
          <p:nvPr/>
        </p:nvSpPr>
        <p:spPr>
          <a:xfrm rot="0">
            <a:off x="1028700" y="1535430"/>
            <a:ext cx="5976431" cy="2129726"/>
          </a:xfrm>
          <a:prstGeom prst="rect">
            <a:avLst/>
          </a:prstGeom>
        </p:spPr>
        <p:txBody>
          <a:bodyPr anchor="t" rtlCol="false" tIns="0" lIns="0" bIns="0" rIns="0">
            <a:spAutoFit/>
          </a:bodyPr>
          <a:lstStyle/>
          <a:p>
            <a:pPr algn="l">
              <a:lnSpc>
                <a:spcPts val="8286"/>
              </a:lnSpc>
            </a:pPr>
            <a:r>
              <a:rPr lang="en-US" sz="7817">
                <a:solidFill>
                  <a:srgbClr val="F0F8F7"/>
                </a:solidFill>
                <a:latin typeface="DM Serif Display"/>
                <a:ea typeface="DM Serif Display"/>
                <a:cs typeface="DM Serif Display"/>
                <a:sym typeface="DM Serif Display"/>
              </a:rPr>
              <a:t> DATASET OVERVIEW</a:t>
            </a:r>
          </a:p>
        </p:txBody>
      </p:sp>
      <p:sp>
        <p:nvSpPr>
          <p:cNvPr name="TextBox 63" id="63"/>
          <p:cNvSpPr txBox="true"/>
          <p:nvPr/>
        </p:nvSpPr>
        <p:spPr>
          <a:xfrm rot="0">
            <a:off x="1292863" y="6315875"/>
            <a:ext cx="360560" cy="277097"/>
          </a:xfrm>
          <a:prstGeom prst="rect">
            <a:avLst/>
          </a:prstGeom>
        </p:spPr>
        <p:txBody>
          <a:bodyPr anchor="t" rtlCol="false" tIns="0" lIns="0" bIns="0" rIns="0">
            <a:spAutoFit/>
          </a:bodyPr>
          <a:lstStyle/>
          <a:p>
            <a:pPr algn="ctr">
              <a:lnSpc>
                <a:spcPts val="1987"/>
              </a:lnSpc>
            </a:pPr>
            <a:r>
              <a:rPr lang="en-US" b="true" sz="1698">
                <a:solidFill>
                  <a:srgbClr val="FFFFFF"/>
                </a:solidFill>
                <a:latin typeface="Poppins Bold"/>
                <a:ea typeface="Poppins Bold"/>
                <a:cs typeface="Poppins Bold"/>
                <a:sym typeface="Poppins Bold"/>
              </a:rPr>
              <a:t>01</a:t>
            </a:r>
          </a:p>
        </p:txBody>
      </p:sp>
      <p:sp>
        <p:nvSpPr>
          <p:cNvPr name="TextBox 64" id="64"/>
          <p:cNvSpPr txBox="true"/>
          <p:nvPr/>
        </p:nvSpPr>
        <p:spPr>
          <a:xfrm rot="0">
            <a:off x="2407166" y="6032278"/>
            <a:ext cx="1882968" cy="826024"/>
          </a:xfrm>
          <a:prstGeom prst="rect">
            <a:avLst/>
          </a:prstGeom>
        </p:spPr>
        <p:txBody>
          <a:bodyPr anchor="t" rtlCol="false" tIns="0" lIns="0" bIns="0" rIns="0">
            <a:spAutoFit/>
          </a:bodyPr>
          <a:lstStyle/>
          <a:p>
            <a:pPr algn="l">
              <a:lnSpc>
                <a:spcPts val="2110"/>
              </a:lnSpc>
            </a:pPr>
          </a:p>
          <a:p>
            <a:pPr algn="l">
              <a:lnSpc>
                <a:spcPts val="2110"/>
              </a:lnSpc>
            </a:pPr>
            <a:r>
              <a:rPr lang="en-US" sz="1804">
                <a:solidFill>
                  <a:srgbClr val="F0F8F7"/>
                </a:solidFill>
                <a:latin typeface="Poppins"/>
                <a:ea typeface="Poppins"/>
                <a:cs typeface="Poppins"/>
                <a:sym typeface="Poppins"/>
              </a:rPr>
              <a:t>Pregnancies</a:t>
            </a:r>
          </a:p>
          <a:p>
            <a:pPr algn="l">
              <a:lnSpc>
                <a:spcPts val="2110"/>
              </a:lnSpc>
            </a:pPr>
          </a:p>
        </p:txBody>
      </p:sp>
      <p:sp>
        <p:nvSpPr>
          <p:cNvPr name="TextBox 65" id="65"/>
          <p:cNvSpPr txBox="true"/>
          <p:nvPr/>
        </p:nvSpPr>
        <p:spPr>
          <a:xfrm rot="0">
            <a:off x="5425564" y="8307153"/>
            <a:ext cx="360560" cy="277202"/>
          </a:xfrm>
          <a:prstGeom prst="rect">
            <a:avLst/>
          </a:prstGeom>
        </p:spPr>
        <p:txBody>
          <a:bodyPr anchor="t" rtlCol="false" tIns="0" lIns="0" bIns="0" rIns="0">
            <a:spAutoFit/>
          </a:bodyPr>
          <a:lstStyle/>
          <a:p>
            <a:pPr algn="ctr">
              <a:lnSpc>
                <a:spcPts val="1987"/>
              </a:lnSpc>
            </a:pPr>
            <a:r>
              <a:rPr lang="en-US" b="true" sz="1698">
                <a:solidFill>
                  <a:srgbClr val="FFFFFF"/>
                </a:solidFill>
                <a:latin typeface="Poppins Bold"/>
                <a:ea typeface="Poppins Bold"/>
                <a:cs typeface="Poppins Bold"/>
                <a:sym typeface="Poppins Bold"/>
              </a:rPr>
              <a:t>05</a:t>
            </a:r>
          </a:p>
        </p:txBody>
      </p:sp>
      <p:sp>
        <p:nvSpPr>
          <p:cNvPr name="TextBox 66" id="66"/>
          <p:cNvSpPr txBox="true"/>
          <p:nvPr/>
        </p:nvSpPr>
        <p:spPr>
          <a:xfrm rot="0">
            <a:off x="6539866" y="8113395"/>
            <a:ext cx="2701354" cy="723432"/>
          </a:xfrm>
          <a:prstGeom prst="rect">
            <a:avLst/>
          </a:prstGeom>
        </p:spPr>
        <p:txBody>
          <a:bodyPr anchor="t" rtlCol="false" tIns="0" lIns="0" bIns="0" rIns="0">
            <a:spAutoFit/>
          </a:bodyPr>
          <a:lstStyle/>
          <a:p>
            <a:pPr algn="l">
              <a:lnSpc>
                <a:spcPts val="1867"/>
              </a:lnSpc>
            </a:pPr>
          </a:p>
          <a:p>
            <a:pPr algn="l">
              <a:lnSpc>
                <a:spcPts val="1867"/>
              </a:lnSpc>
            </a:pPr>
            <a:r>
              <a:rPr lang="en-US" sz="1596">
                <a:solidFill>
                  <a:srgbClr val="F0F8F7"/>
                </a:solidFill>
                <a:latin typeface="Poppins"/>
                <a:ea typeface="Poppins"/>
                <a:cs typeface="Poppins"/>
                <a:sym typeface="Poppins"/>
              </a:rPr>
              <a:t>G</a:t>
            </a:r>
            <a:r>
              <a:rPr lang="en-US" sz="1596">
                <a:solidFill>
                  <a:srgbClr val="F0F8F7"/>
                </a:solidFill>
                <a:latin typeface="Poppins"/>
                <a:ea typeface="Poppins"/>
                <a:cs typeface="Poppins"/>
                <a:sym typeface="Poppins"/>
              </a:rPr>
              <a:t>lucose</a:t>
            </a:r>
          </a:p>
          <a:p>
            <a:pPr algn="l">
              <a:lnSpc>
                <a:spcPts val="1867"/>
              </a:lnSpc>
            </a:pPr>
          </a:p>
        </p:txBody>
      </p:sp>
      <p:sp>
        <p:nvSpPr>
          <p:cNvPr name="TextBox 67" id="67"/>
          <p:cNvSpPr txBox="true"/>
          <p:nvPr/>
        </p:nvSpPr>
        <p:spPr>
          <a:xfrm rot="0">
            <a:off x="5425564" y="6306689"/>
            <a:ext cx="360560" cy="277202"/>
          </a:xfrm>
          <a:prstGeom prst="rect">
            <a:avLst/>
          </a:prstGeom>
        </p:spPr>
        <p:txBody>
          <a:bodyPr anchor="t" rtlCol="false" tIns="0" lIns="0" bIns="0" rIns="0">
            <a:spAutoFit/>
          </a:bodyPr>
          <a:lstStyle/>
          <a:p>
            <a:pPr algn="ctr">
              <a:lnSpc>
                <a:spcPts val="1987"/>
              </a:lnSpc>
            </a:pPr>
            <a:r>
              <a:rPr lang="en-US" b="true" sz="1698">
                <a:solidFill>
                  <a:srgbClr val="FFFFFF"/>
                </a:solidFill>
                <a:latin typeface="Poppins Bold"/>
                <a:ea typeface="Poppins Bold"/>
                <a:cs typeface="Poppins Bold"/>
                <a:sym typeface="Poppins Bold"/>
              </a:rPr>
              <a:t>04</a:t>
            </a:r>
          </a:p>
        </p:txBody>
      </p:sp>
      <p:sp>
        <p:nvSpPr>
          <p:cNvPr name="TextBox 68" id="68"/>
          <p:cNvSpPr txBox="true"/>
          <p:nvPr/>
        </p:nvSpPr>
        <p:spPr>
          <a:xfrm rot="0">
            <a:off x="6539866" y="6023145"/>
            <a:ext cx="2308995" cy="826024"/>
          </a:xfrm>
          <a:prstGeom prst="rect">
            <a:avLst/>
          </a:prstGeom>
        </p:spPr>
        <p:txBody>
          <a:bodyPr anchor="t" rtlCol="false" tIns="0" lIns="0" bIns="0" rIns="0">
            <a:spAutoFit/>
          </a:bodyPr>
          <a:lstStyle/>
          <a:p>
            <a:pPr algn="l">
              <a:lnSpc>
                <a:spcPts val="2110"/>
              </a:lnSpc>
            </a:pPr>
          </a:p>
          <a:p>
            <a:pPr algn="l">
              <a:lnSpc>
                <a:spcPts val="2110"/>
              </a:lnSpc>
            </a:pPr>
            <a:r>
              <a:rPr lang="en-US" sz="1804">
                <a:solidFill>
                  <a:srgbClr val="F0F8F7"/>
                </a:solidFill>
                <a:latin typeface="Poppins"/>
                <a:ea typeface="Poppins"/>
                <a:cs typeface="Poppins"/>
                <a:sym typeface="Poppins"/>
              </a:rPr>
              <a:t>BMI</a:t>
            </a:r>
          </a:p>
          <a:p>
            <a:pPr algn="l">
              <a:lnSpc>
                <a:spcPts val="2110"/>
              </a:lnSpc>
            </a:pPr>
          </a:p>
        </p:txBody>
      </p:sp>
      <p:sp>
        <p:nvSpPr>
          <p:cNvPr name="TextBox 69" id="69"/>
          <p:cNvSpPr txBox="true"/>
          <p:nvPr/>
        </p:nvSpPr>
        <p:spPr>
          <a:xfrm rot="0">
            <a:off x="1028700" y="4008120"/>
            <a:ext cx="7820161" cy="1994965"/>
          </a:xfrm>
          <a:prstGeom prst="rect">
            <a:avLst/>
          </a:prstGeom>
        </p:spPr>
        <p:txBody>
          <a:bodyPr anchor="t" rtlCol="false" tIns="0" lIns="0" bIns="0" rIns="0">
            <a:spAutoFit/>
          </a:bodyPr>
          <a:lstStyle/>
          <a:p>
            <a:pPr algn="ctr">
              <a:lnSpc>
                <a:spcPts val="3194"/>
              </a:lnSpc>
              <a:spcBef>
                <a:spcPct val="0"/>
              </a:spcBef>
            </a:pPr>
            <a:r>
              <a:rPr lang="en-US" sz="2314">
                <a:solidFill>
                  <a:srgbClr val="FFFFFF"/>
                </a:solidFill>
                <a:latin typeface="Poppins"/>
                <a:ea typeface="Poppins"/>
                <a:cs typeface="Poppins"/>
                <a:sym typeface="Poppins"/>
              </a:rPr>
              <a:t>The dataset used is the Pima Indians Diabetes Database, s</a:t>
            </a:r>
            <a:r>
              <a:rPr lang="en-US" sz="2314">
                <a:solidFill>
                  <a:srgbClr val="FFFFFF"/>
                </a:solidFill>
                <a:latin typeface="Poppins"/>
                <a:ea typeface="Poppins"/>
                <a:cs typeface="Poppins"/>
                <a:sym typeface="Poppins"/>
              </a:rPr>
              <a:t>ourced from Kaggle. It contains diagnostic measurements for 768 women of Pima Indian heritage aged 21 years and older</a:t>
            </a:r>
          </a:p>
          <a:p>
            <a:pPr algn="ctr">
              <a:lnSpc>
                <a:spcPts val="3194"/>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21937"/>
        </a:solidFill>
      </p:bgPr>
    </p:bg>
    <p:spTree>
      <p:nvGrpSpPr>
        <p:cNvPr id="1" name=""/>
        <p:cNvGrpSpPr/>
        <p:nvPr/>
      </p:nvGrpSpPr>
      <p:grpSpPr>
        <a:xfrm>
          <a:off x="0" y="0"/>
          <a:ext cx="0" cy="0"/>
          <a:chOff x="0" y="0"/>
          <a:chExt cx="0" cy="0"/>
        </a:xfrm>
      </p:grpSpPr>
      <p:grpSp>
        <p:nvGrpSpPr>
          <p:cNvPr name="Group 2" id="2"/>
          <p:cNvGrpSpPr/>
          <p:nvPr/>
        </p:nvGrpSpPr>
        <p:grpSpPr>
          <a:xfrm rot="0">
            <a:off x="1200036" y="1703613"/>
            <a:ext cx="6435033" cy="8017286"/>
            <a:chOff x="0" y="0"/>
            <a:chExt cx="6089650" cy="7586980"/>
          </a:xfrm>
        </p:grpSpPr>
        <p:sp>
          <p:nvSpPr>
            <p:cNvPr name="Freeform 3" id="3"/>
            <p:cNvSpPr/>
            <p:nvPr/>
          </p:nvSpPr>
          <p:spPr>
            <a:xfrm flipH="false" flipV="false" rot="0">
              <a:off x="-121920" y="-120650"/>
              <a:ext cx="6333490" cy="7828280"/>
            </a:xfrm>
            <a:custGeom>
              <a:avLst/>
              <a:gdLst/>
              <a:ahLst/>
              <a:cxnLst/>
              <a:rect r="r" b="b" t="t" l="l"/>
              <a:pathLst>
                <a:path h="7828280" w="6333490">
                  <a:moveTo>
                    <a:pt x="6167120" y="4831080"/>
                  </a:moveTo>
                  <a:cubicBezTo>
                    <a:pt x="6333490" y="4287520"/>
                    <a:pt x="6027420" y="3710940"/>
                    <a:pt x="5482590" y="3544570"/>
                  </a:cubicBezTo>
                  <a:lnTo>
                    <a:pt x="4992370" y="3394710"/>
                  </a:lnTo>
                  <a:cubicBezTo>
                    <a:pt x="5501640" y="3489960"/>
                    <a:pt x="6012180" y="3190240"/>
                    <a:pt x="6167120" y="2683510"/>
                  </a:cubicBezTo>
                  <a:cubicBezTo>
                    <a:pt x="6333490" y="2139950"/>
                    <a:pt x="6027420" y="1563370"/>
                    <a:pt x="5482590" y="1397000"/>
                  </a:cubicBezTo>
                  <a:lnTo>
                    <a:pt x="1452880" y="166370"/>
                  </a:lnTo>
                  <a:cubicBezTo>
                    <a:pt x="909320" y="0"/>
                    <a:pt x="334010" y="306070"/>
                    <a:pt x="167640" y="849630"/>
                  </a:cubicBezTo>
                  <a:cubicBezTo>
                    <a:pt x="1270" y="1393190"/>
                    <a:pt x="307340" y="1969770"/>
                    <a:pt x="852170" y="2136140"/>
                  </a:cubicBezTo>
                  <a:lnTo>
                    <a:pt x="1341120" y="2286000"/>
                  </a:lnTo>
                  <a:cubicBezTo>
                    <a:pt x="831850" y="2190750"/>
                    <a:pt x="321310" y="2490470"/>
                    <a:pt x="166370" y="2997200"/>
                  </a:cubicBezTo>
                  <a:cubicBezTo>
                    <a:pt x="0" y="3540760"/>
                    <a:pt x="306070" y="4117340"/>
                    <a:pt x="850900" y="4283710"/>
                  </a:cubicBezTo>
                  <a:lnTo>
                    <a:pt x="1341120" y="4433570"/>
                  </a:lnTo>
                  <a:cubicBezTo>
                    <a:pt x="831850" y="4338320"/>
                    <a:pt x="321310" y="4638040"/>
                    <a:pt x="166370" y="5144770"/>
                  </a:cubicBezTo>
                  <a:cubicBezTo>
                    <a:pt x="0" y="5688330"/>
                    <a:pt x="306070" y="6264910"/>
                    <a:pt x="850900" y="6431280"/>
                  </a:cubicBezTo>
                  <a:lnTo>
                    <a:pt x="4880610" y="7661910"/>
                  </a:lnTo>
                  <a:cubicBezTo>
                    <a:pt x="5424170" y="7828280"/>
                    <a:pt x="6000750" y="7522210"/>
                    <a:pt x="6167120" y="6977380"/>
                  </a:cubicBezTo>
                  <a:cubicBezTo>
                    <a:pt x="6333490" y="6433820"/>
                    <a:pt x="6027420" y="5857240"/>
                    <a:pt x="5482590" y="5690870"/>
                  </a:cubicBezTo>
                  <a:lnTo>
                    <a:pt x="4992370" y="5541010"/>
                  </a:lnTo>
                  <a:cubicBezTo>
                    <a:pt x="5501640" y="5638800"/>
                    <a:pt x="6012180" y="5337810"/>
                    <a:pt x="6167120" y="4831080"/>
                  </a:cubicBezTo>
                  <a:close/>
                </a:path>
              </a:pathLst>
            </a:custGeom>
            <a:blipFill>
              <a:blip r:embed="rId2"/>
              <a:stretch>
                <a:fillRect l="-61945" t="0" r="-61945" b="0"/>
              </a:stretch>
            </a:blipFill>
          </p:spPr>
        </p:sp>
      </p:grpSp>
      <p:sp>
        <p:nvSpPr>
          <p:cNvPr name="Freeform 4" id="4"/>
          <p:cNvSpPr/>
          <p:nvPr/>
        </p:nvSpPr>
        <p:spPr>
          <a:xfrm flipH="false" flipV="false" rot="-7868198">
            <a:off x="12585839" y="-4774352"/>
            <a:ext cx="10165045" cy="10165045"/>
          </a:xfrm>
          <a:custGeom>
            <a:avLst/>
            <a:gdLst/>
            <a:ahLst/>
            <a:cxnLst/>
            <a:rect r="r" b="b" t="t" l="l"/>
            <a:pathLst>
              <a:path h="10165045" w="10165045">
                <a:moveTo>
                  <a:pt x="0" y="0"/>
                </a:moveTo>
                <a:lnTo>
                  <a:pt x="10165045" y="0"/>
                </a:lnTo>
                <a:lnTo>
                  <a:pt x="10165045" y="10165045"/>
                </a:lnTo>
                <a:lnTo>
                  <a:pt x="0" y="101650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3125743">
            <a:off x="-4274407" y="5476491"/>
            <a:ext cx="10165045" cy="10165045"/>
          </a:xfrm>
          <a:custGeom>
            <a:avLst/>
            <a:gdLst/>
            <a:ahLst/>
            <a:cxnLst/>
            <a:rect r="r" b="b" t="t" l="l"/>
            <a:pathLst>
              <a:path h="10165045" w="10165045">
                <a:moveTo>
                  <a:pt x="0" y="0"/>
                </a:moveTo>
                <a:lnTo>
                  <a:pt x="10165045" y="0"/>
                </a:lnTo>
                <a:lnTo>
                  <a:pt x="10165045" y="10165045"/>
                </a:lnTo>
                <a:lnTo>
                  <a:pt x="0" y="101650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16734866" y="766483"/>
            <a:ext cx="524434" cy="52443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1989"/>
                </a:lnSpc>
              </a:pPr>
            </a:p>
          </p:txBody>
        </p:sp>
      </p:grpSp>
      <p:pic>
        <p:nvPicPr>
          <p:cNvPr name="Picture 9" id="9"/>
          <p:cNvPicPr>
            <a:picLocks noChangeAspect="true"/>
          </p:cNvPicPr>
          <p:nvPr/>
        </p:nvPicPr>
        <p:blipFill>
          <a:blip r:embed="rId5"/>
          <a:stretch>
            <a:fillRect/>
          </a:stretch>
        </p:blipFill>
        <p:spPr>
          <a:xfrm rot="0">
            <a:off x="8863084" y="4818554"/>
            <a:ext cx="2935793" cy="905502"/>
          </a:xfrm>
          <a:prstGeom prst="rect">
            <a:avLst/>
          </a:prstGeom>
        </p:spPr>
      </p:pic>
      <p:pic>
        <p:nvPicPr>
          <p:cNvPr name="Picture 10" id="10"/>
          <p:cNvPicPr>
            <a:picLocks noChangeAspect="true"/>
          </p:cNvPicPr>
          <p:nvPr/>
        </p:nvPicPr>
        <p:blipFill>
          <a:blip r:embed="rId6"/>
          <a:stretch>
            <a:fillRect/>
          </a:stretch>
        </p:blipFill>
        <p:spPr>
          <a:xfrm rot="0">
            <a:off x="8863084" y="7414501"/>
            <a:ext cx="2935793" cy="905502"/>
          </a:xfrm>
          <a:prstGeom prst="rect">
            <a:avLst/>
          </a:prstGeom>
        </p:spPr>
      </p:pic>
      <p:sp>
        <p:nvSpPr>
          <p:cNvPr name="TextBox 11" id="11"/>
          <p:cNvSpPr txBox="true"/>
          <p:nvPr/>
        </p:nvSpPr>
        <p:spPr>
          <a:xfrm rot="0">
            <a:off x="1028700" y="882586"/>
            <a:ext cx="4196530" cy="273177"/>
          </a:xfrm>
          <a:prstGeom prst="rect">
            <a:avLst/>
          </a:prstGeom>
        </p:spPr>
        <p:txBody>
          <a:bodyPr anchor="t" rtlCol="false" tIns="0" lIns="0" bIns="0" rIns="0">
            <a:spAutoFit/>
          </a:bodyPr>
          <a:lstStyle/>
          <a:p>
            <a:pPr algn="l">
              <a:lnSpc>
                <a:spcPts val="1989"/>
              </a:lnSpc>
            </a:pPr>
            <a:r>
              <a:rPr lang="en-US" sz="1700" spc="149">
                <a:solidFill>
                  <a:srgbClr val="F0F8F7"/>
                </a:solidFill>
                <a:latin typeface="Poppins"/>
                <a:ea typeface="Poppins"/>
                <a:cs typeface="Poppins"/>
                <a:sym typeface="Poppins"/>
              </a:rPr>
              <a:t>DIABETES PREDICTION</a:t>
            </a:r>
          </a:p>
        </p:txBody>
      </p:sp>
      <p:sp>
        <p:nvSpPr>
          <p:cNvPr name="TextBox 12" id="12"/>
          <p:cNvSpPr txBox="true"/>
          <p:nvPr/>
        </p:nvSpPr>
        <p:spPr>
          <a:xfrm rot="0">
            <a:off x="16806044" y="901860"/>
            <a:ext cx="382078" cy="244155"/>
          </a:xfrm>
          <a:prstGeom prst="rect">
            <a:avLst/>
          </a:prstGeom>
        </p:spPr>
        <p:txBody>
          <a:bodyPr anchor="t" rtlCol="false" tIns="0" lIns="0" bIns="0" rIns="0">
            <a:spAutoFit/>
          </a:bodyPr>
          <a:lstStyle/>
          <a:p>
            <a:pPr algn="ctr">
              <a:lnSpc>
                <a:spcPts val="1872"/>
              </a:lnSpc>
            </a:pPr>
            <a:r>
              <a:rPr lang="en-US" sz="1600">
                <a:solidFill>
                  <a:srgbClr val="000000"/>
                </a:solidFill>
                <a:latin typeface="Poppins"/>
                <a:ea typeface="Poppins"/>
                <a:cs typeface="Poppins"/>
                <a:sym typeface="Poppins"/>
              </a:rPr>
              <a:t>06</a:t>
            </a:r>
          </a:p>
        </p:txBody>
      </p:sp>
      <p:sp>
        <p:nvSpPr>
          <p:cNvPr name="TextBox 13" id="13"/>
          <p:cNvSpPr txBox="true"/>
          <p:nvPr/>
        </p:nvSpPr>
        <p:spPr>
          <a:xfrm rot="0">
            <a:off x="9107733" y="1335405"/>
            <a:ext cx="7627133" cy="2129726"/>
          </a:xfrm>
          <a:prstGeom prst="rect">
            <a:avLst/>
          </a:prstGeom>
        </p:spPr>
        <p:txBody>
          <a:bodyPr anchor="t" rtlCol="false" tIns="0" lIns="0" bIns="0" rIns="0">
            <a:spAutoFit/>
          </a:bodyPr>
          <a:lstStyle/>
          <a:p>
            <a:pPr algn="l">
              <a:lnSpc>
                <a:spcPts val="8286"/>
              </a:lnSpc>
            </a:pPr>
            <a:r>
              <a:rPr lang="en-US" sz="7817">
                <a:solidFill>
                  <a:srgbClr val="F0F8F7"/>
                </a:solidFill>
                <a:latin typeface="DM Serif Display"/>
                <a:ea typeface="DM Serif Display"/>
                <a:cs typeface="DM Serif Display"/>
                <a:sym typeface="DM Serif Display"/>
              </a:rPr>
              <a:t>DATA PREPROCESSING</a:t>
            </a:r>
          </a:p>
        </p:txBody>
      </p:sp>
      <p:sp>
        <p:nvSpPr>
          <p:cNvPr name="TextBox 14" id="14"/>
          <p:cNvSpPr txBox="true"/>
          <p:nvPr/>
        </p:nvSpPr>
        <p:spPr>
          <a:xfrm rot="0">
            <a:off x="8998440" y="3693073"/>
            <a:ext cx="2665079" cy="1367762"/>
          </a:xfrm>
          <a:prstGeom prst="rect">
            <a:avLst/>
          </a:prstGeom>
        </p:spPr>
        <p:txBody>
          <a:bodyPr anchor="t" rtlCol="false" tIns="0" lIns="0" bIns="0" rIns="0">
            <a:spAutoFit/>
          </a:bodyPr>
          <a:lstStyle/>
          <a:p>
            <a:pPr algn="ctr" marL="0" indent="0" lvl="0">
              <a:lnSpc>
                <a:spcPts val="10291"/>
              </a:lnSpc>
              <a:spcBef>
                <a:spcPct val="0"/>
              </a:spcBef>
            </a:pPr>
            <a:r>
              <a:rPr lang="en-US" b="true" sz="8576" strike="noStrike" u="none">
                <a:solidFill>
                  <a:srgbClr val="FFFFFF"/>
                </a:solidFill>
                <a:latin typeface="Poppins Bold"/>
                <a:ea typeface="Poppins Bold"/>
                <a:cs typeface="Poppins Bold"/>
                <a:sym typeface="Poppins Bold"/>
              </a:rPr>
              <a:t>80%</a:t>
            </a:r>
          </a:p>
        </p:txBody>
      </p:sp>
      <p:sp>
        <p:nvSpPr>
          <p:cNvPr name="TextBox 15" id="15"/>
          <p:cNvSpPr txBox="true"/>
          <p:nvPr/>
        </p:nvSpPr>
        <p:spPr>
          <a:xfrm rot="0">
            <a:off x="8998440" y="6289021"/>
            <a:ext cx="2665079" cy="1367762"/>
          </a:xfrm>
          <a:prstGeom prst="rect">
            <a:avLst/>
          </a:prstGeom>
        </p:spPr>
        <p:txBody>
          <a:bodyPr anchor="t" rtlCol="false" tIns="0" lIns="0" bIns="0" rIns="0">
            <a:spAutoFit/>
          </a:bodyPr>
          <a:lstStyle/>
          <a:p>
            <a:pPr algn="ctr" marL="0" indent="0" lvl="0">
              <a:lnSpc>
                <a:spcPts val="10291"/>
              </a:lnSpc>
              <a:spcBef>
                <a:spcPct val="0"/>
              </a:spcBef>
            </a:pPr>
            <a:r>
              <a:rPr lang="en-US" b="true" sz="8576" strike="noStrike" u="none">
                <a:solidFill>
                  <a:srgbClr val="FFFFFF"/>
                </a:solidFill>
                <a:latin typeface="Poppins Bold"/>
                <a:ea typeface="Poppins Bold"/>
                <a:cs typeface="Poppins Bold"/>
                <a:sym typeface="Poppins Bold"/>
              </a:rPr>
              <a:t>20%</a:t>
            </a:r>
          </a:p>
        </p:txBody>
      </p:sp>
      <p:sp>
        <p:nvSpPr>
          <p:cNvPr name="TextBox 16" id="16"/>
          <p:cNvSpPr txBox="true"/>
          <p:nvPr/>
        </p:nvSpPr>
        <p:spPr>
          <a:xfrm rot="0">
            <a:off x="12095948" y="3986609"/>
            <a:ext cx="5244469" cy="2003298"/>
          </a:xfrm>
          <a:prstGeom prst="rect">
            <a:avLst/>
          </a:prstGeom>
        </p:spPr>
        <p:txBody>
          <a:bodyPr anchor="t" rtlCol="false" tIns="0" lIns="0" bIns="0" rIns="0">
            <a:spAutoFit/>
          </a:bodyPr>
          <a:lstStyle/>
          <a:p>
            <a:pPr algn="l" marL="421005" indent="-210502" lvl="1">
              <a:lnSpc>
                <a:spcPts val="2690"/>
              </a:lnSpc>
              <a:spcBef>
                <a:spcPct val="0"/>
              </a:spcBef>
              <a:buFont typeface="Arial"/>
              <a:buChar char="•"/>
            </a:pPr>
            <a:r>
              <a:rPr lang="en-US" sz="1950">
                <a:solidFill>
                  <a:srgbClr val="FFFFFF"/>
                </a:solidFill>
                <a:latin typeface="Poppins"/>
                <a:ea typeface="Poppins"/>
                <a:cs typeface="Poppins"/>
                <a:sym typeface="Poppins"/>
              </a:rPr>
              <a:t>Handl</a:t>
            </a:r>
            <a:r>
              <a:rPr lang="en-US" sz="1950">
                <a:solidFill>
                  <a:srgbClr val="FFFFFF"/>
                </a:solidFill>
                <a:latin typeface="Poppins"/>
                <a:ea typeface="Poppins"/>
                <a:cs typeface="Poppins"/>
                <a:sym typeface="Poppins"/>
              </a:rPr>
              <a:t>ed missing and zero values in critical features like Glucose, Blood Pressure, and Insulin.</a:t>
            </a:r>
          </a:p>
          <a:p>
            <a:pPr algn="l" marL="421005" indent="-210502" lvl="1">
              <a:lnSpc>
                <a:spcPts val="2690"/>
              </a:lnSpc>
              <a:spcBef>
                <a:spcPct val="0"/>
              </a:spcBef>
              <a:buFont typeface="Arial"/>
              <a:buChar char="•"/>
            </a:pPr>
            <a:r>
              <a:rPr lang="en-US" sz="1950">
                <a:solidFill>
                  <a:srgbClr val="FFFFFF"/>
                </a:solidFill>
                <a:latin typeface="Poppins"/>
                <a:ea typeface="Poppins"/>
                <a:cs typeface="Poppins"/>
                <a:sym typeface="Poppins"/>
              </a:rPr>
              <a:t>Replaced zero values with median values.</a:t>
            </a:r>
          </a:p>
          <a:p>
            <a:pPr algn="l">
              <a:lnSpc>
                <a:spcPts val="2690"/>
              </a:lnSpc>
              <a:spcBef>
                <a:spcPct val="0"/>
              </a:spcBef>
            </a:pPr>
          </a:p>
        </p:txBody>
      </p:sp>
      <p:sp>
        <p:nvSpPr>
          <p:cNvPr name="TextBox 17" id="17"/>
          <p:cNvSpPr txBox="true"/>
          <p:nvPr/>
        </p:nvSpPr>
        <p:spPr>
          <a:xfrm rot="0">
            <a:off x="12095948" y="5936933"/>
            <a:ext cx="5244469" cy="2596134"/>
          </a:xfrm>
          <a:prstGeom prst="rect">
            <a:avLst/>
          </a:prstGeom>
        </p:spPr>
        <p:txBody>
          <a:bodyPr anchor="t" rtlCol="false" tIns="0" lIns="0" bIns="0" rIns="0">
            <a:spAutoFit/>
          </a:bodyPr>
          <a:lstStyle/>
          <a:p>
            <a:pPr algn="l" marL="399416" indent="-199708" lvl="1">
              <a:lnSpc>
                <a:spcPts val="2553"/>
              </a:lnSpc>
              <a:spcBef>
                <a:spcPct val="0"/>
              </a:spcBef>
              <a:buFont typeface="Arial"/>
              <a:buChar char="•"/>
            </a:pPr>
            <a:r>
              <a:rPr lang="en-US" sz="1850">
                <a:solidFill>
                  <a:srgbClr val="FFFFFF"/>
                </a:solidFill>
                <a:latin typeface="Poppins"/>
                <a:ea typeface="Poppins"/>
                <a:cs typeface="Poppins"/>
                <a:sym typeface="Poppins"/>
              </a:rPr>
              <a:t>Random F</a:t>
            </a:r>
            <a:r>
              <a:rPr lang="en-US" sz="1850">
                <a:solidFill>
                  <a:srgbClr val="FFFFFF"/>
                </a:solidFill>
                <a:latin typeface="Poppins"/>
                <a:ea typeface="Poppins"/>
                <a:cs typeface="Poppins"/>
                <a:sym typeface="Poppins"/>
              </a:rPr>
              <a:t>orest does not require feature scaling, so normalization/standardization was not applied.</a:t>
            </a:r>
          </a:p>
          <a:p>
            <a:pPr algn="l" marL="399416" indent="-199708" lvl="1">
              <a:lnSpc>
                <a:spcPts val="2553"/>
              </a:lnSpc>
              <a:spcBef>
                <a:spcPct val="0"/>
              </a:spcBef>
              <a:buFont typeface="Arial"/>
              <a:buChar char="•"/>
            </a:pPr>
            <a:r>
              <a:rPr lang="en-US" sz="1850">
                <a:solidFill>
                  <a:srgbClr val="FFFFFF"/>
                </a:solidFill>
                <a:latin typeface="Poppins"/>
                <a:ea typeface="Poppins"/>
                <a:cs typeface="Poppins"/>
                <a:sym typeface="Poppins"/>
              </a:rPr>
              <a:t>Checked for data imbalance and split the dataset into training and testing sets using an 80-20 ratio.</a:t>
            </a:r>
          </a:p>
          <a:p>
            <a:pPr algn="l">
              <a:lnSpc>
                <a:spcPts val="2553"/>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21937"/>
        </a:solidFill>
      </p:bgPr>
    </p:bg>
    <p:spTree>
      <p:nvGrpSpPr>
        <p:cNvPr id="1" name=""/>
        <p:cNvGrpSpPr/>
        <p:nvPr/>
      </p:nvGrpSpPr>
      <p:grpSpPr>
        <a:xfrm>
          <a:off x="0" y="0"/>
          <a:ext cx="0" cy="0"/>
          <a:chOff x="0" y="0"/>
          <a:chExt cx="0" cy="0"/>
        </a:xfrm>
      </p:grpSpPr>
      <p:sp>
        <p:nvSpPr>
          <p:cNvPr name="Freeform 2" id="2"/>
          <p:cNvSpPr/>
          <p:nvPr/>
        </p:nvSpPr>
        <p:spPr>
          <a:xfrm flipH="false" flipV="false" rot="-7868198">
            <a:off x="12585839" y="-4774352"/>
            <a:ext cx="10165045" cy="10165045"/>
          </a:xfrm>
          <a:custGeom>
            <a:avLst/>
            <a:gdLst/>
            <a:ahLst/>
            <a:cxnLst/>
            <a:rect r="r" b="b" t="t" l="l"/>
            <a:pathLst>
              <a:path h="10165045" w="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9123128"/>
            <a:ext cx="524434" cy="52443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 id="5"/>
            <p:cNvSpPr txBox="true"/>
            <p:nvPr/>
          </p:nvSpPr>
          <p:spPr>
            <a:xfrm>
              <a:off x="76200" y="57150"/>
              <a:ext cx="660400" cy="679450"/>
            </a:xfrm>
            <a:prstGeom prst="rect">
              <a:avLst/>
            </a:prstGeom>
          </p:spPr>
          <p:txBody>
            <a:bodyPr anchor="ctr" rtlCol="false" tIns="50800" lIns="50800" bIns="50800" rIns="50800"/>
            <a:lstStyle/>
            <a:p>
              <a:pPr algn="ctr">
                <a:lnSpc>
                  <a:spcPts val="1989"/>
                </a:lnSpc>
              </a:pPr>
            </a:p>
          </p:txBody>
        </p:sp>
      </p:grpSp>
      <p:grpSp>
        <p:nvGrpSpPr>
          <p:cNvPr name="Group 6" id="6"/>
          <p:cNvGrpSpPr/>
          <p:nvPr/>
        </p:nvGrpSpPr>
        <p:grpSpPr>
          <a:xfrm rot="-5400000">
            <a:off x="7158658" y="4563419"/>
            <a:ext cx="5274685" cy="401868"/>
            <a:chOff x="0" y="0"/>
            <a:chExt cx="1389217" cy="105842"/>
          </a:xfrm>
        </p:grpSpPr>
        <p:sp>
          <p:nvSpPr>
            <p:cNvPr name="Freeform 7" id="7"/>
            <p:cNvSpPr/>
            <p:nvPr/>
          </p:nvSpPr>
          <p:spPr>
            <a:xfrm flipH="false" flipV="false" rot="0">
              <a:off x="0" y="0"/>
              <a:ext cx="1389217" cy="105842"/>
            </a:xfrm>
            <a:custGeom>
              <a:avLst/>
              <a:gdLst/>
              <a:ahLst/>
              <a:cxnLst/>
              <a:rect r="r" b="b" t="t" l="l"/>
              <a:pathLst>
                <a:path h="105842" w="1389217">
                  <a:moveTo>
                    <a:pt x="0" y="0"/>
                  </a:moveTo>
                  <a:lnTo>
                    <a:pt x="1389217" y="0"/>
                  </a:lnTo>
                  <a:lnTo>
                    <a:pt x="1389217" y="105842"/>
                  </a:lnTo>
                  <a:lnTo>
                    <a:pt x="0" y="105842"/>
                  </a:lnTo>
                  <a:close/>
                </a:path>
              </a:pathLst>
            </a:custGeom>
            <a:gradFill rotWithShape="true">
              <a:gsLst>
                <a:gs pos="0">
                  <a:srgbClr val="45DEEF">
                    <a:alpha val="80000"/>
                  </a:srgbClr>
                </a:gs>
                <a:gs pos="100000">
                  <a:srgbClr val="043372">
                    <a:alpha val="0"/>
                  </a:srgbClr>
                </a:gs>
              </a:gsLst>
              <a:lin ang="0"/>
            </a:gradFill>
          </p:spPr>
        </p:sp>
        <p:sp>
          <p:nvSpPr>
            <p:cNvPr name="TextBox 8" id="8"/>
            <p:cNvSpPr txBox="true"/>
            <p:nvPr/>
          </p:nvSpPr>
          <p:spPr>
            <a:xfrm>
              <a:off x="0" y="-47625"/>
              <a:ext cx="1389217" cy="153467"/>
            </a:xfrm>
            <a:prstGeom prst="rect">
              <a:avLst/>
            </a:prstGeom>
          </p:spPr>
          <p:txBody>
            <a:bodyPr anchor="ctr" rtlCol="false" tIns="50800" lIns="50800" bIns="50800" rIns="50800"/>
            <a:lstStyle/>
            <a:p>
              <a:pPr algn="ctr">
                <a:lnSpc>
                  <a:spcPts val="2605"/>
                </a:lnSpc>
              </a:pPr>
            </a:p>
          </p:txBody>
        </p:sp>
      </p:grpSp>
      <p:grpSp>
        <p:nvGrpSpPr>
          <p:cNvPr name="Group 9" id="9"/>
          <p:cNvGrpSpPr/>
          <p:nvPr/>
        </p:nvGrpSpPr>
        <p:grpSpPr>
          <a:xfrm rot="5400000">
            <a:off x="14788312" y="4871774"/>
            <a:ext cx="5274685" cy="401868"/>
            <a:chOff x="0" y="0"/>
            <a:chExt cx="1389217" cy="105842"/>
          </a:xfrm>
        </p:grpSpPr>
        <p:sp>
          <p:nvSpPr>
            <p:cNvPr name="Freeform 10" id="10"/>
            <p:cNvSpPr/>
            <p:nvPr/>
          </p:nvSpPr>
          <p:spPr>
            <a:xfrm flipH="false" flipV="false" rot="0">
              <a:off x="0" y="0"/>
              <a:ext cx="1389217" cy="105842"/>
            </a:xfrm>
            <a:custGeom>
              <a:avLst/>
              <a:gdLst/>
              <a:ahLst/>
              <a:cxnLst/>
              <a:rect r="r" b="b" t="t" l="l"/>
              <a:pathLst>
                <a:path h="105842" w="1389217">
                  <a:moveTo>
                    <a:pt x="0" y="0"/>
                  </a:moveTo>
                  <a:lnTo>
                    <a:pt x="1389217" y="0"/>
                  </a:lnTo>
                  <a:lnTo>
                    <a:pt x="1389217" y="105842"/>
                  </a:lnTo>
                  <a:lnTo>
                    <a:pt x="0" y="105842"/>
                  </a:lnTo>
                  <a:close/>
                </a:path>
              </a:pathLst>
            </a:custGeom>
            <a:gradFill rotWithShape="true">
              <a:gsLst>
                <a:gs pos="0">
                  <a:srgbClr val="45DEEF">
                    <a:alpha val="80000"/>
                  </a:srgbClr>
                </a:gs>
                <a:gs pos="100000">
                  <a:srgbClr val="043372">
                    <a:alpha val="0"/>
                  </a:srgbClr>
                </a:gs>
              </a:gsLst>
              <a:lin ang="0"/>
            </a:gradFill>
          </p:spPr>
        </p:sp>
        <p:sp>
          <p:nvSpPr>
            <p:cNvPr name="TextBox 11" id="11"/>
            <p:cNvSpPr txBox="true"/>
            <p:nvPr/>
          </p:nvSpPr>
          <p:spPr>
            <a:xfrm>
              <a:off x="0" y="-47625"/>
              <a:ext cx="1389217" cy="153467"/>
            </a:xfrm>
            <a:prstGeom prst="rect">
              <a:avLst/>
            </a:prstGeom>
          </p:spPr>
          <p:txBody>
            <a:bodyPr anchor="ctr" rtlCol="false" tIns="50800" lIns="50800" bIns="50800" rIns="50800"/>
            <a:lstStyle/>
            <a:p>
              <a:pPr algn="ctr">
                <a:lnSpc>
                  <a:spcPts val="2605"/>
                </a:lnSpc>
              </a:pPr>
            </a:p>
          </p:txBody>
        </p:sp>
      </p:grpSp>
      <p:grpSp>
        <p:nvGrpSpPr>
          <p:cNvPr name="Group 12" id="12"/>
          <p:cNvGrpSpPr/>
          <p:nvPr/>
        </p:nvGrpSpPr>
        <p:grpSpPr>
          <a:xfrm rot="0">
            <a:off x="9796001" y="1613219"/>
            <a:ext cx="7629654" cy="6681175"/>
            <a:chOff x="0" y="0"/>
            <a:chExt cx="6159500" cy="5393783"/>
          </a:xfrm>
        </p:grpSpPr>
        <p:sp>
          <p:nvSpPr>
            <p:cNvPr name="Freeform 13" id="13"/>
            <p:cNvSpPr/>
            <p:nvPr/>
          </p:nvSpPr>
          <p:spPr>
            <a:xfrm flipH="false" flipV="false" rot="0">
              <a:off x="0" y="0"/>
              <a:ext cx="6159500" cy="5393784"/>
            </a:xfrm>
            <a:custGeom>
              <a:avLst/>
              <a:gdLst/>
              <a:ahLst/>
              <a:cxnLst/>
              <a:rect r="r" b="b" t="t" l="l"/>
              <a:pathLst>
                <a:path h="5393784" w="6159500">
                  <a:moveTo>
                    <a:pt x="6159500" y="5393784"/>
                  </a:moveTo>
                  <a:lnTo>
                    <a:pt x="0" y="4708037"/>
                  </a:lnTo>
                  <a:lnTo>
                    <a:pt x="0" y="0"/>
                  </a:lnTo>
                  <a:lnTo>
                    <a:pt x="6159500" y="685746"/>
                  </a:lnTo>
                  <a:close/>
                </a:path>
              </a:pathLst>
            </a:custGeom>
            <a:blipFill>
              <a:blip r:embed="rId4"/>
              <a:stretch>
                <a:fillRect l="-22973" t="0" r="-22973" b="0"/>
              </a:stretch>
            </a:blipFill>
          </p:spPr>
        </p:sp>
      </p:grpSp>
      <p:sp>
        <p:nvSpPr>
          <p:cNvPr name="TextBox 14" id="14"/>
          <p:cNvSpPr txBox="true"/>
          <p:nvPr/>
        </p:nvSpPr>
        <p:spPr>
          <a:xfrm rot="0">
            <a:off x="1028700" y="882586"/>
            <a:ext cx="4196530" cy="273177"/>
          </a:xfrm>
          <a:prstGeom prst="rect">
            <a:avLst/>
          </a:prstGeom>
        </p:spPr>
        <p:txBody>
          <a:bodyPr anchor="t" rtlCol="false" tIns="0" lIns="0" bIns="0" rIns="0">
            <a:spAutoFit/>
          </a:bodyPr>
          <a:lstStyle/>
          <a:p>
            <a:pPr algn="l">
              <a:lnSpc>
                <a:spcPts val="1989"/>
              </a:lnSpc>
            </a:pPr>
            <a:r>
              <a:rPr lang="en-US" sz="1700" spc="149">
                <a:solidFill>
                  <a:srgbClr val="F0F8F7"/>
                </a:solidFill>
                <a:latin typeface="Poppins"/>
                <a:ea typeface="Poppins"/>
                <a:cs typeface="Poppins"/>
                <a:sym typeface="Poppins"/>
              </a:rPr>
              <a:t>DIABETES PREDICTION</a:t>
            </a:r>
          </a:p>
        </p:txBody>
      </p:sp>
      <p:sp>
        <p:nvSpPr>
          <p:cNvPr name="TextBox 15" id="15"/>
          <p:cNvSpPr txBox="true"/>
          <p:nvPr/>
        </p:nvSpPr>
        <p:spPr>
          <a:xfrm rot="0">
            <a:off x="1099878" y="9258505"/>
            <a:ext cx="382078" cy="244155"/>
          </a:xfrm>
          <a:prstGeom prst="rect">
            <a:avLst/>
          </a:prstGeom>
        </p:spPr>
        <p:txBody>
          <a:bodyPr anchor="t" rtlCol="false" tIns="0" lIns="0" bIns="0" rIns="0">
            <a:spAutoFit/>
          </a:bodyPr>
          <a:lstStyle/>
          <a:p>
            <a:pPr algn="ctr">
              <a:lnSpc>
                <a:spcPts val="1872"/>
              </a:lnSpc>
            </a:pPr>
            <a:r>
              <a:rPr lang="en-US" sz="1600">
                <a:solidFill>
                  <a:srgbClr val="000000"/>
                </a:solidFill>
                <a:latin typeface="Poppins"/>
                <a:ea typeface="Poppins"/>
                <a:cs typeface="Poppins"/>
                <a:sym typeface="Poppins"/>
              </a:rPr>
              <a:t>07</a:t>
            </a:r>
          </a:p>
        </p:txBody>
      </p:sp>
      <p:sp>
        <p:nvSpPr>
          <p:cNvPr name="TextBox 16" id="16"/>
          <p:cNvSpPr txBox="true"/>
          <p:nvPr/>
        </p:nvSpPr>
        <p:spPr>
          <a:xfrm rot="0">
            <a:off x="1290917" y="1546860"/>
            <a:ext cx="8505084" cy="3136710"/>
          </a:xfrm>
          <a:prstGeom prst="rect">
            <a:avLst/>
          </a:prstGeom>
        </p:spPr>
        <p:txBody>
          <a:bodyPr anchor="t" rtlCol="false" tIns="0" lIns="0" bIns="0" rIns="0">
            <a:spAutoFit/>
          </a:bodyPr>
          <a:lstStyle/>
          <a:p>
            <a:pPr algn="l">
              <a:lnSpc>
                <a:spcPts val="8286"/>
              </a:lnSpc>
            </a:pPr>
            <a:r>
              <a:rPr lang="en-US" sz="7817">
                <a:solidFill>
                  <a:srgbClr val="F0F8F7"/>
                </a:solidFill>
                <a:latin typeface="DM Serif Display"/>
                <a:ea typeface="DM Serif Display"/>
                <a:cs typeface="DM Serif Display"/>
                <a:sym typeface="DM Serif Display"/>
              </a:rPr>
              <a:t>RANDOM FOREST CLASSIFIER</a:t>
            </a:r>
          </a:p>
          <a:p>
            <a:pPr algn="l">
              <a:lnSpc>
                <a:spcPts val="7969"/>
              </a:lnSpc>
            </a:pPr>
          </a:p>
        </p:txBody>
      </p:sp>
      <p:sp>
        <p:nvSpPr>
          <p:cNvPr name="TextBox 17" id="17"/>
          <p:cNvSpPr txBox="true"/>
          <p:nvPr/>
        </p:nvSpPr>
        <p:spPr>
          <a:xfrm rot="0">
            <a:off x="360192" y="3943350"/>
            <a:ext cx="8923008" cy="4714209"/>
          </a:xfrm>
          <a:prstGeom prst="rect">
            <a:avLst/>
          </a:prstGeom>
        </p:spPr>
        <p:txBody>
          <a:bodyPr anchor="t" rtlCol="false" tIns="0" lIns="0" bIns="0" rIns="0">
            <a:spAutoFit/>
          </a:bodyPr>
          <a:lstStyle/>
          <a:p>
            <a:pPr algn="just" marL="456080" indent="-228040" lvl="1">
              <a:lnSpc>
                <a:spcPts val="2915"/>
              </a:lnSpc>
              <a:spcBef>
                <a:spcPct val="0"/>
              </a:spcBef>
              <a:buFont typeface="Arial"/>
              <a:buChar char="•"/>
            </a:pPr>
            <a:r>
              <a:rPr lang="en-US" sz="2112">
                <a:solidFill>
                  <a:srgbClr val="FFFFFF"/>
                </a:solidFill>
                <a:latin typeface="Poppins"/>
                <a:ea typeface="Poppins"/>
                <a:cs typeface="Poppins"/>
                <a:sym typeface="Poppins"/>
              </a:rPr>
              <a:t>Random Forest is an ensemble learning method that builds multiple decision trees and merges them together to get a m</a:t>
            </a:r>
            <a:r>
              <a:rPr lang="en-US" sz="2112">
                <a:solidFill>
                  <a:srgbClr val="FFFFFF"/>
                </a:solidFill>
                <a:latin typeface="Poppins"/>
                <a:ea typeface="Poppins"/>
                <a:cs typeface="Poppins"/>
                <a:sym typeface="Poppins"/>
              </a:rPr>
              <a:t>ore accurate and stable prediction.</a:t>
            </a:r>
          </a:p>
          <a:p>
            <a:pPr algn="just" marL="456080" indent="-228040" lvl="1">
              <a:lnSpc>
                <a:spcPts val="2915"/>
              </a:lnSpc>
              <a:spcBef>
                <a:spcPct val="0"/>
              </a:spcBef>
              <a:buFont typeface="Arial"/>
              <a:buChar char="•"/>
            </a:pPr>
            <a:r>
              <a:rPr lang="en-US" sz="2112">
                <a:solidFill>
                  <a:srgbClr val="FFFFFF"/>
                </a:solidFill>
                <a:latin typeface="Poppins"/>
                <a:ea typeface="Poppins"/>
                <a:cs typeface="Poppins"/>
                <a:sym typeface="Poppins"/>
              </a:rPr>
              <a:t>It handles both classification and regression tasks and performs well on large datasets with higher dimensionality.</a:t>
            </a:r>
          </a:p>
          <a:p>
            <a:pPr algn="just">
              <a:lnSpc>
                <a:spcPts val="2915"/>
              </a:lnSpc>
              <a:spcBef>
                <a:spcPct val="0"/>
              </a:spcBef>
            </a:pPr>
          </a:p>
          <a:p>
            <a:pPr algn="just" marL="456080" indent="-228040" lvl="1">
              <a:lnSpc>
                <a:spcPts val="2915"/>
              </a:lnSpc>
              <a:spcBef>
                <a:spcPct val="0"/>
              </a:spcBef>
              <a:buFont typeface="Arial"/>
              <a:buChar char="•"/>
            </a:pPr>
            <a:r>
              <a:rPr lang="en-US" sz="2112">
                <a:solidFill>
                  <a:srgbClr val="FFFFFF"/>
                </a:solidFill>
                <a:latin typeface="Poppins"/>
                <a:ea typeface="Poppins"/>
                <a:cs typeface="Poppins"/>
                <a:sym typeface="Poppins"/>
              </a:rPr>
              <a:t>Steps:</a:t>
            </a:r>
          </a:p>
          <a:p>
            <a:pPr algn="just" marL="912159" indent="-304053" lvl="2">
              <a:lnSpc>
                <a:spcPts val="2915"/>
              </a:lnSpc>
              <a:spcBef>
                <a:spcPct val="0"/>
              </a:spcBef>
              <a:buFont typeface="Arial"/>
              <a:buChar char="⚬"/>
            </a:pPr>
            <a:r>
              <a:rPr lang="en-US" sz="2112">
                <a:solidFill>
                  <a:srgbClr val="FFFFFF"/>
                </a:solidFill>
                <a:latin typeface="Poppins"/>
                <a:ea typeface="Poppins"/>
                <a:cs typeface="Poppins"/>
                <a:sym typeface="Poppins"/>
              </a:rPr>
              <a:t>Fit the model on training data.</a:t>
            </a:r>
          </a:p>
          <a:p>
            <a:pPr algn="just" marL="912159" indent="-304053" lvl="2">
              <a:lnSpc>
                <a:spcPts val="2915"/>
              </a:lnSpc>
              <a:spcBef>
                <a:spcPct val="0"/>
              </a:spcBef>
              <a:buFont typeface="Arial"/>
              <a:buChar char="⚬"/>
            </a:pPr>
            <a:r>
              <a:rPr lang="en-US" sz="2112">
                <a:solidFill>
                  <a:srgbClr val="FFFFFF"/>
                </a:solidFill>
                <a:latin typeface="Poppins"/>
                <a:ea typeface="Poppins"/>
                <a:cs typeface="Poppins"/>
                <a:sym typeface="Poppins"/>
              </a:rPr>
              <a:t>Predict outcomes on test data.</a:t>
            </a:r>
          </a:p>
          <a:p>
            <a:pPr algn="just" marL="912159" indent="-304053" lvl="2">
              <a:lnSpc>
                <a:spcPts val="2915"/>
              </a:lnSpc>
              <a:spcBef>
                <a:spcPct val="0"/>
              </a:spcBef>
              <a:buFont typeface="Arial"/>
              <a:buChar char="⚬"/>
            </a:pPr>
            <a:r>
              <a:rPr lang="en-US" sz="2112">
                <a:solidFill>
                  <a:srgbClr val="FFFFFF"/>
                </a:solidFill>
                <a:latin typeface="Poppins"/>
                <a:ea typeface="Poppins"/>
                <a:cs typeface="Poppins"/>
                <a:sym typeface="Poppins"/>
              </a:rPr>
              <a:t>Evaluate model using classification metrics.</a:t>
            </a:r>
          </a:p>
          <a:p>
            <a:pPr algn="just" marL="912159" indent="-304053" lvl="2">
              <a:lnSpc>
                <a:spcPts val="2915"/>
              </a:lnSpc>
              <a:spcBef>
                <a:spcPct val="0"/>
              </a:spcBef>
              <a:buFont typeface="Arial"/>
              <a:buChar char="⚬"/>
            </a:pPr>
            <a:r>
              <a:rPr lang="en-US" sz="2112">
                <a:solidFill>
                  <a:srgbClr val="FFFFFF"/>
                </a:solidFill>
                <a:latin typeface="Poppins"/>
                <a:ea typeface="Poppins"/>
                <a:cs typeface="Poppins"/>
                <a:sym typeface="Poppins"/>
              </a:rPr>
              <a:t>Tune hyperparameters (e.g., number of estimators, max depth) for improved performance.</a:t>
            </a:r>
          </a:p>
          <a:p>
            <a:pPr algn="just">
              <a:lnSpc>
                <a:spcPts val="2915"/>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21937"/>
        </a:solidFill>
      </p:bgPr>
    </p:bg>
    <p:spTree>
      <p:nvGrpSpPr>
        <p:cNvPr id="1" name=""/>
        <p:cNvGrpSpPr/>
        <p:nvPr/>
      </p:nvGrpSpPr>
      <p:grpSpPr>
        <a:xfrm>
          <a:off x="0" y="0"/>
          <a:ext cx="0" cy="0"/>
          <a:chOff x="0" y="0"/>
          <a:chExt cx="0" cy="0"/>
        </a:xfrm>
      </p:grpSpPr>
      <p:sp>
        <p:nvSpPr>
          <p:cNvPr name="Freeform 2" id="2"/>
          <p:cNvSpPr/>
          <p:nvPr/>
        </p:nvSpPr>
        <p:spPr>
          <a:xfrm flipH="false" flipV="false" rot="-7868198">
            <a:off x="12585839" y="-4774352"/>
            <a:ext cx="10165045" cy="10165045"/>
          </a:xfrm>
          <a:custGeom>
            <a:avLst/>
            <a:gdLst/>
            <a:ahLst/>
            <a:cxnLst/>
            <a:rect r="r" b="b" t="t" l="l"/>
            <a:pathLst>
              <a:path h="10165045" w="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125743">
            <a:off x="-4274407" y="5476491"/>
            <a:ext cx="10165045" cy="10165045"/>
          </a:xfrm>
          <a:custGeom>
            <a:avLst/>
            <a:gdLst/>
            <a:ahLst/>
            <a:cxnLst/>
            <a:rect r="r" b="b" t="t" l="l"/>
            <a:pathLst>
              <a:path h="10165045" w="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123128"/>
            <a:ext cx="524434" cy="52443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 id="6"/>
            <p:cNvSpPr txBox="true"/>
            <p:nvPr/>
          </p:nvSpPr>
          <p:spPr>
            <a:xfrm>
              <a:off x="76200" y="57150"/>
              <a:ext cx="660400" cy="679450"/>
            </a:xfrm>
            <a:prstGeom prst="rect">
              <a:avLst/>
            </a:prstGeom>
          </p:spPr>
          <p:txBody>
            <a:bodyPr anchor="ctr" rtlCol="false" tIns="50800" lIns="50800" bIns="50800" rIns="50800"/>
            <a:lstStyle/>
            <a:p>
              <a:pPr algn="ctr">
                <a:lnSpc>
                  <a:spcPts val="1989"/>
                </a:lnSpc>
              </a:pPr>
            </a:p>
          </p:txBody>
        </p:sp>
      </p:grpSp>
      <p:sp>
        <p:nvSpPr>
          <p:cNvPr name="TextBox 7" id="7"/>
          <p:cNvSpPr txBox="true"/>
          <p:nvPr/>
        </p:nvSpPr>
        <p:spPr>
          <a:xfrm rot="0">
            <a:off x="1028700" y="882586"/>
            <a:ext cx="4196530" cy="273177"/>
          </a:xfrm>
          <a:prstGeom prst="rect">
            <a:avLst/>
          </a:prstGeom>
        </p:spPr>
        <p:txBody>
          <a:bodyPr anchor="t" rtlCol="false" tIns="0" lIns="0" bIns="0" rIns="0">
            <a:spAutoFit/>
          </a:bodyPr>
          <a:lstStyle/>
          <a:p>
            <a:pPr algn="l">
              <a:lnSpc>
                <a:spcPts val="1989"/>
              </a:lnSpc>
            </a:pPr>
            <a:r>
              <a:rPr lang="en-US" sz="1700" spc="149">
                <a:solidFill>
                  <a:srgbClr val="F0F8F7"/>
                </a:solidFill>
                <a:latin typeface="Poppins"/>
                <a:ea typeface="Poppins"/>
                <a:cs typeface="Poppins"/>
                <a:sym typeface="Poppins"/>
              </a:rPr>
              <a:t>DIABETES PREDICTION</a:t>
            </a:r>
          </a:p>
        </p:txBody>
      </p:sp>
      <p:sp>
        <p:nvSpPr>
          <p:cNvPr name="TextBox 8" id="8"/>
          <p:cNvSpPr txBox="true"/>
          <p:nvPr/>
        </p:nvSpPr>
        <p:spPr>
          <a:xfrm rot="0">
            <a:off x="1099878" y="9258472"/>
            <a:ext cx="382078" cy="244221"/>
          </a:xfrm>
          <a:prstGeom prst="rect">
            <a:avLst/>
          </a:prstGeom>
        </p:spPr>
        <p:txBody>
          <a:bodyPr anchor="t" rtlCol="false" tIns="0" lIns="0" bIns="0" rIns="0">
            <a:spAutoFit/>
          </a:bodyPr>
          <a:lstStyle/>
          <a:p>
            <a:pPr algn="ctr">
              <a:lnSpc>
                <a:spcPts val="1872"/>
              </a:lnSpc>
            </a:pPr>
            <a:r>
              <a:rPr lang="en-US" sz="1600">
                <a:solidFill>
                  <a:srgbClr val="000000"/>
                </a:solidFill>
                <a:latin typeface="Poppins"/>
                <a:ea typeface="Poppins"/>
                <a:cs typeface="Poppins"/>
                <a:sym typeface="Poppins"/>
              </a:rPr>
              <a:t>08</a:t>
            </a:r>
          </a:p>
        </p:txBody>
      </p:sp>
      <p:grpSp>
        <p:nvGrpSpPr>
          <p:cNvPr name="Group 9" id="9"/>
          <p:cNvGrpSpPr/>
          <p:nvPr/>
        </p:nvGrpSpPr>
        <p:grpSpPr>
          <a:xfrm rot="0">
            <a:off x="2654264" y="4017887"/>
            <a:ext cx="5801616" cy="4219311"/>
            <a:chOff x="0" y="0"/>
            <a:chExt cx="1142906" cy="831195"/>
          </a:xfrm>
        </p:grpSpPr>
        <p:sp>
          <p:nvSpPr>
            <p:cNvPr name="Freeform 10" id="10"/>
            <p:cNvSpPr/>
            <p:nvPr/>
          </p:nvSpPr>
          <p:spPr>
            <a:xfrm flipH="false" flipV="false" rot="0">
              <a:off x="0" y="0"/>
              <a:ext cx="1142906" cy="831195"/>
            </a:xfrm>
            <a:custGeom>
              <a:avLst/>
              <a:gdLst/>
              <a:ahLst/>
              <a:cxnLst/>
              <a:rect r="r" b="b" t="t" l="l"/>
              <a:pathLst>
                <a:path h="831195" w="1142906">
                  <a:moveTo>
                    <a:pt x="68057" y="0"/>
                  </a:moveTo>
                  <a:lnTo>
                    <a:pt x="1074850" y="0"/>
                  </a:lnTo>
                  <a:cubicBezTo>
                    <a:pt x="1092899" y="0"/>
                    <a:pt x="1110210" y="7170"/>
                    <a:pt x="1122973" y="19933"/>
                  </a:cubicBezTo>
                  <a:cubicBezTo>
                    <a:pt x="1135736" y="32696"/>
                    <a:pt x="1142906" y="50007"/>
                    <a:pt x="1142906" y="68057"/>
                  </a:cubicBezTo>
                  <a:lnTo>
                    <a:pt x="1142906" y="763139"/>
                  </a:lnTo>
                  <a:cubicBezTo>
                    <a:pt x="1142906" y="781189"/>
                    <a:pt x="1135736" y="798499"/>
                    <a:pt x="1122973" y="811262"/>
                  </a:cubicBezTo>
                  <a:cubicBezTo>
                    <a:pt x="1110210" y="824025"/>
                    <a:pt x="1092899" y="831195"/>
                    <a:pt x="1074850" y="831195"/>
                  </a:cubicBezTo>
                  <a:lnTo>
                    <a:pt x="68057" y="831195"/>
                  </a:lnTo>
                  <a:cubicBezTo>
                    <a:pt x="50007" y="831195"/>
                    <a:pt x="32696" y="824025"/>
                    <a:pt x="19933" y="811262"/>
                  </a:cubicBezTo>
                  <a:cubicBezTo>
                    <a:pt x="7170" y="798499"/>
                    <a:pt x="0" y="781189"/>
                    <a:pt x="0" y="763139"/>
                  </a:cubicBezTo>
                  <a:lnTo>
                    <a:pt x="0" y="68057"/>
                  </a:lnTo>
                  <a:cubicBezTo>
                    <a:pt x="0" y="50007"/>
                    <a:pt x="7170" y="32696"/>
                    <a:pt x="19933" y="19933"/>
                  </a:cubicBezTo>
                  <a:cubicBezTo>
                    <a:pt x="32696" y="7170"/>
                    <a:pt x="50007" y="0"/>
                    <a:pt x="68057" y="0"/>
                  </a:cubicBezTo>
                  <a:close/>
                </a:path>
              </a:pathLst>
            </a:custGeom>
            <a:solidFill>
              <a:srgbClr val="000000">
                <a:alpha val="0"/>
              </a:srgbClr>
            </a:solidFill>
            <a:ln w="38100" cap="rnd">
              <a:solidFill>
                <a:srgbClr val="45DEEF"/>
              </a:solidFill>
              <a:prstDash val="solid"/>
              <a:round/>
            </a:ln>
          </p:spPr>
        </p:sp>
        <p:sp>
          <p:nvSpPr>
            <p:cNvPr name="TextBox 11" id="11"/>
            <p:cNvSpPr txBox="true"/>
            <p:nvPr/>
          </p:nvSpPr>
          <p:spPr>
            <a:xfrm>
              <a:off x="0" y="-47625"/>
              <a:ext cx="1142906" cy="878820"/>
            </a:xfrm>
            <a:prstGeom prst="rect">
              <a:avLst/>
            </a:prstGeom>
          </p:spPr>
          <p:txBody>
            <a:bodyPr anchor="ctr" rtlCol="false" tIns="50800" lIns="50800" bIns="50800" rIns="50800"/>
            <a:lstStyle/>
            <a:p>
              <a:pPr algn="ctr">
                <a:lnSpc>
                  <a:spcPts val="2605"/>
                </a:lnSpc>
              </a:pPr>
            </a:p>
          </p:txBody>
        </p:sp>
      </p:grpSp>
      <p:grpSp>
        <p:nvGrpSpPr>
          <p:cNvPr name="Group 12" id="12"/>
          <p:cNvGrpSpPr/>
          <p:nvPr/>
        </p:nvGrpSpPr>
        <p:grpSpPr>
          <a:xfrm rot="0">
            <a:off x="9832120" y="3939201"/>
            <a:ext cx="5801616" cy="4297996"/>
            <a:chOff x="0" y="0"/>
            <a:chExt cx="1142906" cy="846696"/>
          </a:xfrm>
        </p:grpSpPr>
        <p:sp>
          <p:nvSpPr>
            <p:cNvPr name="Freeform 13" id="13"/>
            <p:cNvSpPr/>
            <p:nvPr/>
          </p:nvSpPr>
          <p:spPr>
            <a:xfrm flipH="false" flipV="false" rot="0">
              <a:off x="0" y="0"/>
              <a:ext cx="1142906" cy="846696"/>
            </a:xfrm>
            <a:custGeom>
              <a:avLst/>
              <a:gdLst/>
              <a:ahLst/>
              <a:cxnLst/>
              <a:rect r="r" b="b" t="t" l="l"/>
              <a:pathLst>
                <a:path h="846696" w="1142906">
                  <a:moveTo>
                    <a:pt x="68057" y="0"/>
                  </a:moveTo>
                  <a:lnTo>
                    <a:pt x="1074850" y="0"/>
                  </a:lnTo>
                  <a:cubicBezTo>
                    <a:pt x="1092899" y="0"/>
                    <a:pt x="1110210" y="7170"/>
                    <a:pt x="1122973" y="19933"/>
                  </a:cubicBezTo>
                  <a:cubicBezTo>
                    <a:pt x="1135736" y="32696"/>
                    <a:pt x="1142906" y="50007"/>
                    <a:pt x="1142906" y="68057"/>
                  </a:cubicBezTo>
                  <a:lnTo>
                    <a:pt x="1142906" y="778640"/>
                  </a:lnTo>
                  <a:cubicBezTo>
                    <a:pt x="1142906" y="796689"/>
                    <a:pt x="1135736" y="814000"/>
                    <a:pt x="1122973" y="826763"/>
                  </a:cubicBezTo>
                  <a:cubicBezTo>
                    <a:pt x="1110210" y="839526"/>
                    <a:pt x="1092899" y="846696"/>
                    <a:pt x="1074850" y="846696"/>
                  </a:cubicBezTo>
                  <a:lnTo>
                    <a:pt x="68057" y="846696"/>
                  </a:lnTo>
                  <a:cubicBezTo>
                    <a:pt x="50007" y="846696"/>
                    <a:pt x="32696" y="839526"/>
                    <a:pt x="19933" y="826763"/>
                  </a:cubicBezTo>
                  <a:cubicBezTo>
                    <a:pt x="7170" y="814000"/>
                    <a:pt x="0" y="796689"/>
                    <a:pt x="0" y="778640"/>
                  </a:cubicBezTo>
                  <a:lnTo>
                    <a:pt x="0" y="68057"/>
                  </a:lnTo>
                  <a:cubicBezTo>
                    <a:pt x="0" y="50007"/>
                    <a:pt x="7170" y="32696"/>
                    <a:pt x="19933" y="19933"/>
                  </a:cubicBezTo>
                  <a:cubicBezTo>
                    <a:pt x="32696" y="7170"/>
                    <a:pt x="50007" y="0"/>
                    <a:pt x="68057" y="0"/>
                  </a:cubicBezTo>
                  <a:close/>
                </a:path>
              </a:pathLst>
            </a:custGeom>
            <a:solidFill>
              <a:srgbClr val="000000">
                <a:alpha val="0"/>
              </a:srgbClr>
            </a:solidFill>
            <a:ln w="38100" cap="rnd">
              <a:solidFill>
                <a:srgbClr val="45DEEF"/>
              </a:solidFill>
              <a:prstDash val="solid"/>
              <a:round/>
            </a:ln>
          </p:spPr>
        </p:sp>
        <p:sp>
          <p:nvSpPr>
            <p:cNvPr name="TextBox 14" id="14"/>
            <p:cNvSpPr txBox="true"/>
            <p:nvPr/>
          </p:nvSpPr>
          <p:spPr>
            <a:xfrm>
              <a:off x="0" y="-47625"/>
              <a:ext cx="1142906" cy="894321"/>
            </a:xfrm>
            <a:prstGeom prst="rect">
              <a:avLst/>
            </a:prstGeom>
          </p:spPr>
          <p:txBody>
            <a:bodyPr anchor="ctr" rtlCol="false" tIns="50800" lIns="50800" bIns="50800" rIns="50800"/>
            <a:lstStyle/>
            <a:p>
              <a:pPr algn="ctr">
                <a:lnSpc>
                  <a:spcPts val="2605"/>
                </a:lnSpc>
              </a:pPr>
            </a:p>
          </p:txBody>
        </p:sp>
      </p:grpSp>
      <p:sp>
        <p:nvSpPr>
          <p:cNvPr name="AutoShape 15" id="15"/>
          <p:cNvSpPr/>
          <p:nvPr/>
        </p:nvSpPr>
        <p:spPr>
          <a:xfrm>
            <a:off x="2654264" y="4946984"/>
            <a:ext cx="5801616" cy="0"/>
          </a:xfrm>
          <a:prstGeom prst="line">
            <a:avLst/>
          </a:prstGeom>
          <a:ln cap="flat" w="38100">
            <a:solidFill>
              <a:srgbClr val="45DEEF"/>
            </a:solidFill>
            <a:prstDash val="solid"/>
            <a:headEnd type="none" len="sm" w="sm"/>
            <a:tailEnd type="none" len="sm" w="sm"/>
          </a:ln>
        </p:spPr>
      </p:sp>
      <p:sp>
        <p:nvSpPr>
          <p:cNvPr name="AutoShape 16" id="16"/>
          <p:cNvSpPr/>
          <p:nvPr/>
        </p:nvSpPr>
        <p:spPr>
          <a:xfrm>
            <a:off x="9832120" y="4946984"/>
            <a:ext cx="5801616" cy="0"/>
          </a:xfrm>
          <a:prstGeom prst="line">
            <a:avLst/>
          </a:prstGeom>
          <a:ln cap="flat" w="38100">
            <a:solidFill>
              <a:srgbClr val="45DEEF"/>
            </a:solidFill>
            <a:prstDash val="solid"/>
            <a:headEnd type="none" len="sm" w="sm"/>
            <a:tailEnd type="none" len="sm" w="sm"/>
          </a:ln>
        </p:spPr>
      </p:sp>
      <p:sp>
        <p:nvSpPr>
          <p:cNvPr name="TextBox 17" id="17"/>
          <p:cNvSpPr txBox="true"/>
          <p:nvPr/>
        </p:nvSpPr>
        <p:spPr>
          <a:xfrm rot="0">
            <a:off x="2974088" y="2154577"/>
            <a:ext cx="12960154" cy="1081976"/>
          </a:xfrm>
          <a:prstGeom prst="rect">
            <a:avLst/>
          </a:prstGeom>
        </p:spPr>
        <p:txBody>
          <a:bodyPr anchor="t" rtlCol="false" tIns="0" lIns="0" bIns="0" rIns="0">
            <a:spAutoFit/>
          </a:bodyPr>
          <a:lstStyle/>
          <a:p>
            <a:pPr algn="ctr">
              <a:lnSpc>
                <a:spcPts val="8286"/>
              </a:lnSpc>
            </a:pPr>
            <a:r>
              <a:rPr lang="en-US" sz="7817">
                <a:solidFill>
                  <a:srgbClr val="F0F8F7"/>
                </a:solidFill>
                <a:latin typeface="DM Serif Display"/>
                <a:ea typeface="DM Serif Display"/>
                <a:cs typeface="DM Serif Display"/>
                <a:sym typeface="DM Serif Display"/>
              </a:rPr>
              <a:t>TECH STACK &amp;DATA</a:t>
            </a:r>
          </a:p>
        </p:txBody>
      </p:sp>
      <p:sp>
        <p:nvSpPr>
          <p:cNvPr name="TextBox 18" id="18"/>
          <p:cNvSpPr txBox="true"/>
          <p:nvPr/>
        </p:nvSpPr>
        <p:spPr>
          <a:xfrm rot="0">
            <a:off x="3755162" y="3870498"/>
            <a:ext cx="4185676" cy="1235118"/>
          </a:xfrm>
          <a:prstGeom prst="rect">
            <a:avLst/>
          </a:prstGeom>
        </p:spPr>
        <p:txBody>
          <a:bodyPr anchor="t" rtlCol="false" tIns="0" lIns="0" bIns="0" rIns="0">
            <a:spAutoFit/>
          </a:bodyPr>
          <a:lstStyle/>
          <a:p>
            <a:pPr algn="ctr">
              <a:lnSpc>
                <a:spcPts val="3168"/>
              </a:lnSpc>
            </a:pPr>
          </a:p>
          <a:p>
            <a:pPr algn="ctr">
              <a:lnSpc>
                <a:spcPts val="3168"/>
              </a:lnSpc>
            </a:pPr>
            <a:r>
              <a:rPr lang="en-US" sz="2707">
                <a:solidFill>
                  <a:srgbClr val="F0F8F7"/>
                </a:solidFill>
                <a:latin typeface="Poppins"/>
                <a:ea typeface="Poppins"/>
                <a:cs typeface="Poppins"/>
                <a:sym typeface="Poppins"/>
              </a:rPr>
              <a:t>Tools and Libraries Used</a:t>
            </a:r>
          </a:p>
          <a:p>
            <a:pPr algn="ctr">
              <a:lnSpc>
                <a:spcPts val="3168"/>
              </a:lnSpc>
            </a:pPr>
          </a:p>
        </p:txBody>
      </p:sp>
      <p:sp>
        <p:nvSpPr>
          <p:cNvPr name="TextBox 19" id="19"/>
          <p:cNvSpPr txBox="true"/>
          <p:nvPr/>
        </p:nvSpPr>
        <p:spPr>
          <a:xfrm rot="0">
            <a:off x="10933019" y="3870498"/>
            <a:ext cx="4228016" cy="1235118"/>
          </a:xfrm>
          <a:prstGeom prst="rect">
            <a:avLst/>
          </a:prstGeom>
        </p:spPr>
        <p:txBody>
          <a:bodyPr anchor="t" rtlCol="false" tIns="0" lIns="0" bIns="0" rIns="0">
            <a:spAutoFit/>
          </a:bodyPr>
          <a:lstStyle/>
          <a:p>
            <a:pPr algn="ctr">
              <a:lnSpc>
                <a:spcPts val="3168"/>
              </a:lnSpc>
            </a:pPr>
          </a:p>
          <a:p>
            <a:pPr algn="ctr">
              <a:lnSpc>
                <a:spcPts val="3168"/>
              </a:lnSpc>
            </a:pPr>
            <a:r>
              <a:rPr lang="en-US" sz="2707">
                <a:solidFill>
                  <a:srgbClr val="F0F8F7"/>
                </a:solidFill>
                <a:latin typeface="Poppins"/>
                <a:ea typeface="Poppins"/>
                <a:cs typeface="Poppins"/>
                <a:sym typeface="Poppins"/>
              </a:rPr>
              <a:t>Visualization of Dataset</a:t>
            </a:r>
          </a:p>
          <a:p>
            <a:pPr algn="ctr">
              <a:lnSpc>
                <a:spcPts val="3168"/>
              </a:lnSpc>
            </a:pPr>
          </a:p>
        </p:txBody>
      </p:sp>
      <p:sp>
        <p:nvSpPr>
          <p:cNvPr name="TextBox 20" id="20"/>
          <p:cNvSpPr txBox="true"/>
          <p:nvPr/>
        </p:nvSpPr>
        <p:spPr>
          <a:xfrm rot="0">
            <a:off x="3325198" y="5385435"/>
            <a:ext cx="4459747" cy="2526030"/>
          </a:xfrm>
          <a:prstGeom prst="rect">
            <a:avLst/>
          </a:prstGeom>
        </p:spPr>
        <p:txBody>
          <a:bodyPr anchor="t" rtlCol="false" tIns="0" lIns="0" bIns="0" rIns="0">
            <a:spAutoFit/>
          </a:bodyPr>
          <a:lstStyle/>
          <a:p>
            <a:pPr algn="ctr" marL="388618" indent="-194309" lvl="1">
              <a:lnSpc>
                <a:spcPts val="2519"/>
              </a:lnSpc>
              <a:spcBef>
                <a:spcPct val="0"/>
              </a:spcBef>
              <a:buFont typeface="Arial"/>
              <a:buChar char="•"/>
            </a:pPr>
            <a:r>
              <a:rPr lang="en-US" sz="1799" spc="-35">
                <a:solidFill>
                  <a:srgbClr val="FFFFFF"/>
                </a:solidFill>
                <a:latin typeface="Poppins"/>
                <a:ea typeface="Poppins"/>
                <a:cs typeface="Poppins"/>
                <a:sym typeface="Poppins"/>
              </a:rPr>
              <a:t>Pan</a:t>
            </a:r>
            <a:r>
              <a:rPr lang="en-US" sz="1799" spc="-35">
                <a:solidFill>
                  <a:srgbClr val="FFFFFF"/>
                </a:solidFill>
                <a:latin typeface="Poppins"/>
                <a:ea typeface="Poppins"/>
                <a:cs typeface="Poppins"/>
                <a:sym typeface="Poppins"/>
              </a:rPr>
              <a:t>das, NumPy: Data handling</a:t>
            </a:r>
          </a:p>
          <a:p>
            <a:pPr algn="ctr" marL="388618" indent="-194309" lvl="1">
              <a:lnSpc>
                <a:spcPts val="2519"/>
              </a:lnSpc>
              <a:spcBef>
                <a:spcPct val="0"/>
              </a:spcBef>
              <a:buFont typeface="Arial"/>
              <a:buChar char="•"/>
            </a:pPr>
            <a:r>
              <a:rPr lang="en-US" sz="1799" spc="-35">
                <a:solidFill>
                  <a:srgbClr val="FFFFFF"/>
                </a:solidFill>
                <a:latin typeface="Poppins"/>
                <a:ea typeface="Poppins"/>
                <a:cs typeface="Poppins"/>
                <a:sym typeface="Poppins"/>
              </a:rPr>
              <a:t>Matplotlib, Seaborn: Data visualization</a:t>
            </a:r>
          </a:p>
          <a:p>
            <a:pPr algn="ctr" marL="388618" indent="-194309" lvl="1">
              <a:lnSpc>
                <a:spcPts val="2519"/>
              </a:lnSpc>
              <a:spcBef>
                <a:spcPct val="0"/>
              </a:spcBef>
              <a:buFont typeface="Arial"/>
              <a:buChar char="•"/>
            </a:pPr>
            <a:r>
              <a:rPr lang="en-US" sz="1799" spc="-35">
                <a:solidFill>
                  <a:srgbClr val="FFFFFF"/>
                </a:solidFill>
                <a:latin typeface="Poppins"/>
                <a:ea typeface="Poppins"/>
                <a:cs typeface="Poppins"/>
                <a:sym typeface="Poppins"/>
              </a:rPr>
              <a:t>Scikit-learn: Model building and evaluation</a:t>
            </a:r>
          </a:p>
          <a:p>
            <a:pPr algn="ctr" marL="388618" indent="-194309" lvl="1">
              <a:lnSpc>
                <a:spcPts val="2519"/>
              </a:lnSpc>
              <a:spcBef>
                <a:spcPct val="0"/>
              </a:spcBef>
              <a:buFont typeface="Arial"/>
              <a:buChar char="•"/>
            </a:pPr>
            <a:r>
              <a:rPr lang="en-US" sz="1799" spc="-35">
                <a:solidFill>
                  <a:srgbClr val="FFFFFF"/>
                </a:solidFill>
                <a:latin typeface="Poppins"/>
                <a:ea typeface="Poppins"/>
                <a:cs typeface="Poppins"/>
                <a:sym typeface="Poppins"/>
              </a:rPr>
              <a:t>Google Colab/Jupyter Notebook: Development environment</a:t>
            </a:r>
          </a:p>
          <a:p>
            <a:pPr algn="ctr">
              <a:lnSpc>
                <a:spcPts val="2519"/>
              </a:lnSpc>
              <a:spcBef>
                <a:spcPct val="0"/>
              </a:spcBef>
            </a:pPr>
          </a:p>
        </p:txBody>
      </p:sp>
      <p:sp>
        <p:nvSpPr>
          <p:cNvPr name="TextBox 21" id="21"/>
          <p:cNvSpPr txBox="true"/>
          <p:nvPr/>
        </p:nvSpPr>
        <p:spPr>
          <a:xfrm rot="0">
            <a:off x="10503055" y="5452110"/>
            <a:ext cx="4459747" cy="2342515"/>
          </a:xfrm>
          <a:prstGeom prst="rect">
            <a:avLst/>
          </a:prstGeom>
        </p:spPr>
        <p:txBody>
          <a:bodyPr anchor="t" rtlCol="false" tIns="0" lIns="0" bIns="0" rIns="0">
            <a:spAutoFit/>
          </a:bodyPr>
          <a:lstStyle/>
          <a:p>
            <a:pPr algn="ctr" marL="410208" indent="-205104" lvl="1">
              <a:lnSpc>
                <a:spcPts val="2659"/>
              </a:lnSpc>
              <a:spcBef>
                <a:spcPct val="0"/>
              </a:spcBef>
              <a:buFont typeface="Arial"/>
              <a:buChar char="•"/>
            </a:pPr>
            <a:r>
              <a:rPr lang="en-US" sz="1899" spc="-37">
                <a:solidFill>
                  <a:srgbClr val="FFFFFF"/>
                </a:solidFill>
                <a:latin typeface="Poppins"/>
                <a:ea typeface="Poppins"/>
                <a:cs typeface="Poppins"/>
                <a:sym typeface="Poppins"/>
              </a:rPr>
              <a:t>Hist</a:t>
            </a:r>
            <a:r>
              <a:rPr lang="en-US" sz="1899" spc="-37">
                <a:solidFill>
                  <a:srgbClr val="FFFFFF"/>
                </a:solidFill>
                <a:latin typeface="Poppins"/>
                <a:ea typeface="Poppins"/>
                <a:cs typeface="Poppins"/>
                <a:sym typeface="Poppins"/>
              </a:rPr>
              <a:t>ograms of Glucose, BMI, Age distribution</a:t>
            </a:r>
          </a:p>
          <a:p>
            <a:pPr algn="ctr" marL="410208" indent="-205104" lvl="1">
              <a:lnSpc>
                <a:spcPts val="2659"/>
              </a:lnSpc>
              <a:spcBef>
                <a:spcPct val="0"/>
              </a:spcBef>
              <a:buFont typeface="Arial"/>
              <a:buChar char="•"/>
            </a:pPr>
            <a:r>
              <a:rPr lang="en-US" sz="1899" spc="-37">
                <a:solidFill>
                  <a:srgbClr val="FFFFFF"/>
                </a:solidFill>
                <a:latin typeface="Poppins"/>
                <a:ea typeface="Poppins"/>
                <a:cs typeface="Poppins"/>
                <a:sym typeface="Poppins"/>
              </a:rPr>
              <a:t>Heatmap showing feature correlation</a:t>
            </a:r>
          </a:p>
          <a:p>
            <a:pPr algn="ctr" marL="410208" indent="-205104" lvl="1">
              <a:lnSpc>
                <a:spcPts val="2659"/>
              </a:lnSpc>
              <a:spcBef>
                <a:spcPct val="0"/>
              </a:spcBef>
              <a:buFont typeface="Arial"/>
              <a:buChar char="•"/>
            </a:pPr>
            <a:r>
              <a:rPr lang="en-US" sz="1899" spc="-37">
                <a:solidFill>
                  <a:srgbClr val="FFFFFF"/>
                </a:solidFill>
                <a:latin typeface="Poppins"/>
                <a:ea typeface="Poppins"/>
                <a:cs typeface="Poppins"/>
                <a:sym typeface="Poppins"/>
              </a:rPr>
              <a:t>Count plot of Diabetic vs Non-Diabetic outcomes</a:t>
            </a:r>
          </a:p>
          <a:p>
            <a:pPr algn="ctr">
              <a:lnSpc>
                <a:spcPts val="265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21937"/>
        </a:solidFill>
      </p:bgPr>
    </p:bg>
    <p:spTree>
      <p:nvGrpSpPr>
        <p:cNvPr id="1" name=""/>
        <p:cNvGrpSpPr/>
        <p:nvPr/>
      </p:nvGrpSpPr>
      <p:grpSpPr>
        <a:xfrm>
          <a:off x="0" y="0"/>
          <a:ext cx="0" cy="0"/>
          <a:chOff x="0" y="0"/>
          <a:chExt cx="0" cy="0"/>
        </a:xfrm>
      </p:grpSpPr>
      <p:sp>
        <p:nvSpPr>
          <p:cNvPr name="Freeform 2" id="2"/>
          <p:cNvSpPr/>
          <p:nvPr/>
        </p:nvSpPr>
        <p:spPr>
          <a:xfrm flipH="false" flipV="false" rot="-7868198">
            <a:off x="12585839" y="-4774352"/>
            <a:ext cx="10165045" cy="10165045"/>
          </a:xfrm>
          <a:custGeom>
            <a:avLst/>
            <a:gdLst/>
            <a:ahLst/>
            <a:cxnLst/>
            <a:rect r="r" b="b" t="t" l="l"/>
            <a:pathLst>
              <a:path h="10165045" w="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9123128"/>
            <a:ext cx="524434" cy="52443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 id="5"/>
            <p:cNvSpPr txBox="true"/>
            <p:nvPr/>
          </p:nvSpPr>
          <p:spPr>
            <a:xfrm>
              <a:off x="76200" y="57150"/>
              <a:ext cx="660400" cy="679450"/>
            </a:xfrm>
            <a:prstGeom prst="rect">
              <a:avLst/>
            </a:prstGeom>
          </p:spPr>
          <p:txBody>
            <a:bodyPr anchor="ctr" rtlCol="false" tIns="50800" lIns="50800" bIns="50800" rIns="50800"/>
            <a:lstStyle/>
            <a:p>
              <a:pPr algn="ctr">
                <a:lnSpc>
                  <a:spcPts val="1989"/>
                </a:lnSpc>
              </a:pPr>
            </a:p>
          </p:txBody>
        </p:sp>
      </p:grpSp>
      <p:grpSp>
        <p:nvGrpSpPr>
          <p:cNvPr name="Group 6" id="6"/>
          <p:cNvGrpSpPr/>
          <p:nvPr/>
        </p:nvGrpSpPr>
        <p:grpSpPr>
          <a:xfrm rot="-5400000">
            <a:off x="7158658" y="4563419"/>
            <a:ext cx="5274685" cy="401868"/>
            <a:chOff x="0" y="0"/>
            <a:chExt cx="1389217" cy="105842"/>
          </a:xfrm>
        </p:grpSpPr>
        <p:sp>
          <p:nvSpPr>
            <p:cNvPr name="Freeform 7" id="7"/>
            <p:cNvSpPr/>
            <p:nvPr/>
          </p:nvSpPr>
          <p:spPr>
            <a:xfrm flipH="false" flipV="false" rot="0">
              <a:off x="0" y="0"/>
              <a:ext cx="1389217" cy="105842"/>
            </a:xfrm>
            <a:custGeom>
              <a:avLst/>
              <a:gdLst/>
              <a:ahLst/>
              <a:cxnLst/>
              <a:rect r="r" b="b" t="t" l="l"/>
              <a:pathLst>
                <a:path h="105842" w="1389217">
                  <a:moveTo>
                    <a:pt x="0" y="0"/>
                  </a:moveTo>
                  <a:lnTo>
                    <a:pt x="1389217" y="0"/>
                  </a:lnTo>
                  <a:lnTo>
                    <a:pt x="1389217" y="105842"/>
                  </a:lnTo>
                  <a:lnTo>
                    <a:pt x="0" y="105842"/>
                  </a:lnTo>
                  <a:close/>
                </a:path>
              </a:pathLst>
            </a:custGeom>
            <a:gradFill rotWithShape="true">
              <a:gsLst>
                <a:gs pos="0">
                  <a:srgbClr val="45DEEF">
                    <a:alpha val="80000"/>
                  </a:srgbClr>
                </a:gs>
                <a:gs pos="100000">
                  <a:srgbClr val="043372">
                    <a:alpha val="0"/>
                  </a:srgbClr>
                </a:gs>
              </a:gsLst>
              <a:lin ang="0"/>
            </a:gradFill>
          </p:spPr>
        </p:sp>
        <p:sp>
          <p:nvSpPr>
            <p:cNvPr name="TextBox 8" id="8"/>
            <p:cNvSpPr txBox="true"/>
            <p:nvPr/>
          </p:nvSpPr>
          <p:spPr>
            <a:xfrm>
              <a:off x="0" y="-47625"/>
              <a:ext cx="1389217" cy="153467"/>
            </a:xfrm>
            <a:prstGeom prst="rect">
              <a:avLst/>
            </a:prstGeom>
          </p:spPr>
          <p:txBody>
            <a:bodyPr anchor="ctr" rtlCol="false" tIns="50800" lIns="50800" bIns="50800" rIns="50800"/>
            <a:lstStyle/>
            <a:p>
              <a:pPr algn="ctr">
                <a:lnSpc>
                  <a:spcPts val="2605"/>
                </a:lnSpc>
              </a:pPr>
            </a:p>
          </p:txBody>
        </p:sp>
      </p:grpSp>
      <p:grpSp>
        <p:nvGrpSpPr>
          <p:cNvPr name="Group 9" id="9"/>
          <p:cNvGrpSpPr/>
          <p:nvPr/>
        </p:nvGrpSpPr>
        <p:grpSpPr>
          <a:xfrm rot="5400000">
            <a:off x="14788312" y="4871774"/>
            <a:ext cx="5274685" cy="401868"/>
            <a:chOff x="0" y="0"/>
            <a:chExt cx="1389217" cy="105842"/>
          </a:xfrm>
        </p:grpSpPr>
        <p:sp>
          <p:nvSpPr>
            <p:cNvPr name="Freeform 10" id="10"/>
            <p:cNvSpPr/>
            <p:nvPr/>
          </p:nvSpPr>
          <p:spPr>
            <a:xfrm flipH="false" flipV="false" rot="0">
              <a:off x="0" y="0"/>
              <a:ext cx="1389217" cy="105842"/>
            </a:xfrm>
            <a:custGeom>
              <a:avLst/>
              <a:gdLst/>
              <a:ahLst/>
              <a:cxnLst/>
              <a:rect r="r" b="b" t="t" l="l"/>
              <a:pathLst>
                <a:path h="105842" w="1389217">
                  <a:moveTo>
                    <a:pt x="0" y="0"/>
                  </a:moveTo>
                  <a:lnTo>
                    <a:pt x="1389217" y="0"/>
                  </a:lnTo>
                  <a:lnTo>
                    <a:pt x="1389217" y="105842"/>
                  </a:lnTo>
                  <a:lnTo>
                    <a:pt x="0" y="105842"/>
                  </a:lnTo>
                  <a:close/>
                </a:path>
              </a:pathLst>
            </a:custGeom>
            <a:gradFill rotWithShape="true">
              <a:gsLst>
                <a:gs pos="0">
                  <a:srgbClr val="45DEEF">
                    <a:alpha val="80000"/>
                  </a:srgbClr>
                </a:gs>
                <a:gs pos="100000">
                  <a:srgbClr val="043372">
                    <a:alpha val="0"/>
                  </a:srgbClr>
                </a:gs>
              </a:gsLst>
              <a:lin ang="0"/>
            </a:gradFill>
          </p:spPr>
        </p:sp>
        <p:sp>
          <p:nvSpPr>
            <p:cNvPr name="TextBox 11" id="11"/>
            <p:cNvSpPr txBox="true"/>
            <p:nvPr/>
          </p:nvSpPr>
          <p:spPr>
            <a:xfrm>
              <a:off x="0" y="-47625"/>
              <a:ext cx="1389217" cy="153467"/>
            </a:xfrm>
            <a:prstGeom prst="rect">
              <a:avLst/>
            </a:prstGeom>
          </p:spPr>
          <p:txBody>
            <a:bodyPr anchor="ctr" rtlCol="false" tIns="50800" lIns="50800" bIns="50800" rIns="50800"/>
            <a:lstStyle/>
            <a:p>
              <a:pPr algn="ctr">
                <a:lnSpc>
                  <a:spcPts val="2605"/>
                </a:lnSpc>
              </a:pPr>
            </a:p>
          </p:txBody>
        </p:sp>
      </p:grpSp>
      <p:sp>
        <p:nvSpPr>
          <p:cNvPr name="Freeform 12" id="12"/>
          <p:cNvSpPr/>
          <p:nvPr/>
        </p:nvSpPr>
        <p:spPr>
          <a:xfrm flipH="false" flipV="false" rot="0">
            <a:off x="9595067" y="2011025"/>
            <a:ext cx="8143082" cy="5390669"/>
          </a:xfrm>
          <a:custGeom>
            <a:avLst/>
            <a:gdLst/>
            <a:ahLst/>
            <a:cxnLst/>
            <a:rect r="r" b="b" t="t" l="l"/>
            <a:pathLst>
              <a:path h="5390669" w="8143082">
                <a:moveTo>
                  <a:pt x="0" y="0"/>
                </a:moveTo>
                <a:lnTo>
                  <a:pt x="8143082" y="0"/>
                </a:lnTo>
                <a:lnTo>
                  <a:pt x="8143082" y="5390670"/>
                </a:lnTo>
                <a:lnTo>
                  <a:pt x="0" y="5390670"/>
                </a:lnTo>
                <a:lnTo>
                  <a:pt x="0" y="0"/>
                </a:lnTo>
                <a:close/>
              </a:path>
            </a:pathLst>
          </a:custGeom>
          <a:blipFill>
            <a:blip r:embed="rId4"/>
            <a:stretch>
              <a:fillRect l="0" t="0" r="0" b="0"/>
            </a:stretch>
          </a:blipFill>
        </p:spPr>
      </p:sp>
      <p:sp>
        <p:nvSpPr>
          <p:cNvPr name="TextBox 13" id="13"/>
          <p:cNvSpPr txBox="true"/>
          <p:nvPr/>
        </p:nvSpPr>
        <p:spPr>
          <a:xfrm rot="0">
            <a:off x="1028700" y="882586"/>
            <a:ext cx="4196530" cy="273177"/>
          </a:xfrm>
          <a:prstGeom prst="rect">
            <a:avLst/>
          </a:prstGeom>
        </p:spPr>
        <p:txBody>
          <a:bodyPr anchor="t" rtlCol="false" tIns="0" lIns="0" bIns="0" rIns="0">
            <a:spAutoFit/>
          </a:bodyPr>
          <a:lstStyle/>
          <a:p>
            <a:pPr algn="l">
              <a:lnSpc>
                <a:spcPts val="1989"/>
              </a:lnSpc>
            </a:pPr>
            <a:r>
              <a:rPr lang="en-US" sz="1700" spc="149">
                <a:solidFill>
                  <a:srgbClr val="F0F8F7"/>
                </a:solidFill>
                <a:latin typeface="Poppins"/>
                <a:ea typeface="Poppins"/>
                <a:cs typeface="Poppins"/>
                <a:sym typeface="Poppins"/>
              </a:rPr>
              <a:t>DIABETES PREDICTION</a:t>
            </a:r>
          </a:p>
        </p:txBody>
      </p:sp>
      <p:sp>
        <p:nvSpPr>
          <p:cNvPr name="TextBox 14" id="14"/>
          <p:cNvSpPr txBox="true"/>
          <p:nvPr/>
        </p:nvSpPr>
        <p:spPr>
          <a:xfrm rot="0">
            <a:off x="1099878" y="9258472"/>
            <a:ext cx="382078" cy="244221"/>
          </a:xfrm>
          <a:prstGeom prst="rect">
            <a:avLst/>
          </a:prstGeom>
        </p:spPr>
        <p:txBody>
          <a:bodyPr anchor="t" rtlCol="false" tIns="0" lIns="0" bIns="0" rIns="0">
            <a:spAutoFit/>
          </a:bodyPr>
          <a:lstStyle/>
          <a:p>
            <a:pPr algn="ctr">
              <a:lnSpc>
                <a:spcPts val="1872"/>
              </a:lnSpc>
            </a:pPr>
            <a:r>
              <a:rPr lang="en-US" sz="1600">
                <a:solidFill>
                  <a:srgbClr val="000000"/>
                </a:solidFill>
                <a:latin typeface="Poppins"/>
                <a:ea typeface="Poppins"/>
                <a:cs typeface="Poppins"/>
                <a:sym typeface="Poppins"/>
              </a:rPr>
              <a:t>09</a:t>
            </a:r>
          </a:p>
        </p:txBody>
      </p:sp>
      <p:sp>
        <p:nvSpPr>
          <p:cNvPr name="TextBox 15" id="15"/>
          <p:cNvSpPr txBox="true"/>
          <p:nvPr/>
        </p:nvSpPr>
        <p:spPr>
          <a:xfrm rot="0">
            <a:off x="1290917" y="1764495"/>
            <a:ext cx="5976431" cy="2129726"/>
          </a:xfrm>
          <a:prstGeom prst="rect">
            <a:avLst/>
          </a:prstGeom>
        </p:spPr>
        <p:txBody>
          <a:bodyPr anchor="t" rtlCol="false" tIns="0" lIns="0" bIns="0" rIns="0">
            <a:spAutoFit/>
          </a:bodyPr>
          <a:lstStyle/>
          <a:p>
            <a:pPr algn="l">
              <a:lnSpc>
                <a:spcPts val="8286"/>
              </a:lnSpc>
            </a:pPr>
            <a:r>
              <a:rPr lang="en-US" sz="7817">
                <a:solidFill>
                  <a:srgbClr val="F0F8F7"/>
                </a:solidFill>
                <a:latin typeface="DM Serif Display"/>
                <a:ea typeface="DM Serif Display"/>
                <a:cs typeface="DM Serif Display"/>
                <a:sym typeface="DM Serif Display"/>
              </a:rPr>
              <a:t>OUTPUT/</a:t>
            </a:r>
          </a:p>
          <a:p>
            <a:pPr algn="l">
              <a:lnSpc>
                <a:spcPts val="8286"/>
              </a:lnSpc>
            </a:pPr>
            <a:r>
              <a:rPr lang="en-US" sz="7817">
                <a:solidFill>
                  <a:srgbClr val="F0F8F7"/>
                </a:solidFill>
                <a:latin typeface="DM Serif Display"/>
                <a:ea typeface="DM Serif Display"/>
                <a:cs typeface="DM Serif Display"/>
                <a:sym typeface="DM Serif Display"/>
              </a:rPr>
              <a:t>RESULT</a:t>
            </a:r>
          </a:p>
        </p:txBody>
      </p:sp>
      <p:sp>
        <p:nvSpPr>
          <p:cNvPr name="TextBox 16" id="16"/>
          <p:cNvSpPr txBox="true"/>
          <p:nvPr/>
        </p:nvSpPr>
        <p:spPr>
          <a:xfrm rot="0">
            <a:off x="740395" y="4140518"/>
            <a:ext cx="7591697" cy="5076724"/>
          </a:xfrm>
          <a:prstGeom prst="rect">
            <a:avLst/>
          </a:prstGeom>
        </p:spPr>
        <p:txBody>
          <a:bodyPr anchor="t" rtlCol="false" tIns="0" lIns="0" bIns="0" rIns="0">
            <a:spAutoFit/>
          </a:bodyPr>
          <a:lstStyle/>
          <a:p>
            <a:pPr algn="l">
              <a:lnSpc>
                <a:spcPts val="2881"/>
              </a:lnSpc>
              <a:spcBef>
                <a:spcPct val="0"/>
              </a:spcBef>
            </a:pPr>
            <a:r>
              <a:rPr lang="en-US" sz="2087">
                <a:solidFill>
                  <a:srgbClr val="FFFFFF"/>
                </a:solidFill>
                <a:latin typeface="Poppins"/>
                <a:ea typeface="Poppins"/>
                <a:cs typeface="Poppins"/>
                <a:sym typeface="Poppins"/>
              </a:rPr>
              <a:t>M</a:t>
            </a:r>
            <a:r>
              <a:rPr lang="en-US" sz="2087">
                <a:solidFill>
                  <a:srgbClr val="FFFFFF"/>
                </a:solidFill>
                <a:latin typeface="Poppins"/>
                <a:ea typeface="Poppins"/>
                <a:cs typeface="Poppins"/>
                <a:sym typeface="Poppins"/>
              </a:rPr>
              <a:t>odel Accuracy:</a:t>
            </a:r>
          </a:p>
          <a:p>
            <a:pPr algn="l" marL="450744" indent="-225372" lvl="1">
              <a:lnSpc>
                <a:spcPts val="2881"/>
              </a:lnSpc>
              <a:spcBef>
                <a:spcPct val="0"/>
              </a:spcBef>
              <a:buFont typeface="Arial"/>
              <a:buChar char="•"/>
            </a:pPr>
            <a:r>
              <a:rPr lang="en-US" sz="2087">
                <a:solidFill>
                  <a:srgbClr val="FFFFFF"/>
                </a:solidFill>
                <a:latin typeface="Poppins"/>
                <a:ea typeface="Poppins"/>
                <a:cs typeface="Poppins"/>
                <a:sym typeface="Poppins"/>
              </a:rPr>
              <a:t>Random Forest Classifier: ~82%</a:t>
            </a:r>
          </a:p>
          <a:p>
            <a:pPr algn="l">
              <a:lnSpc>
                <a:spcPts val="2881"/>
              </a:lnSpc>
              <a:spcBef>
                <a:spcPct val="0"/>
              </a:spcBef>
            </a:pPr>
            <a:r>
              <a:rPr lang="en-US" sz="2087">
                <a:solidFill>
                  <a:srgbClr val="FFFFFF"/>
                </a:solidFill>
                <a:latin typeface="Poppins"/>
                <a:ea typeface="Poppins"/>
                <a:cs typeface="Poppins"/>
                <a:sym typeface="Poppins"/>
              </a:rPr>
              <a:t>Random Forest performed the best due to its ensemble nature and robustness against overfitting and noise in the dataset.</a:t>
            </a:r>
          </a:p>
          <a:p>
            <a:pPr algn="l">
              <a:lnSpc>
                <a:spcPts val="2881"/>
              </a:lnSpc>
              <a:spcBef>
                <a:spcPct val="0"/>
              </a:spcBef>
            </a:pPr>
            <a:r>
              <a:rPr lang="en-US" sz="2087">
                <a:solidFill>
                  <a:srgbClr val="FFFFFF"/>
                </a:solidFill>
                <a:latin typeface="Poppins"/>
                <a:ea typeface="Poppins"/>
                <a:cs typeface="Poppins"/>
                <a:sym typeface="Poppins"/>
              </a:rPr>
              <a:t>Metrics Used:</a:t>
            </a:r>
          </a:p>
          <a:p>
            <a:pPr algn="l" marL="450744" indent="-225372" lvl="1">
              <a:lnSpc>
                <a:spcPts val="2881"/>
              </a:lnSpc>
              <a:spcBef>
                <a:spcPct val="0"/>
              </a:spcBef>
              <a:buFont typeface="Arial"/>
              <a:buChar char="•"/>
            </a:pPr>
            <a:r>
              <a:rPr lang="en-US" sz="2087">
                <a:solidFill>
                  <a:srgbClr val="FFFFFF"/>
                </a:solidFill>
                <a:latin typeface="Poppins"/>
                <a:ea typeface="Poppins"/>
                <a:cs typeface="Poppins"/>
                <a:sym typeface="Poppins"/>
              </a:rPr>
              <a:t>Accuracy: Correct predictions over total predictions</a:t>
            </a:r>
          </a:p>
          <a:p>
            <a:pPr algn="l" marL="450744" indent="-225372" lvl="1">
              <a:lnSpc>
                <a:spcPts val="2881"/>
              </a:lnSpc>
              <a:spcBef>
                <a:spcPct val="0"/>
              </a:spcBef>
              <a:buFont typeface="Arial"/>
              <a:buChar char="•"/>
            </a:pPr>
            <a:r>
              <a:rPr lang="en-US" sz="2087">
                <a:solidFill>
                  <a:srgbClr val="FFFFFF"/>
                </a:solidFill>
                <a:latin typeface="Poppins"/>
                <a:ea typeface="Poppins"/>
                <a:cs typeface="Poppins"/>
                <a:sym typeface="Poppins"/>
              </a:rPr>
              <a:t>Precision: True Positives / (True Positives + False Positives)</a:t>
            </a:r>
          </a:p>
          <a:p>
            <a:pPr algn="l" marL="450744" indent="-225372" lvl="1">
              <a:lnSpc>
                <a:spcPts val="2881"/>
              </a:lnSpc>
              <a:spcBef>
                <a:spcPct val="0"/>
              </a:spcBef>
              <a:buFont typeface="Arial"/>
              <a:buChar char="•"/>
            </a:pPr>
            <a:r>
              <a:rPr lang="en-US" sz="2087">
                <a:solidFill>
                  <a:srgbClr val="FFFFFF"/>
                </a:solidFill>
                <a:latin typeface="Poppins"/>
                <a:ea typeface="Poppins"/>
                <a:cs typeface="Poppins"/>
                <a:sym typeface="Poppins"/>
              </a:rPr>
              <a:t>Recall: True Positives / (True Positives + False Negatives)</a:t>
            </a:r>
          </a:p>
          <a:p>
            <a:pPr algn="l" marL="450744" indent="-225372" lvl="1">
              <a:lnSpc>
                <a:spcPts val="2881"/>
              </a:lnSpc>
              <a:spcBef>
                <a:spcPct val="0"/>
              </a:spcBef>
              <a:buFont typeface="Arial"/>
              <a:buChar char="•"/>
            </a:pPr>
            <a:r>
              <a:rPr lang="en-US" sz="2087">
                <a:solidFill>
                  <a:srgbClr val="FFFFFF"/>
                </a:solidFill>
                <a:latin typeface="Poppins"/>
                <a:ea typeface="Poppins"/>
                <a:cs typeface="Poppins"/>
                <a:sym typeface="Poppins"/>
              </a:rPr>
              <a:t>F1 Score: Harmonic mean of precision and recall</a:t>
            </a:r>
          </a:p>
          <a:p>
            <a:pPr algn="l">
              <a:lnSpc>
                <a:spcPts val="2881"/>
              </a:lnSpc>
              <a:spcBef>
                <a:spcPct val="0"/>
              </a:spcBef>
            </a:pPr>
          </a:p>
          <a:p>
            <a:pPr algn="l">
              <a:lnSpc>
                <a:spcPts val="2881"/>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DAGooP4thMw</dc:identifier>
  <dcterms:modified xsi:type="dcterms:W3CDTF">2011-08-01T06:04:30Z</dcterms:modified>
  <cp:revision>1</cp:revision>
  <dc:title>Diabetes Prediction</dc:title>
</cp:coreProperties>
</file>