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88" r:id="rId9"/>
    <p:sldId id="289" r:id="rId10"/>
    <p:sldId id="290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5" r:id="rId32"/>
    <p:sldId id="286" r:id="rId33"/>
    <p:sldId id="283" r:id="rId34"/>
    <p:sldId id="287" r:id="rId3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4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22C0E-D28B-9841-939D-2F5DD9DE0F7E}" type="datetimeFigureOut">
              <a:rPr lang="tr-TR" smtClean="0"/>
              <a:t>15.02.2018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D89DD-C7A0-8148-834D-DF0FFC92DE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8916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A8215CA-B4EF-CC46-A654-127E3567B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3F09A17-89A6-2247-A576-9108CDF18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7841E64-3057-F643-90C2-4F19BD09B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9569-16D8-334A-8328-5846404A7B3A}" type="datetime1">
              <a:rPr lang="tr-TR" smtClean="0"/>
              <a:t>15.02.2018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E1B3220-8EA3-2143-804F-4B7C769D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8098AED-BE75-1D49-9C3C-2650A46C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949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29B927C-DC8A-3A47-9378-280CE2ED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DC85128-501F-FD4A-ACB4-61AA56601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2168843-CD86-544E-9C2B-68987BF0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CDAF-4411-ED45-9702-F774E384B9F5}" type="datetime1">
              <a:rPr lang="tr-TR" smtClean="0"/>
              <a:t>15.02.2018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8893A2-6CD8-5F43-8622-795CC699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AE32178-898D-5D41-9BD8-94612523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605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A62A62D-6AF2-644A-9322-FF6517D40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9D5784F-3ED8-A54C-8F38-A0DFA2B34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D3D9AB-3689-5F45-9437-85A4A3F7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5163-5C78-FF4A-942B-4F46AB5260C4}" type="datetime1">
              <a:rPr lang="tr-TR" smtClean="0"/>
              <a:t>15.02.2018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EBF0796-FF27-FB40-8CB2-884B0600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D6436E7-1AC5-FE48-A4C7-A15C488B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109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F131F7A-E13F-7947-BD03-6AC72B63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8C3126-E4C3-714B-818E-C00C97059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38DA96D-3FE4-6541-8766-0021ADCF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8CC1-E824-3E44-830A-03E9F5246706}" type="datetime1">
              <a:rPr lang="tr-TR" smtClean="0"/>
              <a:t>15.02.2018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661DE25-1E7E-C24F-B194-4C9284DBF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7229F01-296E-3F43-B814-2C0F7945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99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77101C-C4B0-3541-818D-4F681F70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6D31AA6-0EBB-944A-A738-EE4F191B5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9C78144-C81F-7740-9E70-F9766578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D783-354B-F546-9974-078458BDB6AE}" type="datetime1">
              <a:rPr lang="tr-TR" smtClean="0"/>
              <a:t>15.02.2018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4B6C6D9-B833-7D45-870F-C89EA786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5BB0DF1-8B05-2348-9D09-CA078443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04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2F019CA-DB39-1449-8EF4-FBCF8AEC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D4EDF1-9B9E-D749-8EDC-3940906E6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E238936-6347-F74C-B43B-E20BA0474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EC20214-9D21-1148-85FB-337EFA6F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F5D3-DE70-7642-A228-B586A0C1DE24}" type="datetime1">
              <a:rPr lang="tr-TR" smtClean="0"/>
              <a:t>15.02.2018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5E7CA88-2FDC-5842-B48C-20F92788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2025706-3AE9-384B-AC81-3EC3E848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897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5BF929E-B57E-F34D-AB8B-E273A795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D0B1483-BCC9-B945-98D4-4A561A00F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F953C27-FC6F-6C4A-90EC-B7FA8A466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16CBAA1-CB84-FF41-9486-285E51CBC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C1330F2-2CF2-EC43-A56D-5655326B2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99C1B77-4961-7344-9278-B3C8537F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5EC0-B223-DA40-9C8B-AF57D4F6F1C8}" type="datetime1">
              <a:rPr lang="tr-TR" smtClean="0"/>
              <a:t>15.02.2018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76CEBB5-381D-EF4A-A7B5-6DB895DD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5CF0614-61A2-3448-B09D-866716E5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466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911DBD5-DB84-6B4B-AD5D-B0AA1DD3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24A2102-F08A-9748-BDC5-76F0344C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0BC1-96F2-3542-ADC1-231233DE2848}" type="datetime1">
              <a:rPr lang="tr-TR" smtClean="0"/>
              <a:t>15.02.2018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F981107-4745-BB45-B156-FC66B23C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C6D1AE9-92D9-4440-A86E-BA2EFFFE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79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8A3F14E-448C-DB4A-876F-94C44E28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9B89-2F18-CA44-90D3-09745165B234}" type="datetime1">
              <a:rPr lang="tr-TR" smtClean="0"/>
              <a:t>15.02.2018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C72B0FF-2A1B-6640-8310-D11661C2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AF587AB-6C73-3D4B-A435-8D36B4D4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010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F3D6E03-CCB0-B44F-A277-20078317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723C7E-13D8-CA41-BDF2-4D1EEF9DE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11F6776-F73A-8A44-872A-A84C48838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900A349-660E-F244-A0A3-97EFBCF6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0D77-19F1-8F4F-880A-28C09EC97E1E}" type="datetime1">
              <a:rPr lang="tr-TR" smtClean="0"/>
              <a:t>15.02.2018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08EF65E-5B31-DE41-BC8C-A6713395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548A290-8201-AD42-B6FC-C02D3D9F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315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2780CC0-B0F6-EF42-B0F6-878840A8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F80C814-8881-8047-9131-600E61AE3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1FEB37A-DD56-5A49-9412-56D3E7025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B5782F6-58D8-E14B-AE0E-42C52196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44F9-2D2F-FB47-90B7-F379241F7476}" type="datetime1">
              <a:rPr lang="tr-TR" smtClean="0"/>
              <a:t>15.02.2018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7E274AB-E7EA-374D-95A7-A3514FD2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5982C4A-B49B-5145-A519-D4773E06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382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D2E5F63-0A19-BF44-8576-5D2FBF4B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74BE0D3-1065-0241-A80B-D478D996C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B22B422-F441-1346-A86B-3195B2CA3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24E67-4492-0148-93EC-DA6D5F990744}" type="datetime1">
              <a:rPr lang="tr-TR" smtClean="0"/>
              <a:t>15.02.2018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3CAEEBA-2AD1-CD49-8E8A-648D1C01F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43687E8-9DF4-AF4A-B76D-2873F021E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C5FC-8D8F-024B-B04C-B05CA34ABF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609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shel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33B1B2E-6A4A-9943-BF24-AEEB5A772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err="1"/>
              <a:t>Python</a:t>
            </a:r>
            <a:r>
              <a:rPr lang="tr-TR" b="1" dirty="0"/>
              <a:t> Programlama Dili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D0F55EB-1344-EC4B-ADF1-81EB4959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44861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3661D36-AA48-C847-8CFE-7C21BF81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Bool</a:t>
            </a:r>
            <a:r>
              <a:rPr lang="tr-TR" b="1" dirty="0"/>
              <a:t> İşleçler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28CE0E-BAEA-D049-A05E-EA85377D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İki yada daha fazla şartı birleştirme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and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or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not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"p" in "</a:t>
            </a:r>
            <a:r>
              <a:rPr lang="tr-TR" dirty="0" err="1"/>
              <a:t>Python</a:t>
            </a:r>
            <a:r>
              <a:rPr lang="tr-TR" dirty="0"/>
              <a:t>"</a:t>
            </a:r>
          </a:p>
          <a:p>
            <a:pPr marL="0" indent="0">
              <a:buNone/>
            </a:pPr>
            <a:r>
              <a:rPr lang="tr-TR" dirty="0"/>
              <a:t>a is 256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id</a:t>
            </a:r>
            <a:r>
              <a:rPr lang="tr-TR" dirty="0"/>
              <a:t>(değişken)            # Nesnenin bellekteki adresini gösterir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4653B05-F4DB-844E-984A-1AD6B573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266032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88E2227-6B55-714E-8857-DE0C1A57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Şart İfadeleri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A7287F-8B68-7A4F-91B5-87B933F88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i="1" dirty="0" err="1"/>
              <a:t>boolean_ifade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if</a:t>
            </a:r>
            <a:r>
              <a:rPr lang="tr-TR" dirty="0"/>
              <a:t> şartına ait kodlar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boolean_ifade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	şart ifadesi doğru ise</a:t>
            </a:r>
          </a:p>
          <a:p>
            <a:pPr marL="0" indent="0">
              <a:buNone/>
            </a:pPr>
            <a:r>
              <a:rPr lang="tr-TR" dirty="0"/>
              <a:t>else:</a:t>
            </a:r>
          </a:p>
          <a:p>
            <a:pPr marL="0" indent="0">
              <a:buNone/>
            </a:pPr>
            <a:r>
              <a:rPr lang="tr-TR" dirty="0"/>
              <a:t>	şart ifadesi yanlış ise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E838B0B-AC00-A641-B384-C3528F1A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422463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8A54FE8-816D-A24C-A476-1E2791AF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if</a:t>
            </a:r>
            <a:r>
              <a:rPr lang="tr-TR" b="1" dirty="0"/>
              <a:t>-elif-</a:t>
            </a:r>
            <a:r>
              <a:rPr lang="tr-TR" b="1" dirty="0" err="1"/>
              <a:t>if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D1B57E-4C2D-B24A-A3A0-F41F9B003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şart:</a:t>
            </a:r>
          </a:p>
          <a:p>
            <a:pPr marL="0" indent="0">
              <a:buNone/>
            </a:pPr>
            <a:r>
              <a:rPr lang="tr-TR" dirty="0"/>
              <a:t>	şart1 doğru ise</a:t>
            </a:r>
          </a:p>
          <a:p>
            <a:pPr marL="0" indent="0">
              <a:buNone/>
            </a:pPr>
            <a:r>
              <a:rPr lang="tr-TR" dirty="0"/>
              <a:t>elif şart:</a:t>
            </a:r>
          </a:p>
          <a:p>
            <a:pPr marL="0" indent="0">
              <a:buNone/>
            </a:pPr>
            <a:r>
              <a:rPr lang="tr-TR" dirty="0"/>
              <a:t>	şart2 doğru ise</a:t>
            </a:r>
          </a:p>
          <a:p>
            <a:pPr marL="0" indent="0">
              <a:buNone/>
            </a:pPr>
            <a:r>
              <a:rPr lang="tr-TR" dirty="0"/>
              <a:t>elif şart:</a:t>
            </a:r>
          </a:p>
          <a:p>
            <a:pPr marL="0" indent="0">
              <a:buNone/>
            </a:pPr>
            <a:r>
              <a:rPr lang="tr-TR" dirty="0"/>
              <a:t>	şart3 doğru ise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…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else: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default</a:t>
            </a:r>
            <a:r>
              <a:rPr lang="tr-TR" dirty="0"/>
              <a:t> kısım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7F35170-BB10-C745-B0FC-2B18024D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455886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38F9DC0-4E1E-8245-B255-59DCD752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if</a:t>
            </a:r>
            <a:r>
              <a:rPr lang="tr-TR" b="1" dirty="0"/>
              <a:t>-else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F3DDF4-42E0-BE44-8644-7218AEC5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a=2</a:t>
            </a:r>
          </a:p>
          <a:p>
            <a:pPr marL="0" indent="0">
              <a:buNone/>
            </a:pPr>
            <a:r>
              <a:rPr lang="tr-TR" dirty="0"/>
              <a:t>b=3</a:t>
            </a:r>
          </a:p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a&lt;b: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"a b'den küçük"</a:t>
            </a:r>
          </a:p>
          <a:p>
            <a:pPr marL="0" indent="0">
              <a:buNone/>
            </a:pPr>
            <a:r>
              <a:rPr lang="tr-TR" dirty="0"/>
              <a:t>else: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"a b'den büyük"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5FB32E0-B8E9-EC41-BFB0-2B4848D2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859213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819BD05-5E94-4E43-B4ED-0E50280B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if</a:t>
            </a:r>
            <a:r>
              <a:rPr lang="tr-TR" b="1" dirty="0"/>
              <a:t>-elif-else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8EE5BC-5A89-AC4A-AE1E-EA6D57F30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puan=36</a:t>
            </a:r>
          </a:p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puan&gt;85: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"A "</a:t>
            </a:r>
          </a:p>
          <a:p>
            <a:pPr marL="0" indent="0">
              <a:buNone/>
            </a:pPr>
            <a:r>
              <a:rPr lang="tr-TR" dirty="0"/>
              <a:t>elif puan&gt;70: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"B "</a:t>
            </a:r>
          </a:p>
          <a:p>
            <a:pPr marL="0" indent="0">
              <a:buNone/>
            </a:pPr>
            <a:r>
              <a:rPr lang="tr-TR" dirty="0"/>
              <a:t>elif puan&gt;50: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"C "</a:t>
            </a:r>
          </a:p>
          <a:p>
            <a:pPr marL="0" indent="0">
              <a:buNone/>
            </a:pPr>
            <a:r>
              <a:rPr lang="tr-TR" dirty="0"/>
              <a:t>elif puan&gt;40: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"D "</a:t>
            </a:r>
          </a:p>
          <a:p>
            <a:pPr marL="0" indent="0">
              <a:buNone/>
            </a:pPr>
            <a:r>
              <a:rPr lang="tr-TR" dirty="0"/>
              <a:t>else: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"F "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" \n "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5F1679F-D1AF-3B49-9900-204FC619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805731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175A2E2-4B4F-CA42-9315-5A09C4F9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Veri Tipleri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DE46A2-CE6E-164D-BE81-B132421BD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Temel tipler (</a:t>
            </a:r>
            <a:r>
              <a:rPr lang="tr-TR" dirty="0" err="1"/>
              <a:t>integer</a:t>
            </a:r>
            <a:r>
              <a:rPr lang="tr-TR" dirty="0"/>
              <a:t>, </a:t>
            </a:r>
            <a:r>
              <a:rPr lang="tr-TR" dirty="0" err="1"/>
              <a:t>string</a:t>
            </a:r>
            <a:r>
              <a:rPr lang="tr-TR" dirty="0"/>
              <a:t>, </a:t>
            </a:r>
            <a:r>
              <a:rPr lang="tr-TR" dirty="0" err="1"/>
              <a:t>boolean,double</a:t>
            </a:r>
            <a:r>
              <a:rPr lang="tr-TR" dirty="0"/>
              <a:t>) 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Diğer veri tipleri</a:t>
            </a:r>
          </a:p>
          <a:p>
            <a:pPr lvl="1"/>
            <a:r>
              <a:rPr lang="tr-TR" dirty="0"/>
              <a:t>Liste (</a:t>
            </a:r>
            <a:r>
              <a:rPr lang="tr-TR" dirty="0" err="1"/>
              <a:t>List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Demet (</a:t>
            </a:r>
            <a:r>
              <a:rPr lang="tr-TR" dirty="0" err="1"/>
              <a:t>Tuple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Küme (Set)</a:t>
            </a:r>
          </a:p>
          <a:p>
            <a:pPr lvl="1"/>
            <a:r>
              <a:rPr lang="tr-TR" dirty="0"/>
              <a:t>Sözlük (Dictionary)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0F14D8E-4BC7-B64D-A0CC-7C262E12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211281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F035CEF-8181-614E-B846-6772D536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31E6A8-D5CA-0748-A062-E58A75F8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a=[1,2,"a",3,5]        # Veriler karışık türden olabilir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len</a:t>
            </a:r>
            <a:r>
              <a:rPr lang="tr-TR" dirty="0"/>
              <a:t>(a)                       # Eleman sayısı</a:t>
            </a:r>
          </a:p>
          <a:p>
            <a:pPr marL="0" indent="0">
              <a:buNone/>
            </a:pPr>
            <a:r>
              <a:rPr lang="tr-TR" dirty="0" err="1"/>
              <a:t>a.sort</a:t>
            </a:r>
            <a:r>
              <a:rPr lang="tr-TR" dirty="0"/>
              <a:t>()                     # listeyi sıralar</a:t>
            </a:r>
          </a:p>
          <a:p>
            <a:pPr marL="0" indent="0">
              <a:buNone/>
            </a:pPr>
            <a:r>
              <a:rPr lang="tr-TR" dirty="0" err="1"/>
              <a:t>a.reverse</a:t>
            </a:r>
            <a:r>
              <a:rPr lang="tr-TR" dirty="0"/>
              <a:t>()               # listeyi ters çevirir</a:t>
            </a:r>
          </a:p>
          <a:p>
            <a:pPr marL="0" indent="0">
              <a:buNone/>
            </a:pPr>
            <a:r>
              <a:rPr lang="tr-TR" dirty="0" err="1"/>
              <a:t>a.pop</a:t>
            </a:r>
            <a:r>
              <a:rPr lang="tr-TR" dirty="0"/>
              <a:t>()                     # son elemanı siler</a:t>
            </a:r>
          </a:p>
          <a:p>
            <a:pPr marL="0" indent="0">
              <a:buNone/>
            </a:pPr>
            <a:r>
              <a:rPr lang="tr-TR" dirty="0" err="1"/>
              <a:t>a.append</a:t>
            </a:r>
            <a:r>
              <a:rPr lang="tr-TR" dirty="0"/>
              <a:t>("a")         # sonuna yeni eleman ekler</a:t>
            </a:r>
          </a:p>
          <a:p>
            <a:pPr marL="0" indent="0">
              <a:buNone/>
            </a:pPr>
            <a:r>
              <a:rPr lang="tr-TR" dirty="0" err="1"/>
              <a:t>a.insert</a:t>
            </a:r>
            <a:r>
              <a:rPr lang="tr-TR" dirty="0"/>
              <a:t>(indis, "a")  # yeni elemanı belirtilen indise ekler 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1536349-C503-0043-B437-70F760FA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920218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DB203D-3149-D649-881C-11EA5395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 devam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2462C5-D866-D740-A353-E82B32246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err="1"/>
              <a:t>a.count</a:t>
            </a:r>
            <a:r>
              <a:rPr lang="tr-TR" dirty="0"/>
              <a:t>(1)            # Bu eleman listede kaç tane var</a:t>
            </a:r>
          </a:p>
          <a:p>
            <a:pPr marL="0" indent="0">
              <a:buNone/>
            </a:pPr>
            <a:r>
              <a:rPr lang="tr-TR" dirty="0" err="1"/>
              <a:t>a.index</a:t>
            </a:r>
            <a:r>
              <a:rPr lang="tr-TR" dirty="0"/>
              <a:t>(1)             # Bu eleman kaçıncı indiste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a[1]              # 1.indiste ki elemanı yazdır</a:t>
            </a:r>
          </a:p>
          <a:p>
            <a:pPr marL="0" indent="0">
              <a:buNone/>
            </a:pPr>
            <a:r>
              <a:rPr lang="tr-TR" dirty="0"/>
              <a:t>a[1]=2                   # 1.indisteki elemanın değerini değiştir</a:t>
            </a:r>
          </a:p>
          <a:p>
            <a:pPr marL="0" indent="0">
              <a:buNone/>
            </a:pPr>
            <a:r>
              <a:rPr lang="tr-TR" dirty="0"/>
              <a:t>del a[2]                 # 2.indisteki elemanı listeden sil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list</a:t>
            </a:r>
            <a:r>
              <a:rPr lang="tr-TR" dirty="0"/>
              <a:t>()                  # Boş liste oluşturur</a:t>
            </a:r>
          </a:p>
          <a:p>
            <a:pPr marL="0" indent="0">
              <a:buNone/>
            </a:pPr>
            <a:r>
              <a:rPr lang="tr-TR" dirty="0"/>
              <a:t>x=[]                       # Boş liste oluşturur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7630116-ECE5-114B-B8DB-F5B790EF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528336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3602550-4E22-C946-B2FB-1BBC94B2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 Devam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610854-4335-7141-959F-E3179EE9C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Dahası ?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&gt;&gt;&gt; </a:t>
            </a:r>
            <a:r>
              <a:rPr lang="tr-TR" dirty="0" err="1"/>
              <a:t>dir</a:t>
            </a:r>
            <a:r>
              <a:rPr lang="tr-TR" dirty="0"/>
              <a:t>(a)               # a ile başka ne yapabilirim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Kabukta belirli bir fonksiyonla ilgili yardım alma</a:t>
            </a:r>
          </a:p>
          <a:p>
            <a:pPr marL="0" indent="0">
              <a:buNone/>
            </a:pPr>
            <a:r>
              <a:rPr lang="tr-TR" dirty="0"/>
              <a:t>&gt;&gt;&gt; </a:t>
            </a:r>
            <a:r>
              <a:rPr lang="tr-TR" dirty="0" err="1"/>
              <a:t>help</a:t>
            </a:r>
            <a:r>
              <a:rPr lang="tr-TR" dirty="0"/>
              <a:t>(</a:t>
            </a:r>
            <a:r>
              <a:rPr lang="tr-TR" dirty="0" err="1"/>
              <a:t>a.append</a:t>
            </a:r>
            <a:r>
              <a:rPr lang="tr-TR" dirty="0"/>
              <a:t>)       # </a:t>
            </a:r>
            <a:r>
              <a:rPr lang="tr-TR" dirty="0" err="1"/>
              <a:t>a.append</a:t>
            </a:r>
            <a:r>
              <a:rPr lang="tr-TR" dirty="0"/>
              <a:t> nasıl çalışır </a:t>
            </a:r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7B4F4C2-937C-664F-B0AC-B7E873B2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707681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149F714-79F6-6B45-96F8-E4938D6C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Demetler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C3AB71-15F4-484E-86E1-21DDEB5E4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Listelere benzerler!</a:t>
            </a:r>
          </a:p>
          <a:p>
            <a:pPr marL="0" indent="0">
              <a:buNone/>
            </a:pPr>
            <a:r>
              <a:rPr lang="tr-TR" dirty="0"/>
              <a:t>a=(1,2,"a")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a.count</a:t>
            </a:r>
            <a:r>
              <a:rPr lang="tr-TR" dirty="0"/>
              <a:t>(1)               # 1 elemanı kaç tane var</a:t>
            </a:r>
          </a:p>
          <a:p>
            <a:pPr marL="0" indent="0">
              <a:buNone/>
            </a:pPr>
            <a:r>
              <a:rPr lang="tr-TR" dirty="0" err="1"/>
              <a:t>a.index</a:t>
            </a:r>
            <a:r>
              <a:rPr lang="tr-TR" dirty="0"/>
              <a:t>(2)               # Bu elemanın </a:t>
            </a:r>
            <a:r>
              <a:rPr lang="tr-TR" dirty="0" err="1"/>
              <a:t>index’i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a[1]                # 1.elemanını yazdır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Demetler tanımlandıktan sonra güncellenemezler!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4850315-0C23-4247-BC71-F2263CE8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4717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86E3E93-E7A4-2B4A-94CE-F4EC8B3D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Kısaca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03324C-5A85-0F43-8A2A-15E119742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endParaRPr lang="tr-TR" dirty="0"/>
          </a:p>
          <a:p>
            <a:r>
              <a:rPr lang="tr-TR" dirty="0"/>
              <a:t>1990 yılında geliştirildi</a:t>
            </a:r>
          </a:p>
          <a:p>
            <a:r>
              <a:rPr lang="tr-TR" dirty="0"/>
              <a:t>C temelli</a:t>
            </a:r>
          </a:p>
          <a:p>
            <a:r>
              <a:rPr lang="tr-TR" dirty="0" err="1"/>
              <a:t>Guido</a:t>
            </a:r>
            <a:r>
              <a:rPr lang="tr-TR" dirty="0"/>
              <a:t> Van </a:t>
            </a:r>
            <a:r>
              <a:rPr lang="tr-TR" dirty="0" err="1"/>
              <a:t>Rossum</a:t>
            </a:r>
            <a:r>
              <a:rPr lang="tr-TR" dirty="0"/>
              <a:t> (Baş Geliştirici)</a:t>
            </a:r>
          </a:p>
          <a:p>
            <a:r>
              <a:rPr lang="tr-TR" dirty="0"/>
              <a:t>Açık kaynak</a:t>
            </a:r>
          </a:p>
          <a:p>
            <a:r>
              <a:rPr lang="tr-TR" dirty="0"/>
              <a:t>Cross-</a:t>
            </a:r>
            <a:r>
              <a:rPr lang="tr-TR" dirty="0" err="1"/>
              <a:t>platfrom</a:t>
            </a:r>
            <a:endParaRPr lang="tr-TR" dirty="0"/>
          </a:p>
          <a:p>
            <a:r>
              <a:rPr lang="tr-TR" dirty="0"/>
              <a:t>Öğrenmesi kolay: «Hayat kısa </a:t>
            </a:r>
            <a:r>
              <a:rPr lang="tr-TR" dirty="0" err="1"/>
              <a:t>python</a:t>
            </a:r>
            <a:r>
              <a:rPr lang="tr-TR" dirty="0"/>
              <a:t> öğrenin»</a:t>
            </a:r>
          </a:p>
          <a:p>
            <a:r>
              <a:rPr lang="tr-TR" dirty="0"/>
              <a:t>Yaygın kullanım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3976458-8BB8-1D40-8A26-F70FF39C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866570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9C09BB7-671F-8B49-BDDD-56AFF213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Kümeler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71B7BB-F10B-AD49-BD83-6C3764A84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/>
              <a:t>a={1,2,"a",5}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#Bu </a:t>
            </a:r>
            <a:r>
              <a:rPr lang="tr-TR" dirty="0" err="1"/>
              <a:t>methodları</a:t>
            </a:r>
            <a:r>
              <a:rPr lang="tr-TR" dirty="0"/>
              <a:t> desteklerler</a:t>
            </a:r>
          </a:p>
          <a:p>
            <a:pPr marL="0" indent="0">
              <a:buNone/>
            </a:pPr>
            <a:r>
              <a:rPr lang="tr-TR" dirty="0" err="1"/>
              <a:t>add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revome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pop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#Ancak aşağıdaki </a:t>
            </a:r>
            <a:r>
              <a:rPr lang="tr-TR" dirty="0" err="1"/>
              <a:t>methodlar</a:t>
            </a:r>
            <a:r>
              <a:rPr lang="tr-TR" dirty="0"/>
              <a:t> </a:t>
            </a:r>
            <a:r>
              <a:rPr lang="tr-TR" u="sng" dirty="0"/>
              <a:t>çalışmaz</a:t>
            </a:r>
            <a:r>
              <a:rPr lang="tr-TR" dirty="0"/>
              <a:t>, kümeler sıralıdır ve çift değer içermezler </a:t>
            </a:r>
          </a:p>
          <a:p>
            <a:pPr marL="0" indent="0">
              <a:buNone/>
            </a:pPr>
            <a:r>
              <a:rPr lang="tr-TR" dirty="0" err="1"/>
              <a:t>a.index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a[1]</a:t>
            </a:r>
          </a:p>
          <a:p>
            <a:pPr marL="0" indent="0">
              <a:buNone/>
            </a:pPr>
            <a:r>
              <a:rPr lang="tr-TR" dirty="0" err="1"/>
              <a:t>a.count</a:t>
            </a:r>
            <a:r>
              <a:rPr lang="tr-TR" dirty="0"/>
              <a:t>(5) ?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98AEF91-E140-7F48-A5F9-777F5D76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4261589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B3437E6-DC2F-4549-A06C-E8B02594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Sözlükler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642835-2D13-2842-91AB-5105E6252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x={"</a:t>
            </a:r>
            <a:r>
              <a:rPr lang="tr-TR" dirty="0" err="1"/>
              <a:t>isim":"ali</a:t>
            </a:r>
            <a:r>
              <a:rPr lang="tr-TR" dirty="0"/>
              <a:t>", "meslek":"muhendis","maas":1000, "</a:t>
            </a:r>
            <a:r>
              <a:rPr lang="tr-TR" dirty="0" err="1"/>
              <a:t>ehliyet":True</a:t>
            </a:r>
            <a:r>
              <a:rPr lang="tr-TR" dirty="0"/>
              <a:t>}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{</a:t>
            </a:r>
            <a:r>
              <a:rPr lang="tr-TR" dirty="0" err="1"/>
              <a:t>key:value</a:t>
            </a:r>
            <a:r>
              <a:rPr lang="tr-TR" dirty="0"/>
              <a:t>, </a:t>
            </a:r>
            <a:r>
              <a:rPr lang="tr-TR" dirty="0" err="1"/>
              <a:t>key:value</a:t>
            </a:r>
            <a:r>
              <a:rPr lang="tr-TR" dirty="0"/>
              <a:t>, </a:t>
            </a:r>
            <a:r>
              <a:rPr lang="tr-TR" dirty="0" err="1"/>
              <a:t>key:value</a:t>
            </a:r>
            <a:r>
              <a:rPr lang="tr-TR" dirty="0"/>
              <a:t> …}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x[</a:t>
            </a:r>
            <a:r>
              <a:rPr lang="tr-TR" dirty="0" err="1"/>
              <a:t>key</a:t>
            </a:r>
            <a:r>
              <a:rPr lang="tr-TR" dirty="0"/>
              <a:t>]=</a:t>
            </a:r>
            <a:r>
              <a:rPr lang="tr-TR" dirty="0" err="1"/>
              <a:t>value</a:t>
            </a:r>
            <a:r>
              <a:rPr lang="tr-TR" dirty="0"/>
              <a:t>        # Değeri yazdırma</a:t>
            </a:r>
          </a:p>
          <a:p>
            <a:pPr marL="0" indent="0">
              <a:buNone/>
            </a:pPr>
            <a:r>
              <a:rPr lang="tr-TR" dirty="0"/>
              <a:t>x[</a:t>
            </a:r>
            <a:r>
              <a:rPr lang="tr-TR" dirty="0" err="1"/>
              <a:t>key</a:t>
            </a:r>
            <a:r>
              <a:rPr lang="tr-TR" dirty="0"/>
              <a:t>]=</a:t>
            </a:r>
            <a:r>
              <a:rPr lang="tr-TR" dirty="0" err="1"/>
              <a:t>new_value</a:t>
            </a:r>
            <a:r>
              <a:rPr lang="tr-TR" dirty="0"/>
              <a:t>       # Değeri değiştirme</a:t>
            </a:r>
          </a:p>
          <a:p>
            <a:pPr marL="0" indent="0">
              <a:buNone/>
            </a:pPr>
            <a:r>
              <a:rPr lang="tr-TR" dirty="0"/>
              <a:t>x[</a:t>
            </a:r>
            <a:r>
              <a:rPr lang="tr-TR" dirty="0" err="1"/>
              <a:t>new_key</a:t>
            </a:r>
            <a:r>
              <a:rPr lang="tr-TR" dirty="0"/>
              <a:t>]=</a:t>
            </a:r>
            <a:r>
              <a:rPr lang="tr-TR" dirty="0" err="1"/>
              <a:t>value</a:t>
            </a:r>
            <a:r>
              <a:rPr lang="tr-TR" dirty="0"/>
              <a:t>       # Yeni </a:t>
            </a:r>
            <a:r>
              <a:rPr lang="tr-TR" dirty="0" err="1"/>
              <a:t>key:value</a:t>
            </a:r>
            <a:r>
              <a:rPr lang="tr-TR" dirty="0"/>
              <a:t> çifti ekleme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x.keys</a:t>
            </a:r>
            <a:r>
              <a:rPr lang="tr-TR" dirty="0"/>
              <a:t>()                          # </a:t>
            </a:r>
            <a:r>
              <a:rPr lang="tr-TR" dirty="0" err="1"/>
              <a:t>x’in</a:t>
            </a:r>
            <a:r>
              <a:rPr lang="tr-TR" dirty="0"/>
              <a:t> anahtarları</a:t>
            </a:r>
          </a:p>
          <a:p>
            <a:pPr marL="0" indent="0">
              <a:buNone/>
            </a:pPr>
            <a:r>
              <a:rPr lang="tr-TR" dirty="0" err="1"/>
              <a:t>x.values</a:t>
            </a:r>
            <a:r>
              <a:rPr lang="tr-TR" dirty="0"/>
              <a:t>()                      # </a:t>
            </a:r>
            <a:r>
              <a:rPr lang="tr-TR" dirty="0" err="1"/>
              <a:t>x’in</a:t>
            </a:r>
            <a:r>
              <a:rPr lang="tr-TR" dirty="0"/>
              <a:t> değerleri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1368CDF-DC22-DB49-B4A8-4689B718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900992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CDD32CD-DA7F-D140-9ECF-5BBE7257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Döngüler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F3B32A-A860-AD4F-8162-D46E1FB56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Döngüsü Yapısı: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</a:t>
            </a:r>
            <a:r>
              <a:rPr lang="tr-TR" dirty="0" err="1"/>
              <a:t>a,b,c</a:t>
            </a:r>
            <a:r>
              <a:rPr lang="tr-TR" dirty="0"/>
              <a:t>):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i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a’dan b’ye (a dahil b değil), c artımlı döngü</a:t>
            </a:r>
          </a:p>
          <a:p>
            <a:pPr marL="0" indent="0">
              <a:buNone/>
            </a:pPr>
            <a:r>
              <a:rPr lang="tr-TR" dirty="0" err="1"/>
              <a:t>range</a:t>
            </a:r>
            <a:r>
              <a:rPr lang="tr-TR" dirty="0"/>
              <a:t>(10): 0…9</a:t>
            </a:r>
          </a:p>
          <a:p>
            <a:pPr marL="0" indent="0">
              <a:buNone/>
            </a:pPr>
            <a:r>
              <a:rPr lang="tr-TR" dirty="0" err="1"/>
              <a:t>range</a:t>
            </a:r>
            <a:r>
              <a:rPr lang="tr-TR" dirty="0"/>
              <a:t>(2,10): 2 3 4 5 6 7 8 9</a:t>
            </a:r>
          </a:p>
          <a:p>
            <a:pPr marL="0" indent="0">
              <a:buNone/>
            </a:pPr>
            <a:r>
              <a:rPr lang="tr-TR" dirty="0" err="1"/>
              <a:t>range</a:t>
            </a:r>
            <a:r>
              <a:rPr lang="tr-TR" dirty="0"/>
              <a:t>(2,10,3):  2 5 8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A2DB896-189D-E14E-B1E7-589A663C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071425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68D5DC0-6D7B-8C47-8087-4D9F2B70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For</a:t>
            </a:r>
            <a:r>
              <a:rPr lang="tr-TR" b="1" dirty="0"/>
              <a:t> Döngüsü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7BAAD5-277D-9D4A-BBEB-85AF861C4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break </a:t>
            </a:r>
          </a:p>
          <a:p>
            <a:pPr marL="0" indent="0">
              <a:buNone/>
            </a:pPr>
            <a:r>
              <a:rPr lang="tr-TR" dirty="0"/>
              <a:t>	döngüyü kırıp bitirir, iç içe döngülerde sadece ait olduğu iç 	döngüyü bitirir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continue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döngüyü pas geçer (bir sonraki adımdan devam eder)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666E25D-548D-F940-9F52-5E7509B2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623770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653B649-0DCE-564F-8036-EE9B9C99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Liste, Demet, Set Üzerinde Döngüler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C6144C-00CA-0B48-931B-F0BC32F02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list</a:t>
            </a:r>
            <a:r>
              <a:rPr lang="tr-TR" dirty="0"/>
              <a:t>=[1,2,5,10]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(0,len(</a:t>
            </a:r>
            <a:r>
              <a:rPr lang="tr-TR" dirty="0" err="1"/>
              <a:t>list</a:t>
            </a:r>
            <a:r>
              <a:rPr lang="tr-TR" dirty="0"/>
              <a:t>)):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[i]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 err="1"/>
              <a:t>Python</a:t>
            </a:r>
            <a:r>
              <a:rPr lang="tr-TR" b="1" dirty="0"/>
              <a:t> versiyonu </a:t>
            </a:r>
          </a:p>
          <a:p>
            <a:pPr marL="0" indent="0">
              <a:buNone/>
            </a:pPr>
            <a:r>
              <a:rPr lang="tr-TR" dirty="0" err="1"/>
              <a:t>list</a:t>
            </a:r>
            <a:r>
              <a:rPr lang="tr-TR" dirty="0"/>
              <a:t>=[1,2,5,10]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list</a:t>
            </a:r>
            <a:r>
              <a:rPr lang="tr-TR" dirty="0"/>
              <a:t>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i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D8BD33F-1F20-2F4D-8AEB-61AE2A4A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798109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6FD27FF-5673-C643-90A0-A8329668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Sözlük Üzerinde Döngüler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BB203D-C137-914E-8989-9B8D6386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x={"</a:t>
            </a:r>
            <a:r>
              <a:rPr lang="tr-TR" dirty="0" err="1"/>
              <a:t>isim":"ali</a:t>
            </a:r>
            <a:r>
              <a:rPr lang="tr-TR" dirty="0"/>
              <a:t>", "meslek":"muhendis","maas":1000, "</a:t>
            </a:r>
            <a:r>
              <a:rPr lang="tr-TR" dirty="0" err="1"/>
              <a:t>ehliyet":True</a:t>
            </a:r>
            <a:r>
              <a:rPr lang="tr-TR" dirty="0"/>
              <a:t>}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(</a:t>
            </a:r>
            <a:r>
              <a:rPr lang="tr-TR" dirty="0" err="1"/>
              <a:t>k,v</a:t>
            </a:r>
            <a:r>
              <a:rPr lang="tr-TR" dirty="0"/>
              <a:t>) in </a:t>
            </a:r>
            <a:r>
              <a:rPr lang="tr-TR" dirty="0" err="1"/>
              <a:t>x.items</a:t>
            </a:r>
            <a:r>
              <a:rPr lang="tr-TR" dirty="0"/>
              <a:t>():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k,":",v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k: sözlük anahtarlarını</a:t>
            </a:r>
          </a:p>
          <a:p>
            <a:pPr marL="0" indent="0">
              <a:buNone/>
            </a:pPr>
            <a:r>
              <a:rPr lang="tr-TR" dirty="0"/>
              <a:t>v: sözlük değerlerini simgeliyor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36655D6-135D-2447-9233-5CB25ACB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847996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8D241BF-6E38-E04E-AE2B-B18C4512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While</a:t>
            </a:r>
            <a:r>
              <a:rPr lang="tr-TR" b="1" dirty="0"/>
              <a:t> Döngüsü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E0851C-5380-C740-8836-F58D69B09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i="1" dirty="0" err="1"/>
              <a:t>şart_ifadesi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	kodlar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Dikkat:</a:t>
            </a:r>
          </a:p>
          <a:p>
            <a:pPr marL="0" indent="0">
              <a:buNone/>
            </a:pPr>
            <a:r>
              <a:rPr lang="tr-TR" dirty="0"/>
              <a:t>Blok içerisinde döngü artımı/döngüden çıkış şartı olmazsa sonsuz döngü yapmış oluruz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6A59525-23DC-0D4B-8F78-CE5EDDC9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36469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6786610-AB00-2D4D-A7A5-725DDEB9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Metotlar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239F43-D317-D645-9A02-E4476D20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metot_ismi</a:t>
            </a:r>
            <a:r>
              <a:rPr lang="tr-TR" dirty="0"/>
              <a:t>(</a:t>
            </a:r>
            <a:r>
              <a:rPr lang="tr-TR" dirty="0" err="1"/>
              <a:t>parametre_listesi</a:t>
            </a:r>
            <a:r>
              <a:rPr lang="tr-TR" dirty="0"/>
              <a:t>):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metot_kodları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       </a:t>
            </a:r>
            <a:r>
              <a:rPr lang="tr-TR" dirty="0" err="1"/>
              <a:t>return</a:t>
            </a:r>
            <a:r>
              <a:rPr lang="tr-TR" dirty="0"/>
              <a:t> değer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7953538-13B7-5B4C-AF63-920C9AC8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195997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3D4F365-729F-BB45-AA96-758EEDC0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Metotlar devam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224ECE-BD6F-654C-9710-F16FF81D0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def hesapla(</a:t>
            </a:r>
            <a:r>
              <a:rPr lang="tr-TR" dirty="0" err="1"/>
              <a:t>a,b</a:t>
            </a:r>
            <a:r>
              <a:rPr lang="tr-TR" dirty="0"/>
              <a:t>):    </a:t>
            </a:r>
          </a:p>
          <a:p>
            <a:pPr marL="0" indent="0">
              <a:buNone/>
            </a:pPr>
            <a:r>
              <a:rPr lang="tr-TR" dirty="0"/>
              <a:t>	x=a*b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return</a:t>
            </a:r>
            <a:r>
              <a:rPr lang="tr-TR" dirty="0"/>
              <a:t> x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hesapla(3,4)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79B4F72-3C90-5546-B25D-F326F8AB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455731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E147654-28D0-5148-AA17-DFC039CA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Metotlar devam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D36ED7-4D36-4442-B77D-771DD0251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def hesapla(a=2,b=3):    </a:t>
            </a:r>
          </a:p>
          <a:p>
            <a:pPr marL="0" indent="0">
              <a:buNone/>
            </a:pPr>
            <a:r>
              <a:rPr lang="tr-TR" dirty="0"/>
              <a:t>	x=a*b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return</a:t>
            </a:r>
            <a:r>
              <a:rPr lang="tr-TR" dirty="0"/>
              <a:t> x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hesapla()          # Sonuç 6 olacak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hesapla(5)       #  Sonuç ?</a:t>
            </a:r>
          </a:p>
          <a:p>
            <a:pPr marL="0" indent="0">
              <a:buNone/>
            </a:pPr>
            <a:r>
              <a:rPr lang="tr-TR" dirty="0"/>
              <a:t># Metot </a:t>
            </a:r>
            <a:r>
              <a:rPr lang="tr-TR" dirty="0" err="1"/>
              <a:t>parametresiz</a:t>
            </a:r>
            <a:r>
              <a:rPr lang="tr-TR" dirty="0"/>
              <a:t> çağrılırsa </a:t>
            </a:r>
            <a:r>
              <a:rPr lang="tr-TR" dirty="0" err="1"/>
              <a:t>default</a:t>
            </a:r>
            <a:r>
              <a:rPr lang="tr-TR" dirty="0"/>
              <a:t> değerler alınır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AF1CD2C-4A86-0144-9751-B4D36112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60312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71173AA-8DF2-5145-95CA-CB5C0C73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Kimler</a:t>
            </a:r>
            <a:r>
              <a:rPr lang="tr-TR" dirty="0"/>
              <a:t> </a:t>
            </a:r>
            <a:r>
              <a:rPr lang="tr-TR" b="1" dirty="0"/>
              <a:t>Kullanıyor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DD58AE-C75D-E44D-B4F6-B6CA059C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Gömülü Sistemler</a:t>
            </a:r>
          </a:p>
          <a:p>
            <a:pPr lvl="1"/>
            <a:r>
              <a:rPr lang="tr-TR" dirty="0" err="1"/>
              <a:t>Aurdino</a:t>
            </a:r>
            <a:r>
              <a:rPr lang="tr-TR" dirty="0"/>
              <a:t>, </a:t>
            </a:r>
            <a:r>
              <a:rPr lang="tr-TR" dirty="0" err="1"/>
              <a:t>micropython</a:t>
            </a:r>
            <a:endParaRPr lang="tr-TR" dirty="0"/>
          </a:p>
          <a:p>
            <a:r>
              <a:rPr lang="tr-TR" dirty="0"/>
              <a:t>Gerçek Dünya Uygulamaları</a:t>
            </a:r>
          </a:p>
          <a:p>
            <a:pPr lvl="1"/>
            <a:r>
              <a:rPr lang="tr-TR" dirty="0"/>
              <a:t>Google sürücüsüz araba</a:t>
            </a:r>
          </a:p>
          <a:p>
            <a:r>
              <a:rPr lang="tr-TR" dirty="0"/>
              <a:t>Bilim Dünyası</a:t>
            </a:r>
          </a:p>
          <a:p>
            <a:pPr lvl="1"/>
            <a:r>
              <a:rPr lang="tr-TR" dirty="0" err="1"/>
              <a:t>Tensorflow</a:t>
            </a:r>
            <a:r>
              <a:rPr lang="tr-TR" dirty="0"/>
              <a:t>, </a:t>
            </a:r>
            <a:r>
              <a:rPr lang="tr-TR" dirty="0" err="1"/>
              <a:t>scipy</a:t>
            </a:r>
            <a:endParaRPr lang="tr-TR" dirty="0"/>
          </a:p>
          <a:p>
            <a:r>
              <a:rPr lang="tr-TR" dirty="0"/>
              <a:t>Web</a:t>
            </a:r>
          </a:p>
          <a:p>
            <a:pPr lvl="1"/>
            <a:r>
              <a:rPr lang="tr-TR" dirty="0" err="1"/>
              <a:t>Instagram</a:t>
            </a:r>
            <a:r>
              <a:rPr lang="tr-TR" dirty="0"/>
              <a:t>, </a:t>
            </a:r>
            <a:r>
              <a:rPr lang="tr-TR" dirty="0" err="1"/>
              <a:t>Dropbox</a:t>
            </a:r>
            <a:r>
              <a:rPr lang="tr-TR" dirty="0"/>
              <a:t>, Google</a:t>
            </a:r>
          </a:p>
          <a:p>
            <a:r>
              <a:rPr lang="tr-TR" dirty="0"/>
              <a:t>Oyun/3B modelleme</a:t>
            </a:r>
          </a:p>
          <a:p>
            <a:pPr lvl="1"/>
            <a:r>
              <a:rPr lang="tr-TR" dirty="0"/>
              <a:t>Blender, Maya</a:t>
            </a:r>
          </a:p>
          <a:p>
            <a:r>
              <a:rPr lang="tr-TR" dirty="0"/>
              <a:t>Standart Programlama Dili Olarak</a:t>
            </a:r>
          </a:p>
          <a:p>
            <a:pPr lvl="1"/>
            <a:r>
              <a:rPr lang="tr-TR" dirty="0" err="1"/>
              <a:t>Standford</a:t>
            </a:r>
            <a:r>
              <a:rPr lang="tr-TR" dirty="0"/>
              <a:t>, mit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156A442-0E48-7348-9CD6-A4523E9B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681552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2E8C871-AEBC-734E-A01A-7F12BD81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Metotlara belirsiz sayıda parametre göndermek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171E68-0EAE-4F44-B52B-DD9CE9AE1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def hesapla(*liste):   </a:t>
            </a:r>
          </a:p>
          <a:p>
            <a:pPr marL="0" indent="0">
              <a:buNone/>
            </a:pPr>
            <a:r>
              <a:rPr lang="tr-TR" dirty="0"/>
              <a:t>	 t=0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for</a:t>
            </a:r>
            <a:r>
              <a:rPr lang="tr-TR" dirty="0"/>
              <a:t> i in liste:        </a:t>
            </a:r>
          </a:p>
          <a:p>
            <a:pPr marL="0" indent="0">
              <a:buNone/>
            </a:pPr>
            <a:r>
              <a:rPr lang="tr-TR" dirty="0"/>
              <a:t>		t+=i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return</a:t>
            </a:r>
            <a:r>
              <a:rPr lang="tr-TR" dirty="0"/>
              <a:t> t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hesapla(1,2,3,4,5,6)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5195B8C-01A7-874E-B2FC-AEAB54C5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822722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0278564-F80F-5848-B742-C17A1056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Modul</a:t>
            </a:r>
            <a:r>
              <a:rPr lang="tr-TR" b="1" dirty="0"/>
              <a:t>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035BF8-149B-E640-A7C2-BDB8BEEE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Moduller</a:t>
            </a:r>
            <a:r>
              <a:rPr lang="tr-TR" dirty="0"/>
              <a:t> kütüphanelerdir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modül_ismi</a:t>
            </a:r>
            <a:r>
              <a:rPr lang="tr-TR" dirty="0"/>
              <a:t>          # Modül programa dahil edilmiş olur</a:t>
            </a:r>
          </a:p>
          <a:p>
            <a:pPr marL="0" indent="0">
              <a:buNone/>
            </a:pPr>
            <a:r>
              <a:rPr lang="tr-TR" dirty="0" err="1"/>
              <a:t>modül_ismi.method</a:t>
            </a:r>
            <a:r>
              <a:rPr lang="tr-TR" dirty="0"/>
              <a:t>        # Modülün </a:t>
            </a:r>
            <a:r>
              <a:rPr lang="tr-TR" dirty="0" err="1"/>
              <a:t>methodunu</a:t>
            </a:r>
            <a:r>
              <a:rPr lang="tr-TR" dirty="0"/>
              <a:t> kullanmak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                     # </a:t>
            </a:r>
            <a:r>
              <a:rPr lang="tr-TR" dirty="0" err="1"/>
              <a:t>String</a:t>
            </a:r>
            <a:r>
              <a:rPr lang="tr-TR" dirty="0"/>
              <a:t> modülü</a:t>
            </a:r>
          </a:p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                # </a:t>
            </a:r>
            <a:r>
              <a:rPr lang="tr-TR" dirty="0" err="1"/>
              <a:t>Random</a:t>
            </a:r>
            <a:r>
              <a:rPr lang="tr-TR" dirty="0"/>
              <a:t> modülü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A1E645F-909C-8E46-8F8B-7F2C68E8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185187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93172FC-4C77-A446-8977-5F9FD4A7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Random</a:t>
            </a:r>
            <a:r>
              <a:rPr lang="tr-TR" b="1" dirty="0"/>
              <a:t> Modülüne Giriş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880036-E19C-D344-A474-CBA0C9B25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random.randint</a:t>
            </a:r>
            <a:r>
              <a:rPr lang="tr-TR" dirty="0"/>
              <a:t>(</a:t>
            </a:r>
            <a:r>
              <a:rPr lang="tr-TR" dirty="0" err="1"/>
              <a:t>a,b</a:t>
            </a:r>
            <a:r>
              <a:rPr lang="tr-TR" dirty="0"/>
              <a:t>)          # a-b aralığında bir tam sayı tutar</a:t>
            </a:r>
          </a:p>
          <a:p>
            <a:pPr marL="0" indent="0">
              <a:buNone/>
            </a:pPr>
            <a:r>
              <a:rPr lang="tr-TR" dirty="0" err="1"/>
              <a:t>random.random</a:t>
            </a:r>
            <a:r>
              <a:rPr lang="tr-TR" dirty="0"/>
              <a:t>()               # 0-1 aralığında bir rasyonel sayı tutar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x=[1,2,5,10]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random.choice</a:t>
            </a:r>
            <a:r>
              <a:rPr lang="tr-TR" dirty="0"/>
              <a:t>(x)               # x listesinden rastgele bir eleman seçer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random.sapmle</a:t>
            </a:r>
            <a:r>
              <a:rPr lang="tr-TR" dirty="0"/>
              <a:t>(x,3)           # x listesinden rastgele üç eleman seçer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1AB01CA-F0A7-4A43-A4CC-A41C5F4D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571159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8E19005-CCAA-A644-8B52-36411FAE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String</a:t>
            </a:r>
            <a:r>
              <a:rPr lang="tr-TR" b="1" dirty="0"/>
              <a:t> İfadeler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F66022-B345-F648-B8EB-EF9C4CE85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tr-TR" dirty="0"/>
              <a:t>s="Merhaba </a:t>
            </a:r>
            <a:r>
              <a:rPr lang="tr-TR" dirty="0" err="1"/>
              <a:t>Python</a:t>
            </a:r>
            <a:r>
              <a:rPr lang="tr-TR" dirty="0"/>
              <a:t>"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s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String</a:t>
            </a:r>
            <a:r>
              <a:rPr lang="tr-TR" dirty="0"/>
              <a:t> ifadeler liste veri yapısına çok benzerler, örneğin </a:t>
            </a:r>
            <a:r>
              <a:rPr lang="tr-TR" dirty="0" err="1"/>
              <a:t>len</a:t>
            </a:r>
            <a:r>
              <a:rPr lang="tr-TR" dirty="0"/>
              <a:t>(s) karakter sayısını verir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s.upper</a:t>
            </a:r>
            <a:r>
              <a:rPr lang="tr-TR" dirty="0"/>
              <a:t>()                    # Büyük harfe dönüştür</a:t>
            </a:r>
          </a:p>
          <a:p>
            <a:pPr marL="0" indent="0">
              <a:buNone/>
            </a:pPr>
            <a:r>
              <a:rPr lang="tr-TR" dirty="0" err="1"/>
              <a:t>s.lower</a:t>
            </a:r>
            <a:r>
              <a:rPr lang="tr-TR" dirty="0"/>
              <a:t>()                    # Küçük harfe dönüştür</a:t>
            </a:r>
          </a:p>
          <a:p>
            <a:pPr marL="0" indent="0">
              <a:buNone/>
            </a:pPr>
            <a:r>
              <a:rPr lang="tr-TR" dirty="0" err="1"/>
              <a:t>s.count</a:t>
            </a:r>
            <a:r>
              <a:rPr lang="tr-TR" dirty="0"/>
              <a:t>("</a:t>
            </a:r>
            <a:r>
              <a:rPr lang="tr-TR" dirty="0" err="1"/>
              <a:t>python</a:t>
            </a:r>
            <a:r>
              <a:rPr lang="tr-TR" dirty="0"/>
              <a:t>")    # </a:t>
            </a:r>
            <a:r>
              <a:rPr lang="tr-TR" dirty="0" err="1"/>
              <a:t>python</a:t>
            </a:r>
            <a:r>
              <a:rPr lang="tr-TR" dirty="0"/>
              <a:t> kelimesi kaç defa geçiyor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s[3].</a:t>
            </a:r>
            <a:r>
              <a:rPr lang="tr-TR" dirty="0" err="1"/>
              <a:t>isupper</a:t>
            </a:r>
            <a:r>
              <a:rPr lang="tr-TR" dirty="0"/>
              <a:t>()            # </a:t>
            </a:r>
            <a:r>
              <a:rPr lang="tr-TR" dirty="0" err="1"/>
              <a:t>Stringin</a:t>
            </a:r>
            <a:r>
              <a:rPr lang="tr-TR" dirty="0"/>
              <a:t> 3.indisteki karakteri büyük harf mi ?</a:t>
            </a:r>
          </a:p>
          <a:p>
            <a:pPr marL="0" indent="0">
              <a:buNone/>
            </a:pPr>
            <a:r>
              <a:rPr lang="tr-TR" dirty="0"/>
              <a:t>s[3].</a:t>
            </a:r>
            <a:r>
              <a:rPr lang="tr-TR" dirty="0" err="1"/>
              <a:t>islower</a:t>
            </a:r>
            <a:r>
              <a:rPr lang="tr-TR" dirty="0"/>
              <a:t>()            # </a:t>
            </a:r>
            <a:r>
              <a:rPr lang="tr-TR" dirty="0" err="1"/>
              <a:t>Stringin</a:t>
            </a:r>
            <a:r>
              <a:rPr lang="tr-TR" dirty="0"/>
              <a:t> 3.indisteki karakteri küçük harf mi ?</a:t>
            </a:r>
          </a:p>
          <a:p>
            <a:pPr marL="0" indent="0">
              <a:buNone/>
            </a:pPr>
            <a:r>
              <a:rPr lang="tr-TR" dirty="0"/>
              <a:t>s[7].</a:t>
            </a:r>
            <a:r>
              <a:rPr lang="tr-TR" dirty="0" err="1"/>
              <a:t>isdigit</a:t>
            </a:r>
            <a:r>
              <a:rPr lang="tr-TR" dirty="0"/>
              <a:t>()              # </a:t>
            </a:r>
            <a:r>
              <a:rPr lang="tr-TR" dirty="0" err="1"/>
              <a:t>Stringin</a:t>
            </a:r>
            <a:r>
              <a:rPr lang="tr-TR" dirty="0"/>
              <a:t> 7.indisteki karakteri rakam mı ?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s.split</a:t>
            </a:r>
            <a:r>
              <a:rPr lang="tr-TR" dirty="0"/>
              <a:t>("")                                               # Boşluk karakterine göre ayırarak listeye atar</a:t>
            </a:r>
          </a:p>
          <a:p>
            <a:pPr marL="0" indent="0">
              <a:buNone/>
            </a:pPr>
            <a:r>
              <a:rPr lang="tr-TR" dirty="0"/>
              <a:t>s1=''.</a:t>
            </a:r>
            <a:r>
              <a:rPr lang="tr-TR" dirty="0" err="1"/>
              <a:t>join</a:t>
            </a:r>
            <a:r>
              <a:rPr lang="tr-TR" dirty="0"/>
              <a:t>(</a:t>
            </a:r>
            <a:r>
              <a:rPr lang="tr-TR" dirty="0" err="1"/>
              <a:t>random.sample</a:t>
            </a:r>
            <a:r>
              <a:rPr lang="tr-TR" dirty="0"/>
              <a:t>(s,3))             # s </a:t>
            </a:r>
            <a:r>
              <a:rPr lang="tr-TR" dirty="0" err="1"/>
              <a:t>Stringinden</a:t>
            </a:r>
            <a:r>
              <a:rPr lang="tr-TR" dirty="0"/>
              <a:t> rastgele 3 karakteri al s1 </a:t>
            </a:r>
            <a:r>
              <a:rPr lang="tr-TR" dirty="0" err="1"/>
              <a:t>Stringinde</a:t>
            </a:r>
            <a:r>
              <a:rPr lang="tr-TR" dirty="0"/>
              <a:t> birleştir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join</a:t>
            </a:r>
            <a:r>
              <a:rPr lang="tr-TR" dirty="0"/>
              <a:t> ve </a:t>
            </a:r>
            <a:r>
              <a:rPr lang="tr-TR" dirty="0" err="1"/>
              <a:t>split</a:t>
            </a:r>
            <a:r>
              <a:rPr lang="tr-TR" dirty="0"/>
              <a:t> birbirlerinin tam tersi iş yaparlar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E9AF81C-E4D7-2847-A608-09804E1C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296700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7CE2D1B-4D60-C84C-A813-E8084611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Ödev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1D63C4-70D5-5F48-8605-3F44755E3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rabicParenR"/>
            </a:pPr>
            <a:r>
              <a:rPr lang="tr-TR" dirty="0"/>
              <a:t>Bir online sistem için 100 adet kullanıcıya 8 karakterden oluşan şifre belirlenecektir. Oluşturulan şifreler bir listeye atılacak</a:t>
            </a:r>
          </a:p>
          <a:p>
            <a:pPr lvl="1"/>
            <a:r>
              <a:rPr lang="tr-TR" dirty="0"/>
              <a:t>Şifre en az bir tane </a:t>
            </a:r>
          </a:p>
          <a:p>
            <a:pPr lvl="2"/>
            <a:r>
              <a:rPr lang="tr-TR" dirty="0"/>
              <a:t>büyük harf</a:t>
            </a:r>
          </a:p>
          <a:p>
            <a:pPr lvl="2"/>
            <a:r>
              <a:rPr lang="tr-TR" dirty="0"/>
              <a:t> (! % ? * #) özel karakter</a:t>
            </a:r>
          </a:p>
          <a:p>
            <a:pPr lvl="2"/>
            <a:r>
              <a:rPr lang="tr-TR" dirty="0"/>
              <a:t>rakam</a:t>
            </a:r>
          </a:p>
          <a:p>
            <a:pPr lvl="2"/>
            <a:r>
              <a:rPr lang="tr-TR" dirty="0"/>
              <a:t>küçük harf içermelidir</a:t>
            </a:r>
          </a:p>
          <a:p>
            <a:pPr lvl="2"/>
            <a:endParaRPr lang="tr-TR" dirty="0"/>
          </a:p>
          <a:p>
            <a:pPr marL="0" indent="0">
              <a:buNone/>
            </a:pPr>
            <a:r>
              <a:rPr lang="tr-TR" dirty="0"/>
              <a:t>2) Yazacağınız 2.bir program 100 adet şifre içinde yan yana 2+ rakam içeren şifreleri bulup göstererek hata mesajı versin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3) Sayısal loto: program metoduna parametre olarak 6 tane sayı (tahmin edilen sayılar) gönderilecek, metot 1-49 arasında 6 adet sayı tutacak, kaç tane tahminin tuttuğunu yazacak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Not: ödevde </a:t>
            </a:r>
            <a:r>
              <a:rPr lang="tr-TR" b="1" dirty="0" err="1"/>
              <a:t>regex</a:t>
            </a:r>
            <a:r>
              <a:rPr lang="tr-TR" dirty="0"/>
              <a:t> yada benzeri kütüphane kullanılmayacak! </a:t>
            </a:r>
            <a:r>
              <a:rPr lang="tr-TR" dirty="0" err="1"/>
              <a:t>random</a:t>
            </a:r>
            <a:r>
              <a:rPr lang="tr-TR" dirty="0"/>
              <a:t> modülü kullanılabilir.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0A8CC59-286F-1646-A89B-27CDFC58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79416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4B32150-5871-2A48-B26E-2939C6D2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Genel özellikler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B24A02-9371-A54E-8293-12BDDCA83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Küme parantezi</a:t>
            </a:r>
          </a:p>
          <a:p>
            <a:r>
              <a:rPr lang="tr-TR" dirty="0" err="1"/>
              <a:t>Begin-end</a:t>
            </a:r>
            <a:r>
              <a:rPr lang="tr-TR" dirty="0"/>
              <a:t> benzeri ifadeler</a:t>
            </a:r>
          </a:p>
          <a:p>
            <a:r>
              <a:rPr lang="tr-TR" dirty="0"/>
              <a:t>satır sonu ;</a:t>
            </a:r>
          </a:p>
          <a:p>
            <a:r>
              <a:rPr lang="tr-TR" dirty="0"/>
              <a:t>Değişken tipi tanımlama yoktur </a:t>
            </a:r>
          </a:p>
          <a:p>
            <a:r>
              <a:rPr lang="tr-TR" dirty="0" err="1"/>
              <a:t>Girintileme</a:t>
            </a:r>
            <a:r>
              <a:rPr lang="tr-TR" dirty="0"/>
              <a:t> kuralı vardır</a:t>
            </a:r>
          </a:p>
          <a:p>
            <a:r>
              <a:rPr lang="tr-TR" dirty="0"/>
              <a:t>Belirli bir </a:t>
            </a:r>
            <a:r>
              <a:rPr lang="tr-TR" dirty="0" err="1"/>
              <a:t>blok’a</a:t>
            </a:r>
            <a:r>
              <a:rPr lang="tr-TR" dirty="0"/>
              <a:t> ait kodlar girintilime yapılarak yazılmalıdır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A1639A9-2400-DB4C-844C-02CE81C1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56957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E277D68-AA5C-C34A-9EDC-CC7C84B2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Python</a:t>
            </a:r>
            <a:r>
              <a:rPr lang="tr-TR" b="1" dirty="0"/>
              <a:t> Etkileşimli Kabuk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2CE1EB-7BF7-1546-B8B2-549154AB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 err="1"/>
              <a:t>Python</a:t>
            </a:r>
            <a:r>
              <a:rPr lang="tr-TR" dirty="0"/>
              <a:t> yüklü ise (veya </a:t>
            </a:r>
            <a:r>
              <a:rPr lang="tr-TR" b="1" dirty="0" err="1"/>
              <a:t>Anaconda</a:t>
            </a:r>
            <a:r>
              <a:rPr lang="tr-TR" dirty="0"/>
              <a:t> ortamı)</a:t>
            </a:r>
          </a:p>
          <a:p>
            <a:pPr marL="0" indent="0">
              <a:buNone/>
            </a:pPr>
            <a:r>
              <a:rPr lang="tr-TR" dirty="0"/>
              <a:t>Komut satırından </a:t>
            </a:r>
            <a:r>
              <a:rPr lang="tr-TR" dirty="0" err="1"/>
              <a:t>python</a:t>
            </a:r>
            <a:r>
              <a:rPr lang="tr-TR" dirty="0"/>
              <a:t> denerek Shell çalıştırılır.  </a:t>
            </a:r>
            <a:r>
              <a:rPr lang="tr-TR" sz="3500" b="1" dirty="0"/>
              <a:t>&gt;&gt;&gt;</a:t>
            </a:r>
            <a:r>
              <a:rPr lang="tr-TR" sz="3500" dirty="0"/>
              <a:t> </a:t>
            </a:r>
          </a:p>
          <a:p>
            <a:pPr marL="0" indent="0">
              <a:buNone/>
            </a:pPr>
            <a:r>
              <a:rPr lang="tr-TR" dirty="0"/>
              <a:t>Online </a:t>
            </a:r>
            <a:r>
              <a:rPr lang="tr-TR" dirty="0" err="1"/>
              <a:t>python</a:t>
            </a:r>
            <a:r>
              <a:rPr lang="tr-TR" dirty="0"/>
              <a:t> kabuğu </a:t>
            </a:r>
            <a:r>
              <a:rPr lang="tr-TR" dirty="0">
                <a:hlinkClick r:id="rId2"/>
              </a:rPr>
              <a:t>https://www.python.org/shell/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&gt;&gt;&gt; a=2    # Değişken tanımlama</a:t>
            </a:r>
          </a:p>
          <a:p>
            <a:pPr marL="0" indent="0">
              <a:buNone/>
            </a:pPr>
            <a:r>
              <a:rPr lang="tr-TR" dirty="0"/>
              <a:t>&gt;&gt;&gt; a**2  # Karesini alma</a:t>
            </a:r>
          </a:p>
          <a:p>
            <a:pPr marL="0" indent="0">
              <a:buNone/>
            </a:pPr>
            <a:r>
              <a:rPr lang="tr-TR" dirty="0"/>
              <a:t>&gt;&gt;&gt; </a:t>
            </a:r>
            <a:r>
              <a:rPr lang="tr-TR" dirty="0" err="1"/>
              <a:t>dir</a:t>
            </a:r>
            <a:r>
              <a:rPr lang="tr-TR" dirty="0"/>
              <a:t>(a) # Herhangi değişken yada metotla ilgili tüm seçenekler</a:t>
            </a:r>
          </a:p>
          <a:p>
            <a:pPr marL="0" indent="0">
              <a:buNone/>
            </a:pPr>
            <a:r>
              <a:rPr lang="tr-TR" dirty="0"/>
              <a:t>&gt;&gt;&gt; </a:t>
            </a:r>
            <a:r>
              <a:rPr lang="tr-TR" dirty="0" err="1"/>
              <a:t>a.bit_length</a:t>
            </a:r>
            <a:r>
              <a:rPr lang="tr-TR" dirty="0"/>
              <a:t>() # Değişkenin kaç bit kapladığı</a:t>
            </a:r>
          </a:p>
          <a:p>
            <a:pPr marL="0" indent="0">
              <a:buNone/>
            </a:pPr>
            <a:r>
              <a:rPr lang="tr-TR" dirty="0"/>
              <a:t>&gt;&gt;&gt; a.__</a:t>
            </a:r>
            <a:r>
              <a:rPr lang="tr-TR" dirty="0" err="1"/>
              <a:t>abs</a:t>
            </a:r>
            <a:r>
              <a:rPr lang="tr-TR" dirty="0"/>
              <a:t>__() # Sayının mutlak değerini alma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&gt;&gt;&gt; </a:t>
            </a:r>
            <a:r>
              <a:rPr lang="tr-TR" dirty="0" err="1"/>
              <a:t>type</a:t>
            </a:r>
            <a:r>
              <a:rPr lang="tr-TR" dirty="0"/>
              <a:t> (değişken) # Değişkenin tipi nedir ?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0649D3F-814F-4C4F-B579-78FC99C9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5607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2DA79C-613E-6541-B830-6C196D8E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Girintileme</a:t>
            </a:r>
            <a:r>
              <a:rPr lang="tr-TR" b="1" dirty="0"/>
              <a:t> Kuralı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854D85-D3CD-1C49-A860-6CF0E333D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Metot/Şart/Döngü Kodlarından sonra (blok diye adlandıralım)</a:t>
            </a:r>
            <a:r>
              <a:rPr lang="tr-TR" sz="4000" b="1" dirty="0"/>
              <a:t>:</a:t>
            </a:r>
            <a:r>
              <a:rPr lang="tr-TR" dirty="0"/>
              <a:t> koymak </a:t>
            </a:r>
            <a:r>
              <a:rPr lang="tr-TR" dirty="0" err="1"/>
              <a:t>girintileme</a:t>
            </a:r>
            <a:r>
              <a:rPr lang="tr-TR" dirty="0"/>
              <a:t> yapmak kuraldır (editör ortamında </a:t>
            </a:r>
            <a:r>
              <a:rPr lang="tr-TR" dirty="0" err="1"/>
              <a:t>tab</a:t>
            </a:r>
            <a:r>
              <a:rPr lang="tr-TR" dirty="0"/>
              <a:t> tuşu ile)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Ana Program</a:t>
            </a:r>
          </a:p>
          <a:p>
            <a:pPr marL="0" indent="0">
              <a:buNone/>
            </a:pPr>
            <a:r>
              <a:rPr lang="tr-TR" dirty="0"/>
              <a:t>Blok İfadesi:</a:t>
            </a:r>
          </a:p>
          <a:p>
            <a:pPr marL="0" indent="0">
              <a:buNone/>
            </a:pPr>
            <a:r>
              <a:rPr lang="tr-TR" dirty="0"/>
              <a:t>	Bloka ait kodlar</a:t>
            </a:r>
          </a:p>
          <a:p>
            <a:pPr marL="0" indent="0">
              <a:buNone/>
            </a:pPr>
            <a:r>
              <a:rPr lang="tr-TR" dirty="0"/>
              <a:t>	…</a:t>
            </a:r>
          </a:p>
          <a:p>
            <a:pPr marL="0" indent="0">
              <a:buNone/>
            </a:pPr>
            <a:r>
              <a:rPr lang="tr-TR" dirty="0"/>
              <a:t>Ana Program Akışı</a:t>
            </a:r>
          </a:p>
          <a:p>
            <a:pPr marL="0" indent="0">
              <a:buNone/>
            </a:pPr>
            <a:r>
              <a:rPr lang="tr-TR" dirty="0"/>
              <a:t>	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F29666B-971D-0149-9D7D-1B8EF12B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734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B74FB0C-6EA0-E747-8415-8DBA556E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Yorum satırları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CCD524-4482-224B-B1B8-EC55A3981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# ile başlayarak tek satırlık yorum satırları oluşturulabilir.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Birden fazla satırı yorum satırı haline getirmek için</a:t>
            </a:r>
          </a:p>
          <a:p>
            <a:pPr marL="0" indent="0">
              <a:buNone/>
            </a:pPr>
            <a:r>
              <a:rPr lang="tr-TR" dirty="0"/>
              <a:t>" " " </a:t>
            </a:r>
          </a:p>
          <a:p>
            <a:pPr marL="0" indent="0">
              <a:buNone/>
            </a:pPr>
            <a:r>
              <a:rPr lang="tr-TR" dirty="0"/>
              <a:t> Yorum satırı 1</a:t>
            </a:r>
          </a:p>
          <a:p>
            <a:pPr marL="0" indent="0">
              <a:buNone/>
            </a:pPr>
            <a:r>
              <a:rPr lang="tr-TR" dirty="0"/>
              <a:t> Yorum satırı 2</a:t>
            </a:r>
          </a:p>
          <a:p>
            <a:pPr marL="0" indent="0">
              <a:buNone/>
            </a:pPr>
            <a:r>
              <a:rPr lang="tr-TR" dirty="0"/>
              <a:t> devam…</a:t>
            </a:r>
          </a:p>
          <a:p>
            <a:pPr marL="0" indent="0">
              <a:buNone/>
            </a:pPr>
            <a:r>
              <a:rPr lang="tr-TR" dirty="0"/>
              <a:t>" " "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432D212-F49A-B14E-8AC4-FE9D7E32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43104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3834662-920E-414E-9BC5-CB6B5EFD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Aritmetik İşleçler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CC6147-157C-E049-AA0A-971621EDB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+</a:t>
            </a:r>
          </a:p>
          <a:p>
            <a:pPr marL="0" indent="0">
              <a:buNone/>
            </a:pPr>
            <a:r>
              <a:rPr lang="tr-TR" dirty="0"/>
              <a:t>-</a:t>
            </a:r>
          </a:p>
          <a:p>
            <a:pPr marL="0" indent="0">
              <a:buNone/>
            </a:pPr>
            <a:r>
              <a:rPr lang="tr-TR" dirty="0"/>
              <a:t>*</a:t>
            </a:r>
          </a:p>
          <a:p>
            <a:pPr marL="0" indent="0">
              <a:buNone/>
            </a:pPr>
            <a:r>
              <a:rPr lang="tr-TR" dirty="0"/>
              <a:t>**</a:t>
            </a:r>
          </a:p>
          <a:p>
            <a:pPr marL="0" indent="0">
              <a:buNone/>
            </a:pPr>
            <a:r>
              <a:rPr lang="tr-TR" dirty="0"/>
              <a:t>/</a:t>
            </a:r>
          </a:p>
          <a:p>
            <a:pPr marL="0" indent="0">
              <a:buNone/>
            </a:pPr>
            <a:r>
              <a:rPr lang="tr-TR" dirty="0"/>
              <a:t>//</a:t>
            </a:r>
          </a:p>
          <a:p>
            <a:pPr marL="0" indent="0">
              <a:buNone/>
            </a:pPr>
            <a:r>
              <a:rPr lang="tr-TR" dirty="0"/>
              <a:t>%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+=</a:t>
            </a:r>
          </a:p>
          <a:p>
            <a:pPr marL="0" indent="0">
              <a:buNone/>
            </a:pPr>
            <a:r>
              <a:rPr lang="tr-TR" dirty="0"/>
              <a:t>-=</a:t>
            </a:r>
          </a:p>
          <a:p>
            <a:pPr marL="0" indent="0">
              <a:buNone/>
            </a:pPr>
            <a:r>
              <a:rPr lang="tr-TR" dirty="0"/>
              <a:t>*=</a:t>
            </a:r>
          </a:p>
          <a:p>
            <a:pPr marL="0" indent="0">
              <a:buNone/>
            </a:pPr>
            <a:r>
              <a:rPr lang="tr-TR" dirty="0"/>
              <a:t>/=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9AC300E-45FD-1343-A9A4-58AEE71F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404292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77E8C34-39EA-A243-9881-6927C0ED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Karşılaştırma İşleçleri</a:t>
            </a:r>
          </a:p>
        </p:txBody>
      </p: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9FB28394-3010-8540-86ED-7E063B57CB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224054"/>
          <a:ext cx="10515600" cy="15544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2141191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57427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  <a:latin typeface="DroidSans"/>
                        </a:rPr>
                        <a:t>== 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  <a:latin typeface="DroidSans"/>
                        </a:rPr>
                        <a:t>eşittir 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58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  <a:latin typeface="DroidSans"/>
                        </a:rPr>
                        <a:t>!= 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  <a:latin typeface="DroidSans"/>
                        </a:rPr>
                        <a:t>eşit değildir 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564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  <a:latin typeface="DroidSans"/>
                        </a:rPr>
                        <a:t>&gt; 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  <a:latin typeface="DroidSans"/>
                        </a:rPr>
                        <a:t>büyüktür 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859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  <a:latin typeface="DroidSans"/>
                        </a:rPr>
                        <a:t>&lt; 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  <a:latin typeface="DroidSans"/>
                        </a:rPr>
                        <a:t>küçüktür 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768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  <a:latin typeface="DroidSans"/>
                        </a:rPr>
                        <a:t>&gt;= 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  <a:latin typeface="DroidSans"/>
                        </a:rPr>
                        <a:t>büyük eşittir 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06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1100">
                          <a:effectLst/>
                          <a:latin typeface="DroidSans"/>
                        </a:rPr>
                        <a:t>&lt;= 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100" dirty="0" err="1">
                          <a:effectLst/>
                          <a:latin typeface="DroidSans"/>
                        </a:rPr>
                        <a:t>küçük</a:t>
                      </a:r>
                      <a:r>
                        <a:rPr lang="tr-TR" sz="1100" dirty="0">
                          <a:effectLst/>
                          <a:latin typeface="DroidSans"/>
                        </a:rPr>
                        <a:t> </a:t>
                      </a:r>
                      <a:r>
                        <a:rPr lang="tr-TR" sz="1100" dirty="0" err="1">
                          <a:effectLst/>
                          <a:latin typeface="DroidSans"/>
                        </a:rPr>
                        <a:t>eşittir</a:t>
                      </a:r>
                      <a:r>
                        <a:rPr lang="tr-TR" sz="1100" dirty="0">
                          <a:effectLst/>
                          <a:latin typeface="DroidSans"/>
                        </a:rPr>
                        <a:t> </a:t>
                      </a:r>
                      <a:endParaRPr lang="tr-TR" dirty="0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601357"/>
                  </a:ext>
                </a:extLst>
              </a:tr>
            </a:tbl>
          </a:graphicData>
        </a:graphic>
      </p:graphicFrame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826DA73-7CAC-0248-85F9-C9E41FA3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48414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1278</Words>
  <Application>Microsoft Macintosh PowerPoint</Application>
  <PresentationFormat>Geniş ekran</PresentationFormat>
  <Paragraphs>355</Paragraphs>
  <Slides>34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DroidSans</vt:lpstr>
      <vt:lpstr>Office Teması</vt:lpstr>
      <vt:lpstr>Python Programlama Dili</vt:lpstr>
      <vt:lpstr>Kısaca</vt:lpstr>
      <vt:lpstr>Kimler Kullanıyor</vt:lpstr>
      <vt:lpstr>Genel özellikler</vt:lpstr>
      <vt:lpstr>Python Etkileşimli Kabuk</vt:lpstr>
      <vt:lpstr>Girintileme Kuralı</vt:lpstr>
      <vt:lpstr>Yorum satırları</vt:lpstr>
      <vt:lpstr>Aritmetik İşleçler</vt:lpstr>
      <vt:lpstr>Karşılaştırma İşleçleri</vt:lpstr>
      <vt:lpstr>Bool İşleçler</vt:lpstr>
      <vt:lpstr>Şart İfadeleri</vt:lpstr>
      <vt:lpstr>if-elif-if</vt:lpstr>
      <vt:lpstr>if-else örneği</vt:lpstr>
      <vt:lpstr>if-elif-else örneği</vt:lpstr>
      <vt:lpstr>Veri Tipleri</vt:lpstr>
      <vt:lpstr>Listeler</vt:lpstr>
      <vt:lpstr>Listeler devam</vt:lpstr>
      <vt:lpstr>Listeler Devam</vt:lpstr>
      <vt:lpstr>Demetler</vt:lpstr>
      <vt:lpstr>Kümeler</vt:lpstr>
      <vt:lpstr>Sözlükler</vt:lpstr>
      <vt:lpstr>Döngüler</vt:lpstr>
      <vt:lpstr>For Döngüsü</vt:lpstr>
      <vt:lpstr>Liste, Demet, Set Üzerinde Döngüler</vt:lpstr>
      <vt:lpstr>Sözlük Üzerinde Döngüler</vt:lpstr>
      <vt:lpstr>While Döngüsü</vt:lpstr>
      <vt:lpstr>Metotlar</vt:lpstr>
      <vt:lpstr>Metotlar devam</vt:lpstr>
      <vt:lpstr>Metotlar devam</vt:lpstr>
      <vt:lpstr>Metotlara belirsiz sayıda parametre göndermek</vt:lpstr>
      <vt:lpstr>Modul Kullanımı</vt:lpstr>
      <vt:lpstr>Random Modülüne Giriş</vt:lpstr>
      <vt:lpstr>String İfadeler</vt:lpstr>
      <vt:lpstr>Ödev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Programlama Dili</dc:title>
  <dc:creator>Microsoft Office Kullanıcısı</dc:creator>
  <cp:lastModifiedBy>Microsoft Office Kullanıcısı</cp:lastModifiedBy>
  <cp:revision>52</cp:revision>
  <dcterms:created xsi:type="dcterms:W3CDTF">2018-02-11T21:09:59Z</dcterms:created>
  <dcterms:modified xsi:type="dcterms:W3CDTF">2018-02-15T09:18:53Z</dcterms:modified>
</cp:coreProperties>
</file>