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100" d="100"/>
          <a:sy n="100" d="100"/>
        </p:scale>
        <p:origin x="226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C995-E95C-4B26-B2F7-C5FA69E16CE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21" Type="http://schemas.openxmlformats.org/officeDocument/2006/relationships/image" Target="../media/image17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24" Type="http://schemas.openxmlformats.org/officeDocument/2006/relationships/image" Target="../media/image20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917596" y="303578"/>
                <a:ext cx="1376176" cy="2648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596" y="303578"/>
                <a:ext cx="1376176" cy="264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45051" y="869986"/>
            <a:ext cx="11341638" cy="2745967"/>
            <a:chOff x="311371" y="920786"/>
            <a:chExt cx="11341638" cy="2745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11371" y="1404483"/>
                  <a:ext cx="1023934" cy="3804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1404483"/>
                  <a:ext cx="1023934" cy="380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11190" y="1384574"/>
                  <a:ext cx="1391385" cy="4202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1384574"/>
                  <a:ext cx="1391385" cy="4202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68022" y="1374090"/>
                  <a:ext cx="2894187" cy="4412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1374090"/>
                  <a:ext cx="2894187" cy="4412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1371" y="1993121"/>
                  <a:ext cx="1023933" cy="41979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1993121"/>
                  <a:ext cx="1023933" cy="4197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11190" y="1993121"/>
                  <a:ext cx="2566642" cy="4301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1993121"/>
                  <a:ext cx="2566642" cy="4301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68022" y="1993121"/>
                  <a:ext cx="4053463" cy="4412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⃡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1993121"/>
                  <a:ext cx="4053463" cy="4412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1371" y="2629818"/>
                  <a:ext cx="1145854" cy="3849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2629818"/>
                  <a:ext cx="1145854" cy="3849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11190" y="2612152"/>
                  <a:ext cx="2002762" cy="4203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2612152"/>
                  <a:ext cx="2002762" cy="4203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68022" y="2612152"/>
                  <a:ext cx="4260707" cy="4412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2612152"/>
                  <a:ext cx="4260707" cy="44121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1371" y="3228363"/>
                  <a:ext cx="1747833" cy="42030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𝜕𝜌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1" y="3228363"/>
                  <a:ext cx="1747833" cy="4203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11190" y="3210281"/>
                  <a:ext cx="3427702" cy="45647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190" y="3210281"/>
                  <a:ext cx="3427702" cy="45647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168022" y="3217912"/>
                  <a:ext cx="5484987" cy="4412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∰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𝑏𝑜𝑑𝑦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∯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⃡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022" y="3217912"/>
                  <a:ext cx="5484987" cy="44121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311371" y="92078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Continuity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9750" y="92522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Momentum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68022" y="920786"/>
              <a:ext cx="2080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Energy</a:t>
              </a:r>
              <a:endParaRPr lang="en-US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</m:oMath>
                </a14:m>
                <a:r>
                  <a:rPr lang="en-US" sz="1050" dirty="0" smtClean="0"/>
                  <a:t> - body accelerations (e.g. gravity or E&amp;M)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050" dirty="0" smtClean="0"/>
                  <a:t> – internal energy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dirty="0" smtClean="0"/>
                  <a:t> – second coefficient of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050" dirty="0" smtClean="0"/>
                  <a:t> – dynamic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050" dirty="0" smtClean="0"/>
                  <a:t> - outward surface normal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050" dirty="0" smtClean="0"/>
                  <a:t> – pressure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050" dirty="0" smtClean="0"/>
                  <a:t> – volumetric heating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050" dirty="0" smtClean="0"/>
                  <a:t> - heat flux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dirty="0" smtClean="0"/>
                  <a:t> – fluid density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1050" dirty="0" smtClean="0"/>
                  <a:t> – Cauchy stress tensor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050" dirty="0" smtClean="0"/>
                  <a:t> – surface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1050" dirty="0" smtClean="0"/>
                  <a:t> - </a:t>
                </a:r>
                <a:r>
                  <a:rPr lang="en-US" sz="1050" dirty="0" err="1" smtClean="0"/>
                  <a:t>deviatoric</a:t>
                </a:r>
                <a:r>
                  <a:rPr lang="en-US" sz="1050" dirty="0" smtClean="0"/>
                  <a:t> stress tensor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/>
                  <a:t>T - temperature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sz="1050" dirty="0" smtClean="0"/>
                  <a:t> - volume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050" dirty="0" smtClean="0"/>
                  <a:t> - flow velocity</a:t>
                </a:r>
                <a:endParaRPr lang="en-US" sz="105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blipFill>
                <a:blip r:embed="rId18"/>
                <a:stretch>
                  <a:fillRect b="-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609519" y="3935125"/>
            <a:ext cx="6530484" cy="1513602"/>
            <a:chOff x="3686432" y="4639391"/>
            <a:chExt cx="6530484" cy="15136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94447" y="4684009"/>
                  <a:ext cx="1766933" cy="2782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𝕀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4684009"/>
                  <a:ext cx="1766933" cy="27821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94447" y="5205466"/>
                  <a:ext cx="610614" cy="38145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5205466"/>
                  <a:ext cx="610614" cy="38145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94447" y="5835886"/>
                  <a:ext cx="874034" cy="2648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47" y="5835886"/>
                  <a:ext cx="874034" cy="26488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3686432" y="4639391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Newtonian Fluids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86432" y="521152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Stokes’s</a:t>
              </a:r>
              <a:r>
                <a:rPr lang="en-US" dirty="0" smtClean="0"/>
                <a:t> Hypothesis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86432" y="5783661"/>
              <a:ext cx="287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Incompressibility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600996" y="5044326"/>
                  <a:ext cx="2615920" cy="43813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2CC"/>
                    </a:gs>
                    <a:gs pos="100000">
                      <a:srgbClr val="F8CBAD"/>
                    </a:gs>
                  </a:gsLst>
                  <a:lin ang="5400000" scaled="1"/>
                  <a:tileRect/>
                </a:gra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𝑡h𝑒𝑟𝑚𝑜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996" y="5044326"/>
                  <a:ext cx="2615920" cy="43813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Elbow Connector 2"/>
            <p:cNvCxnSpPr>
              <a:stCxn id="11" idx="3"/>
              <a:endCxn id="34" idx="0"/>
            </p:cNvCxnSpPr>
            <p:nvPr/>
          </p:nvCxnSpPr>
          <p:spPr>
            <a:xfrm>
              <a:off x="7461380" y="4823118"/>
              <a:ext cx="1447576" cy="221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4" idx="2"/>
              <a:endCxn id="12" idx="3"/>
            </p:cNvCxnSpPr>
            <p:nvPr/>
          </p:nvCxnSpPr>
          <p:spPr>
            <a:xfrm rot="5400000" flipH="1">
              <a:off x="7563875" y="4137379"/>
              <a:ext cx="86267" cy="2603895"/>
            </a:xfrm>
            <a:prstGeom prst="bentConnector4">
              <a:avLst>
                <a:gd name="adj1" fmla="val -264991"/>
                <a:gd name="adj2" fmla="val 7511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-16229" y="83711"/>
            <a:ext cx="110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Reynold’s </a:t>
            </a:r>
          </a:p>
          <a:p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32055" y="112852"/>
            <a:ext cx="144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Cauchy Stress Tensor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354105" y="170035"/>
                <a:ext cx="3425915" cy="4492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𝐷𝐹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5" y="170035"/>
                <a:ext cx="3425915" cy="44922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𝒱ℴ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ℓ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𝒱ℴ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𝐷𝐽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5252706" y="2030409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Lm</a:t>
            </a:r>
            <a:endParaRPr lang="en-US" sz="1000" dirty="0"/>
          </a:p>
        </p:txBody>
      </p:sp>
      <p:sp>
        <p:nvSpPr>
          <p:cNvPr id="62" name="Oval 61"/>
          <p:cNvSpPr/>
          <p:nvPr/>
        </p:nvSpPr>
        <p:spPr>
          <a:xfrm>
            <a:off x="6102604" y="324969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</a:t>
            </a:r>
            <a:r>
              <a:rPr lang="en-US" sz="1000" dirty="0" err="1" smtClean="0"/>
              <a:t>m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4075139" y="1440552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lm</a:t>
            </a:r>
            <a:endParaRPr lang="en-US" sz="1000" dirty="0"/>
          </a:p>
        </p:txBody>
      </p:sp>
      <p:sp>
        <p:nvSpPr>
          <p:cNvPr id="64" name="Oval 63"/>
          <p:cNvSpPr/>
          <p:nvPr/>
        </p:nvSpPr>
        <p:spPr>
          <a:xfrm>
            <a:off x="4710168" y="265767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em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1612974" y="203349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Lc</a:t>
            </a:r>
            <a:endParaRPr lang="en-US" sz="1000" dirty="0"/>
          </a:p>
        </p:txBody>
      </p:sp>
      <p:sp>
        <p:nvSpPr>
          <p:cNvPr id="66" name="Oval 65"/>
          <p:cNvSpPr/>
          <p:nvPr/>
        </p:nvSpPr>
        <p:spPr>
          <a:xfrm>
            <a:off x="2323397" y="326590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Ec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1613450" y="1444176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lc</a:t>
            </a:r>
            <a:endParaRPr lang="en-US" sz="1000" dirty="0"/>
          </a:p>
        </p:txBody>
      </p:sp>
      <p:sp>
        <p:nvSpPr>
          <p:cNvPr id="68" name="Oval 67"/>
          <p:cNvSpPr/>
          <p:nvPr/>
        </p:nvSpPr>
        <p:spPr>
          <a:xfrm>
            <a:off x="1749645" y="266014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ec</a:t>
            </a:r>
            <a:endParaRPr lang="en-US" sz="1000" dirty="0"/>
          </a:p>
        </p:txBody>
      </p:sp>
      <p:sp>
        <p:nvSpPr>
          <p:cNvPr id="69" name="Oval 68"/>
          <p:cNvSpPr/>
          <p:nvPr/>
        </p:nvSpPr>
        <p:spPr>
          <a:xfrm>
            <a:off x="10504830" y="204111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Le</a:t>
            </a:r>
            <a:endParaRPr lang="en-US" sz="1000" dirty="0"/>
          </a:p>
        </p:txBody>
      </p:sp>
      <p:sp>
        <p:nvSpPr>
          <p:cNvPr id="70" name="Oval 69"/>
          <p:cNvSpPr/>
          <p:nvPr/>
        </p:nvSpPr>
        <p:spPr>
          <a:xfrm>
            <a:off x="11920242" y="324969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Ee</a:t>
            </a:r>
            <a:endParaRPr lang="en-US" sz="1000" dirty="0"/>
          </a:p>
        </p:txBody>
      </p:sp>
      <p:sp>
        <p:nvSpPr>
          <p:cNvPr id="71" name="Oval 70"/>
          <p:cNvSpPr/>
          <p:nvPr/>
        </p:nvSpPr>
        <p:spPr>
          <a:xfrm>
            <a:off x="9336041" y="143667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le</a:t>
            </a:r>
            <a:endParaRPr lang="en-US" sz="1000" dirty="0"/>
          </a:p>
        </p:txBody>
      </p:sp>
      <p:sp>
        <p:nvSpPr>
          <p:cNvPr id="72" name="Oval 71"/>
          <p:cNvSpPr/>
          <p:nvPr/>
        </p:nvSpPr>
        <p:spPr>
          <a:xfrm>
            <a:off x="10717187" y="2657676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ee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2323397" y="24619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Rv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3803791" y="25101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RJ</a:t>
            </a:r>
            <a:endParaRPr lang="en-US" sz="1000" dirty="0"/>
          </a:p>
        </p:txBody>
      </p:sp>
      <p:sp>
        <p:nvSpPr>
          <p:cNvPr id="75" name="Oval 74"/>
          <p:cNvSpPr/>
          <p:nvPr/>
        </p:nvSpPr>
        <p:spPr>
          <a:xfrm>
            <a:off x="7847508" y="277569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Rf</a:t>
            </a:r>
            <a:endParaRPr lang="en-US" sz="1000" dirty="0"/>
          </a:p>
        </p:txBody>
      </p:sp>
      <p:sp>
        <p:nvSpPr>
          <p:cNvPr id="76" name="Oval 75"/>
          <p:cNvSpPr/>
          <p:nvPr/>
        </p:nvSpPr>
        <p:spPr>
          <a:xfrm>
            <a:off x="11351215" y="323595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Cs</a:t>
            </a:r>
            <a:endParaRPr lang="en-US" sz="1000" dirty="0"/>
          </a:p>
        </p:txBody>
      </p:sp>
      <p:sp>
        <p:nvSpPr>
          <p:cNvPr id="77" name="Oval 76"/>
          <p:cNvSpPr/>
          <p:nvPr/>
        </p:nvSpPr>
        <p:spPr>
          <a:xfrm>
            <a:off x="9448196" y="378006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Ns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8336864" y="4766194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Sh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8580481" y="514225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80" name="Oval 79"/>
          <p:cNvSpPr/>
          <p:nvPr/>
        </p:nvSpPr>
        <p:spPr>
          <a:xfrm>
            <a:off x="11725051" y="4888003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tp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3356" y="4981446"/>
            <a:ext cx="3041785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Equation Label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Fluid equations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lower case first letter  – differential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upper case first letter – integral </a:t>
            </a:r>
            <a:r>
              <a:rPr lang="en-US" sz="1050" dirty="0" smtClean="0"/>
              <a:t>form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first letter ‘l’ or ‘L’ – </a:t>
            </a:r>
            <a:r>
              <a:rPr lang="en-US" sz="1050" dirty="0" err="1" smtClean="0"/>
              <a:t>Lagrangian</a:t>
            </a:r>
            <a:r>
              <a:rPr lang="en-US" sz="1050" dirty="0" smtClean="0"/>
              <a:t> or non-conservation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first letter ‘e’ or ‘E’ – Eulerian or conservation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second letter ‘c’, ‘m’, ‘e’ for continuity, momentum, and energy,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5622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7" ma:contentTypeDescription="Create a new document." ma:contentTypeScope="" ma:versionID="13603f4343c62bea59de7b4e78fa22c3">
  <xsd:schema xmlns:xsd="http://www.w3.org/2001/XMLSchema" xmlns:xs="http://www.w3.org/2001/XMLSchema" xmlns:p="http://schemas.microsoft.com/office/2006/metadata/properties" xmlns:ns3="c852713b-0caa-4ac0-ba75-048f00e27b76" targetNamespace="http://schemas.microsoft.com/office/2006/metadata/properties" ma:root="true" ma:fieldsID="1ea06de7f52a3181bb88d059a53cee0e" ns3:_="">
    <xsd:import namespace="c852713b-0caa-4ac0-ba75-048f00e27b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E4778-09D1-4881-9FBE-4AA86546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920D1-BFF1-4FCD-A4C4-BA088C4DCA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DAE9A5-048B-402C-BCE3-7BD115F2E3A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852713b-0caa-4ac0-ba75-048f00e27b7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8691</TotalTime>
  <Words>973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Schiff, Conrad (GSFC-5800)</cp:lastModifiedBy>
  <cp:revision>55</cp:revision>
  <dcterms:created xsi:type="dcterms:W3CDTF">2020-06-30T15:14:45Z</dcterms:created>
  <dcterms:modified xsi:type="dcterms:W3CDTF">2020-07-08T12:46:46Z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