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7FEA-A790-4128-848D-034C3A29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9CD1E-A373-4418-9F4D-0813D2787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0B7-335C-4B73-AAAE-9E9C5D09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F3C2-C7DB-4D28-8AA4-36E676554F5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8BE4-A69E-4A83-8F9E-223EAB5E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FBC02-4B2C-4A5B-8F60-45873BAB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55D2-6D43-4486-89FF-413F9EA0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C510-8967-40E9-851B-5DE64BE2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75DA3-BA9D-45C1-9397-BCF3AD9D4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5277-E740-4F56-81E9-8253A502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F3C2-C7DB-4D28-8AA4-36E676554F5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3C987-30F5-4FAC-9BF5-48D94F10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C83F-ABFD-4FBA-9ECF-365898C2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55D2-6D43-4486-89FF-413F9EA0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371BB-775F-44C6-97C3-49E7B17A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E8B-1116-4C30-A03E-6FFE6DAFB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1145C-D117-4A4D-BBB2-5A80BBE8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F3C2-C7DB-4D28-8AA4-36E676554F5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3F088-6DD3-4BFA-8CFF-AC9CA495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4AC8-C70B-4958-896A-597059FA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55D2-6D43-4486-89FF-413F9EA0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6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495D-115B-4828-AC5C-06CF3BE0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C6C4-67ED-419A-94FC-32531668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42D19-2075-481A-B2D9-6A56DC72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F3C2-C7DB-4D28-8AA4-36E676554F5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602EB-8256-401A-8B5B-EF30CFCC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CD5E-D696-48D7-BB8F-C4300D42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55D2-6D43-4486-89FF-413F9EA0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B5B1-192B-4108-81F2-695AAAD3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19FE6-8763-4CBD-97EB-779FA1B0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DF109-73EF-45D0-831B-097138EB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F3C2-C7DB-4D28-8AA4-36E676554F5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0671-6752-44F2-B28F-AEB587B6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C522-0FFA-4701-9E89-E9E157AC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55D2-6D43-4486-89FF-413F9EA0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55C4-B417-4438-B199-718B6266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6E3C-E426-43ED-8382-7827FCDBF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5F7A6-691A-497E-BB3C-826E0B27B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E49CD-DE21-46EC-AC70-9EECCA42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F3C2-C7DB-4D28-8AA4-36E676554F5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117FC-D439-4EF5-B0CF-277D9512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EFD5A-7C7B-4AC8-BEF5-6B474073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55D2-6D43-4486-89FF-413F9EA0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9976-EF73-4854-9CEE-51CE0053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4662-9681-445E-9A46-347618660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F622E-1356-40B1-8E82-E1CDD18EF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6FC0A-7946-4F71-BF20-B9658D525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33447-C988-4BC9-A8C4-34DD52700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1D80C-3B88-4F43-A894-83BCE1F6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F3C2-C7DB-4D28-8AA4-36E676554F5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22F90-5AA7-4B47-8788-4895108B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4FEA2-083F-4535-AAC2-EA49BE76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55D2-6D43-4486-89FF-413F9EA0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6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0208-A901-4D3A-BE06-E9CF7D76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61609-F45B-4E57-B982-05B63D55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F3C2-C7DB-4D28-8AA4-36E676554F5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DF945-3304-4944-9D34-EB913D1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9F3D7-F1CB-4E6D-B6C0-B3FBEE41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55D2-6D43-4486-89FF-413F9EA0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22300-F418-46D9-A5AC-C80C3582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F3C2-C7DB-4D28-8AA4-36E676554F5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E1720-D357-4C1E-93C7-CFFF8B92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09922-8420-45C1-B994-B34A1BF1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55D2-6D43-4486-89FF-413F9EA0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5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9199-F793-4409-9CBF-90E6FA3D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D023-CBC2-4647-82AA-BA640F96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87231-DECD-4348-B20D-A352243EF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27847-C9A2-4E24-807B-3C5B7012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F3C2-C7DB-4D28-8AA4-36E676554F5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0B92-ABA8-49E1-BE41-D0A038D3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17FE2-EADB-46FA-8965-5BA5748D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55D2-6D43-4486-89FF-413F9EA0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C8A0-7A84-442B-BC5A-94072040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6BB78-20F1-44D0-8F5B-7B341C4F6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9C4D5-686C-4131-8BBA-8FEA87EAD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AD20D-E393-4544-B3A2-81C9F9A1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F3C2-C7DB-4D28-8AA4-36E676554F5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C302F-7986-4E35-8E13-0909A84F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FB8A6-DBB8-4E90-A249-2B9F339B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55D2-6D43-4486-89FF-413F9EA0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3401A-B3BD-4E8E-B6E3-0B2F581A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586D3-EBFC-430F-A4E0-CD89B9D20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5081-7383-409C-8447-C2CF7F93A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AF3C2-C7DB-4D28-8AA4-36E676554F55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31FE5-769C-4F63-8A15-887A214D3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7284-EBD6-4C7A-AD21-260469D95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55D2-6D43-4486-89FF-413F9EA0F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8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on-Newtonian_fluid#Oobleck" TargetMode="External"/><Relationship Id="rId3" Type="http://schemas.openxmlformats.org/officeDocument/2006/relationships/hyperlink" Target="https://en.wikipedia.org/wiki/Thixotropy" TargetMode="External"/><Relationship Id="rId7" Type="http://schemas.openxmlformats.org/officeDocument/2006/relationships/hyperlink" Target="https://en.wikipedia.org/wiki/Dilatant" TargetMode="External"/><Relationship Id="rId2" Type="http://schemas.openxmlformats.org/officeDocument/2006/relationships/hyperlink" Target="https://en.wikipedia.org/wiki/Shear_thin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illy_Putty" TargetMode="External"/><Relationship Id="rId5" Type="http://schemas.openxmlformats.org/officeDocument/2006/relationships/hyperlink" Target="https://en.wikipedia.org/wiki/Viscoelasticity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en.wikipedia.org/wiki/Writing_in_space#Writing_instruments_specifically_intended_for_space_writing" TargetMode="External"/><Relationship Id="rId9" Type="http://schemas.openxmlformats.org/officeDocument/2006/relationships/hyperlink" Target="https://en.wikipedia.org/wiki/Rheopec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2C96D899-16E5-43F9-BD01-0E05946DF4DB}"/>
              </a:ext>
            </a:extLst>
          </p:cNvPr>
          <p:cNvGrpSpPr/>
          <p:nvPr/>
        </p:nvGrpSpPr>
        <p:grpSpPr>
          <a:xfrm>
            <a:off x="7027200" y="218478"/>
            <a:ext cx="4086225" cy="3210522"/>
            <a:chOff x="7810500" y="1776962"/>
            <a:chExt cx="4086225" cy="321052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64CE00-9599-43A0-89AC-DD3BB52D2BDF}"/>
                </a:ext>
              </a:extLst>
            </p:cNvPr>
            <p:cNvCxnSpPr/>
            <p:nvPr/>
          </p:nvCxnSpPr>
          <p:spPr>
            <a:xfrm>
              <a:off x="7810500" y="4562475"/>
              <a:ext cx="3409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C2D59FB-2AD4-4ABA-B433-731E97210433}"/>
                </a:ext>
              </a:extLst>
            </p:cNvPr>
            <p:cNvSpPr/>
            <p:nvPr/>
          </p:nvSpPr>
          <p:spPr>
            <a:xfrm rot="10800000">
              <a:off x="7810500" y="4425509"/>
              <a:ext cx="3443288" cy="56197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53000">
                  <a:schemeClr val="accent5">
                    <a:lumMod val="60000"/>
                    <a:lumOff val="40000"/>
                  </a:schemeClr>
                </a:gs>
                <a:gs pos="83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C0F3E0FC-DCCB-4470-BE3D-DB56F88D8D2F}"/>
                </a:ext>
              </a:extLst>
            </p:cNvPr>
            <p:cNvSpPr/>
            <p:nvPr/>
          </p:nvSpPr>
          <p:spPr>
            <a:xfrm>
              <a:off x="7810501" y="2847977"/>
              <a:ext cx="4086224" cy="1577532"/>
            </a:xfrm>
            <a:prstGeom prst="parallelogram">
              <a:avLst>
                <a:gd name="adj" fmla="val 40596"/>
              </a:avLst>
            </a:prstGeom>
            <a:solidFill>
              <a:schemeClr val="accent2">
                <a:lumMod val="40000"/>
                <a:lumOff val="60000"/>
                <a:alpha val="82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CCE3886-40D9-454B-BA19-8EC24A79DC6E}"/>
                </a:ext>
              </a:extLst>
            </p:cNvPr>
            <p:cNvCxnSpPr>
              <a:cxnSpLocks/>
            </p:cNvCxnSpPr>
            <p:nvPr/>
          </p:nvCxnSpPr>
          <p:spPr>
            <a:xfrm>
              <a:off x="8445500" y="2847976"/>
              <a:ext cx="9080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DD7D358-04DA-4A74-B51D-0D67EABDED96}"/>
                </a:ext>
              </a:extLst>
            </p:cNvPr>
            <p:cNvCxnSpPr>
              <a:cxnSpLocks/>
            </p:cNvCxnSpPr>
            <p:nvPr/>
          </p:nvCxnSpPr>
          <p:spPr>
            <a:xfrm>
              <a:off x="9353550" y="2847976"/>
              <a:ext cx="1400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116F3F-CB87-4A45-B9BE-8A5E3A7AB45F}"/>
                </a:ext>
              </a:extLst>
            </p:cNvPr>
            <p:cNvCxnSpPr/>
            <p:nvPr/>
          </p:nvCxnSpPr>
          <p:spPr>
            <a:xfrm>
              <a:off x="10753725" y="2847976"/>
              <a:ext cx="1143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56F10D-6125-4E4E-8EFE-5FAA94D26C4E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 flipV="1">
              <a:off x="9853613" y="1971675"/>
              <a:ext cx="0" cy="24538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442750-9EB9-4410-A6F1-3F44823B0C7F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 flipV="1">
              <a:off x="9853613" y="2847977"/>
              <a:ext cx="900112" cy="157753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F807966-BB61-4B5D-BCAA-F73910C954BE}"/>
                    </a:ext>
                  </a:extLst>
                </p:cNvPr>
                <p:cNvSpPr txBox="1"/>
                <p:nvPr/>
              </p:nvSpPr>
              <p:spPr>
                <a:xfrm>
                  <a:off x="9920289" y="2476405"/>
                  <a:ext cx="7334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F807966-BB61-4B5D-BCAA-F73910C95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0289" y="2476405"/>
                  <a:ext cx="73342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6707F46-935F-44A2-B467-DDBB3539186B}"/>
                </a:ext>
              </a:extLst>
            </p:cNvPr>
            <p:cNvCxnSpPr>
              <a:cxnSpLocks/>
            </p:cNvCxnSpPr>
            <p:nvPr/>
          </p:nvCxnSpPr>
          <p:spPr>
            <a:xfrm>
              <a:off x="9853613" y="4114800"/>
              <a:ext cx="1738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9CD0A19-5D30-419F-AD16-A00BD983B8E3}"/>
                </a:ext>
              </a:extLst>
            </p:cNvPr>
            <p:cNvCxnSpPr>
              <a:cxnSpLocks/>
            </p:cNvCxnSpPr>
            <p:nvPr/>
          </p:nvCxnSpPr>
          <p:spPr>
            <a:xfrm>
              <a:off x="9853613" y="3803904"/>
              <a:ext cx="342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74BD417-B149-429C-B6B2-F4ED7E5E8FB3}"/>
                </a:ext>
              </a:extLst>
            </p:cNvPr>
            <p:cNvCxnSpPr>
              <a:cxnSpLocks/>
            </p:cNvCxnSpPr>
            <p:nvPr/>
          </p:nvCxnSpPr>
          <p:spPr>
            <a:xfrm>
              <a:off x="9853613" y="3483864"/>
              <a:ext cx="5238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6D85C59-EAC4-4D08-94F6-B185FE3E0B05}"/>
                </a:ext>
              </a:extLst>
            </p:cNvPr>
            <p:cNvCxnSpPr>
              <a:cxnSpLocks/>
            </p:cNvCxnSpPr>
            <p:nvPr/>
          </p:nvCxnSpPr>
          <p:spPr>
            <a:xfrm>
              <a:off x="9853613" y="3172968"/>
              <a:ext cx="7119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11897EA-91C0-4092-900E-4A96F428A105}"/>
                    </a:ext>
                  </a:extLst>
                </p:cNvPr>
                <p:cNvSpPr txBox="1"/>
                <p:nvPr/>
              </p:nvSpPr>
              <p:spPr>
                <a:xfrm>
                  <a:off x="10353677" y="3309935"/>
                  <a:ext cx="733421" cy="6860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11897EA-91C0-4092-900E-4A96F428A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3677" y="3309935"/>
                  <a:ext cx="733421" cy="6860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D65AF56-13C0-4FB7-BE00-7E4C0331C00D}"/>
                    </a:ext>
                  </a:extLst>
                </p:cNvPr>
                <p:cNvSpPr txBox="1"/>
                <p:nvPr/>
              </p:nvSpPr>
              <p:spPr>
                <a:xfrm>
                  <a:off x="9334500" y="1776962"/>
                  <a:ext cx="7334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D65AF56-13C0-4FB7-BE00-7E4C0331C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0" y="1776962"/>
                  <a:ext cx="73342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07332E-74C7-42F5-91A0-4385547AF719}"/>
                  </a:ext>
                </a:extLst>
              </p:cNvPr>
              <p:cNvSpPr txBox="1"/>
              <p:nvPr/>
            </p:nvSpPr>
            <p:spPr>
              <a:xfrm>
                <a:off x="8058840" y="3513092"/>
                <a:ext cx="2308225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07332E-74C7-42F5-91A0-4385547AF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840" y="3513092"/>
                <a:ext cx="2308225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F53DA-2338-4950-BF9E-DDC09359AFF4}"/>
                  </a:ext>
                </a:extLst>
              </p:cNvPr>
              <p:cNvSpPr txBox="1"/>
              <p:nvPr/>
            </p:nvSpPr>
            <p:spPr>
              <a:xfrm>
                <a:off x="6728832" y="4429573"/>
                <a:ext cx="496824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⃡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AF53DA-2338-4950-BF9E-DDC09359A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832" y="4429573"/>
                <a:ext cx="4968240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838E0C1-8FD0-471A-9CBA-FD5B4B4BF58C}"/>
                  </a:ext>
                </a:extLst>
              </p:cNvPr>
              <p:cNvSpPr txBox="1"/>
              <p:nvPr/>
            </p:nvSpPr>
            <p:spPr>
              <a:xfrm>
                <a:off x="7998964" y="5153375"/>
                <a:ext cx="2828498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838E0C1-8FD0-471A-9CBA-FD5B4B4BF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64" y="5153375"/>
                <a:ext cx="2828498" cy="403124"/>
              </a:xfrm>
              <a:prstGeom prst="rect">
                <a:avLst/>
              </a:prstGeom>
              <a:blipFill>
                <a:blip r:embed="rId7"/>
                <a:stretch>
                  <a:fillRect t="-22727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07191F-8510-4058-AFAB-AA2677C68D23}"/>
                  </a:ext>
                </a:extLst>
              </p:cNvPr>
              <p:cNvSpPr txBox="1"/>
              <p:nvPr/>
            </p:nvSpPr>
            <p:spPr>
              <a:xfrm>
                <a:off x="7996534" y="5504575"/>
                <a:ext cx="2828498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F07191F-8510-4058-AFAB-AA2677C68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534" y="5504575"/>
                <a:ext cx="2828498" cy="403124"/>
              </a:xfrm>
              <a:prstGeom prst="rect">
                <a:avLst/>
              </a:prstGeom>
              <a:blipFill>
                <a:blip r:embed="rId8"/>
                <a:stretch>
                  <a:fillRect t="-12121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6FDD58-48E3-4B01-910E-F390F0515100}"/>
                  </a:ext>
                </a:extLst>
              </p:cNvPr>
              <p:cNvSpPr txBox="1"/>
              <p:nvPr/>
            </p:nvSpPr>
            <p:spPr>
              <a:xfrm>
                <a:off x="6165400" y="3716634"/>
                <a:ext cx="28284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E6FDD58-48E3-4B01-910E-F390F0515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400" y="3716634"/>
                <a:ext cx="2828498" cy="410369"/>
              </a:xfrm>
              <a:prstGeom prst="rect">
                <a:avLst/>
              </a:prstGeom>
              <a:blipFill>
                <a:blip r:embed="rId9"/>
                <a:stretch>
                  <a:fillRect t="-22388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FE37A7CD-5EAF-4E89-A45A-CF876C26764A}"/>
              </a:ext>
            </a:extLst>
          </p:cNvPr>
          <p:cNvGrpSpPr/>
          <p:nvPr/>
        </p:nvGrpSpPr>
        <p:grpSpPr>
          <a:xfrm>
            <a:off x="494929" y="538293"/>
            <a:ext cx="5745169" cy="5578896"/>
            <a:chOff x="494929" y="538293"/>
            <a:chExt cx="5745169" cy="557889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7FC46F8-ABF3-4203-A0E0-2F473FE717ED}"/>
                </a:ext>
              </a:extLst>
            </p:cNvPr>
            <p:cNvCxnSpPr/>
            <p:nvPr/>
          </p:nvCxnSpPr>
          <p:spPr>
            <a:xfrm flipV="1">
              <a:off x="971812" y="932576"/>
              <a:ext cx="0" cy="457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845F90-3DE1-4433-A3F8-A7727A12582D}"/>
                </a:ext>
              </a:extLst>
            </p:cNvPr>
            <p:cNvCxnSpPr>
              <a:cxnSpLocks/>
            </p:cNvCxnSpPr>
            <p:nvPr/>
          </p:nvCxnSpPr>
          <p:spPr>
            <a:xfrm>
              <a:off x="971812" y="5504576"/>
              <a:ext cx="52682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2EBD8F-6DAA-4FDE-B1DB-1FCD2691B7C7}"/>
                    </a:ext>
                  </a:extLst>
                </p:cNvPr>
                <p:cNvSpPr txBox="1"/>
                <p:nvPr/>
              </p:nvSpPr>
              <p:spPr>
                <a:xfrm>
                  <a:off x="2599276" y="5747857"/>
                  <a:ext cx="2080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Shear Stress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2EBD8F-6DAA-4FDE-B1DB-1FCD2691B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276" y="5747857"/>
                  <a:ext cx="208047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33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5BE3C1-DAB4-4A78-9D84-38552C1E2F3D}"/>
                    </a:ext>
                  </a:extLst>
                </p:cNvPr>
                <p:cNvSpPr txBox="1"/>
                <p:nvPr/>
              </p:nvSpPr>
              <p:spPr>
                <a:xfrm rot="16200000">
                  <a:off x="-360640" y="2599672"/>
                  <a:ext cx="2080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Shear Strain Rate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5BE3C1-DAB4-4A78-9D84-38552C1E2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60640" y="2599672"/>
                  <a:ext cx="208047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8197" r="-24590" b="-2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117928-1C6C-4A95-983A-D8DAD85E9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811" y="932575"/>
              <a:ext cx="4192991" cy="4572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37B0EA-3AAC-4BFB-89F5-7E19FAE810C8}"/>
                </a:ext>
              </a:extLst>
            </p:cNvPr>
            <p:cNvSpPr/>
            <p:nvPr/>
          </p:nvSpPr>
          <p:spPr>
            <a:xfrm>
              <a:off x="971810" y="538293"/>
              <a:ext cx="4102217" cy="4966282"/>
            </a:xfrm>
            <a:custGeom>
              <a:avLst/>
              <a:gdLst>
                <a:gd name="connsiteX0" fmla="*/ 0 w 4102217"/>
                <a:gd name="connsiteY0" fmla="*/ 4966282 h 4966282"/>
                <a:gd name="connsiteX1" fmla="*/ 2550253 w 4102217"/>
                <a:gd name="connsiteY1" fmla="*/ 3842157 h 4966282"/>
                <a:gd name="connsiteX2" fmla="*/ 4102217 w 4102217"/>
                <a:gd name="connsiteY2" fmla="*/ 0 h 4966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2217" h="4966282">
                  <a:moveTo>
                    <a:pt x="0" y="4966282"/>
                  </a:moveTo>
                  <a:cubicBezTo>
                    <a:pt x="933275" y="4818076"/>
                    <a:pt x="1866550" y="4669871"/>
                    <a:pt x="2550253" y="3842157"/>
                  </a:cubicBezTo>
                  <a:cubicBezTo>
                    <a:pt x="3233956" y="3014443"/>
                    <a:pt x="3668086" y="1507221"/>
                    <a:pt x="4102217" y="0"/>
                  </a:cubicBezTo>
                </a:path>
              </a:pathLst>
            </a:cu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B66371-691A-4B1C-9CBD-084EB53ADDCA}"/>
                </a:ext>
              </a:extLst>
            </p:cNvPr>
            <p:cNvSpPr/>
            <p:nvPr/>
          </p:nvSpPr>
          <p:spPr>
            <a:xfrm>
              <a:off x="969645" y="1684020"/>
              <a:ext cx="4907280" cy="3810000"/>
            </a:xfrm>
            <a:custGeom>
              <a:avLst/>
              <a:gdLst>
                <a:gd name="connsiteX0" fmla="*/ 0 w 4907280"/>
                <a:gd name="connsiteY0" fmla="*/ 3810000 h 3810000"/>
                <a:gd name="connsiteX1" fmla="*/ 952500 w 4907280"/>
                <a:gd name="connsiteY1" fmla="*/ 967740 h 3810000"/>
                <a:gd name="connsiteX2" fmla="*/ 4907280 w 4907280"/>
                <a:gd name="connsiteY2" fmla="*/ 0 h 3810000"/>
                <a:gd name="connsiteX0" fmla="*/ 0 w 4907280"/>
                <a:gd name="connsiteY0" fmla="*/ 3810000 h 3810000"/>
                <a:gd name="connsiteX1" fmla="*/ 1569720 w 4907280"/>
                <a:gd name="connsiteY1" fmla="*/ 754380 h 3810000"/>
                <a:gd name="connsiteX2" fmla="*/ 4907280 w 4907280"/>
                <a:gd name="connsiteY2" fmla="*/ 0 h 3810000"/>
                <a:gd name="connsiteX0" fmla="*/ 0 w 4907280"/>
                <a:gd name="connsiteY0" fmla="*/ 3810000 h 3810000"/>
                <a:gd name="connsiteX1" fmla="*/ 1569720 w 4907280"/>
                <a:gd name="connsiteY1" fmla="*/ 754380 h 3810000"/>
                <a:gd name="connsiteX2" fmla="*/ 4907280 w 4907280"/>
                <a:gd name="connsiteY2" fmla="*/ 0 h 3810000"/>
                <a:gd name="connsiteX0" fmla="*/ 0 w 4907280"/>
                <a:gd name="connsiteY0" fmla="*/ 3810000 h 3810000"/>
                <a:gd name="connsiteX1" fmla="*/ 1714500 w 4907280"/>
                <a:gd name="connsiteY1" fmla="*/ 822960 h 3810000"/>
                <a:gd name="connsiteX2" fmla="*/ 4907280 w 4907280"/>
                <a:gd name="connsiteY2" fmla="*/ 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07280" h="3810000">
                  <a:moveTo>
                    <a:pt x="0" y="3810000"/>
                  </a:moveTo>
                  <a:cubicBezTo>
                    <a:pt x="67310" y="2706370"/>
                    <a:pt x="530860" y="1450340"/>
                    <a:pt x="1714500" y="822960"/>
                  </a:cubicBezTo>
                  <a:cubicBezTo>
                    <a:pt x="2898140" y="195580"/>
                    <a:pt x="3338830" y="166370"/>
                    <a:pt x="4907280" y="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528C64-AA62-4BD1-9748-547D6D1947FD}"/>
                </a:ext>
              </a:extLst>
            </p:cNvPr>
            <p:cNvSpPr txBox="1"/>
            <p:nvPr/>
          </p:nvSpPr>
          <p:spPr>
            <a:xfrm rot="20343557">
              <a:off x="2404143" y="1843201"/>
              <a:ext cx="177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shear-thickening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13C635-0D7D-4E47-9F61-BB64012FB935}"/>
                </a:ext>
              </a:extLst>
            </p:cNvPr>
            <p:cNvSpPr txBox="1"/>
            <p:nvPr/>
          </p:nvSpPr>
          <p:spPr>
            <a:xfrm rot="20383078">
              <a:off x="1447148" y="4719557"/>
              <a:ext cx="1762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shear-thinning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7CA8B06-03B3-41F8-93D5-465298454D3F}"/>
                </a:ext>
              </a:extLst>
            </p:cNvPr>
            <p:cNvSpPr txBox="1"/>
            <p:nvPr/>
          </p:nvSpPr>
          <p:spPr>
            <a:xfrm rot="18811969">
              <a:off x="1801085" y="3176217"/>
              <a:ext cx="1762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shear-constant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79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C60B554-7DEC-4F5A-9E87-3F8AA674E8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705420"/>
                  </p:ext>
                </p:extLst>
              </p:nvPr>
            </p:nvGraphicFramePr>
            <p:xfrm>
              <a:off x="310791" y="175260"/>
              <a:ext cx="11313173" cy="54914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87484">
                      <a:extLst>
                        <a:ext uri="{9D8B030D-6E8A-4147-A177-3AD203B41FA5}">
                          <a16:colId xmlns:a16="http://schemas.microsoft.com/office/drawing/2014/main" val="3003277040"/>
                        </a:ext>
                      </a:extLst>
                    </a:gridCol>
                    <a:gridCol w="1488436">
                      <a:extLst>
                        <a:ext uri="{9D8B030D-6E8A-4147-A177-3AD203B41FA5}">
                          <a16:colId xmlns:a16="http://schemas.microsoft.com/office/drawing/2014/main" val="3671953497"/>
                        </a:ext>
                      </a:extLst>
                    </a:gridCol>
                    <a:gridCol w="3622796">
                      <a:extLst>
                        <a:ext uri="{9D8B030D-6E8A-4147-A177-3AD203B41FA5}">
                          <a16:colId xmlns:a16="http://schemas.microsoft.com/office/drawing/2014/main" val="3738761539"/>
                        </a:ext>
                      </a:extLst>
                    </a:gridCol>
                    <a:gridCol w="2526394">
                      <a:extLst>
                        <a:ext uri="{9D8B030D-6E8A-4147-A177-3AD203B41FA5}">
                          <a16:colId xmlns:a16="http://schemas.microsoft.com/office/drawing/2014/main" val="3825717943"/>
                        </a:ext>
                      </a:extLst>
                    </a:gridCol>
                    <a:gridCol w="2488063">
                      <a:extLst>
                        <a:ext uri="{9D8B030D-6E8A-4147-A177-3AD203B41FA5}">
                          <a16:colId xmlns:a16="http://schemas.microsoft.com/office/drawing/2014/main" val="17056092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Applications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63348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2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Shear thinning 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2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pseudoplastic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shear viscosity decreases with applied stress in a time-independent way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Ketchup, whipped cream, paint, blood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Commercial products, such as paint, where viscosity is low for application but high once applied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150489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3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thixotropic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shear viscosity decreases over time for a given stress; they thin when shaken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Paints, inks, solder pastes, thread-locking fluid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linkClick r:id="rId4"/>
                            </a:rPr>
                            <a:t>Fisher Space Pen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904065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2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Shear thickening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5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viscoelastic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Acts as a viscous liquid over long time scales but an elastic solid over short 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linkClick r:id="rId6"/>
                            </a:rPr>
                            <a:t>Silly Putty</a:t>
                          </a:r>
                          <a:r>
                            <a:rPr lang="en-US" dirty="0"/>
                            <a:t>, ligaments, tendons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Body armor, toys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33324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7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dilatant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shear viscosity increases with applied stress in a time-independent way (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hlinkClick r:id="rId8"/>
                            </a:rPr>
                            <a:t>oobleck</a:t>
                          </a:r>
                          <a:r>
                            <a:rPr lang="en-US" dirty="0"/>
                            <a:t>, wet sand, quicksand, silica within polyethylene glycol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Liquid body armor, brake pads, all wheel drive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3079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9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rheopectic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shear viscosity increases over time for a given stress; they thicken when shaken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Gypsum pastes, printer inks,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Body armor, shock absorption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26988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C60B554-7DEC-4F5A-9E87-3F8AA674E8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705420"/>
                  </p:ext>
                </p:extLst>
              </p:nvPr>
            </p:nvGraphicFramePr>
            <p:xfrm>
              <a:off x="310791" y="175260"/>
              <a:ext cx="11313173" cy="549148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87484">
                      <a:extLst>
                        <a:ext uri="{9D8B030D-6E8A-4147-A177-3AD203B41FA5}">
                          <a16:colId xmlns:a16="http://schemas.microsoft.com/office/drawing/2014/main" val="3003277040"/>
                        </a:ext>
                      </a:extLst>
                    </a:gridCol>
                    <a:gridCol w="1488436">
                      <a:extLst>
                        <a:ext uri="{9D8B030D-6E8A-4147-A177-3AD203B41FA5}">
                          <a16:colId xmlns:a16="http://schemas.microsoft.com/office/drawing/2014/main" val="3671953497"/>
                        </a:ext>
                      </a:extLst>
                    </a:gridCol>
                    <a:gridCol w="3622796">
                      <a:extLst>
                        <a:ext uri="{9D8B030D-6E8A-4147-A177-3AD203B41FA5}">
                          <a16:colId xmlns:a16="http://schemas.microsoft.com/office/drawing/2014/main" val="3738761539"/>
                        </a:ext>
                      </a:extLst>
                    </a:gridCol>
                    <a:gridCol w="2526394">
                      <a:extLst>
                        <a:ext uri="{9D8B030D-6E8A-4147-A177-3AD203B41FA5}">
                          <a16:colId xmlns:a16="http://schemas.microsoft.com/office/drawing/2014/main" val="3825717943"/>
                        </a:ext>
                      </a:extLst>
                    </a:gridCol>
                    <a:gridCol w="2488063">
                      <a:extLst>
                        <a:ext uri="{9D8B030D-6E8A-4147-A177-3AD203B41FA5}">
                          <a16:colId xmlns:a16="http://schemas.microsoft.com/office/drawing/2014/main" val="17056092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Examples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Applications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633484"/>
                      </a:ext>
                    </a:extLst>
                  </a:tr>
                  <a:tr h="14630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2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Shear thinning 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2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pseudoplastic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73950" t="-27500" r="-138992" b="-25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Ketchup, whipped cream, paint, blood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Commercial products, such as paint, where viscosity is low for application but high once applied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1504894"/>
                      </a:ext>
                    </a:extLst>
                  </a:tr>
                  <a:tr h="9144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3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thixotropic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shear viscosity decreases over time for a given stress; they thin when shaken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Paints, inks, solder pastes, thread-locking fluid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linkClick r:id="rId4"/>
                            </a:rPr>
                            <a:t>Fisher Space Pen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6904065"/>
                      </a:ext>
                    </a:extLst>
                  </a:tr>
                  <a:tr h="91440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2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Shear thickening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5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viscoelastic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Acts as a viscous liquid over long time scales but an elastic solid over short 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hlinkClick r:id="rId6"/>
                            </a:rPr>
                            <a:t>Silly Putty</a:t>
                          </a:r>
                          <a:r>
                            <a:rPr lang="en-US" dirty="0"/>
                            <a:t>, ligaments, tendons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Body armor, toys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333249"/>
                      </a:ext>
                    </a:extLst>
                  </a:tr>
                  <a:tr h="9144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7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dilatant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73950" t="-404667" r="-138992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hlinkClick r:id="rId8"/>
                            </a:rPr>
                            <a:t>oobleck</a:t>
                          </a:r>
                          <a:r>
                            <a:rPr lang="en-US" dirty="0"/>
                            <a:t>, wet sand, quicksand, silica within polyethylene glycol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Liquid body armor, brake pads, all wheel drive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307905"/>
                      </a:ext>
                    </a:extLst>
                  </a:tr>
                  <a:tr h="9144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bg1"/>
                              </a:solidFill>
                              <a:hlinkClick r:id="rId9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rheopectic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shear viscosity increases over time for a given stress; they thicken when shaken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Gypsum pastes, printer inks,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Body armor, shock absorption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2698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4E022D0-AF03-4C17-A761-2778842377DC}"/>
              </a:ext>
            </a:extLst>
          </p:cNvPr>
          <p:cNvSpPr/>
          <p:nvPr/>
        </p:nvSpPr>
        <p:spPr>
          <a:xfrm>
            <a:off x="2743200" y="6036409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Shear thickening (systems crystalize under stress)</a:t>
            </a:r>
          </a:p>
        </p:txBody>
      </p:sp>
    </p:spTree>
    <p:extLst>
      <p:ext uri="{BB962C8B-B14F-4D97-AF65-F5344CB8AC3E}">
        <p14:creationId xmlns:p14="http://schemas.microsoft.com/office/powerpoint/2010/main" val="410658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6731</TotalTime>
  <Words>227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32</cp:revision>
  <dcterms:created xsi:type="dcterms:W3CDTF">2019-05-14T23:27:16Z</dcterms:created>
  <dcterms:modified xsi:type="dcterms:W3CDTF">2019-05-19T15:38:18Z</dcterms:modified>
</cp:coreProperties>
</file>