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-84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D71C0-7B1C-40CB-98AB-D69511577EFB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B6B3B-D887-4FBF-A930-458786DD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3E3-281B-47E1-B14C-5CE20A6A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0F80-4DEC-44E3-AEF6-4F795C79B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7386-90F7-4526-9A13-D8D5C5FC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4770-DB69-4546-AFF2-7B19745C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B313-F148-4272-A9D2-DA829C23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9D96-FAA2-458A-BB48-5A81954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3774-A181-420E-926E-240AEE0D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1A0C-5AA4-407C-B077-BD5F02E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2407-5767-4C5A-9EF1-FB7592F0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C00A-A2D7-45C0-B780-E101026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1EFEB-08FD-4F2F-A8CF-D5D9A530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9298E-7FAD-4D62-8AC7-6BCA5A4E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BE59-FD02-4B68-82E5-82CFBA95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45FA-E2EA-4F6F-A97D-C6B8965B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526-0D8F-4E6D-B422-9827A2B1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DE40-A444-4F30-A8C5-DEA83345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5CCE-0643-4366-B4B9-559B0D56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F17C-1F63-42B3-9BE9-FDC33F5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DB50E-F8F7-40F7-819E-377D766D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6BF5-1FFF-41D6-AA80-F355307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3062-A0C4-4E1E-8611-DE4FED6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E8306-2379-4CFA-9621-9A64B818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E27B-892D-49D0-B4C1-A5C8822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9355-1D82-4707-A4BB-BBA51172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7B77-4256-4CE7-B465-E584D9F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DBF-6433-4625-A684-457C4019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CC12-4D7D-4A96-A1CE-310BC4E8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488D-8AC3-47DA-AC9C-16854CEB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5002D-4A87-491B-BB75-E52338F2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AE1B-72E2-41F2-A872-CEA59F6C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A28A-8627-4E68-9FF0-13CBED27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8EC2-8CB3-4492-91DE-6ED9D38E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D6E1-A909-42FE-96AF-165A691D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DDEA9-5E77-454E-8638-1EEC4AE3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7498D-C1AD-48F6-9661-A02CAF12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292E1-F339-45CE-B9C2-756DBB1DD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6EC9C-7A2A-4366-86F7-EAEE375A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0EA0C-950B-41E1-BC62-ADA46A90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BA56C-7F6A-4421-8149-2A8EEF77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EF88-5E01-4E05-A0EF-D258B388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9CF7-93F9-485D-B160-F2A11E09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3C79-E77D-4DBC-BA5D-BA3FC59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69585-9FA5-4322-862E-113C1A79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432A4-BA86-470A-915E-EEFF1D1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B6CE-B557-488C-B71A-8911D769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0E6B-FF5C-4407-B5FD-30D8EFA6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C91-44FC-4F03-8F53-C0FDCC80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56A9-10A2-450D-AA06-BDD4094E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F3E39-85B6-4287-A48D-9874AA1E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74E9E-888A-4791-9FF7-F5BCA9D8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DC63-7B1C-414D-8C27-AB15405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B0CF-A872-4D1C-9E9F-358880E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87F8-F64E-44AE-9971-CE8C785C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F9293-2C20-4641-AAD0-FBD18C1CD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2156-2733-46A2-9B50-5CA2CD9E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2CEF-5870-48CC-9D7D-2F64161F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06E27-D5CC-4707-A8E0-FEC1CABE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9B-3DFA-4D48-A2EE-82FC7AB0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B56B-D8B2-4195-A24D-1B7706D0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F281-8810-4718-A060-A2C59B4F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FAAF-AD31-4E25-B13B-4268FE435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9F25-853E-4B73-B6B1-20A4290E8BF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507F-D18D-4A9D-95FF-4848DFDB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8E8-3E01-4827-A0DA-C766D161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D2D7-9262-4FA1-94AB-A8D83011E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B6F664D-81C9-493F-9B7D-8E0DEAE30315}"/>
              </a:ext>
            </a:extLst>
          </p:cNvPr>
          <p:cNvGrpSpPr/>
          <p:nvPr/>
        </p:nvGrpSpPr>
        <p:grpSpPr>
          <a:xfrm>
            <a:off x="4472631" y="5775587"/>
            <a:ext cx="1319084" cy="787062"/>
            <a:chOff x="2482678" y="1600885"/>
            <a:chExt cx="1319084" cy="7870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43534D-EA6D-457D-B743-895DBFD2311F}"/>
                </a:ext>
              </a:extLst>
            </p:cNvPr>
            <p:cNvSpPr txBox="1"/>
            <p:nvPr/>
          </p:nvSpPr>
          <p:spPr>
            <a:xfrm>
              <a:off x="2482678" y="1600885"/>
              <a:ext cx="304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Blackadder ITC" panose="04020505051007020D02" pitchFamily="82" charset="0"/>
                </a:rPr>
                <a:t>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FECE93-2C93-4DE2-B9DB-75385E81DDA1}"/>
                </a:ext>
              </a:extLst>
            </p:cNvPr>
            <p:cNvSpPr txBox="1"/>
            <p:nvPr/>
          </p:nvSpPr>
          <p:spPr>
            <a:xfrm>
              <a:off x="2856470" y="1741617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Brush Script MT" panose="03060802040406070304" pitchFamily="66" charset="0"/>
                </a:rPr>
                <a:t>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7C3719-C3E3-4405-AF1A-CF57BCD4CD5D}"/>
                </a:ext>
              </a:extLst>
            </p:cNvPr>
            <p:cNvSpPr txBox="1"/>
            <p:nvPr/>
          </p:nvSpPr>
          <p:spPr>
            <a:xfrm>
              <a:off x="3496962" y="1741616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0" dirty="0">
                  <a:latin typeface="Vladimir Script" panose="03050402040407070305" pitchFamily="66" charset="0"/>
                </a:rPr>
                <a:t>8</a:t>
              </a:r>
              <a:endParaRPr lang="en-US" b="0" dirty="0">
                <a:latin typeface="Vladimir Script" panose="03050402040407070305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4A4A4-51E2-4065-8570-3459B0FEF8F6}"/>
                </a:ext>
              </a:extLst>
            </p:cNvPr>
            <p:cNvSpPr txBox="1"/>
            <p:nvPr/>
          </p:nvSpPr>
          <p:spPr>
            <a:xfrm>
              <a:off x="3230262" y="1680061"/>
              <a:ext cx="30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eestyle Script" panose="030804020302050B0404" pitchFamily="66" charset="0"/>
                </a:rPr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97A15F-B665-4737-AFCD-D7A209D73104}"/>
              </a:ext>
            </a:extLst>
          </p:cNvPr>
          <p:cNvGrpSpPr/>
          <p:nvPr/>
        </p:nvGrpSpPr>
        <p:grpSpPr>
          <a:xfrm>
            <a:off x="2444578" y="2667685"/>
            <a:ext cx="1357184" cy="787062"/>
            <a:chOff x="2444578" y="2667685"/>
            <a:chExt cx="1357184" cy="7870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47B646-A0CB-4123-BC98-1DBA1794851E}"/>
                </a:ext>
              </a:extLst>
            </p:cNvPr>
            <p:cNvSpPr txBox="1"/>
            <p:nvPr/>
          </p:nvSpPr>
          <p:spPr>
            <a:xfrm>
              <a:off x="2444578" y="2667685"/>
              <a:ext cx="304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Blackadder ITC" panose="04020505051007020D02" pitchFamily="82" charset="0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0C41F1-B1C9-471D-A1FC-95B3B0D3FB9E}"/>
                </a:ext>
              </a:extLst>
            </p:cNvPr>
            <p:cNvSpPr txBox="1"/>
            <p:nvPr/>
          </p:nvSpPr>
          <p:spPr>
            <a:xfrm>
              <a:off x="2818370" y="2808417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Brush Script MT" panose="03060802040406070304" pitchFamily="66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7ACE2-D1B8-4681-B2EB-6CAB904CF92E}"/>
                </a:ext>
              </a:extLst>
            </p:cNvPr>
            <p:cNvSpPr txBox="1"/>
            <p:nvPr/>
          </p:nvSpPr>
          <p:spPr>
            <a:xfrm>
              <a:off x="3192162" y="2746861"/>
              <a:ext cx="304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Freestyle Script" panose="030804020302050B0404" pitchFamily="66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44DB4-F67E-4BFE-B6E5-1DC94EBC1937}"/>
                </a:ext>
              </a:extLst>
            </p:cNvPr>
            <p:cNvSpPr txBox="1"/>
            <p:nvPr/>
          </p:nvSpPr>
          <p:spPr>
            <a:xfrm>
              <a:off x="3496962" y="2760017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0" dirty="0">
                  <a:latin typeface="Vladimir Script" panose="03050402040407070305" pitchFamily="66" charset="0"/>
                </a:rPr>
                <a:t>8</a:t>
              </a:r>
              <a:endParaRPr lang="en-US" b="0" dirty="0">
                <a:latin typeface="Vladimir Script" panose="03050402040407070305" pitchFamily="66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7DF422-1538-46FF-9954-B8DE5EC77584}"/>
                </a:ext>
              </a:extLst>
            </p:cNvPr>
            <p:cNvSpPr/>
            <p:nvPr/>
          </p:nvSpPr>
          <p:spPr>
            <a:xfrm>
              <a:off x="3496962" y="2977978"/>
              <a:ext cx="190500" cy="148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4D4CE3-9221-4B08-BD77-2471E8BBDFC0}"/>
                </a:ext>
              </a:extLst>
            </p:cNvPr>
            <p:cNvSpPr/>
            <p:nvPr/>
          </p:nvSpPr>
          <p:spPr>
            <a:xfrm>
              <a:off x="3549350" y="2868914"/>
              <a:ext cx="190500" cy="148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A1EEFC5-F205-450B-BAD6-03C701D8F57E}"/>
              </a:ext>
            </a:extLst>
          </p:cNvPr>
          <p:cNvSpPr txBox="1"/>
          <p:nvPr/>
        </p:nvSpPr>
        <p:spPr>
          <a:xfrm>
            <a:off x="5132173" y="1915864"/>
            <a:ext cx="7273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Acts of the Mind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Understanding – words or terms to be defined; objects to be recognized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Judgement – propositions or statements; truth content of these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Reasoning – argumentation; chaining of statements to conclusion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6D748-F063-4E55-BF45-3318A57A919E}"/>
              </a:ext>
            </a:extLst>
          </p:cNvPr>
          <p:cNvSpPr/>
          <p:nvPr/>
        </p:nvSpPr>
        <p:spPr>
          <a:xfrm>
            <a:off x="6403514" y="5805055"/>
            <a:ext cx="183994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E3858-E523-4211-BD87-29D776B70663}"/>
              </a:ext>
            </a:extLst>
          </p:cNvPr>
          <p:cNvSpPr txBox="1"/>
          <p:nvPr/>
        </p:nvSpPr>
        <p:spPr>
          <a:xfrm>
            <a:off x="2023763" y="3706637"/>
            <a:ext cx="6758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ush Script MT" panose="03060802040406070304" pitchFamily="66" charset="0"/>
              </a:rPr>
              <a:t>Why </a:t>
            </a:r>
            <a:r>
              <a:rPr lang="en-US" sz="4400" dirty="0">
                <a:latin typeface="Vivaldi" panose="03020602050506090804" pitchFamily="66" charset="0"/>
              </a:rPr>
              <a:t>didn’t</a:t>
            </a:r>
            <a:r>
              <a:rPr lang="en-US" sz="4400" dirty="0">
                <a:latin typeface="Brush Script MT" panose="03060802040406070304" pitchFamily="66" charset="0"/>
              </a:rPr>
              <a:t> </a:t>
            </a:r>
            <a:r>
              <a:rPr lang="en-US" sz="4400" dirty="0">
                <a:latin typeface="Freestyle Script" panose="030804020302050B0404" pitchFamily="66" charset="0"/>
              </a:rPr>
              <a:t>Jim</a:t>
            </a:r>
            <a:r>
              <a:rPr lang="en-US" sz="4400" dirty="0">
                <a:latin typeface="Brush Script MT" panose="03060802040406070304" pitchFamily="66" charset="0"/>
              </a:rPr>
              <a:t> </a:t>
            </a:r>
            <a:r>
              <a:rPr lang="en-US" sz="4400" dirty="0">
                <a:latin typeface="Freestyle Script" panose="030804020302050B0404" pitchFamily="66" charset="0"/>
              </a:rPr>
              <a:t>show</a:t>
            </a:r>
            <a:r>
              <a:rPr lang="en-US" sz="4400" dirty="0">
                <a:latin typeface="Brush Script MT" panose="03060802040406070304" pitchFamily="66" charset="0"/>
              </a:rPr>
              <a:t> </a:t>
            </a:r>
            <a:r>
              <a:rPr lang="en-US" sz="4400" dirty="0">
                <a:latin typeface="Blackadder ITC" panose="04020505051007020D02" pitchFamily="82" charset="0"/>
              </a:rPr>
              <a:t>up</a:t>
            </a:r>
            <a:r>
              <a:rPr lang="en-US" sz="4400" dirty="0">
                <a:latin typeface="Brush Script MT" panose="03060802040406070304" pitchFamily="66" charset="0"/>
              </a:rPr>
              <a:t> at 3?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10003-5995-42D0-AC99-4434D8E79E9A}"/>
              </a:ext>
            </a:extLst>
          </p:cNvPr>
          <p:cNvSpPr txBox="1"/>
          <p:nvPr/>
        </p:nvSpPr>
        <p:spPr>
          <a:xfrm>
            <a:off x="2716613" y="4356663"/>
            <a:ext cx="6758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ush Script MT" panose="03060802040406070304" pitchFamily="66" charset="0"/>
              </a:rPr>
              <a:t>Why </a:t>
            </a:r>
            <a:r>
              <a:rPr lang="en-US" sz="4400" dirty="0">
                <a:latin typeface="Vivaldi" panose="03020602050506090804" pitchFamily="66" charset="0"/>
              </a:rPr>
              <a:t>is</a:t>
            </a:r>
            <a:r>
              <a:rPr lang="en-US" sz="4400" dirty="0">
                <a:latin typeface="Brush Script MT" panose="03060802040406070304" pitchFamily="66" charset="0"/>
              </a:rPr>
              <a:t> </a:t>
            </a:r>
            <a:r>
              <a:rPr lang="en-US" sz="4400" dirty="0">
                <a:latin typeface="Freestyle Script" panose="030804020302050B0404" pitchFamily="66" charset="0"/>
              </a:rPr>
              <a:t>Socrates</a:t>
            </a:r>
            <a:r>
              <a:rPr lang="en-US" sz="4400" dirty="0">
                <a:latin typeface="Brush Script MT" panose="03060802040406070304" pitchFamily="66" charset="0"/>
              </a:rPr>
              <a:t> </a:t>
            </a:r>
            <a:r>
              <a:rPr lang="en-US" sz="4400" dirty="0">
                <a:latin typeface="Freestyle Script" panose="030804020302050B0404" pitchFamily="66" charset="0"/>
              </a:rPr>
              <a:t>mortal</a:t>
            </a:r>
            <a:r>
              <a:rPr lang="en-US" sz="4400" dirty="0">
                <a:latin typeface="Brush Script MT" panose="030608020404060703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2B0596-0B24-401E-BBB9-37384CF75303}"/>
              </a:ext>
            </a:extLst>
          </p:cNvPr>
          <p:cNvSpPr txBox="1"/>
          <p:nvPr/>
        </p:nvSpPr>
        <p:spPr>
          <a:xfrm>
            <a:off x="8523318" y="3337135"/>
            <a:ext cx="3661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problem – CNN</a:t>
            </a:r>
          </a:p>
          <a:p>
            <a:r>
              <a:rPr lang="en-US" dirty="0"/>
              <a:t>Clustering – K++means</a:t>
            </a:r>
          </a:p>
          <a:p>
            <a:r>
              <a:rPr lang="en-US" dirty="0"/>
              <a:t>Rule based – Expert System</a:t>
            </a:r>
          </a:p>
          <a:p>
            <a:r>
              <a:rPr lang="en-US" dirty="0"/>
              <a:t>AHP??</a:t>
            </a:r>
          </a:p>
          <a:p>
            <a:r>
              <a:rPr lang="en-US" dirty="0"/>
              <a:t>Genetic algorithm to pick the number of neuron in the each hidden layers and the number of hidden layers</a:t>
            </a:r>
          </a:p>
          <a:p>
            <a:r>
              <a:rPr lang="en-US" dirty="0"/>
              <a:t>Same for the biases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ECC7C-92FB-45D3-92BC-79D9A3FE0239}"/>
              </a:ext>
            </a:extLst>
          </p:cNvPr>
          <p:cNvSpPr txBox="1"/>
          <p:nvPr/>
        </p:nvSpPr>
        <p:spPr>
          <a:xfrm>
            <a:off x="1245644" y="630301"/>
            <a:ext cx="6758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rush Script MT" panose="03060802040406070304" pitchFamily="66" charset="0"/>
              </a:rPr>
              <a:t>First Act:  It is a 3.</a:t>
            </a:r>
          </a:p>
          <a:p>
            <a:r>
              <a:rPr lang="en-US" sz="4400" dirty="0">
                <a:latin typeface="Brush Script MT" panose="03060802040406070304" pitchFamily="66" charset="0"/>
              </a:rPr>
              <a:t>Second Act:  Move </a:t>
            </a:r>
          </a:p>
        </p:txBody>
      </p:sp>
    </p:spTree>
    <p:extLst>
      <p:ext uri="{BB962C8B-B14F-4D97-AF65-F5344CB8AC3E}">
        <p14:creationId xmlns:p14="http://schemas.microsoft.com/office/powerpoint/2010/main" val="98598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B1BB9-6D1B-46A8-9521-378647729720}"/>
              </a:ext>
            </a:extLst>
          </p:cNvPr>
          <p:cNvSpPr/>
          <p:nvPr/>
        </p:nvSpPr>
        <p:spPr>
          <a:xfrm>
            <a:off x="4943014" y="5438700"/>
            <a:ext cx="171178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Convolutional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6A5F-C91A-4F66-8386-47B984505561}"/>
              </a:ext>
            </a:extLst>
          </p:cNvPr>
          <p:cNvSpPr/>
          <p:nvPr/>
        </p:nvSpPr>
        <p:spPr>
          <a:xfrm>
            <a:off x="6771814" y="5438700"/>
            <a:ext cx="161018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5333A-850A-4061-B0D6-3076872F54AB}"/>
              </a:ext>
            </a:extLst>
          </p:cNvPr>
          <p:cNvCxnSpPr>
            <a:cxnSpLocks/>
          </p:cNvCxnSpPr>
          <p:nvPr/>
        </p:nvCxnSpPr>
        <p:spPr>
          <a:xfrm>
            <a:off x="2070100" y="5143500"/>
            <a:ext cx="81915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A43E66-A5C0-47BB-8DEC-BD73A1C148E2}"/>
              </a:ext>
            </a:extLst>
          </p:cNvPr>
          <p:cNvSpPr txBox="1"/>
          <p:nvPr/>
        </p:nvSpPr>
        <p:spPr>
          <a:xfrm>
            <a:off x="2070100" y="5500255"/>
            <a:ext cx="25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Act – Understanding</a:t>
            </a:r>
          </a:p>
          <a:p>
            <a:r>
              <a:rPr lang="en-US" dirty="0"/>
              <a:t>(Pattern Matching)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57D2B-7A22-48FA-A1C1-99D8D9FA72C1}"/>
              </a:ext>
            </a:extLst>
          </p:cNvPr>
          <p:cNvSpPr/>
          <p:nvPr/>
        </p:nvSpPr>
        <p:spPr>
          <a:xfrm>
            <a:off x="8499014" y="5438700"/>
            <a:ext cx="161018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59008-3FD1-4EFE-B553-0FF697971117}"/>
              </a:ext>
            </a:extLst>
          </p:cNvPr>
          <p:cNvCxnSpPr>
            <a:cxnSpLocks/>
          </p:cNvCxnSpPr>
          <p:nvPr/>
        </p:nvCxnSpPr>
        <p:spPr>
          <a:xfrm>
            <a:off x="2070100" y="3289300"/>
            <a:ext cx="81915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F1984-F4D4-4AAD-A238-637282878E96}"/>
              </a:ext>
            </a:extLst>
          </p:cNvPr>
          <p:cNvSpPr/>
          <p:nvPr/>
        </p:nvSpPr>
        <p:spPr>
          <a:xfrm>
            <a:off x="4943014" y="3762300"/>
            <a:ext cx="115298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C5232-59F9-4A7F-80A9-B9DAD242E87B}"/>
              </a:ext>
            </a:extLst>
          </p:cNvPr>
          <p:cNvSpPr/>
          <p:nvPr/>
        </p:nvSpPr>
        <p:spPr>
          <a:xfrm>
            <a:off x="6213014" y="3762300"/>
            <a:ext cx="91168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A379A-5ACA-4E9E-9120-ACFCEE48F8A3}"/>
              </a:ext>
            </a:extLst>
          </p:cNvPr>
          <p:cNvSpPr txBox="1"/>
          <p:nvPr/>
        </p:nvSpPr>
        <p:spPr>
          <a:xfrm>
            <a:off x="2070100" y="3823855"/>
            <a:ext cx="2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Act – Judgement</a:t>
            </a:r>
          </a:p>
          <a:p>
            <a:r>
              <a:rPr lang="en-US" dirty="0"/>
              <a:t>(Contextual Interpretation)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1E496-6420-4B66-9570-B6C6D5E5812F}"/>
              </a:ext>
            </a:extLst>
          </p:cNvPr>
          <p:cNvSpPr/>
          <p:nvPr/>
        </p:nvSpPr>
        <p:spPr>
          <a:xfrm>
            <a:off x="8499014" y="3762300"/>
            <a:ext cx="161018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A912F-47C9-4660-BD71-FE44E076D196}"/>
              </a:ext>
            </a:extLst>
          </p:cNvPr>
          <p:cNvSpPr/>
          <p:nvPr/>
        </p:nvSpPr>
        <p:spPr>
          <a:xfrm>
            <a:off x="7241714" y="3749386"/>
            <a:ext cx="115298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8819-8410-4E86-BFAD-61C345BE0936}"/>
              </a:ext>
            </a:extLst>
          </p:cNvPr>
          <p:cNvSpPr txBox="1"/>
          <p:nvPr/>
        </p:nvSpPr>
        <p:spPr>
          <a:xfrm>
            <a:off x="2070100" y="2227442"/>
            <a:ext cx="2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Act – Reasoning</a:t>
            </a:r>
          </a:p>
          <a:p>
            <a:r>
              <a:rPr lang="en-US" dirty="0"/>
              <a:t>(Rational Decisions)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C71899-5848-4F71-AB31-8938BA1E4B1C}"/>
              </a:ext>
            </a:extLst>
          </p:cNvPr>
          <p:cNvSpPr/>
          <p:nvPr/>
        </p:nvSpPr>
        <p:spPr>
          <a:xfrm>
            <a:off x="4943014" y="2262043"/>
            <a:ext cx="1152986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Expert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F9EFFD-BA78-4D0F-98A0-C3938BB8A574}"/>
              </a:ext>
            </a:extLst>
          </p:cNvPr>
          <p:cNvSpPr/>
          <p:nvPr/>
        </p:nvSpPr>
        <p:spPr>
          <a:xfrm>
            <a:off x="6213014" y="2262043"/>
            <a:ext cx="911686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A84FE3-A5C4-4B48-A833-1A24016FA012}"/>
              </a:ext>
            </a:extLst>
          </p:cNvPr>
          <p:cNvSpPr/>
          <p:nvPr/>
        </p:nvSpPr>
        <p:spPr>
          <a:xfrm>
            <a:off x="8499014" y="2262043"/>
            <a:ext cx="1610186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5CF14F-0786-451D-9078-450DBDE10BD1}"/>
              </a:ext>
            </a:extLst>
          </p:cNvPr>
          <p:cNvSpPr/>
          <p:nvPr/>
        </p:nvSpPr>
        <p:spPr>
          <a:xfrm>
            <a:off x="7241714" y="2249129"/>
            <a:ext cx="1152986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4604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24514</TotalTime>
  <Words>157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Blackadder ITC</vt:lpstr>
      <vt:lpstr>Brush Script MT</vt:lpstr>
      <vt:lpstr>Calibri</vt:lpstr>
      <vt:lpstr>Calibri Light</vt:lpstr>
      <vt:lpstr>Freestyle Script</vt:lpstr>
      <vt:lpstr>Vivaldi</vt:lpstr>
      <vt:lpstr>Vladimir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 Schiff</cp:lastModifiedBy>
  <cp:revision>13</cp:revision>
  <dcterms:created xsi:type="dcterms:W3CDTF">2019-11-28T22:10:44Z</dcterms:created>
  <dcterms:modified xsi:type="dcterms:W3CDTF">2019-12-15T22:45:27Z</dcterms:modified>
</cp:coreProperties>
</file>