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08" y="13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62B56D-C65B-42DF-BB1D-12D791D743B6}"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291763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2B56D-C65B-42DF-BB1D-12D791D743B6}"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362179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2B56D-C65B-42DF-BB1D-12D791D743B6}"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3810223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62B56D-C65B-42DF-BB1D-12D791D743B6}"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41411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2B56D-C65B-42DF-BB1D-12D791D743B6}" type="datetimeFigureOut">
              <a:rPr lang="en-US" smtClean="0"/>
              <a:t>6/14/2015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169883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62B56D-C65B-42DF-BB1D-12D791D743B6}"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33175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62B56D-C65B-42DF-BB1D-12D791D743B6}" type="datetimeFigureOut">
              <a:rPr lang="en-US" smtClean="0"/>
              <a:t>6/14/2015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58751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62B56D-C65B-42DF-BB1D-12D791D743B6}" type="datetimeFigureOut">
              <a:rPr lang="en-US" smtClean="0"/>
              <a:t>6/14/2015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372693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2B56D-C65B-42DF-BB1D-12D791D743B6}" type="datetimeFigureOut">
              <a:rPr lang="en-US" smtClean="0"/>
              <a:t>6/14/2015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395751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2B56D-C65B-42DF-BB1D-12D791D743B6}"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200136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2B56D-C65B-42DF-BB1D-12D791D743B6}" type="datetimeFigureOut">
              <a:rPr lang="en-US" smtClean="0"/>
              <a:t>6/14/2015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F7BCF8-D979-4723-B977-A4E98B23A328}" type="slidenum">
              <a:rPr lang="en-US" smtClean="0"/>
              <a:t>‹#›</a:t>
            </a:fld>
            <a:endParaRPr lang="en-US"/>
          </a:p>
        </p:txBody>
      </p:sp>
    </p:spTree>
    <p:extLst>
      <p:ext uri="{BB962C8B-B14F-4D97-AF65-F5344CB8AC3E}">
        <p14:creationId xmlns:p14="http://schemas.microsoft.com/office/powerpoint/2010/main" val="118409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B56D-C65B-42DF-BB1D-12D791D743B6}" type="datetimeFigureOut">
              <a:rPr lang="en-US" smtClean="0"/>
              <a:t>6/14/2015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7BCF8-D979-4723-B977-A4E98B23A328}" type="slidenum">
              <a:rPr lang="en-US" smtClean="0"/>
              <a:t>‹#›</a:t>
            </a:fld>
            <a:endParaRPr lang="en-US"/>
          </a:p>
        </p:txBody>
      </p:sp>
    </p:spTree>
    <p:extLst>
      <p:ext uri="{BB962C8B-B14F-4D97-AF65-F5344CB8AC3E}">
        <p14:creationId xmlns:p14="http://schemas.microsoft.com/office/powerpoint/2010/main" val="679019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History_of_scientific_method#Descartes" TargetMode="External"/><Relationship Id="rId13" Type="http://schemas.openxmlformats.org/officeDocument/2006/relationships/hyperlink" Target="https://en.wikipedia.org/wiki/History_of_scientific_method#Popper_and_Kuhn" TargetMode="External"/><Relationship Id="rId3" Type="http://schemas.openxmlformats.org/officeDocument/2006/relationships/hyperlink" Target="https://en.wikipedia.org/wiki/History_of_scientific_method#Al-Biruni" TargetMode="External"/><Relationship Id="rId7" Type="http://schemas.openxmlformats.org/officeDocument/2006/relationships/hyperlink" Target="https://en.wikipedia.org/wiki/History_of_scientific_method#Francis_Bacon.27s_eliminative_induction" TargetMode="External"/><Relationship Id="rId12" Type="http://schemas.openxmlformats.org/officeDocument/2006/relationships/hyperlink" Target="https://en.wikipedia.org/wiki/History_of_scientific_method#Charles_Sanders_Peirce" TargetMode="External"/><Relationship Id="rId2" Type="http://schemas.openxmlformats.org/officeDocument/2006/relationships/hyperlink" Target="https://en.wikipedia.org/wiki/History_of_scientific_method#Ibn_al-Haytham" TargetMode="External"/><Relationship Id="rId1" Type="http://schemas.openxmlformats.org/officeDocument/2006/relationships/slideLayout" Target="../slideLayouts/slideLayout2.xml"/><Relationship Id="rId6" Type="http://schemas.openxmlformats.org/officeDocument/2006/relationships/hyperlink" Target="https://en.wikipedia.org/wiki/History_of_scientific_method#Roger_Bacon" TargetMode="External"/><Relationship Id="rId11" Type="http://schemas.openxmlformats.org/officeDocument/2006/relationships/hyperlink" Target="https://en.wikipedia.org/wiki/History_of_scientific_method#Integrating_deductive_and_inductive_method" TargetMode="External"/><Relationship Id="rId5" Type="http://schemas.openxmlformats.org/officeDocument/2006/relationships/hyperlink" Target="https://en.wikipedia.org/wiki/History_of_scientific_method#Robert_Grosseteste" TargetMode="External"/><Relationship Id="rId10" Type="http://schemas.openxmlformats.org/officeDocument/2006/relationships/hyperlink" Target="https://en.wikipedia.org/wiki/History_of_scientific_method#Newton.27s_rules_of_reasoning" TargetMode="External"/><Relationship Id="rId4" Type="http://schemas.openxmlformats.org/officeDocument/2006/relationships/hyperlink" Target="https://en.wikipedia.org/wiki/History_of_scientific_method#Ibn_Sina_.28Avicenna.29" TargetMode="External"/><Relationship Id="rId9" Type="http://schemas.openxmlformats.org/officeDocument/2006/relationships/hyperlink" Target="https://en.wikipedia.org/wiki/History_of_scientific_method#Galileo_Galilei"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History_of_scientific_method#cite_note-15" TargetMode="External"/><Relationship Id="rId13" Type="http://schemas.openxmlformats.org/officeDocument/2006/relationships/hyperlink" Target="https://en.wikipedia.org/wiki/Syllogism" TargetMode="External"/><Relationship Id="rId18" Type="http://schemas.openxmlformats.org/officeDocument/2006/relationships/hyperlink" Target="https://en.wikipedia.org/wiki/Experiment" TargetMode="External"/><Relationship Id="rId26" Type="http://schemas.openxmlformats.org/officeDocument/2006/relationships/hyperlink" Target="https://en.wikipedia.org/wiki/History_of_scientific_method#cite_note-26" TargetMode="External"/><Relationship Id="rId3" Type="http://schemas.openxmlformats.org/officeDocument/2006/relationships/hyperlink" Target="https://en.wikipedia.org/wiki/Leucippus" TargetMode="External"/><Relationship Id="rId21" Type="http://schemas.openxmlformats.org/officeDocument/2006/relationships/hyperlink" Target="https://en.wikipedia.org/wiki/Ray_(optics)" TargetMode="External"/><Relationship Id="rId7" Type="http://schemas.openxmlformats.org/officeDocument/2006/relationships/hyperlink" Target="https://en.wikipedia.org/wiki/Aristotle" TargetMode="External"/><Relationship Id="rId12" Type="http://schemas.openxmlformats.org/officeDocument/2006/relationships/hyperlink" Target="https://en.wikipedia.org/wiki/Deductive_reasoning" TargetMode="External"/><Relationship Id="rId17" Type="http://schemas.openxmlformats.org/officeDocument/2006/relationships/hyperlink" Target="https://en.wikipedia.org/wiki/Observation" TargetMode="External"/><Relationship Id="rId25" Type="http://schemas.openxmlformats.org/officeDocument/2006/relationships/hyperlink" Target="https://en.wikipedia.org/wiki/Euclid" TargetMode="External"/><Relationship Id="rId2" Type="http://schemas.openxmlformats.org/officeDocument/2006/relationships/hyperlink" Target="https://en.wikipedia.org/wiki/Thales" TargetMode="External"/><Relationship Id="rId16" Type="http://schemas.openxmlformats.org/officeDocument/2006/relationships/hyperlink" Target="https://en.wikipedia.org/wiki/Book_of_Optics" TargetMode="External"/><Relationship Id="rId20" Type="http://schemas.openxmlformats.org/officeDocument/2006/relationships/hyperlink" Target="https://en.wikipedia.org/wiki/Visual_perception" TargetMode="External"/><Relationship Id="rId1" Type="http://schemas.openxmlformats.org/officeDocument/2006/relationships/slideLayout" Target="../slideLayouts/slideLayout2.xml"/><Relationship Id="rId6" Type="http://schemas.openxmlformats.org/officeDocument/2006/relationships/hyperlink" Target="https://en.wikipedia.org/wiki/Democritus" TargetMode="External"/><Relationship Id="rId11" Type="http://schemas.openxmlformats.org/officeDocument/2006/relationships/hyperlink" Target="https://en.wikipedia.org/wiki/History_of_scientific_method#cite_note-16" TargetMode="External"/><Relationship Id="rId24" Type="http://schemas.openxmlformats.org/officeDocument/2006/relationships/hyperlink" Target="https://en.wikipedia.org/wiki/Ptolemy" TargetMode="External"/><Relationship Id="rId5" Type="http://schemas.openxmlformats.org/officeDocument/2006/relationships/hyperlink" Target="https://en.wikipedia.org/wiki/Atom" TargetMode="External"/><Relationship Id="rId15" Type="http://schemas.openxmlformats.org/officeDocument/2006/relationships/hyperlink" Target="https://en.wikipedia.org/wiki/Ibn_al-Haytham" TargetMode="External"/><Relationship Id="rId23" Type="http://schemas.openxmlformats.org/officeDocument/2006/relationships/hyperlink" Target="https://en.wikipedia.org/wiki/Emission_theory_(vision)" TargetMode="External"/><Relationship Id="rId10" Type="http://schemas.openxmlformats.org/officeDocument/2006/relationships/hyperlink" Target="https://en.wikipedia.org/wiki/Empiricism" TargetMode="External"/><Relationship Id="rId19" Type="http://schemas.openxmlformats.org/officeDocument/2006/relationships/hyperlink" Target="https://en.wikipedia.org/wiki/Rationality" TargetMode="External"/><Relationship Id="rId4" Type="http://schemas.openxmlformats.org/officeDocument/2006/relationships/hyperlink" Target="https://en.wikipedia.org/wiki/Atomism" TargetMode="External"/><Relationship Id="rId9" Type="http://schemas.openxmlformats.org/officeDocument/2006/relationships/hyperlink" Target="https://en.wikipedia.org/wiki/Posterior_Analytics" TargetMode="External"/><Relationship Id="rId14" Type="http://schemas.openxmlformats.org/officeDocument/2006/relationships/hyperlink" Target="https://en.wikipedia.org/wiki/Islamic_physics" TargetMode="External"/><Relationship Id="rId22" Type="http://schemas.openxmlformats.org/officeDocument/2006/relationships/hyperlink" Target="https://en.wikipedia.org/wiki/Ligh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Rainbow" TargetMode="External"/><Relationship Id="rId3" Type="http://schemas.openxmlformats.org/officeDocument/2006/relationships/hyperlink" Target="https://en.wikipedia.org/wiki/Roger_Bacon#cite_note-42" TargetMode="External"/><Relationship Id="rId7" Type="http://schemas.openxmlformats.org/officeDocument/2006/relationships/hyperlink" Target="https://en.wikipedia.org/wiki/History_of_scientific_method#cite_note-45" TargetMode="External"/><Relationship Id="rId2" Type="http://schemas.openxmlformats.org/officeDocument/2006/relationships/hyperlink" Target="https://en.wikipedia.org/wiki/Julius_Caesar" TargetMode="External"/><Relationship Id="rId1" Type="http://schemas.openxmlformats.org/officeDocument/2006/relationships/slideLayout" Target="../slideLayouts/slideLayout2.xml"/><Relationship Id="rId6" Type="http://schemas.openxmlformats.org/officeDocument/2006/relationships/hyperlink" Target="https://en.wikipedia.org/wiki/History_of_scientific_method#cite_note-44" TargetMode="External"/><Relationship Id="rId5" Type="http://schemas.openxmlformats.org/officeDocument/2006/relationships/hyperlink" Target="https://en.wikipedia.org/wiki/Roger_Bacon#cite_note-David_Ewing_Duncan_pp._1-44" TargetMode="External"/><Relationship Id="rId4" Type="http://schemas.openxmlformats.org/officeDocument/2006/relationships/hyperlink" Target="https://en.wikipedia.org/wiki/Roger_Bacon#cite_note-43" TargetMode="External"/><Relationship Id="rId9" Type="http://schemas.openxmlformats.org/officeDocument/2006/relationships/hyperlink" Target="https://en.wikipedia.org/wiki/History_of_scientific_method#cite_note-46"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Roger_Bacon" TargetMode="External"/><Relationship Id="rId3" Type="http://schemas.openxmlformats.org/officeDocument/2006/relationships/hyperlink" Target="https://en.wikipedia.org/wiki/Idola_tribus" TargetMode="External"/><Relationship Id="rId7" Type="http://schemas.openxmlformats.org/officeDocument/2006/relationships/hyperlink" Target="https://en.wikipedia.org/wiki/Fallacies" TargetMode="External"/><Relationship Id="rId2" Type="http://schemas.openxmlformats.org/officeDocument/2006/relationships/hyperlink" Target="https://en.wikipedia.org/wiki/Baconian_method" TargetMode="External"/><Relationship Id="rId1" Type="http://schemas.openxmlformats.org/officeDocument/2006/relationships/slideLayout" Target="../slideLayouts/slideLayout2.xml"/><Relationship Id="rId6" Type="http://schemas.openxmlformats.org/officeDocument/2006/relationships/hyperlink" Target="https://en.wikipedia.org/wiki/Idola_theatri" TargetMode="External"/><Relationship Id="rId5" Type="http://schemas.openxmlformats.org/officeDocument/2006/relationships/hyperlink" Target="https://en.wikipedia.org/wiki/Idola_fori" TargetMode="External"/><Relationship Id="rId4" Type="http://schemas.openxmlformats.org/officeDocument/2006/relationships/hyperlink" Target="https://en.wikipedia.org/wiki/Idola_specus" TargetMode="External"/><Relationship Id="rId9" Type="http://schemas.openxmlformats.org/officeDocument/2006/relationships/hyperlink" Target="https://en.wikipedia.org/wiki/Opus_Maju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640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researching the roots of the scientific method one finds names such as Aristotle, </a:t>
            </a:r>
            <a:r>
              <a:rPr lang="en-US" dirty="0" err="1" smtClean="0"/>
              <a:t>Epicurius</a:t>
            </a:r>
            <a:r>
              <a:rPr lang="en-US" dirty="0" smtClean="0"/>
              <a:t>, </a:t>
            </a:r>
            <a:r>
              <a:rPr lang="en-US" dirty="0">
                <a:hlinkClick r:id="rId2"/>
              </a:rPr>
              <a:t>2.1 Ibn </a:t>
            </a:r>
            <a:r>
              <a:rPr lang="en-US" dirty="0" err="1">
                <a:hlinkClick r:id="rId2"/>
              </a:rPr>
              <a:t>al-Haytham</a:t>
            </a:r>
            <a:endParaRPr lang="en-US" dirty="0"/>
          </a:p>
          <a:p>
            <a:r>
              <a:rPr lang="en-US" dirty="0">
                <a:hlinkClick r:id="rId3"/>
              </a:rPr>
              <a:t>2.2 Al-</a:t>
            </a:r>
            <a:r>
              <a:rPr lang="en-US" dirty="0" err="1">
                <a:hlinkClick r:id="rId3"/>
              </a:rPr>
              <a:t>Biruni</a:t>
            </a:r>
            <a:endParaRPr lang="en-US" dirty="0"/>
          </a:p>
          <a:p>
            <a:r>
              <a:rPr lang="en-US" dirty="0">
                <a:hlinkClick r:id="rId4"/>
              </a:rPr>
              <a:t>2.3 Ibn </a:t>
            </a:r>
            <a:r>
              <a:rPr lang="en-US" dirty="0" err="1">
                <a:hlinkClick r:id="rId4"/>
              </a:rPr>
              <a:t>Sina</a:t>
            </a:r>
            <a:r>
              <a:rPr lang="en-US" dirty="0">
                <a:hlinkClick r:id="rId4"/>
              </a:rPr>
              <a:t> (Avicenna)</a:t>
            </a:r>
            <a:endParaRPr lang="en-US" dirty="0"/>
          </a:p>
          <a:p>
            <a:r>
              <a:rPr lang="en-US" dirty="0">
                <a:hlinkClick r:id="rId5"/>
              </a:rPr>
              <a:t>2.4 Robert </a:t>
            </a:r>
            <a:r>
              <a:rPr lang="en-US" dirty="0" err="1">
                <a:hlinkClick r:id="rId5"/>
              </a:rPr>
              <a:t>Grosseteste</a:t>
            </a:r>
            <a:endParaRPr lang="en-US" dirty="0"/>
          </a:p>
          <a:p>
            <a:r>
              <a:rPr lang="en-US" dirty="0">
                <a:hlinkClick r:id="rId6"/>
              </a:rPr>
              <a:t>2.5 Roger Bacon</a:t>
            </a:r>
            <a:endParaRPr lang="en-US" dirty="0"/>
          </a:p>
          <a:p>
            <a:endParaRPr lang="en-US" dirty="0"/>
          </a:p>
          <a:p>
            <a:pPr lvl="1"/>
            <a:r>
              <a:rPr lang="en-US" dirty="0">
                <a:hlinkClick r:id="rId7"/>
              </a:rPr>
              <a:t>2.8 Francis Bacon's eliminative induction</a:t>
            </a:r>
            <a:endParaRPr lang="en-US" dirty="0"/>
          </a:p>
          <a:p>
            <a:pPr lvl="1"/>
            <a:r>
              <a:rPr lang="en-US" dirty="0">
                <a:hlinkClick r:id="rId8"/>
              </a:rPr>
              <a:t>2.9 Descartes</a:t>
            </a:r>
            <a:endParaRPr lang="en-US" dirty="0"/>
          </a:p>
          <a:p>
            <a:pPr lvl="1"/>
            <a:r>
              <a:rPr lang="en-US" dirty="0">
                <a:hlinkClick r:id="rId9"/>
              </a:rPr>
              <a:t>2.10 Galileo Galilei</a:t>
            </a:r>
            <a:endParaRPr lang="en-US" dirty="0"/>
          </a:p>
          <a:p>
            <a:pPr lvl="1"/>
            <a:r>
              <a:rPr lang="en-US" dirty="0">
                <a:hlinkClick r:id="rId10"/>
              </a:rPr>
              <a:t>2.11 Newton's rules of reasoning</a:t>
            </a:r>
            <a:endParaRPr lang="en-US" dirty="0"/>
          </a:p>
          <a:p>
            <a:r>
              <a:rPr lang="en-US" dirty="0">
                <a:hlinkClick r:id="rId11"/>
              </a:rPr>
              <a:t>3 Integrating deductive and inductive method</a:t>
            </a:r>
            <a:endParaRPr lang="en-US" dirty="0"/>
          </a:p>
          <a:p>
            <a:pPr lvl="1"/>
            <a:r>
              <a:rPr lang="en-US" dirty="0">
                <a:hlinkClick r:id="rId12"/>
              </a:rPr>
              <a:t>3.1 Charles Sanders Peirce</a:t>
            </a:r>
            <a:endParaRPr lang="en-US" dirty="0"/>
          </a:p>
          <a:p>
            <a:pPr lvl="1"/>
            <a:r>
              <a:rPr lang="en-US" dirty="0">
                <a:hlinkClick r:id="rId13"/>
              </a:rPr>
              <a:t>3.2 Popper and Kuhn</a:t>
            </a:r>
            <a:endParaRPr lang="en-US" dirty="0"/>
          </a:p>
          <a:p>
            <a:endParaRPr lang="en-US" dirty="0" smtClean="0"/>
          </a:p>
        </p:txBody>
      </p:sp>
    </p:spTree>
    <p:extLst>
      <p:ext uri="{BB962C8B-B14F-4D97-AF65-F5344CB8AC3E}">
        <p14:creationId xmlns:p14="http://schemas.microsoft.com/office/powerpoint/2010/main" val="213173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outline</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Pre-</a:t>
            </a:r>
            <a:r>
              <a:rPr lang="en-US" dirty="0" err="1" smtClean="0"/>
              <a:t>hellenic</a:t>
            </a:r>
            <a:endParaRPr lang="en-US" dirty="0" smtClean="0"/>
          </a:p>
          <a:p>
            <a:pPr lvl="1"/>
            <a:r>
              <a:rPr lang="en-US" dirty="0" smtClean="0"/>
              <a:t>Egyptians</a:t>
            </a:r>
          </a:p>
          <a:p>
            <a:pPr lvl="1"/>
            <a:r>
              <a:rPr lang="en-US" dirty="0" smtClean="0"/>
              <a:t>Babylonians</a:t>
            </a:r>
          </a:p>
          <a:p>
            <a:r>
              <a:rPr lang="en-US" dirty="0" smtClean="0"/>
              <a:t>Hellenism</a:t>
            </a:r>
          </a:p>
          <a:p>
            <a:pPr lvl="1"/>
            <a:r>
              <a:rPr lang="en-US" dirty="0"/>
              <a:t> </a:t>
            </a:r>
            <a:r>
              <a:rPr lang="en-US" dirty="0">
                <a:hlinkClick r:id="rId2" tooltip="Thales"/>
              </a:rPr>
              <a:t>Thales</a:t>
            </a:r>
            <a:r>
              <a:rPr lang="en-US" dirty="0"/>
              <a:t> was the first to refuse to accept supernatural, religious or mythological explanations for natural phenomena, proclaiming that every event had a natural cause</a:t>
            </a:r>
            <a:r>
              <a:rPr lang="en-US" dirty="0" smtClean="0"/>
              <a:t>.</a:t>
            </a:r>
          </a:p>
          <a:p>
            <a:pPr lvl="1"/>
            <a:r>
              <a:rPr lang="en-US" dirty="0" err="1" smtClean="0"/>
              <a:t>Atomitism</a:t>
            </a:r>
            <a:r>
              <a:rPr lang="en-US" dirty="0" smtClean="0"/>
              <a:t> by </a:t>
            </a:r>
            <a:r>
              <a:rPr lang="en-US" dirty="0">
                <a:hlinkClick r:id="rId3" tooltip="Leucippus"/>
              </a:rPr>
              <a:t>Leucippus</a:t>
            </a:r>
            <a:r>
              <a:rPr lang="en-US" dirty="0"/>
              <a:t>, went on to develop the theory of </a:t>
            </a:r>
            <a:r>
              <a:rPr lang="en-US" dirty="0">
                <a:hlinkClick r:id="rId4" tooltip="Atomism"/>
              </a:rPr>
              <a:t>atomism</a:t>
            </a:r>
            <a:r>
              <a:rPr lang="en-US" dirty="0"/>
              <a:t> – the idea that everything is composed entirely of various imperishable, indivisible elements called </a:t>
            </a:r>
            <a:r>
              <a:rPr lang="en-US" dirty="0">
                <a:hlinkClick r:id="rId5" tooltip="Atom"/>
              </a:rPr>
              <a:t>atoms</a:t>
            </a:r>
            <a:r>
              <a:rPr lang="en-US" dirty="0"/>
              <a:t>. This was elaborated in great detail by </a:t>
            </a:r>
            <a:r>
              <a:rPr lang="en-US" dirty="0">
                <a:hlinkClick r:id="rId6" tooltip="Democritus"/>
              </a:rPr>
              <a:t>Democritus</a:t>
            </a:r>
            <a:r>
              <a:rPr lang="en-US" dirty="0" smtClean="0"/>
              <a:t>.</a:t>
            </a:r>
          </a:p>
          <a:p>
            <a:pPr lvl="1"/>
            <a:r>
              <a:rPr lang="en-US" dirty="0">
                <a:hlinkClick r:id="rId7" tooltip="Aristotle"/>
              </a:rPr>
              <a:t>Aristotle</a:t>
            </a:r>
            <a:r>
              <a:rPr lang="en-US" dirty="0"/>
              <a:t> introduced what may be called a scientific method.</a:t>
            </a:r>
            <a:r>
              <a:rPr lang="en-US" baseline="30000" dirty="0">
                <a:hlinkClick r:id="rId8"/>
              </a:rPr>
              <a:t>[15]</a:t>
            </a:r>
            <a:r>
              <a:rPr lang="en-US" dirty="0"/>
              <a:t> His demonstration method is found in </a:t>
            </a:r>
            <a:r>
              <a:rPr lang="en-US" dirty="0">
                <a:hlinkClick r:id="rId9" tooltip="Posterior Analytics"/>
              </a:rPr>
              <a:t>Posterior Analytics</a:t>
            </a:r>
            <a:r>
              <a:rPr lang="en-US" dirty="0"/>
              <a:t>. He provided another of the ingredients of scientific tradition: </a:t>
            </a:r>
            <a:r>
              <a:rPr lang="en-US" dirty="0">
                <a:hlinkClick r:id="rId10" tooltip="Empiricism"/>
              </a:rPr>
              <a:t>empiricism</a:t>
            </a:r>
            <a:r>
              <a:rPr lang="en-US" dirty="0"/>
              <a:t>. For Aristotle, universal truths can be known from particular things via induction</a:t>
            </a:r>
            <a:r>
              <a:rPr lang="en-US" dirty="0" smtClean="0"/>
              <a:t>.</a:t>
            </a:r>
          </a:p>
          <a:p>
            <a:r>
              <a:rPr lang="en-US" dirty="0"/>
              <a:t> Aristotle did not accept that knowledge acquired by induction could rightly be counted as scientific knowledge. Nevertheless, induction was a necessary preliminary to the main business of scientific enquiry, providing the primary premises required for scientific demonstrations.</a:t>
            </a:r>
          </a:p>
          <a:p>
            <a:r>
              <a:rPr lang="en-US" dirty="0"/>
              <a:t>Aristotle largely ignored inductive reasoning in his treatment of scientific enquiry. To make it clear why this is so, consider this statement in the </a:t>
            </a:r>
            <a:r>
              <a:rPr lang="en-US" dirty="0">
                <a:hlinkClick r:id="rId9" tooltip="Posterior Analytics"/>
              </a:rPr>
              <a:t>Posterior Analytics</a:t>
            </a:r>
            <a:r>
              <a:rPr lang="en-US" dirty="0"/>
              <a:t>,</a:t>
            </a:r>
          </a:p>
          <a:p>
            <a:r>
              <a:rPr lang="en-US" dirty="0" smtClean="0">
                <a:effectLst/>
              </a:rPr>
              <a:t>We suppose ourselves to possess unqualified scientific knowledge of a thing, as opposed to knowing it in the accidental way in which the sophist knows, when we think that we know the cause on which the fact depends, as the cause of that fact and of no other, and, further, that the fact could not be other than it is.</a:t>
            </a:r>
          </a:p>
          <a:p>
            <a:r>
              <a:rPr lang="en-US" dirty="0"/>
              <a:t>It was therefore the work of the philosopher to demonstrate universal truths and to discover their causes.</a:t>
            </a:r>
            <a:r>
              <a:rPr lang="en-US" baseline="30000" dirty="0">
                <a:hlinkClick r:id="rId11"/>
              </a:rPr>
              <a:t>[16]</a:t>
            </a:r>
            <a:r>
              <a:rPr lang="en-US" dirty="0"/>
              <a:t> While induction was sufficient for discovering universals by generalization, it did not succeed in identifying causes. The tool Aristotle used for this was </a:t>
            </a:r>
            <a:r>
              <a:rPr lang="en-US" dirty="0">
                <a:hlinkClick r:id="rId12" tooltip="Deductive reasoning"/>
              </a:rPr>
              <a:t>deductive reasoning</a:t>
            </a:r>
            <a:r>
              <a:rPr lang="en-US" dirty="0"/>
              <a:t> in the form of </a:t>
            </a:r>
            <a:r>
              <a:rPr lang="en-US" dirty="0">
                <a:hlinkClick r:id="rId13" tooltip="Syllogism"/>
              </a:rPr>
              <a:t>syllogisms</a:t>
            </a:r>
            <a:r>
              <a:rPr lang="en-US" dirty="0"/>
              <a:t>. Using the syllogism, scientists could infer new universal truths from those already established.</a:t>
            </a:r>
          </a:p>
          <a:p>
            <a:r>
              <a:rPr lang="en-US" dirty="0"/>
              <a:t>Aristotle developed a complete normative approach to scientific enquiry involving the syllogism which is discussed at length in his Posterior Analytics. A difficulty with this scheme lay in showing that derived truths have solid primary premises. Aristotle would not allow that demonstrations could be circular; supporting the conclusion by the premises, and the premises by the conclusion. Nor would he allow an infinite number of middle terms between the primary premises and the conclusion. This leads to the question of how the primary premises are found or developed, and as mentioned above, Aristotle allowed that induction would be required for this task</a:t>
            </a:r>
            <a:r>
              <a:rPr lang="en-US" dirty="0" smtClean="0"/>
              <a:t>.</a:t>
            </a:r>
          </a:p>
          <a:p>
            <a:r>
              <a:rPr lang="en-US" dirty="0"/>
              <a:t>The </a:t>
            </a:r>
            <a:r>
              <a:rPr lang="en-US" dirty="0">
                <a:hlinkClick r:id="rId14" tooltip="Islamic physics"/>
              </a:rPr>
              <a:t>Arab physicist</a:t>
            </a:r>
            <a:r>
              <a:rPr lang="en-US" dirty="0"/>
              <a:t> </a:t>
            </a:r>
            <a:r>
              <a:rPr lang="en-US" dirty="0">
                <a:hlinkClick r:id="rId15" tooltip="Ibn al-Haytham"/>
              </a:rPr>
              <a:t>Ibn </a:t>
            </a:r>
            <a:r>
              <a:rPr lang="en-US" dirty="0" err="1">
                <a:hlinkClick r:id="rId15" tooltip="Ibn al-Haytham"/>
              </a:rPr>
              <a:t>al-Haytham</a:t>
            </a:r>
            <a:r>
              <a:rPr lang="en-US" dirty="0"/>
              <a:t> (Alhazen) used experimentation to obtain the results in his </a:t>
            </a:r>
            <a:r>
              <a:rPr lang="en-US" i="1" dirty="0">
                <a:hlinkClick r:id="rId16" tooltip="Book of Optics"/>
              </a:rPr>
              <a:t>Book of Optics</a:t>
            </a:r>
            <a:r>
              <a:rPr lang="en-US" dirty="0"/>
              <a:t> (1021). He combined </a:t>
            </a:r>
            <a:r>
              <a:rPr lang="en-US" dirty="0">
                <a:hlinkClick r:id="rId17" tooltip="Observation"/>
              </a:rPr>
              <a:t>observations</a:t>
            </a:r>
            <a:r>
              <a:rPr lang="en-US" dirty="0"/>
              <a:t>, </a:t>
            </a:r>
            <a:r>
              <a:rPr lang="en-US" dirty="0">
                <a:hlinkClick r:id="rId18" tooltip="Experiment"/>
              </a:rPr>
              <a:t>experiments</a:t>
            </a:r>
            <a:r>
              <a:rPr lang="en-US" dirty="0"/>
              <a:t> </a:t>
            </a:r>
            <a:r>
              <a:rPr lang="en-US" dirty="0" err="1"/>
              <a:t>and</a:t>
            </a:r>
            <a:r>
              <a:rPr lang="en-US" dirty="0" err="1">
                <a:hlinkClick r:id="rId19" tooltip="Rationality"/>
              </a:rPr>
              <a:t>rational</a:t>
            </a:r>
            <a:r>
              <a:rPr lang="en-US" dirty="0"/>
              <a:t> arguments to support his intromission theory of </a:t>
            </a:r>
            <a:r>
              <a:rPr lang="en-US" dirty="0">
                <a:hlinkClick r:id="rId20" tooltip="Visual perception"/>
              </a:rPr>
              <a:t>vision</a:t>
            </a:r>
            <a:r>
              <a:rPr lang="en-US" dirty="0"/>
              <a:t>, in which </a:t>
            </a:r>
            <a:r>
              <a:rPr lang="en-US" dirty="0">
                <a:hlinkClick r:id="rId21" tooltip="Ray (optics)"/>
              </a:rPr>
              <a:t>rays</a:t>
            </a:r>
            <a:r>
              <a:rPr lang="en-US" dirty="0"/>
              <a:t> of </a:t>
            </a:r>
            <a:r>
              <a:rPr lang="en-US" dirty="0">
                <a:hlinkClick r:id="rId22" tooltip="Light"/>
              </a:rPr>
              <a:t>light</a:t>
            </a:r>
            <a:r>
              <a:rPr lang="en-US" dirty="0"/>
              <a:t> are emitted from objects rather than from the eyes. He used similar arguments to show that the ancient </a:t>
            </a:r>
            <a:r>
              <a:rPr lang="en-US" dirty="0">
                <a:hlinkClick r:id="rId23" tooltip="Emission theory (vision)"/>
              </a:rPr>
              <a:t>emission theory of vision</a:t>
            </a:r>
            <a:r>
              <a:rPr lang="en-US" dirty="0"/>
              <a:t> supported by </a:t>
            </a:r>
            <a:r>
              <a:rPr lang="en-US" dirty="0">
                <a:hlinkClick r:id="rId24" tooltip="Ptolemy"/>
              </a:rPr>
              <a:t>Ptolemy</a:t>
            </a:r>
            <a:r>
              <a:rPr lang="en-US" dirty="0"/>
              <a:t> and </a:t>
            </a:r>
            <a:r>
              <a:rPr lang="en-US" dirty="0">
                <a:hlinkClick r:id="rId25" tooltip="Euclid"/>
              </a:rPr>
              <a:t>Euclid</a:t>
            </a:r>
            <a:r>
              <a:rPr lang="en-US" dirty="0"/>
              <a:t> (in which the eyes emit the rays of light used for seeing), and the ancient intromission theory supported by </a:t>
            </a:r>
            <a:r>
              <a:rPr lang="en-US" dirty="0">
                <a:hlinkClick r:id="rId7" tooltip="Aristotle"/>
              </a:rPr>
              <a:t>Aristotle</a:t>
            </a:r>
            <a:r>
              <a:rPr lang="en-US" dirty="0"/>
              <a:t> (where objects emit physical particles to the eyes), were both wrong.</a:t>
            </a:r>
            <a:r>
              <a:rPr lang="en-US" baseline="30000" dirty="0">
                <a:hlinkClick r:id="rId26"/>
              </a:rPr>
              <a:t>[26</a:t>
            </a:r>
            <a:r>
              <a:rPr lang="en-US" baseline="30000" dirty="0" smtClean="0">
                <a:hlinkClick r:id="rId26"/>
              </a:rPr>
              <a:t>]</a:t>
            </a:r>
            <a:endParaRPr lang="en-US" baseline="30000" dirty="0" smtClean="0"/>
          </a:p>
          <a:p>
            <a:endParaRPr lang="en-US" dirty="0" smtClean="0"/>
          </a:p>
          <a:p>
            <a:pPr lvl="1"/>
            <a:endParaRPr lang="en-US" dirty="0"/>
          </a:p>
        </p:txBody>
      </p:sp>
    </p:spTree>
    <p:extLst>
      <p:ext uri="{BB962C8B-B14F-4D97-AF65-F5344CB8AC3E}">
        <p14:creationId xmlns:p14="http://schemas.microsoft.com/office/powerpoint/2010/main" val="91964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Roger Bacon</a:t>
            </a:r>
            <a:endParaRPr lang="en-US" dirty="0"/>
          </a:p>
        </p:txBody>
      </p:sp>
      <p:sp>
        <p:nvSpPr>
          <p:cNvPr id="3" name="Content Placeholder 2"/>
          <p:cNvSpPr>
            <a:spLocks noGrp="1"/>
          </p:cNvSpPr>
          <p:nvPr>
            <p:ph idx="1"/>
          </p:nvPr>
        </p:nvSpPr>
        <p:spPr>
          <a:xfrm>
            <a:off x="457200" y="1066800"/>
            <a:ext cx="8229600" cy="5059363"/>
          </a:xfrm>
        </p:spPr>
        <p:txBody>
          <a:bodyPr>
            <a:normAutofit fontScale="32500" lnSpcReduction="20000"/>
          </a:bodyPr>
          <a:lstStyle/>
          <a:p>
            <a:r>
              <a:rPr lang="en-US" sz="4000" dirty="0" smtClean="0"/>
              <a:t>He </a:t>
            </a:r>
            <a:r>
              <a:rPr lang="en-US" sz="4000" dirty="0"/>
              <a:t>had correctly deduced that the assumption of </a:t>
            </a:r>
            <a:r>
              <a:rPr lang="en-US" sz="4000" dirty="0">
                <a:hlinkClick r:id="rId2" tooltip="Julius Caesar"/>
              </a:rPr>
              <a:t>Julius Caesar</a:t>
            </a:r>
            <a:r>
              <a:rPr lang="en-US" sz="4000" dirty="0"/>
              <a:t>'s year of length of 365 days and a quarter was wrong. He proposed to Pope Clement IV in 1267 in </a:t>
            </a:r>
            <a:r>
              <a:rPr lang="en-US" sz="4000" dirty="0" err="1"/>
              <a:t>his</a:t>
            </a:r>
            <a:r>
              <a:rPr lang="en-US" sz="4000" i="1" dirty="0" err="1"/>
              <a:t>Opus</a:t>
            </a:r>
            <a:r>
              <a:rPr lang="en-US" sz="4000" i="1" dirty="0"/>
              <a:t> </a:t>
            </a:r>
            <a:r>
              <a:rPr lang="en-US" sz="4000" i="1" dirty="0" err="1"/>
              <a:t>Majus</a:t>
            </a:r>
            <a:r>
              <a:rPr lang="en-US" sz="4000" dirty="0"/>
              <a:t> (Part IV) to rectify these errors by dropping a day every 125 years.</a:t>
            </a:r>
            <a:r>
              <a:rPr lang="en-US" sz="4000" baseline="30000" dirty="0">
                <a:hlinkClick r:id="rId3"/>
              </a:rPr>
              <a:t>[42]</a:t>
            </a:r>
            <a:r>
              <a:rPr lang="en-US" sz="4000" baseline="30000" dirty="0">
                <a:hlinkClick r:id="rId4"/>
              </a:rPr>
              <a:t>[43]</a:t>
            </a:r>
            <a:r>
              <a:rPr lang="en-US" sz="4000" dirty="0"/>
              <a:t> By not doing this correction, a surplus of time over the centuries had accumulated to nine days during his time.</a:t>
            </a:r>
            <a:r>
              <a:rPr lang="en-US" sz="4000" baseline="30000" dirty="0">
                <a:hlinkClick r:id="rId5"/>
              </a:rPr>
              <a:t>[44]</a:t>
            </a:r>
            <a:r>
              <a:rPr lang="en-US" sz="4000" dirty="0"/>
              <a:t> He charged that the then current notion of fixed equinoxes and solstices was also wrong.</a:t>
            </a:r>
            <a:r>
              <a:rPr lang="en-US" sz="4000" baseline="30000" dirty="0">
                <a:hlinkClick r:id="rId5"/>
              </a:rPr>
              <a:t>[44]</a:t>
            </a:r>
            <a:r>
              <a:rPr lang="en-US" sz="4000" dirty="0"/>
              <a:t> As this is important in calculating the date of Easter, he was extremely distressed that Christians were celebrating Easter and other holy festivals on the wrong dates, because of this error. Unfortunately, the untimely death of Pope Clement IV in 1268 put an end to his hopes</a:t>
            </a:r>
            <a:r>
              <a:rPr lang="en-US" sz="4000" dirty="0" smtClean="0"/>
              <a:t>.</a:t>
            </a:r>
          </a:p>
          <a:p>
            <a:r>
              <a:rPr lang="en-US" sz="4000" dirty="0" smtClean="0"/>
              <a:t>completed </a:t>
            </a:r>
            <a:r>
              <a:rPr lang="en-US" sz="4000" dirty="0"/>
              <a:t>three large treatises, the </a:t>
            </a:r>
            <a:r>
              <a:rPr lang="en-US" sz="4000" i="1" dirty="0"/>
              <a:t>Opus </a:t>
            </a:r>
            <a:r>
              <a:rPr lang="en-US" sz="4000" i="1" dirty="0" err="1"/>
              <a:t>Majus</a:t>
            </a:r>
            <a:r>
              <a:rPr lang="en-US" sz="4000" dirty="0"/>
              <a:t>, </a:t>
            </a:r>
            <a:r>
              <a:rPr lang="en-US" sz="4000" i="1" dirty="0"/>
              <a:t>Opus Minus</a:t>
            </a:r>
            <a:r>
              <a:rPr lang="en-US" sz="4000" dirty="0"/>
              <a:t>, and </a:t>
            </a:r>
            <a:r>
              <a:rPr lang="en-US" sz="4000" i="1" dirty="0"/>
              <a:t>Opus </a:t>
            </a:r>
            <a:r>
              <a:rPr lang="en-US" sz="4000" i="1" dirty="0" err="1"/>
              <a:t>Tertium</a:t>
            </a:r>
            <a:r>
              <a:rPr lang="en-US" sz="4000" dirty="0"/>
              <a:t> which he sent to the Pope.</a:t>
            </a:r>
            <a:r>
              <a:rPr lang="en-US" sz="4000" baseline="30000" dirty="0">
                <a:hlinkClick r:id="rId6"/>
              </a:rPr>
              <a:t>[44</a:t>
            </a:r>
            <a:r>
              <a:rPr lang="en-US" sz="4000" baseline="30000" dirty="0" smtClean="0">
                <a:hlinkClick r:id="rId6"/>
              </a:rPr>
              <a:t>]</a:t>
            </a:r>
            <a:endParaRPr lang="en-US" sz="4000" baseline="30000" dirty="0" smtClean="0"/>
          </a:p>
          <a:p>
            <a:r>
              <a:rPr lang="en-US" sz="4000" i="1" dirty="0" smtClean="0"/>
              <a:t>Opus </a:t>
            </a:r>
            <a:r>
              <a:rPr lang="en-US" sz="4000" i="1" dirty="0" err="1"/>
              <a:t>Majus</a:t>
            </a:r>
            <a:r>
              <a:rPr lang="en-US" sz="4000" dirty="0"/>
              <a:t> at once the </a:t>
            </a:r>
            <a:r>
              <a:rPr lang="en-US" sz="4000" dirty="0" err="1"/>
              <a:t>Encyclopaedia</a:t>
            </a:r>
            <a:r>
              <a:rPr lang="en-US" sz="4000" dirty="0"/>
              <a:t> and </a:t>
            </a:r>
            <a:r>
              <a:rPr lang="en-US" sz="4000" dirty="0" err="1"/>
              <a:t>Organon</a:t>
            </a:r>
            <a:r>
              <a:rPr lang="en-US" sz="4000" dirty="0"/>
              <a:t> of the 13th century.</a:t>
            </a:r>
            <a:r>
              <a:rPr lang="en-US" sz="4000" baseline="30000" dirty="0">
                <a:hlinkClick r:id="rId7"/>
              </a:rPr>
              <a:t>[45]</a:t>
            </a:r>
            <a:endParaRPr lang="en-US" sz="4000" dirty="0"/>
          </a:p>
          <a:p>
            <a:r>
              <a:rPr lang="en-US" sz="6400" dirty="0"/>
              <a:t>Part I (pp. 1–22) treats of the four causes of error: authority, custom, the opinion of the unskilled many, and the concealment of real ignorance by a pretense of knowledge.</a:t>
            </a:r>
          </a:p>
          <a:p>
            <a:r>
              <a:rPr lang="en-US" sz="4000" dirty="0"/>
              <a:t>Part VI (pp. 445–477) treats of experimental science, </a:t>
            </a:r>
            <a:r>
              <a:rPr lang="en-US" sz="4000" i="1" dirty="0" err="1"/>
              <a:t>domina</a:t>
            </a:r>
            <a:r>
              <a:rPr lang="en-US" sz="4000" i="1" dirty="0"/>
              <a:t> omnium </a:t>
            </a:r>
            <a:r>
              <a:rPr lang="en-US" sz="4000" i="1" dirty="0" err="1"/>
              <a:t>scientiarum</a:t>
            </a:r>
            <a:r>
              <a:rPr lang="en-US" sz="4000" dirty="0"/>
              <a:t>. There are two methods of knowledge: the one by argument, the other by experience. Mere argument is never sufficient; it may decide a question, but gives no satisfaction or certainty to the mind, which can only be convinced by immediate inspection or intuition, which is what experience gives.</a:t>
            </a:r>
          </a:p>
          <a:p>
            <a:r>
              <a:rPr lang="en-US" sz="4000" dirty="0"/>
              <a:t>Experimental science, which in the </a:t>
            </a:r>
            <a:r>
              <a:rPr lang="en-US" sz="4000" i="1" dirty="0"/>
              <a:t>Opus </a:t>
            </a:r>
            <a:r>
              <a:rPr lang="en-US" sz="4000" i="1" dirty="0" err="1"/>
              <a:t>Tertium</a:t>
            </a:r>
            <a:r>
              <a:rPr lang="en-US" sz="4000" dirty="0"/>
              <a:t> (p. 46) is distinguished from the speculative sciences and the operative arts, is said to have three great prerogatives over all sciences:</a:t>
            </a:r>
          </a:p>
          <a:p>
            <a:pPr lvl="1"/>
            <a:r>
              <a:rPr lang="en-US" sz="3600" dirty="0"/>
              <a:t>It verifies their conclusions by direct experiment;</a:t>
            </a:r>
          </a:p>
          <a:p>
            <a:pPr lvl="1"/>
            <a:r>
              <a:rPr lang="en-US" sz="3600" dirty="0"/>
              <a:t>It discovers truths which they could never reach;</a:t>
            </a:r>
          </a:p>
          <a:p>
            <a:pPr lvl="1"/>
            <a:r>
              <a:rPr lang="en-US" sz="3600" dirty="0"/>
              <a:t>It investigates the secrets of nature, and opens to us a knowledge of past and future.</a:t>
            </a:r>
          </a:p>
          <a:p>
            <a:r>
              <a:rPr lang="en-US" sz="4000" dirty="0"/>
              <a:t>Roger Bacon illustrated his method by an investigation into the nature and cause of the </a:t>
            </a:r>
            <a:r>
              <a:rPr lang="en-US" sz="4000" dirty="0">
                <a:hlinkClick r:id="rId8" tooltip="Rainbow"/>
              </a:rPr>
              <a:t>rainbow</a:t>
            </a:r>
            <a:r>
              <a:rPr lang="en-US" sz="4000" dirty="0"/>
              <a:t>, as a specimen of inductive research.</a:t>
            </a:r>
            <a:r>
              <a:rPr lang="en-US" sz="4000" baseline="30000" dirty="0">
                <a:hlinkClick r:id="rId9"/>
              </a:rPr>
              <a:t>[46</a:t>
            </a:r>
            <a:r>
              <a:rPr lang="en-US" sz="4000" baseline="30000" dirty="0" smtClean="0">
                <a:hlinkClick r:id="rId9"/>
              </a:rPr>
              <a:t>]</a:t>
            </a:r>
            <a:endParaRPr lang="en-US" sz="4000" dirty="0" smtClean="0"/>
          </a:p>
          <a:p>
            <a:endParaRPr lang="en-US" dirty="0"/>
          </a:p>
        </p:txBody>
      </p:sp>
    </p:spTree>
    <p:extLst>
      <p:ext uri="{BB962C8B-B14F-4D97-AF65-F5344CB8AC3E}">
        <p14:creationId xmlns:p14="http://schemas.microsoft.com/office/powerpoint/2010/main" val="344329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Francis Bacon</a:t>
            </a:r>
            <a:endParaRPr lang="en-US" dirty="0"/>
          </a:p>
        </p:txBody>
      </p:sp>
      <p:sp>
        <p:nvSpPr>
          <p:cNvPr id="3" name="Content Placeholder 2"/>
          <p:cNvSpPr>
            <a:spLocks noGrp="1"/>
          </p:cNvSpPr>
          <p:nvPr>
            <p:ph idx="1"/>
          </p:nvPr>
        </p:nvSpPr>
        <p:spPr>
          <a:xfrm>
            <a:off x="457200" y="1066800"/>
            <a:ext cx="8229600" cy="5059363"/>
          </a:xfrm>
        </p:spPr>
        <p:txBody>
          <a:bodyPr>
            <a:normAutofit fontScale="47500" lnSpcReduction="20000"/>
          </a:bodyPr>
          <a:lstStyle/>
          <a:p>
            <a:r>
              <a:rPr lang="en-US" sz="4000" dirty="0" smtClean="0"/>
              <a:t>1561 -1626</a:t>
            </a:r>
          </a:p>
          <a:p>
            <a:r>
              <a:rPr lang="en-US" sz="4000" dirty="0" err="1" smtClean="0"/>
              <a:t>Angelican</a:t>
            </a:r>
            <a:endParaRPr lang="en-US" sz="4000" dirty="0" smtClean="0"/>
          </a:p>
          <a:p>
            <a:endParaRPr lang="en-US" sz="4000" dirty="0" smtClean="0"/>
          </a:p>
          <a:p>
            <a:r>
              <a:rPr lang="en-US" sz="4000" dirty="0" smtClean="0"/>
              <a:t>English Philosopher &amp; Government Official (jurist)</a:t>
            </a:r>
          </a:p>
          <a:p>
            <a:r>
              <a:rPr lang="en-US" sz="4000" dirty="0" smtClean="0"/>
              <a:t>His works established and </a:t>
            </a:r>
            <a:r>
              <a:rPr lang="en-US" sz="4000" dirty="0" err="1" smtClean="0"/>
              <a:t>popularised</a:t>
            </a:r>
            <a:r>
              <a:rPr lang="en-US" sz="4000" dirty="0" smtClean="0"/>
              <a:t> inductive methodologies for scientific inquiry, often called the Baconian method, or simply the scientific method</a:t>
            </a:r>
          </a:p>
          <a:p>
            <a:r>
              <a:rPr lang="en-US" sz="4000" dirty="0" smtClean="0"/>
              <a:t>Bacon stated that he had three goals: to uncover truth, to serve his country, and to serve his church</a:t>
            </a:r>
          </a:p>
          <a:p>
            <a:r>
              <a:rPr lang="en-US" dirty="0"/>
              <a:t>His </a:t>
            </a:r>
            <a:r>
              <a:rPr lang="en-US" dirty="0" smtClean="0"/>
              <a:t>popularized </a:t>
            </a:r>
            <a:r>
              <a:rPr lang="en-US" dirty="0"/>
              <a:t>inductive methodologies for scientific </a:t>
            </a:r>
            <a:r>
              <a:rPr lang="en-US" dirty="0" smtClean="0"/>
              <a:t>inquiry </a:t>
            </a:r>
            <a:r>
              <a:rPr lang="en-US" dirty="0" smtClean="0">
                <a:hlinkClick r:id="rId2" tooltip="Baconian method"/>
              </a:rPr>
              <a:t>Baconian method</a:t>
            </a:r>
            <a:endParaRPr lang="en-US" dirty="0" smtClean="0"/>
          </a:p>
          <a:p>
            <a:r>
              <a:rPr lang="en-US" dirty="0"/>
              <a:t>Bacon also listed what he called the idols (false images) of the mind. He described these as things which obstructed the path of correct scientific reasoning.</a:t>
            </a:r>
          </a:p>
          <a:p>
            <a:pPr lvl="1"/>
            <a:r>
              <a:rPr lang="en-US" dirty="0"/>
              <a:t>Idols of the Tribe (</a:t>
            </a:r>
            <a:r>
              <a:rPr lang="en-US" i="1" dirty="0" err="1">
                <a:hlinkClick r:id="rId3" tooltip="Idola tribus"/>
              </a:rPr>
              <a:t>Idola</a:t>
            </a:r>
            <a:r>
              <a:rPr lang="en-US" i="1" dirty="0">
                <a:hlinkClick r:id="rId3" tooltip="Idola tribus"/>
              </a:rPr>
              <a:t> </a:t>
            </a:r>
            <a:r>
              <a:rPr lang="en-US" i="1" dirty="0" err="1">
                <a:hlinkClick r:id="rId3" tooltip="Idola tribus"/>
              </a:rPr>
              <a:t>tribus</a:t>
            </a:r>
            <a:r>
              <a:rPr lang="en-US" dirty="0"/>
              <a:t>): This is humans' tendency to perceive more order and regularity in systems than truly exists, and is due to people following their preconceived ideas about things.</a:t>
            </a:r>
          </a:p>
          <a:p>
            <a:pPr lvl="1"/>
            <a:r>
              <a:rPr lang="en-US" dirty="0"/>
              <a:t>Idols of the Cave (</a:t>
            </a:r>
            <a:r>
              <a:rPr lang="en-US" i="1" dirty="0" err="1">
                <a:hlinkClick r:id="rId4" tooltip="Idola specus"/>
              </a:rPr>
              <a:t>Idola</a:t>
            </a:r>
            <a:r>
              <a:rPr lang="en-US" i="1" dirty="0">
                <a:hlinkClick r:id="rId4" tooltip="Idola specus"/>
              </a:rPr>
              <a:t> </a:t>
            </a:r>
            <a:r>
              <a:rPr lang="en-US" i="1" dirty="0" err="1">
                <a:hlinkClick r:id="rId4" tooltip="Idola specus"/>
              </a:rPr>
              <a:t>specus</a:t>
            </a:r>
            <a:r>
              <a:rPr lang="en-US" dirty="0"/>
              <a:t>): This is due to individuals' personal weaknesses in reasoning due to particular personalities, likes and dislikes.</a:t>
            </a:r>
          </a:p>
          <a:p>
            <a:pPr lvl="1"/>
            <a:r>
              <a:rPr lang="en-US" dirty="0"/>
              <a:t>Idols of the Marketplace (</a:t>
            </a:r>
            <a:r>
              <a:rPr lang="en-US" i="1" dirty="0" err="1">
                <a:hlinkClick r:id="rId5" tooltip="Idola fori"/>
              </a:rPr>
              <a:t>Idola</a:t>
            </a:r>
            <a:r>
              <a:rPr lang="en-US" i="1" dirty="0">
                <a:hlinkClick r:id="rId5" tooltip="Idola fori"/>
              </a:rPr>
              <a:t> </a:t>
            </a:r>
            <a:r>
              <a:rPr lang="en-US" i="1" dirty="0" err="1">
                <a:hlinkClick r:id="rId5" tooltip="Idola fori"/>
              </a:rPr>
              <a:t>fori</a:t>
            </a:r>
            <a:r>
              <a:rPr lang="en-US" dirty="0"/>
              <a:t>): This is due to confusions in the use of language and taking some words in science to have a different meaning than their common usage.</a:t>
            </a:r>
          </a:p>
          <a:p>
            <a:pPr lvl="1"/>
            <a:r>
              <a:rPr lang="en-US" dirty="0"/>
              <a:t>Idols of the Theatre (</a:t>
            </a:r>
            <a:r>
              <a:rPr lang="en-US" i="1" dirty="0" err="1">
                <a:hlinkClick r:id="rId6" tooltip="Idola theatri"/>
              </a:rPr>
              <a:t>Idola</a:t>
            </a:r>
            <a:r>
              <a:rPr lang="en-US" i="1" dirty="0">
                <a:hlinkClick r:id="rId6" tooltip="Idola theatri"/>
              </a:rPr>
              <a:t> </a:t>
            </a:r>
            <a:r>
              <a:rPr lang="en-US" i="1" dirty="0" err="1">
                <a:hlinkClick r:id="rId6" tooltip="Idola theatri"/>
              </a:rPr>
              <a:t>theatri</a:t>
            </a:r>
            <a:r>
              <a:rPr lang="en-US" dirty="0"/>
              <a:t>): This is the following of academic dogma and not asking questions about the world.</a:t>
            </a:r>
          </a:p>
          <a:p>
            <a:r>
              <a:rPr lang="en-US" dirty="0"/>
              <a:t>These four </a:t>
            </a:r>
            <a:r>
              <a:rPr lang="en-US" dirty="0">
                <a:hlinkClick r:id="rId7" tooltip="Fallacies"/>
              </a:rPr>
              <a:t>fallacies</a:t>
            </a:r>
            <a:r>
              <a:rPr lang="en-US" dirty="0"/>
              <a:t> are sometimes compared to a similar list in the first part of </a:t>
            </a:r>
            <a:r>
              <a:rPr lang="en-US" dirty="0">
                <a:hlinkClick r:id="rId8" tooltip="Roger Bacon"/>
              </a:rPr>
              <a:t>Roger Bacon</a:t>
            </a:r>
            <a:r>
              <a:rPr lang="en-US" dirty="0"/>
              <a:t>'s </a:t>
            </a:r>
            <a:r>
              <a:rPr lang="en-US" i="1" dirty="0">
                <a:hlinkClick r:id="rId9" tooltip="Opus Majus"/>
              </a:rPr>
              <a:t>Opus </a:t>
            </a:r>
            <a:r>
              <a:rPr lang="en-US" i="1" dirty="0" err="1">
                <a:hlinkClick r:id="rId9" tooltip="Opus Majus"/>
              </a:rPr>
              <a:t>Majus</a:t>
            </a:r>
            <a:r>
              <a:rPr lang="en-US" dirty="0"/>
              <a:t> which, although it was much older, had not been printed in Francis Bacon's time.</a:t>
            </a:r>
          </a:p>
          <a:p>
            <a:endParaRPr lang="en-US" dirty="0" smtClean="0"/>
          </a:p>
          <a:p>
            <a:endParaRPr lang="en-US" sz="4000" dirty="0" smtClean="0"/>
          </a:p>
          <a:p>
            <a:endParaRPr lang="en-US" sz="4000" dirty="0" smtClean="0"/>
          </a:p>
        </p:txBody>
      </p:sp>
    </p:spTree>
    <p:extLst>
      <p:ext uri="{BB962C8B-B14F-4D97-AF65-F5344CB8AC3E}">
        <p14:creationId xmlns:p14="http://schemas.microsoft.com/office/powerpoint/2010/main" val="225017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530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8107</TotalTime>
  <Words>256</Words>
  <Application>Microsoft Office PowerPoint</Application>
  <PresentationFormat>On-screen Show (4:3)</PresentationFormat>
  <Paragraphs>54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Scientific Method</vt:lpstr>
      <vt:lpstr>An outline</vt:lpstr>
      <vt:lpstr>Roger Bacon</vt:lpstr>
      <vt:lpstr>Francis Bacon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dc:creator>
  <cp:lastModifiedBy>Conrad</cp:lastModifiedBy>
  <cp:revision>9</cp:revision>
  <dcterms:created xsi:type="dcterms:W3CDTF">2015-06-14T09:58:04Z</dcterms:created>
  <dcterms:modified xsi:type="dcterms:W3CDTF">2015-06-20T01:05:06Z</dcterms:modified>
</cp:coreProperties>
</file>