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1" autoAdjust="0"/>
    <p:restoredTop sz="94660"/>
  </p:normalViewPr>
  <p:slideViewPr>
    <p:cSldViewPr snapToGrid="0">
      <p:cViewPr>
        <p:scale>
          <a:sx n="75" d="100"/>
          <a:sy n="75" d="100"/>
        </p:scale>
        <p:origin x="846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2285-5925-444B-866B-69F0F1300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79335-14B3-42C4-8D20-7229B7CE2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0C3CD-8CB3-4E55-9B09-3284A01C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EF8-64A7-4FE6-9FA9-6A164C448FA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10E16-3C64-4FBA-91A8-FFA8F9ED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1F9B8-76CE-454B-AE43-5A3AAED4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44C2-3683-4D80-8CCD-89C0CD30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0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C11D-6E9C-414A-BFFA-D881A046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838DD-5B63-4938-AD39-D7099135F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4A174-DEA6-4C15-8CBB-765591CC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EF8-64A7-4FE6-9FA9-6A164C448FA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CFF7F-656C-41FE-B2AD-22CF4C2F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08B9-3776-4297-B1A3-62C6D8D8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44C2-3683-4D80-8CCD-89C0CD30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FE1F7-904D-4115-88AB-CB3C90325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76A72-AE12-4F96-9A83-0321D84BB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5BA0-1A93-49B0-AB91-853CAF2A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EF8-64A7-4FE6-9FA9-6A164C448FA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1DFDE-682C-4A77-9BEC-E6B66F86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97A47-81E6-4177-821A-5839250E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44C2-3683-4D80-8CCD-89C0CD30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0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CAE9-05B4-47E6-81EA-D2505434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C564E-F010-4E72-9876-54419E970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50713-842B-41F1-8002-6A1CA008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EF8-64A7-4FE6-9FA9-6A164C448FA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4851B-8779-4D17-A2D5-F4F7C675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4B32A-F771-4276-B4F4-F15371F6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44C2-3683-4D80-8CCD-89C0CD30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7336-CA74-45A8-BCB3-65517F0A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42089-285E-47AF-8559-361305CDE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9D398-9652-4D2A-B2E4-C8A37636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EF8-64A7-4FE6-9FA9-6A164C448FA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0C2AC-2B6A-4463-844B-B46F5F9D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B63F1-E63F-4A9D-B430-499DEE5F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44C2-3683-4D80-8CCD-89C0CD30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C5EC-F483-4909-AF6F-A0F42F3F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71340-FD72-45B8-9950-5EAFF8EE4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39CE4-D1F4-4421-A773-B4A57FA3D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62B5A-49BD-42C4-A995-690A91A1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EF8-64A7-4FE6-9FA9-6A164C448FA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8607D-197B-4CF6-A175-E71FAF90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819E4-4C9D-4A7C-8AD0-087F9DA1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44C2-3683-4D80-8CCD-89C0CD30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2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5964-F0C5-41B6-9AF3-E13DDCF7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B7E3-6E56-4B45-8A79-888D7ACD6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DD2DF-6B14-49E8-824E-C11D516BA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BFB5A-909F-4320-8681-E55E91F7C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D2617-E9AE-4869-B2EE-3E0AF59E4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7FB78-8223-4601-BBBC-CBAF2FFA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EF8-64A7-4FE6-9FA9-6A164C448FA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12FDF-B749-45A4-BB82-98C548D2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19DA4-4897-441A-B4CB-CD5091C3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44C2-3683-4D80-8CCD-89C0CD30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5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D026-26C5-4D28-A2B0-44F830A0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A96F17-A8AA-4DDC-A53B-D5EC0B20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EF8-64A7-4FE6-9FA9-6A164C448FA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39984-3465-45FF-A902-12388000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CA0BD-DFEF-4846-B8A1-75A127FF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44C2-3683-4D80-8CCD-89C0CD30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2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59B45-63FE-4373-8553-F4985E6A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EF8-64A7-4FE6-9FA9-6A164C448FA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73612-6984-4676-B471-2A2436D9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BFDA5-00B4-4BDE-933C-0A4C3AFC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44C2-3683-4D80-8CCD-89C0CD30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5C8C-9A3F-4863-98D7-C8D89C5CB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4E72C-83DB-4D86-AB67-E6B53D61E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FFDE4-7F9A-492A-9BC1-0999CE1E6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47B9F-840A-4654-8A06-A860E57F9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EF8-64A7-4FE6-9FA9-6A164C448FA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C7B55-4DF3-4F1F-AC2B-D62B8285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7AC68-6B0F-4069-98A3-EDFDAD82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44C2-3683-4D80-8CCD-89C0CD30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D7B2-6B8C-4302-944B-3F1DEA8E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40F2C-65E6-41ED-A407-7A70703BC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01BDC-B4F9-4C9E-8AD7-DBF99DDE5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5A0DA-4D7D-4E8B-8F63-0F0E1CC71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EF8-64A7-4FE6-9FA9-6A164C448FA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9D3A7-CA50-4328-B74A-50EA039A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B4A00-0AAE-4844-922A-56B92DE6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44C2-3683-4D80-8CCD-89C0CD30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2198C-BF33-44CD-9BC6-C4DDA1635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0C5F0-67DF-4311-B571-66FF94316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E2CC4-C0C6-4701-BEA4-52DE8D8D4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9AEF8-64A7-4FE6-9FA9-6A164C448FA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0D627-7715-4890-B96B-795B22E4B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FABB-597A-4FA5-B1B6-4F4F433C3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F44C2-3683-4D80-8CCD-89C0CD30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9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PjZqCPSe4zM" TargetMode="External"/><Relationship Id="rId13" Type="http://schemas.openxmlformats.org/officeDocument/2006/relationships/hyperlink" Target="https://en.wikipedia.org/wiki/Pound_(mass)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youtu.be/ewoUwCVa3QY" TargetMode="External"/><Relationship Id="rId12" Type="http://schemas.openxmlformats.org/officeDocument/2006/relationships/hyperlink" Target="https://en.wikipedia.org/wiki/Pound-for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youtu.be/do-XAFKRlAE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s://youtu.be/J-b7YkriJr0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youtu.be/luCT9jWUWMM" TargetMode="External"/><Relationship Id="rId14" Type="http://schemas.openxmlformats.org/officeDocument/2006/relationships/hyperlink" Target="https://en.wikipedia.org/wiki/Slug_(unit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F03AB2-9CEC-4E44-9A19-9E09C03B7736}"/>
                  </a:ext>
                </a:extLst>
              </p:cNvPr>
              <p:cNvSpPr txBox="1"/>
              <p:nvPr/>
            </p:nvSpPr>
            <p:spPr>
              <a:xfrm>
                <a:off x="348931" y="82905"/>
                <a:ext cx="10382865" cy="597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Mach Relations: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  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;  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F03AB2-9CEC-4E44-9A19-9E09C03B7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31" y="82905"/>
                <a:ext cx="10382865" cy="597087"/>
              </a:xfrm>
              <a:prstGeom prst="rect">
                <a:avLst/>
              </a:prstGeom>
              <a:blipFill>
                <a:blip r:embed="rId2"/>
                <a:stretch>
                  <a:fillRect l="-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A0881D-9D3A-4B41-85D5-6E7231650FC3}"/>
                  </a:ext>
                </a:extLst>
              </p:cNvPr>
              <p:cNvSpPr txBox="1"/>
              <p:nvPr/>
            </p:nvSpPr>
            <p:spPr>
              <a:xfrm>
                <a:off x="40486" y="1108300"/>
                <a:ext cx="7127779" cy="4814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Converging Nozzle: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Problem 0 [26] -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Problem 1 [27] – mass-flow rate choked flow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0.6847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sz="12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Problem 2 [28] – several examples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200" b="0" dirty="0"/>
                  <a:t>Non-choked: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𝑝𝑠𝑖𝑎</m:t>
                    </m:r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=600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=59.1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𝑝𝑠𝑖𝑎</m:t>
                    </m:r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=0.01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/>
                  <a:t> - solve for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=0.90</m:t>
                    </m:r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=517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=1000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=00960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𝑠𝑙𝑢𝑔𝑠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=0.0960</m:t>
                    </m:r>
                    <m:f>
                      <m:f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𝑠𝑙𝑢𝑔𝑠</m:t>
                        </m:r>
                      </m:num>
                      <m:den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2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Choked: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=60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𝑝𝑠𝑖𝑎</m:t>
                    </m:r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=40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=0.52</m:t>
                    </m:r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=0.013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=30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𝑝𝑠𝑖𝑎</m:t>
                    </m:r>
                  </m:oMath>
                </a14:m>
                <a:r>
                  <a:rPr lang="en-US" sz="1200" dirty="0"/>
                  <a:t>,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=527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=72.1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𝑝𝑠𝑖𝑎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=0.416&lt;0.528</m:t>
                    </m:r>
                  </m:oMath>
                </a14:m>
                <a:r>
                  <a:rPr lang="en-US" sz="1200" dirty="0"/>
                  <a:t> ]: 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=1.303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1.303</m:t>
                        </m:r>
                      </m:den>
                    </m:f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=0.010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𝑘𝑅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ra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=570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𝑓𝑡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0.0745</m:t>
                    </m:r>
                    <m:f>
                      <m:f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𝑠𝑙𝑢𝑔𝑠</m:t>
                        </m:r>
                      </m:num>
                      <m:den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1200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Problem 3 [29] – supersonic design &amp; shocks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Problem 4 [30] -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=300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𝑘𝑃𝑎</m:t>
                    </m:r>
                  </m:oMath>
                </a14:m>
                <a:r>
                  <a:rPr lang="en-US" sz="12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=500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 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=2 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=3 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/>
                  <a:t>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=0,5471,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=0.0935,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=28.06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𝑘𝑃𝑎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=5.48,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=154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𝑘𝑃𝑎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0.628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=0.819,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=1.255,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=1.884,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=0.330, 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03</m:t>
                            </m:r>
                          </m:sub>
                        </m:sSub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=0.928</m:t>
                    </m:r>
                  </m:oMath>
                </a14:m>
                <a:endParaRPr lang="en-US" sz="12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Air flows thru a CD nozzle and the normal shock stands at the exit plane,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=373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=12.5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=101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𝑘𝑃𝑎</m:t>
                    </m:r>
                  </m:oMath>
                </a14:m>
                <a:r>
                  <a:rPr lang="en-US" sz="1200" dirty="0"/>
                  <a:t> solve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=1.25,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=2.820,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=101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𝑘𝑃𝑎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=31.82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𝑘𝑃𝑎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=1.60,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=0.2353</m:t>
                    </m:r>
                  </m:oMath>
                </a14:m>
                <a:endParaRPr lang="en-US" sz="12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A0881D-9D3A-4B41-85D5-6E723165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6" y="1108300"/>
                <a:ext cx="7127779" cy="4814651"/>
              </a:xfrm>
              <a:prstGeom prst="rect">
                <a:avLst/>
              </a:prstGeom>
              <a:blipFill>
                <a:blip r:embed="rId3"/>
                <a:stretch>
                  <a:fillRect l="-770" t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1DD03AEA-2689-492F-9B24-6A41CD3E457A}"/>
              </a:ext>
            </a:extLst>
          </p:cNvPr>
          <p:cNvGrpSpPr/>
          <p:nvPr/>
        </p:nvGrpSpPr>
        <p:grpSpPr>
          <a:xfrm>
            <a:off x="7894935" y="552487"/>
            <a:ext cx="4214973" cy="2201327"/>
            <a:chOff x="7894935" y="552487"/>
            <a:chExt cx="4214973" cy="220132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C781327-FBAF-4673-8EE8-E80141AD008A}"/>
                    </a:ext>
                  </a:extLst>
                </p:cNvPr>
                <p:cNvSpPr/>
                <p:nvPr/>
              </p:nvSpPr>
              <p:spPr>
                <a:xfrm>
                  <a:off x="9233184" y="2349021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C781327-FBAF-4673-8EE8-E80141AD00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3184" y="2349021"/>
                  <a:ext cx="36798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287596D-86BE-4825-94D7-E8E5912BA45A}"/>
                </a:ext>
              </a:extLst>
            </p:cNvPr>
            <p:cNvGrpSpPr/>
            <p:nvPr/>
          </p:nvGrpSpPr>
          <p:grpSpPr>
            <a:xfrm>
              <a:off x="7894935" y="552487"/>
              <a:ext cx="4214973" cy="2201327"/>
              <a:chOff x="7421498" y="1238865"/>
              <a:chExt cx="4214973" cy="2201327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14BDC1B-A4BF-45DC-91E7-83C19B77BCA5}"/>
                  </a:ext>
                </a:extLst>
              </p:cNvPr>
              <p:cNvCxnSpPr/>
              <p:nvPr/>
            </p:nvCxnSpPr>
            <p:spPr>
              <a:xfrm>
                <a:off x="7713406" y="3067665"/>
                <a:ext cx="32298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05F07CA-05D1-4687-ABA2-FDF841F39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5806" y="1238865"/>
                <a:ext cx="0" cy="1981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DFC7C64-4803-45F6-9F7F-6FF2E92F78F8}"/>
                      </a:ext>
                    </a:extLst>
                  </p:cNvPr>
                  <p:cNvSpPr/>
                  <p:nvPr/>
                </p:nvSpPr>
                <p:spPr>
                  <a:xfrm>
                    <a:off x="7421498" y="1736377"/>
                    <a:ext cx="470450" cy="65793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DFC7C64-4803-45F6-9F7F-6FF2E92F78F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1498" y="1736377"/>
                    <a:ext cx="470450" cy="6579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FA2AA29-8945-4717-9CEE-D45253D8DC7D}"/>
                  </a:ext>
                </a:extLst>
              </p:cNvPr>
              <p:cNvCxnSpPr/>
              <p:nvPr/>
            </p:nvCxnSpPr>
            <p:spPr>
              <a:xfrm>
                <a:off x="7713406" y="1710368"/>
                <a:ext cx="2993923" cy="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C81AD-148B-43FB-94B1-16811915259F}"/>
                  </a:ext>
                </a:extLst>
              </p:cNvPr>
              <p:cNvSpPr txBox="1"/>
              <p:nvPr/>
            </p:nvSpPr>
            <p:spPr>
              <a:xfrm>
                <a:off x="10766005" y="1510509"/>
                <a:ext cx="589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364E2D8-CD38-4B9C-8EE9-4F56F3550795}"/>
                  </a:ext>
                </a:extLst>
              </p:cNvPr>
              <p:cNvCxnSpPr/>
              <p:nvPr/>
            </p:nvCxnSpPr>
            <p:spPr>
              <a:xfrm>
                <a:off x="7713406" y="2506781"/>
                <a:ext cx="2993923" cy="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A9E3D8-DE85-4A9A-B29D-D5A9C9A8FAA7}"/>
                  </a:ext>
                </a:extLst>
              </p:cNvPr>
              <p:cNvSpPr txBox="1"/>
              <p:nvPr/>
            </p:nvSpPr>
            <p:spPr>
              <a:xfrm>
                <a:off x="10766004" y="2304370"/>
                <a:ext cx="870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0.5283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96BAB7E-DA96-4282-8B6F-7B307CE66C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63316" y="1710368"/>
                <a:ext cx="0" cy="1405786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FF40E065-49C9-4B70-B45D-6944525EED21}"/>
                      </a:ext>
                    </a:extLst>
                  </p:cNvPr>
                  <p:cNvSpPr/>
                  <p:nvPr/>
                </p:nvSpPr>
                <p:spPr>
                  <a:xfrm>
                    <a:off x="9879323" y="307086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FF40E065-49C9-4B70-B45D-6944525EED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79323" y="3070860"/>
                    <a:ext cx="36798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152BFA5-68D2-4A76-8A2C-835CA296CECC}"/>
                  </a:ext>
                </a:extLst>
              </p:cNvPr>
              <p:cNvCxnSpPr/>
              <p:nvPr/>
            </p:nvCxnSpPr>
            <p:spPr>
              <a:xfrm>
                <a:off x="7865806" y="1710368"/>
                <a:ext cx="219750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3830AE9-FD3A-44ED-BE63-1F4D9ECC43AF}"/>
                  </a:ext>
                </a:extLst>
              </p:cNvPr>
              <p:cNvSpPr/>
              <p:nvPr/>
            </p:nvSpPr>
            <p:spPr>
              <a:xfrm>
                <a:off x="7867650" y="1724025"/>
                <a:ext cx="2889250" cy="336728"/>
              </a:xfrm>
              <a:custGeom>
                <a:avLst/>
                <a:gdLst>
                  <a:gd name="connsiteX0" fmla="*/ 0 w 2730500"/>
                  <a:gd name="connsiteY0" fmla="*/ 0 h 321404"/>
                  <a:gd name="connsiteX1" fmla="*/ 2197100 w 2730500"/>
                  <a:gd name="connsiteY1" fmla="*/ 304800 h 321404"/>
                  <a:gd name="connsiteX2" fmla="*/ 2730500 w 2730500"/>
                  <a:gd name="connsiteY2" fmla="*/ 254000 h 321404"/>
                  <a:gd name="connsiteX0" fmla="*/ 0 w 2730500"/>
                  <a:gd name="connsiteY0" fmla="*/ 0 h 321404"/>
                  <a:gd name="connsiteX1" fmla="*/ 2197100 w 2730500"/>
                  <a:gd name="connsiteY1" fmla="*/ 304800 h 321404"/>
                  <a:gd name="connsiteX2" fmla="*/ 2730500 w 2730500"/>
                  <a:gd name="connsiteY2" fmla="*/ 254000 h 321404"/>
                  <a:gd name="connsiteX0" fmla="*/ 0 w 2882900"/>
                  <a:gd name="connsiteY0" fmla="*/ 0 h 341329"/>
                  <a:gd name="connsiteX1" fmla="*/ 2197100 w 2882900"/>
                  <a:gd name="connsiteY1" fmla="*/ 304800 h 341329"/>
                  <a:gd name="connsiteX2" fmla="*/ 2882900 w 2882900"/>
                  <a:gd name="connsiteY2" fmla="*/ 304800 h 341329"/>
                  <a:gd name="connsiteX0" fmla="*/ 0 w 2882900"/>
                  <a:gd name="connsiteY0" fmla="*/ 0 h 341329"/>
                  <a:gd name="connsiteX1" fmla="*/ 2197100 w 2882900"/>
                  <a:gd name="connsiteY1" fmla="*/ 304800 h 341329"/>
                  <a:gd name="connsiteX2" fmla="*/ 2882900 w 2882900"/>
                  <a:gd name="connsiteY2" fmla="*/ 304800 h 341329"/>
                  <a:gd name="connsiteX0" fmla="*/ 0 w 2882900"/>
                  <a:gd name="connsiteY0" fmla="*/ 0 h 341329"/>
                  <a:gd name="connsiteX1" fmla="*/ 2197100 w 2882900"/>
                  <a:gd name="connsiteY1" fmla="*/ 304800 h 341329"/>
                  <a:gd name="connsiteX2" fmla="*/ 2882900 w 2882900"/>
                  <a:gd name="connsiteY2" fmla="*/ 304800 h 341329"/>
                  <a:gd name="connsiteX0" fmla="*/ 0 w 2882900"/>
                  <a:gd name="connsiteY0" fmla="*/ 0 h 327855"/>
                  <a:gd name="connsiteX1" fmla="*/ 2197100 w 2882900"/>
                  <a:gd name="connsiteY1" fmla="*/ 304800 h 327855"/>
                  <a:gd name="connsiteX2" fmla="*/ 2882900 w 2882900"/>
                  <a:gd name="connsiteY2" fmla="*/ 304800 h 327855"/>
                  <a:gd name="connsiteX0" fmla="*/ 0 w 2882900"/>
                  <a:gd name="connsiteY0" fmla="*/ 0 h 327855"/>
                  <a:gd name="connsiteX1" fmla="*/ 2197100 w 2882900"/>
                  <a:gd name="connsiteY1" fmla="*/ 304800 h 327855"/>
                  <a:gd name="connsiteX2" fmla="*/ 2882900 w 2882900"/>
                  <a:gd name="connsiteY2" fmla="*/ 304800 h 327855"/>
                  <a:gd name="connsiteX0" fmla="*/ 0 w 2882900"/>
                  <a:gd name="connsiteY0" fmla="*/ 0 h 308153"/>
                  <a:gd name="connsiteX1" fmla="*/ 2197100 w 2882900"/>
                  <a:gd name="connsiteY1" fmla="*/ 304800 h 308153"/>
                  <a:gd name="connsiteX2" fmla="*/ 2882900 w 2882900"/>
                  <a:gd name="connsiteY2" fmla="*/ 304800 h 308153"/>
                  <a:gd name="connsiteX0" fmla="*/ 0 w 2882900"/>
                  <a:gd name="connsiteY0" fmla="*/ 0 h 308153"/>
                  <a:gd name="connsiteX1" fmla="*/ 2197100 w 2882900"/>
                  <a:gd name="connsiteY1" fmla="*/ 304800 h 308153"/>
                  <a:gd name="connsiteX2" fmla="*/ 2882900 w 2882900"/>
                  <a:gd name="connsiteY2" fmla="*/ 304800 h 308153"/>
                  <a:gd name="connsiteX0" fmla="*/ 0 w 2889250"/>
                  <a:gd name="connsiteY0" fmla="*/ 0 h 336728"/>
                  <a:gd name="connsiteX1" fmla="*/ 2203450 w 2889250"/>
                  <a:gd name="connsiteY1" fmla="*/ 333375 h 336728"/>
                  <a:gd name="connsiteX2" fmla="*/ 2889250 w 2889250"/>
                  <a:gd name="connsiteY2" fmla="*/ 333375 h 336728"/>
                  <a:gd name="connsiteX0" fmla="*/ 0 w 2889250"/>
                  <a:gd name="connsiteY0" fmla="*/ 0 h 336728"/>
                  <a:gd name="connsiteX1" fmla="*/ 2203450 w 2889250"/>
                  <a:gd name="connsiteY1" fmla="*/ 333375 h 336728"/>
                  <a:gd name="connsiteX2" fmla="*/ 2889250 w 2889250"/>
                  <a:gd name="connsiteY2" fmla="*/ 333375 h 336728"/>
                  <a:gd name="connsiteX0" fmla="*/ 0 w 2889250"/>
                  <a:gd name="connsiteY0" fmla="*/ 0 h 336728"/>
                  <a:gd name="connsiteX1" fmla="*/ 2203450 w 2889250"/>
                  <a:gd name="connsiteY1" fmla="*/ 333375 h 336728"/>
                  <a:gd name="connsiteX2" fmla="*/ 2889250 w 2889250"/>
                  <a:gd name="connsiteY2" fmla="*/ 333375 h 336728"/>
                  <a:gd name="connsiteX0" fmla="*/ 0 w 2889250"/>
                  <a:gd name="connsiteY0" fmla="*/ 0 h 336728"/>
                  <a:gd name="connsiteX1" fmla="*/ 2203450 w 2889250"/>
                  <a:gd name="connsiteY1" fmla="*/ 333375 h 336728"/>
                  <a:gd name="connsiteX2" fmla="*/ 2889250 w 2889250"/>
                  <a:gd name="connsiteY2" fmla="*/ 333375 h 33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89250" h="336728">
                    <a:moveTo>
                      <a:pt x="0" y="0"/>
                    </a:moveTo>
                    <a:cubicBezTo>
                      <a:pt x="893233" y="137583"/>
                      <a:pt x="1119717" y="320675"/>
                      <a:pt x="2203450" y="333375"/>
                    </a:cubicBezTo>
                    <a:cubicBezTo>
                      <a:pt x="2896658" y="339725"/>
                      <a:pt x="2192866" y="335491"/>
                      <a:pt x="2889250" y="333375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5DAA449-B380-4803-8E64-7767E51DC8B1}"/>
                  </a:ext>
                </a:extLst>
              </p:cNvPr>
              <p:cNvSpPr/>
              <p:nvPr/>
            </p:nvSpPr>
            <p:spPr>
              <a:xfrm>
                <a:off x="7867651" y="1728640"/>
                <a:ext cx="2889250" cy="549453"/>
              </a:xfrm>
              <a:custGeom>
                <a:avLst/>
                <a:gdLst>
                  <a:gd name="connsiteX0" fmla="*/ 0 w 2730500"/>
                  <a:gd name="connsiteY0" fmla="*/ 0 h 321404"/>
                  <a:gd name="connsiteX1" fmla="*/ 2197100 w 2730500"/>
                  <a:gd name="connsiteY1" fmla="*/ 304800 h 321404"/>
                  <a:gd name="connsiteX2" fmla="*/ 2730500 w 2730500"/>
                  <a:gd name="connsiteY2" fmla="*/ 254000 h 321404"/>
                  <a:gd name="connsiteX0" fmla="*/ 0 w 2730500"/>
                  <a:gd name="connsiteY0" fmla="*/ 0 h 321404"/>
                  <a:gd name="connsiteX1" fmla="*/ 2197100 w 2730500"/>
                  <a:gd name="connsiteY1" fmla="*/ 304800 h 321404"/>
                  <a:gd name="connsiteX2" fmla="*/ 2730500 w 2730500"/>
                  <a:gd name="connsiteY2" fmla="*/ 254000 h 321404"/>
                  <a:gd name="connsiteX0" fmla="*/ 0 w 2882900"/>
                  <a:gd name="connsiteY0" fmla="*/ 0 h 341329"/>
                  <a:gd name="connsiteX1" fmla="*/ 2197100 w 2882900"/>
                  <a:gd name="connsiteY1" fmla="*/ 304800 h 341329"/>
                  <a:gd name="connsiteX2" fmla="*/ 2882900 w 2882900"/>
                  <a:gd name="connsiteY2" fmla="*/ 304800 h 341329"/>
                  <a:gd name="connsiteX0" fmla="*/ 0 w 2882900"/>
                  <a:gd name="connsiteY0" fmla="*/ 0 h 341329"/>
                  <a:gd name="connsiteX1" fmla="*/ 2197100 w 2882900"/>
                  <a:gd name="connsiteY1" fmla="*/ 304800 h 341329"/>
                  <a:gd name="connsiteX2" fmla="*/ 2882900 w 2882900"/>
                  <a:gd name="connsiteY2" fmla="*/ 304800 h 341329"/>
                  <a:gd name="connsiteX0" fmla="*/ 0 w 2882900"/>
                  <a:gd name="connsiteY0" fmla="*/ 0 h 341329"/>
                  <a:gd name="connsiteX1" fmla="*/ 2197100 w 2882900"/>
                  <a:gd name="connsiteY1" fmla="*/ 304800 h 341329"/>
                  <a:gd name="connsiteX2" fmla="*/ 2882900 w 2882900"/>
                  <a:gd name="connsiteY2" fmla="*/ 304800 h 341329"/>
                  <a:gd name="connsiteX0" fmla="*/ 0 w 2882900"/>
                  <a:gd name="connsiteY0" fmla="*/ 0 h 327855"/>
                  <a:gd name="connsiteX1" fmla="*/ 2197100 w 2882900"/>
                  <a:gd name="connsiteY1" fmla="*/ 304800 h 327855"/>
                  <a:gd name="connsiteX2" fmla="*/ 2882900 w 2882900"/>
                  <a:gd name="connsiteY2" fmla="*/ 304800 h 327855"/>
                  <a:gd name="connsiteX0" fmla="*/ 0 w 2882900"/>
                  <a:gd name="connsiteY0" fmla="*/ 0 h 327855"/>
                  <a:gd name="connsiteX1" fmla="*/ 2197100 w 2882900"/>
                  <a:gd name="connsiteY1" fmla="*/ 304800 h 327855"/>
                  <a:gd name="connsiteX2" fmla="*/ 2882900 w 2882900"/>
                  <a:gd name="connsiteY2" fmla="*/ 304800 h 327855"/>
                  <a:gd name="connsiteX0" fmla="*/ 0 w 2882900"/>
                  <a:gd name="connsiteY0" fmla="*/ 0 h 308153"/>
                  <a:gd name="connsiteX1" fmla="*/ 2197100 w 2882900"/>
                  <a:gd name="connsiteY1" fmla="*/ 304800 h 308153"/>
                  <a:gd name="connsiteX2" fmla="*/ 2882900 w 2882900"/>
                  <a:gd name="connsiteY2" fmla="*/ 304800 h 308153"/>
                  <a:gd name="connsiteX0" fmla="*/ 0 w 2882900"/>
                  <a:gd name="connsiteY0" fmla="*/ 0 h 308153"/>
                  <a:gd name="connsiteX1" fmla="*/ 2197100 w 2882900"/>
                  <a:gd name="connsiteY1" fmla="*/ 304800 h 308153"/>
                  <a:gd name="connsiteX2" fmla="*/ 2882900 w 2882900"/>
                  <a:gd name="connsiteY2" fmla="*/ 304800 h 308153"/>
                  <a:gd name="connsiteX0" fmla="*/ 0 w 2889250"/>
                  <a:gd name="connsiteY0" fmla="*/ 0 h 336728"/>
                  <a:gd name="connsiteX1" fmla="*/ 2203450 w 2889250"/>
                  <a:gd name="connsiteY1" fmla="*/ 333375 h 336728"/>
                  <a:gd name="connsiteX2" fmla="*/ 2889250 w 2889250"/>
                  <a:gd name="connsiteY2" fmla="*/ 333375 h 336728"/>
                  <a:gd name="connsiteX0" fmla="*/ 0 w 2889250"/>
                  <a:gd name="connsiteY0" fmla="*/ 0 h 336728"/>
                  <a:gd name="connsiteX1" fmla="*/ 2203450 w 2889250"/>
                  <a:gd name="connsiteY1" fmla="*/ 333375 h 336728"/>
                  <a:gd name="connsiteX2" fmla="*/ 2889250 w 2889250"/>
                  <a:gd name="connsiteY2" fmla="*/ 333375 h 336728"/>
                  <a:gd name="connsiteX0" fmla="*/ 0 w 2892425"/>
                  <a:gd name="connsiteY0" fmla="*/ 0 h 457378"/>
                  <a:gd name="connsiteX1" fmla="*/ 2206625 w 2892425"/>
                  <a:gd name="connsiteY1" fmla="*/ 454025 h 457378"/>
                  <a:gd name="connsiteX2" fmla="*/ 2892425 w 2892425"/>
                  <a:gd name="connsiteY2" fmla="*/ 454025 h 457378"/>
                  <a:gd name="connsiteX0" fmla="*/ 0 w 2892425"/>
                  <a:gd name="connsiteY0" fmla="*/ 0 h 457378"/>
                  <a:gd name="connsiteX1" fmla="*/ 2206625 w 2892425"/>
                  <a:gd name="connsiteY1" fmla="*/ 454025 h 457378"/>
                  <a:gd name="connsiteX2" fmla="*/ 2892425 w 2892425"/>
                  <a:gd name="connsiteY2" fmla="*/ 454025 h 457378"/>
                  <a:gd name="connsiteX0" fmla="*/ 0 w 2889250"/>
                  <a:gd name="connsiteY0" fmla="*/ 0 h 549453"/>
                  <a:gd name="connsiteX1" fmla="*/ 2203450 w 2889250"/>
                  <a:gd name="connsiteY1" fmla="*/ 546100 h 549453"/>
                  <a:gd name="connsiteX2" fmla="*/ 2889250 w 2889250"/>
                  <a:gd name="connsiteY2" fmla="*/ 546100 h 549453"/>
                  <a:gd name="connsiteX0" fmla="*/ 0 w 2889250"/>
                  <a:gd name="connsiteY0" fmla="*/ 0 h 549453"/>
                  <a:gd name="connsiteX1" fmla="*/ 2203450 w 2889250"/>
                  <a:gd name="connsiteY1" fmla="*/ 546100 h 549453"/>
                  <a:gd name="connsiteX2" fmla="*/ 2889250 w 2889250"/>
                  <a:gd name="connsiteY2" fmla="*/ 546100 h 549453"/>
                  <a:gd name="connsiteX0" fmla="*/ 0 w 2889250"/>
                  <a:gd name="connsiteY0" fmla="*/ 0 h 549453"/>
                  <a:gd name="connsiteX1" fmla="*/ 2203450 w 2889250"/>
                  <a:gd name="connsiteY1" fmla="*/ 546100 h 549453"/>
                  <a:gd name="connsiteX2" fmla="*/ 2889250 w 2889250"/>
                  <a:gd name="connsiteY2" fmla="*/ 546100 h 54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89250" h="549453">
                    <a:moveTo>
                      <a:pt x="0" y="0"/>
                    </a:moveTo>
                    <a:cubicBezTo>
                      <a:pt x="867833" y="213783"/>
                      <a:pt x="1040342" y="523875"/>
                      <a:pt x="2203450" y="546100"/>
                    </a:cubicBezTo>
                    <a:cubicBezTo>
                      <a:pt x="2896658" y="552450"/>
                      <a:pt x="2192866" y="548216"/>
                      <a:pt x="2889250" y="5461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3769880-DCF9-4DFA-997C-DC166659A18A}"/>
                  </a:ext>
                </a:extLst>
              </p:cNvPr>
              <p:cNvSpPr/>
              <p:nvPr/>
            </p:nvSpPr>
            <p:spPr>
              <a:xfrm>
                <a:off x="7858125" y="1721395"/>
                <a:ext cx="2898775" cy="790753"/>
              </a:xfrm>
              <a:custGeom>
                <a:avLst/>
                <a:gdLst>
                  <a:gd name="connsiteX0" fmla="*/ 0 w 2730500"/>
                  <a:gd name="connsiteY0" fmla="*/ 0 h 321404"/>
                  <a:gd name="connsiteX1" fmla="*/ 2197100 w 2730500"/>
                  <a:gd name="connsiteY1" fmla="*/ 304800 h 321404"/>
                  <a:gd name="connsiteX2" fmla="*/ 2730500 w 2730500"/>
                  <a:gd name="connsiteY2" fmla="*/ 254000 h 321404"/>
                  <a:gd name="connsiteX0" fmla="*/ 0 w 2730500"/>
                  <a:gd name="connsiteY0" fmla="*/ 0 h 321404"/>
                  <a:gd name="connsiteX1" fmla="*/ 2197100 w 2730500"/>
                  <a:gd name="connsiteY1" fmla="*/ 304800 h 321404"/>
                  <a:gd name="connsiteX2" fmla="*/ 2730500 w 2730500"/>
                  <a:gd name="connsiteY2" fmla="*/ 254000 h 321404"/>
                  <a:gd name="connsiteX0" fmla="*/ 0 w 2882900"/>
                  <a:gd name="connsiteY0" fmla="*/ 0 h 341329"/>
                  <a:gd name="connsiteX1" fmla="*/ 2197100 w 2882900"/>
                  <a:gd name="connsiteY1" fmla="*/ 304800 h 341329"/>
                  <a:gd name="connsiteX2" fmla="*/ 2882900 w 2882900"/>
                  <a:gd name="connsiteY2" fmla="*/ 304800 h 341329"/>
                  <a:gd name="connsiteX0" fmla="*/ 0 w 2882900"/>
                  <a:gd name="connsiteY0" fmla="*/ 0 h 341329"/>
                  <a:gd name="connsiteX1" fmla="*/ 2197100 w 2882900"/>
                  <a:gd name="connsiteY1" fmla="*/ 304800 h 341329"/>
                  <a:gd name="connsiteX2" fmla="*/ 2882900 w 2882900"/>
                  <a:gd name="connsiteY2" fmla="*/ 304800 h 341329"/>
                  <a:gd name="connsiteX0" fmla="*/ 0 w 2882900"/>
                  <a:gd name="connsiteY0" fmla="*/ 0 h 341329"/>
                  <a:gd name="connsiteX1" fmla="*/ 2197100 w 2882900"/>
                  <a:gd name="connsiteY1" fmla="*/ 304800 h 341329"/>
                  <a:gd name="connsiteX2" fmla="*/ 2882900 w 2882900"/>
                  <a:gd name="connsiteY2" fmla="*/ 304800 h 341329"/>
                  <a:gd name="connsiteX0" fmla="*/ 0 w 2882900"/>
                  <a:gd name="connsiteY0" fmla="*/ 0 h 327855"/>
                  <a:gd name="connsiteX1" fmla="*/ 2197100 w 2882900"/>
                  <a:gd name="connsiteY1" fmla="*/ 304800 h 327855"/>
                  <a:gd name="connsiteX2" fmla="*/ 2882900 w 2882900"/>
                  <a:gd name="connsiteY2" fmla="*/ 304800 h 327855"/>
                  <a:gd name="connsiteX0" fmla="*/ 0 w 2882900"/>
                  <a:gd name="connsiteY0" fmla="*/ 0 h 327855"/>
                  <a:gd name="connsiteX1" fmla="*/ 2197100 w 2882900"/>
                  <a:gd name="connsiteY1" fmla="*/ 304800 h 327855"/>
                  <a:gd name="connsiteX2" fmla="*/ 2882900 w 2882900"/>
                  <a:gd name="connsiteY2" fmla="*/ 304800 h 327855"/>
                  <a:gd name="connsiteX0" fmla="*/ 0 w 2882900"/>
                  <a:gd name="connsiteY0" fmla="*/ 0 h 308153"/>
                  <a:gd name="connsiteX1" fmla="*/ 2197100 w 2882900"/>
                  <a:gd name="connsiteY1" fmla="*/ 304800 h 308153"/>
                  <a:gd name="connsiteX2" fmla="*/ 2882900 w 2882900"/>
                  <a:gd name="connsiteY2" fmla="*/ 304800 h 308153"/>
                  <a:gd name="connsiteX0" fmla="*/ 0 w 2882900"/>
                  <a:gd name="connsiteY0" fmla="*/ 0 h 308153"/>
                  <a:gd name="connsiteX1" fmla="*/ 2197100 w 2882900"/>
                  <a:gd name="connsiteY1" fmla="*/ 304800 h 308153"/>
                  <a:gd name="connsiteX2" fmla="*/ 2882900 w 2882900"/>
                  <a:gd name="connsiteY2" fmla="*/ 304800 h 308153"/>
                  <a:gd name="connsiteX0" fmla="*/ 0 w 2889250"/>
                  <a:gd name="connsiteY0" fmla="*/ 0 h 336728"/>
                  <a:gd name="connsiteX1" fmla="*/ 2203450 w 2889250"/>
                  <a:gd name="connsiteY1" fmla="*/ 333375 h 336728"/>
                  <a:gd name="connsiteX2" fmla="*/ 2889250 w 2889250"/>
                  <a:gd name="connsiteY2" fmla="*/ 333375 h 336728"/>
                  <a:gd name="connsiteX0" fmla="*/ 0 w 2889250"/>
                  <a:gd name="connsiteY0" fmla="*/ 0 h 336728"/>
                  <a:gd name="connsiteX1" fmla="*/ 2203450 w 2889250"/>
                  <a:gd name="connsiteY1" fmla="*/ 333375 h 336728"/>
                  <a:gd name="connsiteX2" fmla="*/ 2889250 w 2889250"/>
                  <a:gd name="connsiteY2" fmla="*/ 333375 h 336728"/>
                  <a:gd name="connsiteX0" fmla="*/ 0 w 2892425"/>
                  <a:gd name="connsiteY0" fmla="*/ 0 h 457378"/>
                  <a:gd name="connsiteX1" fmla="*/ 2206625 w 2892425"/>
                  <a:gd name="connsiteY1" fmla="*/ 454025 h 457378"/>
                  <a:gd name="connsiteX2" fmla="*/ 2892425 w 2892425"/>
                  <a:gd name="connsiteY2" fmla="*/ 454025 h 457378"/>
                  <a:gd name="connsiteX0" fmla="*/ 0 w 2892425"/>
                  <a:gd name="connsiteY0" fmla="*/ 0 h 457378"/>
                  <a:gd name="connsiteX1" fmla="*/ 2206625 w 2892425"/>
                  <a:gd name="connsiteY1" fmla="*/ 454025 h 457378"/>
                  <a:gd name="connsiteX2" fmla="*/ 2892425 w 2892425"/>
                  <a:gd name="connsiteY2" fmla="*/ 454025 h 457378"/>
                  <a:gd name="connsiteX0" fmla="*/ 0 w 2889250"/>
                  <a:gd name="connsiteY0" fmla="*/ 0 h 549453"/>
                  <a:gd name="connsiteX1" fmla="*/ 2203450 w 2889250"/>
                  <a:gd name="connsiteY1" fmla="*/ 546100 h 549453"/>
                  <a:gd name="connsiteX2" fmla="*/ 2889250 w 2889250"/>
                  <a:gd name="connsiteY2" fmla="*/ 546100 h 549453"/>
                  <a:gd name="connsiteX0" fmla="*/ 0 w 2898775"/>
                  <a:gd name="connsiteY0" fmla="*/ 0 h 790753"/>
                  <a:gd name="connsiteX1" fmla="*/ 2212975 w 2898775"/>
                  <a:gd name="connsiteY1" fmla="*/ 787400 h 790753"/>
                  <a:gd name="connsiteX2" fmla="*/ 2898775 w 2898775"/>
                  <a:gd name="connsiteY2" fmla="*/ 787400 h 790753"/>
                  <a:gd name="connsiteX0" fmla="*/ 0 w 2898775"/>
                  <a:gd name="connsiteY0" fmla="*/ 0 h 790753"/>
                  <a:gd name="connsiteX1" fmla="*/ 2212975 w 2898775"/>
                  <a:gd name="connsiteY1" fmla="*/ 787400 h 790753"/>
                  <a:gd name="connsiteX2" fmla="*/ 2898775 w 2898775"/>
                  <a:gd name="connsiteY2" fmla="*/ 787400 h 790753"/>
                  <a:gd name="connsiteX0" fmla="*/ 0 w 2898775"/>
                  <a:gd name="connsiteY0" fmla="*/ 0 h 790753"/>
                  <a:gd name="connsiteX1" fmla="*/ 2212975 w 2898775"/>
                  <a:gd name="connsiteY1" fmla="*/ 787400 h 790753"/>
                  <a:gd name="connsiteX2" fmla="*/ 2898775 w 2898775"/>
                  <a:gd name="connsiteY2" fmla="*/ 787400 h 790753"/>
                  <a:gd name="connsiteX0" fmla="*/ 0 w 2898775"/>
                  <a:gd name="connsiteY0" fmla="*/ 0 h 790753"/>
                  <a:gd name="connsiteX1" fmla="*/ 2212975 w 2898775"/>
                  <a:gd name="connsiteY1" fmla="*/ 787400 h 790753"/>
                  <a:gd name="connsiteX2" fmla="*/ 2898775 w 2898775"/>
                  <a:gd name="connsiteY2" fmla="*/ 787400 h 790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98775" h="790753">
                    <a:moveTo>
                      <a:pt x="0" y="0"/>
                    </a:moveTo>
                    <a:cubicBezTo>
                      <a:pt x="626533" y="283633"/>
                      <a:pt x="786342" y="708025"/>
                      <a:pt x="2212975" y="787400"/>
                    </a:cubicBezTo>
                    <a:cubicBezTo>
                      <a:pt x="2906183" y="793750"/>
                      <a:pt x="2202391" y="789516"/>
                      <a:pt x="2898775" y="7874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9D2637C-9FE0-461E-940A-9E2AFF70DEE8}"/>
                  </a:ext>
                </a:extLst>
              </p:cNvPr>
              <p:cNvCxnSpPr/>
              <p:nvPr/>
            </p:nvCxnSpPr>
            <p:spPr>
              <a:xfrm>
                <a:off x="10363200" y="2712445"/>
                <a:ext cx="457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81CD330-6FD3-43D9-BE87-2B96B55C8BA1}"/>
                  </a:ext>
                </a:extLst>
              </p:cNvPr>
              <p:cNvCxnSpPr/>
              <p:nvPr/>
            </p:nvCxnSpPr>
            <p:spPr>
              <a:xfrm>
                <a:off x="10420344" y="3005136"/>
                <a:ext cx="457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B8B69CA-E365-4887-BDBD-841E00896EED}"/>
                  </a:ext>
                </a:extLst>
              </p:cNvPr>
              <p:cNvSpPr/>
              <p:nvPr/>
            </p:nvSpPr>
            <p:spPr>
              <a:xfrm>
                <a:off x="10070306" y="2507456"/>
                <a:ext cx="292894" cy="204788"/>
              </a:xfrm>
              <a:custGeom>
                <a:avLst/>
                <a:gdLst>
                  <a:gd name="connsiteX0" fmla="*/ 0 w 292894"/>
                  <a:gd name="connsiteY0" fmla="*/ 0 h 204788"/>
                  <a:gd name="connsiteX1" fmla="*/ 64294 w 292894"/>
                  <a:gd name="connsiteY1" fmla="*/ 128588 h 204788"/>
                  <a:gd name="connsiteX2" fmla="*/ 102394 w 292894"/>
                  <a:gd name="connsiteY2" fmla="*/ 59532 h 204788"/>
                  <a:gd name="connsiteX3" fmla="*/ 145257 w 292894"/>
                  <a:gd name="connsiteY3" fmla="*/ 161925 h 204788"/>
                  <a:gd name="connsiteX4" fmla="*/ 176213 w 292894"/>
                  <a:gd name="connsiteY4" fmla="*/ 88107 h 204788"/>
                  <a:gd name="connsiteX5" fmla="*/ 223838 w 292894"/>
                  <a:gd name="connsiteY5" fmla="*/ 190500 h 204788"/>
                  <a:gd name="connsiteX6" fmla="*/ 264319 w 292894"/>
                  <a:gd name="connsiteY6" fmla="*/ 121444 h 204788"/>
                  <a:gd name="connsiteX7" fmla="*/ 292894 w 292894"/>
                  <a:gd name="connsiteY7" fmla="*/ 204788 h 204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2894" h="204788">
                    <a:moveTo>
                      <a:pt x="0" y="0"/>
                    </a:moveTo>
                    <a:cubicBezTo>
                      <a:pt x="23614" y="59333"/>
                      <a:pt x="47228" y="118666"/>
                      <a:pt x="64294" y="128588"/>
                    </a:cubicBezTo>
                    <a:cubicBezTo>
                      <a:pt x="81360" y="138510"/>
                      <a:pt x="88900" y="53976"/>
                      <a:pt x="102394" y="59532"/>
                    </a:cubicBezTo>
                    <a:cubicBezTo>
                      <a:pt x="115888" y="65088"/>
                      <a:pt x="132954" y="157163"/>
                      <a:pt x="145257" y="161925"/>
                    </a:cubicBezTo>
                    <a:cubicBezTo>
                      <a:pt x="157560" y="166687"/>
                      <a:pt x="163116" y="83345"/>
                      <a:pt x="176213" y="88107"/>
                    </a:cubicBezTo>
                    <a:cubicBezTo>
                      <a:pt x="189310" y="92869"/>
                      <a:pt x="209154" y="184944"/>
                      <a:pt x="223838" y="190500"/>
                    </a:cubicBezTo>
                    <a:cubicBezTo>
                      <a:pt x="238522" y="196056"/>
                      <a:pt x="252810" y="119063"/>
                      <a:pt x="264319" y="121444"/>
                    </a:cubicBezTo>
                    <a:cubicBezTo>
                      <a:pt x="275828" y="123825"/>
                      <a:pt x="284361" y="164306"/>
                      <a:pt x="292894" y="204788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D193122-ABF6-4D0E-B4F0-A667BF5DCD32}"/>
                  </a:ext>
                </a:extLst>
              </p:cNvPr>
              <p:cNvSpPr/>
              <p:nvPr/>
            </p:nvSpPr>
            <p:spPr>
              <a:xfrm>
                <a:off x="10070306" y="2516763"/>
                <a:ext cx="350038" cy="488373"/>
              </a:xfrm>
              <a:custGeom>
                <a:avLst/>
                <a:gdLst>
                  <a:gd name="connsiteX0" fmla="*/ 0 w 292894"/>
                  <a:gd name="connsiteY0" fmla="*/ 0 h 204788"/>
                  <a:gd name="connsiteX1" fmla="*/ 64294 w 292894"/>
                  <a:gd name="connsiteY1" fmla="*/ 128588 h 204788"/>
                  <a:gd name="connsiteX2" fmla="*/ 102394 w 292894"/>
                  <a:gd name="connsiteY2" fmla="*/ 59532 h 204788"/>
                  <a:gd name="connsiteX3" fmla="*/ 145257 w 292894"/>
                  <a:gd name="connsiteY3" fmla="*/ 161925 h 204788"/>
                  <a:gd name="connsiteX4" fmla="*/ 176213 w 292894"/>
                  <a:gd name="connsiteY4" fmla="*/ 88107 h 204788"/>
                  <a:gd name="connsiteX5" fmla="*/ 223838 w 292894"/>
                  <a:gd name="connsiteY5" fmla="*/ 190500 h 204788"/>
                  <a:gd name="connsiteX6" fmla="*/ 264319 w 292894"/>
                  <a:gd name="connsiteY6" fmla="*/ 121444 h 204788"/>
                  <a:gd name="connsiteX7" fmla="*/ 292894 w 292894"/>
                  <a:gd name="connsiteY7" fmla="*/ 204788 h 204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2894" h="204788">
                    <a:moveTo>
                      <a:pt x="0" y="0"/>
                    </a:moveTo>
                    <a:cubicBezTo>
                      <a:pt x="23614" y="59333"/>
                      <a:pt x="47228" y="118666"/>
                      <a:pt x="64294" y="128588"/>
                    </a:cubicBezTo>
                    <a:cubicBezTo>
                      <a:pt x="81360" y="138510"/>
                      <a:pt x="88900" y="53976"/>
                      <a:pt x="102394" y="59532"/>
                    </a:cubicBezTo>
                    <a:cubicBezTo>
                      <a:pt x="115888" y="65088"/>
                      <a:pt x="132954" y="157163"/>
                      <a:pt x="145257" y="161925"/>
                    </a:cubicBezTo>
                    <a:cubicBezTo>
                      <a:pt x="157560" y="166687"/>
                      <a:pt x="163116" y="83345"/>
                      <a:pt x="176213" y="88107"/>
                    </a:cubicBezTo>
                    <a:cubicBezTo>
                      <a:pt x="189310" y="92869"/>
                      <a:pt x="209154" y="184944"/>
                      <a:pt x="223838" y="190500"/>
                    </a:cubicBezTo>
                    <a:cubicBezTo>
                      <a:pt x="238522" y="196056"/>
                      <a:pt x="252810" y="119063"/>
                      <a:pt x="264319" y="121444"/>
                    </a:cubicBezTo>
                    <a:cubicBezTo>
                      <a:pt x="275828" y="123825"/>
                      <a:pt x="284361" y="164306"/>
                      <a:pt x="292894" y="204788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571B954-6828-4C03-874D-EEE67D0C51F2}"/>
              </a:ext>
            </a:extLst>
          </p:cNvPr>
          <p:cNvSpPr txBox="1"/>
          <p:nvPr/>
        </p:nvSpPr>
        <p:spPr>
          <a:xfrm>
            <a:off x="7799977" y="5386234"/>
            <a:ext cx="42690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Vibliography</a:t>
            </a:r>
            <a:r>
              <a:rPr lang="en-US" sz="1400" dirty="0"/>
              <a:t>:  Mechanical Engineering Cal Poly Pomona</a:t>
            </a:r>
          </a:p>
          <a:p>
            <a:r>
              <a:rPr lang="en-US" sz="1400" dirty="0"/>
              <a:t>[26] – </a:t>
            </a:r>
            <a:r>
              <a:rPr lang="en-US" sz="1400" dirty="0">
                <a:hlinkClick r:id="rId7"/>
              </a:rPr>
              <a:t>https://youtu.be/ewoUwCVa3QY</a:t>
            </a:r>
            <a:r>
              <a:rPr lang="en-US" sz="1400" dirty="0"/>
              <a:t> </a:t>
            </a:r>
          </a:p>
          <a:p>
            <a:r>
              <a:rPr lang="en-US" sz="1400" dirty="0"/>
              <a:t>[27] – </a:t>
            </a:r>
            <a:r>
              <a:rPr lang="en-US" sz="1400" dirty="0">
                <a:hlinkClick r:id="rId8"/>
              </a:rPr>
              <a:t>https://youtu.be/PjZqCPSe4zM</a:t>
            </a:r>
            <a:endParaRPr lang="en-US" sz="1400" dirty="0"/>
          </a:p>
          <a:p>
            <a:r>
              <a:rPr lang="en-US" sz="1400" dirty="0"/>
              <a:t>[28] – </a:t>
            </a:r>
            <a:r>
              <a:rPr lang="en-US" sz="1400" dirty="0">
                <a:hlinkClick r:id="rId9"/>
              </a:rPr>
              <a:t>https://youtu.be/luCT9jWUWMM</a:t>
            </a:r>
            <a:endParaRPr lang="en-US" sz="1400" dirty="0"/>
          </a:p>
          <a:p>
            <a:r>
              <a:rPr lang="en-US" sz="1400" dirty="0"/>
              <a:t>[29] – </a:t>
            </a:r>
            <a:r>
              <a:rPr lang="en-US" sz="1400" dirty="0">
                <a:hlinkClick r:id="rId10"/>
              </a:rPr>
              <a:t>https://youtu.be/J-b7YkriJr0</a:t>
            </a:r>
            <a:r>
              <a:rPr lang="en-US" sz="1400" dirty="0"/>
              <a:t> </a:t>
            </a:r>
          </a:p>
          <a:p>
            <a:r>
              <a:rPr lang="en-US" sz="1400" dirty="0"/>
              <a:t>[30] – </a:t>
            </a:r>
            <a:r>
              <a:rPr lang="en-US" sz="1400" dirty="0">
                <a:hlinkClick r:id="rId11"/>
              </a:rPr>
              <a:t>https://youtu.be/do-XAFKRlAE</a:t>
            </a:r>
            <a:r>
              <a:rPr lang="en-US" sz="1400" dirty="0"/>
              <a:t> 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8ABF373F-2F0E-4E83-B033-990EFB3F5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444295"/>
              </p:ext>
            </p:extLst>
          </p:nvPr>
        </p:nvGraphicFramePr>
        <p:xfrm>
          <a:off x="10145384" y="2736709"/>
          <a:ext cx="2006130" cy="1920240"/>
        </p:xfrm>
        <a:graphic>
          <a:graphicData uri="http://schemas.openxmlformats.org/drawingml/2006/table">
            <a:tbl>
              <a:tblPr/>
              <a:tblGrid>
                <a:gridCol w="775506">
                  <a:extLst>
                    <a:ext uri="{9D8B030D-6E8A-4147-A177-3AD203B41FA5}">
                      <a16:colId xmlns:a16="http://schemas.microsoft.com/office/drawing/2014/main" val="4260846052"/>
                    </a:ext>
                  </a:extLst>
                </a:gridCol>
                <a:gridCol w="1230624">
                  <a:extLst>
                    <a:ext uri="{9D8B030D-6E8A-4147-A177-3AD203B41FA5}">
                      <a16:colId xmlns:a16="http://schemas.microsoft.com/office/drawing/2014/main" val="663407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i="1">
                          <a:effectLst/>
                        </a:rPr>
                        <a:t>R</a:t>
                      </a:r>
                      <a:r>
                        <a:rPr lang="en-US" sz="1200" baseline="-25000">
                          <a:effectLst/>
                        </a:rPr>
                        <a:t>specific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for dry air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Units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273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287.058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J⋅kg</a:t>
                      </a:r>
                      <a:r>
                        <a:rPr lang="en-US" sz="1200" baseline="30000">
                          <a:effectLst/>
                        </a:rPr>
                        <a:t>−1</a:t>
                      </a:r>
                      <a:r>
                        <a:rPr lang="en-US" sz="1200">
                          <a:effectLst/>
                        </a:rPr>
                        <a:t>⋅K</a:t>
                      </a:r>
                      <a:r>
                        <a:rPr lang="en-US" sz="1200" baseline="30000">
                          <a:effectLst/>
                        </a:rPr>
                        <a:t>−1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544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53.3533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ft⋅</a:t>
                      </a:r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12" tooltip="Pound-force"/>
                        </a:rPr>
                        <a:t>lbf</a:t>
                      </a:r>
                      <a:r>
                        <a:rPr lang="en-US" sz="1200">
                          <a:effectLst/>
                        </a:rPr>
                        <a:t>⋅</a:t>
                      </a:r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13" tooltip="Pound (mass)"/>
                        </a:rPr>
                        <a:t>lb</a:t>
                      </a:r>
                      <a:r>
                        <a:rPr lang="en-US" sz="1200" baseline="30000">
                          <a:effectLst/>
                        </a:rPr>
                        <a:t>−1</a:t>
                      </a:r>
                      <a:r>
                        <a:rPr lang="en-US" sz="1200">
                          <a:effectLst/>
                        </a:rPr>
                        <a:t>⋅°R</a:t>
                      </a:r>
                      <a:r>
                        <a:rPr lang="en-US" sz="1200" baseline="30000">
                          <a:effectLst/>
                        </a:rPr>
                        <a:t>−1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079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1,716.49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ft⋅</a:t>
                      </a:r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12" tooltip="Pound-force"/>
                        </a:rPr>
                        <a:t>lbf</a:t>
                      </a:r>
                      <a:r>
                        <a:rPr lang="en-US" sz="1200">
                          <a:effectLst/>
                        </a:rPr>
                        <a:t>⋅</a:t>
                      </a:r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14" tooltip="Slug (unit)"/>
                        </a:rPr>
                        <a:t>slug</a:t>
                      </a:r>
                      <a:r>
                        <a:rPr lang="en-US" sz="1200" baseline="30000">
                          <a:effectLst/>
                        </a:rPr>
                        <a:t>−1</a:t>
                      </a:r>
                      <a:r>
                        <a:rPr lang="en-US" sz="1200">
                          <a:effectLst/>
                        </a:rPr>
                        <a:t>⋅°R</a:t>
                      </a:r>
                      <a:r>
                        <a:rPr lang="en-US" sz="1200" baseline="30000">
                          <a:effectLst/>
                        </a:rPr>
                        <a:t>−1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53829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Based on a mean molar mass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for dry air of 28.9645 g/mol.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60032"/>
                  </a:ext>
                </a:extLst>
              </a:tr>
            </a:tbl>
          </a:graphicData>
        </a:graphic>
      </p:graphicFrame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id="{999678C9-9E07-42D5-8531-C4FA0A489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686282"/>
              </p:ext>
            </p:extLst>
          </p:nvPr>
        </p:nvGraphicFramePr>
        <p:xfrm>
          <a:off x="7671112" y="2646303"/>
          <a:ext cx="2474272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488">
                  <a:extLst>
                    <a:ext uri="{9D8B030D-6E8A-4147-A177-3AD203B41FA5}">
                      <a16:colId xmlns:a16="http://schemas.microsoft.com/office/drawing/2014/main" val="213461962"/>
                    </a:ext>
                  </a:extLst>
                </a:gridCol>
                <a:gridCol w="1026784">
                  <a:extLst>
                    <a:ext uri="{9D8B030D-6E8A-4147-A177-3AD203B41FA5}">
                      <a16:colId xmlns:a16="http://schemas.microsoft.com/office/drawing/2014/main" val="293449851"/>
                    </a:ext>
                  </a:extLst>
                </a:gridCol>
              </a:tblGrid>
              <a:tr h="31954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Change Trans-shock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3101"/>
                  </a:ext>
                </a:extLst>
              </a:tr>
              <a:tr h="191729">
                <a:tc>
                  <a:txBody>
                    <a:bodyPr/>
                    <a:lstStyle/>
                    <a:p>
                      <a:r>
                        <a:rPr lang="en-US" sz="1200" dirty="0"/>
                        <a:t>Mach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ym typeface="Wingdings" panose="05000000000000000000" pitchFamily="2" charset="2"/>
                        </a:rPr>
                        <a:t>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969231"/>
                  </a:ext>
                </a:extLst>
              </a:tr>
              <a:tr h="191729">
                <a:tc>
                  <a:txBody>
                    <a:bodyPr/>
                    <a:lstStyle/>
                    <a:p>
                      <a:r>
                        <a:rPr lang="en-US" sz="1200" dirty="0"/>
                        <a:t>Static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ym typeface="Wingdings" panose="05000000000000000000" pitchFamily="2" charset="2"/>
                        </a:rPr>
                        <a:t>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023732"/>
                  </a:ext>
                </a:extLst>
              </a:tr>
              <a:tr h="191729">
                <a:tc>
                  <a:txBody>
                    <a:bodyPr/>
                    <a:lstStyle/>
                    <a:p>
                      <a:r>
                        <a:rPr lang="en-US" sz="1200" dirty="0"/>
                        <a:t>Stagnation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ym typeface="Wingdings" panose="05000000000000000000" pitchFamily="2" charset="2"/>
                        </a:rPr>
                        <a:t>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964877"/>
                  </a:ext>
                </a:extLst>
              </a:tr>
              <a:tr h="191729">
                <a:tc>
                  <a:txBody>
                    <a:bodyPr/>
                    <a:lstStyle/>
                    <a:p>
                      <a:r>
                        <a:rPr lang="en-US" sz="1200" dirty="0"/>
                        <a:t>Static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ym typeface="Wingdings" panose="05000000000000000000" pitchFamily="2" charset="2"/>
                        </a:rPr>
                        <a:t>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81816"/>
                  </a:ext>
                </a:extLst>
              </a:tr>
              <a:tr h="319548">
                <a:tc>
                  <a:txBody>
                    <a:bodyPr/>
                    <a:lstStyle/>
                    <a:p>
                      <a:r>
                        <a:rPr lang="en-US" sz="1200" dirty="0"/>
                        <a:t>Stagnation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618365"/>
                  </a:ext>
                </a:extLst>
              </a:tr>
              <a:tr h="191729">
                <a:tc>
                  <a:txBody>
                    <a:bodyPr/>
                    <a:lstStyle/>
                    <a:p>
                      <a:r>
                        <a:rPr lang="en-US" sz="1200" dirty="0"/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ym typeface="Wingdings" panose="05000000000000000000" pitchFamily="2" charset="2"/>
                        </a:rPr>
                        <a:t>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754585"/>
                  </a:ext>
                </a:extLst>
              </a:tr>
              <a:tr h="191729">
                <a:tc>
                  <a:txBody>
                    <a:bodyPr/>
                    <a:lstStyle/>
                    <a:p>
                      <a:r>
                        <a:rPr lang="en-US" sz="1200" dirty="0"/>
                        <a:t>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ym typeface="Wingdings" panose="05000000000000000000" pitchFamily="2" charset="2"/>
                        </a:rPr>
                        <a:t>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31532"/>
                  </a:ext>
                </a:extLst>
              </a:tr>
              <a:tr h="191729">
                <a:tc>
                  <a:txBody>
                    <a:bodyPr/>
                    <a:lstStyle/>
                    <a:p>
                      <a:r>
                        <a:rPr lang="en-US" sz="1200" dirty="0"/>
                        <a:t>Entropy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ym typeface="Wingdings" panose="05000000000000000000" pitchFamily="2" charset="2"/>
                        </a:rPr>
                        <a:t>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866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88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489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25</cp:revision>
  <dcterms:created xsi:type="dcterms:W3CDTF">2020-12-27T12:03:50Z</dcterms:created>
  <dcterms:modified xsi:type="dcterms:W3CDTF">2020-12-28T12:27:37Z</dcterms:modified>
</cp:coreProperties>
</file>